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The pause block is used so that micro:bit only increases the value of score once per press. If it is not used then the value can increase several times for one press as the speed of the program is faster than the human pressing the button.</a:t>
            </a:r>
            <a:endParaRPr sz="1200" b="0" i="0" u="none" strike="noStrike" cap="none">
              <a:solidFill>
                <a:schemeClr val="dk1"/>
              </a:solidFill>
              <a:latin typeface="Calibri"/>
              <a:ea typeface="Calibri"/>
              <a:cs typeface="Calibri"/>
              <a:sym typeface="Calibri"/>
            </a:endParaRPr>
          </a:p>
        </p:txBody>
      </p:sp>
      <p:sp>
        <p:nvSpPr>
          <p:cNvPr id="169" name="Google Shape;169;p1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11: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dirty="0">
                <a:solidFill>
                  <a:schemeClr val="dk1"/>
                </a:solidFill>
                <a:effectLst/>
                <a:latin typeface="Calibri"/>
                <a:ea typeface="Calibri"/>
                <a:cs typeface="Calibri"/>
                <a:sym typeface="Calibri"/>
              </a:rPr>
              <a:t>Give pupils access to the </a:t>
            </a:r>
            <a:r>
              <a:rPr lang="en-GB" sz="1200" b="1" i="0" u="none" strike="noStrike" cap="none" dirty="0" err="1">
                <a:solidFill>
                  <a:schemeClr val="dk1"/>
                </a:solidFill>
                <a:effectLst/>
                <a:latin typeface="Calibri"/>
                <a:ea typeface="Calibri"/>
                <a:cs typeface="Calibri"/>
                <a:sym typeface="Calibri"/>
              </a:rPr>
              <a:t>microbit</a:t>
            </a:r>
            <a:r>
              <a:rPr lang="en-GB" sz="1200" b="1" i="0" u="none" strike="noStrike" cap="none" dirty="0">
                <a:solidFill>
                  <a:schemeClr val="dk1"/>
                </a:solidFill>
                <a:effectLst/>
                <a:latin typeface="Calibri"/>
                <a:ea typeface="Calibri"/>
                <a:cs typeface="Calibri"/>
                <a:sym typeface="Calibri"/>
              </a:rPr>
              <a:t>-variable-debug hex</a:t>
            </a:r>
            <a:r>
              <a:rPr lang="en-GB" sz="1200" b="0" i="1" u="none" strike="noStrike" cap="none" dirty="0">
                <a:solidFill>
                  <a:schemeClr val="dk1"/>
                </a:solidFill>
                <a:effectLst/>
                <a:latin typeface="Calibri"/>
                <a:ea typeface="Calibri"/>
                <a:cs typeface="Calibri"/>
                <a:sym typeface="Calibri"/>
              </a:rPr>
              <a:t> </a:t>
            </a:r>
            <a:r>
              <a:rPr lang="en-GB" sz="1200" b="0" i="0" u="none" strike="noStrike" cap="none" dirty="0">
                <a:solidFill>
                  <a:schemeClr val="dk1"/>
                </a:solidFill>
                <a:effectLst/>
                <a:latin typeface="Calibri"/>
                <a:ea typeface="Calibri"/>
                <a:cs typeface="Calibri"/>
                <a:sym typeface="Calibri"/>
              </a:rPr>
              <a:t>file and ask them to work in pairs to debug the program https://</a:t>
            </a:r>
            <a:r>
              <a:rPr lang="en-GB" sz="1200" b="0" i="0" u="none" strike="noStrike" cap="none" dirty="0" err="1">
                <a:solidFill>
                  <a:schemeClr val="dk1"/>
                </a:solidFill>
                <a:effectLst/>
                <a:latin typeface="Calibri"/>
                <a:ea typeface="Calibri"/>
                <a:cs typeface="Calibri"/>
                <a:sym typeface="Calibri"/>
              </a:rPr>
              <a:t>makecode.microbit.org</a:t>
            </a:r>
            <a:r>
              <a:rPr lang="en-GB" sz="1200" b="0" i="0" u="none" strike="noStrike" cap="none" dirty="0">
                <a:solidFill>
                  <a:schemeClr val="dk1"/>
                </a:solidFill>
                <a:effectLst/>
                <a:latin typeface="Calibri"/>
                <a:ea typeface="Calibri"/>
                <a:cs typeface="Calibri"/>
                <a:sym typeface="Calibri"/>
              </a:rPr>
              <a:t>/#pub:_6ipg3x9f9RpD </a:t>
            </a:r>
            <a:endParaRPr sz="1200" b="0" i="0" u="none" strike="noStrike" cap="none" dirty="0">
              <a:solidFill>
                <a:schemeClr val="dk1"/>
              </a:solidFill>
              <a:latin typeface="Calibri"/>
              <a:ea typeface="Calibri"/>
              <a:cs typeface="Calibri"/>
              <a:sym typeface="Calibri"/>
            </a:endParaRPr>
          </a:p>
        </p:txBody>
      </p:sp>
      <p:sp>
        <p:nvSpPr>
          <p:cNvPr id="176" name="Google Shape;176;p11: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e9ff4fb22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5e9ff4fb22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2" name="Google Shape;182;g5e9ff4fb22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8" name="Google Shape;188;p1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4" name="Google Shape;194;p1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95084b5b7_0_16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495084b5b7_0_16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g495084b5b7_0_16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9472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db678efde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5db678efde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4" name="Google Shape;114;g5db678efde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0" name="Google Shape;120;p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9" name="Google Shape;129;p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5" name="Google Shape;135;p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i="0" u="none" strike="noStrike" cap="none">
                <a:solidFill>
                  <a:schemeClr val="dk1"/>
                </a:solidFill>
                <a:latin typeface="Calibri"/>
                <a:ea typeface="Calibri"/>
                <a:cs typeface="Calibri"/>
                <a:sym typeface="Calibri"/>
              </a:rPr>
              <a:t>Selection in used to set the score to zero when “start” is heard, to increase the score by 1 when a star jump is completed, to stop recording and say how many jumps were completed when “stop” is heard, to change the high score if the current score is higher.</a:t>
            </a:r>
            <a:endParaRPr sz="1200" b="0" i="0" u="none" strike="noStrike" cap="none">
              <a:solidFill>
                <a:schemeClr val="dk1"/>
              </a:solidFill>
              <a:latin typeface="Calibri"/>
              <a:ea typeface="Calibri"/>
              <a:cs typeface="Calibri"/>
              <a:sym typeface="Calibri"/>
            </a:endParaRPr>
          </a:p>
        </p:txBody>
      </p:sp>
      <p:sp>
        <p:nvSpPr>
          <p:cNvPr id="142" name="Google Shape;142;p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48" name="Google Shape;148;p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9: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9: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55" name="Google Shape;155;p9: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lgn="l">
              <a:lnSpc>
                <a:spcPct val="100000"/>
              </a:lnSpc>
              <a:spcBef>
                <a:spcPts val="0"/>
              </a:spcBef>
              <a:spcAft>
                <a:spcPts val="0"/>
              </a:spcAft>
              <a:buSzPts val="3700"/>
              <a:buNone/>
              <a:defRPr sz="1800"/>
            </a:lvl2pPr>
            <a:lvl3pPr lvl="2" algn="l">
              <a:lnSpc>
                <a:spcPct val="100000"/>
              </a:lnSpc>
              <a:spcBef>
                <a:spcPts val="0"/>
              </a:spcBef>
              <a:spcAft>
                <a:spcPts val="0"/>
              </a:spcAft>
              <a:buSzPts val="3700"/>
              <a:buNone/>
              <a:defRPr sz="1800"/>
            </a:lvl3pPr>
            <a:lvl4pPr lvl="3" algn="l">
              <a:lnSpc>
                <a:spcPct val="100000"/>
              </a:lnSpc>
              <a:spcBef>
                <a:spcPts val="0"/>
              </a:spcBef>
              <a:spcAft>
                <a:spcPts val="0"/>
              </a:spcAft>
              <a:buSzPts val="3700"/>
              <a:buNone/>
              <a:defRPr sz="1800"/>
            </a:lvl4pPr>
            <a:lvl5pPr lvl="4" algn="l">
              <a:lnSpc>
                <a:spcPct val="100000"/>
              </a:lnSpc>
              <a:spcBef>
                <a:spcPts val="0"/>
              </a:spcBef>
              <a:spcAft>
                <a:spcPts val="0"/>
              </a:spcAft>
              <a:buSzPts val="3700"/>
              <a:buNone/>
              <a:defRPr sz="1800"/>
            </a:lvl5pPr>
            <a:lvl6pPr lvl="5" algn="l">
              <a:lnSpc>
                <a:spcPct val="100000"/>
              </a:lnSpc>
              <a:spcBef>
                <a:spcPts val="0"/>
              </a:spcBef>
              <a:spcAft>
                <a:spcPts val="0"/>
              </a:spcAft>
              <a:buSzPts val="3700"/>
              <a:buNone/>
              <a:defRPr sz="1800"/>
            </a:lvl6pPr>
            <a:lvl7pPr lvl="6" algn="l">
              <a:lnSpc>
                <a:spcPct val="100000"/>
              </a:lnSpc>
              <a:spcBef>
                <a:spcPts val="0"/>
              </a:spcBef>
              <a:spcAft>
                <a:spcPts val="0"/>
              </a:spcAft>
              <a:buSzPts val="3700"/>
              <a:buNone/>
              <a:defRPr sz="1800"/>
            </a:lvl7pPr>
            <a:lvl8pPr lvl="7" algn="l">
              <a:lnSpc>
                <a:spcPct val="100000"/>
              </a:lnSpc>
              <a:spcBef>
                <a:spcPts val="0"/>
              </a:spcBef>
              <a:spcAft>
                <a:spcPts val="0"/>
              </a:spcAft>
              <a:buSzPts val="3700"/>
              <a:buNone/>
              <a:defRPr sz="1800"/>
            </a:lvl8pPr>
            <a:lvl9pPr lvl="8" algn="l">
              <a:lnSpc>
                <a:spcPct val="100000"/>
              </a:lnSpc>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E2E6F0F5-31DC-BD4C-91FA-7336B6523221}"/>
              </a:ext>
            </a:extLst>
          </p:cNvPr>
          <p:cNvPicPr>
            <a:picLocks noChangeAspect="1"/>
          </p:cNvPicPr>
          <p:nvPr userDrawn="1"/>
        </p:nvPicPr>
        <p:blipFill>
          <a:blip r:embed="rId2"/>
          <a:stretch>
            <a:fillRect/>
          </a:stretch>
        </p:blipFill>
        <p:spPr>
          <a:xfrm>
            <a:off x="10960368" y="6203732"/>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makecode.microbit.org/#pub:_dwTUkmU2HdC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hyperlink" Target="https://makecode.microbit.org/#pub:_6ipg3x9f9Rp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hyperlink" Target="http://www.youtube.com/watch?v=Org4XcxkZtY" TargetMode="External"/><Relationship Id="rId7" Type="http://schemas.openxmlformats.org/officeDocument/2006/relationships/hyperlink" Target="http://www.youtube.com/watch?v=C6fOj6FbjQ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hyperlink" Target="http://www.youtube.com/watch?v=AvjFb6Hg_Sg"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akecode.microbit.org/#pub:_dwTUkmU2HdC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https://makecode.microbit.org/#pub:_dwTUkmU2HdC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0"/>
              <a:buFont typeface="Arial"/>
              <a:buNone/>
            </a:pPr>
            <a:r>
              <a:rPr lang="en-GB" sz="8000" b="1" i="0" u="none" strike="noStrike" cap="none" dirty="0">
                <a:solidFill>
                  <a:schemeClr val="lt1"/>
                </a:solidFill>
                <a:latin typeface="+mj-lt"/>
                <a:ea typeface="Questrial"/>
                <a:cs typeface="Questrial"/>
                <a:sym typeface="Questrial"/>
              </a:rPr>
              <a:t>Getting active </a:t>
            </a:r>
            <a:endParaRPr sz="1400" b="1" i="0" u="none" strike="noStrike" cap="none" dirty="0">
              <a:solidFill>
                <a:srgbClr val="000000"/>
              </a:solidFill>
              <a:latin typeface="+mj-lt"/>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GB"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lnSpc>
                <a:spcPct val="100000"/>
              </a:lnSpc>
              <a:spcBef>
                <a:spcPts val="0"/>
              </a:spcBef>
              <a:spcAft>
                <a:spcPts val="0"/>
              </a:spcAft>
              <a:buClr>
                <a:srgbClr val="000000"/>
              </a:buClr>
              <a:buSzPts val="6000"/>
              <a:buFont typeface="Arial"/>
              <a:buNone/>
            </a:pPr>
            <a:r>
              <a:rPr lang="en-GB" sz="6000" b="0" i="0" u="none" strike="noStrike" cap="none" dirty="0">
                <a:solidFill>
                  <a:schemeClr val="lt1"/>
                </a:solidFill>
                <a:latin typeface="+mj-lt"/>
                <a:ea typeface="Questrial"/>
                <a:cs typeface="Questrial"/>
                <a:sym typeface="Questrial"/>
              </a:rPr>
              <a:t>Lesson </a:t>
            </a:r>
            <a:r>
              <a:rPr lang="en-GB" sz="6000" dirty="0">
                <a:solidFill>
                  <a:schemeClr val="lt1"/>
                </a:solidFill>
                <a:latin typeface="+mj-lt"/>
                <a:ea typeface="Questrial"/>
                <a:cs typeface="Questrial"/>
                <a:sym typeface="Questrial"/>
              </a:rPr>
              <a:t>2</a:t>
            </a:r>
            <a:endParaRPr sz="6000" b="0" i="0" u="none" strike="noStrike" cap="none" dirty="0">
              <a:solidFill>
                <a:schemeClr val="lt1"/>
              </a:solidFill>
              <a:latin typeface="+mj-lt"/>
              <a:ea typeface="Questrial"/>
              <a:cs typeface="Questrial"/>
              <a:sym typeface="Questrial"/>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a:alphaModFix amt="5000"/>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a:alphaModFix amt="5000"/>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a:alphaModFix amt="5000"/>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a:alphaModFix amt="5000"/>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a:alphaModFix amt="5000"/>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a:alphaModFix amt="5000"/>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a:alphaModFix amt="5000"/>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a:alphaModFix amt="5000"/>
          </a:blip>
          <a:srcRect/>
          <a:stretch/>
        </p:blipFill>
        <p:spPr>
          <a:xfrm rot="-1168133">
            <a:off x="1542324" y="271567"/>
            <a:ext cx="866232" cy="1119177"/>
          </a:xfrm>
          <a:prstGeom prst="rect">
            <a:avLst/>
          </a:prstGeom>
          <a:noFill/>
          <a:ln>
            <a:noFill/>
          </a:ln>
        </p:spPr>
      </p:pic>
      <p:pic>
        <p:nvPicPr>
          <p:cNvPr id="13" name="Picture 12">
            <a:extLst>
              <a:ext uri="{FF2B5EF4-FFF2-40B4-BE49-F238E27FC236}">
                <a16:creationId xmlns:a16="http://schemas.microsoft.com/office/drawing/2014/main" id="{6BBFF8D8-5265-0149-8B5B-93CA321A2B4C}"/>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4"/>
          <p:cNvSpPr/>
          <p:nvPr/>
        </p:nvSpPr>
        <p:spPr>
          <a:xfrm>
            <a:off x="207346" y="367400"/>
            <a:ext cx="7399592"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chemeClr val="dk1"/>
              </a:buClr>
              <a:buSzPts val="4000"/>
              <a:buFont typeface="Arial"/>
              <a:buNone/>
            </a:pPr>
            <a:r>
              <a:rPr lang="en-GB" sz="4000" b="1" i="0" u="none" strike="noStrike" cap="none" dirty="0">
                <a:solidFill>
                  <a:schemeClr val="dk1"/>
                </a:solidFill>
                <a:latin typeface="+mj-lt"/>
                <a:ea typeface="Questrial"/>
                <a:cs typeface="Questrial"/>
                <a:sym typeface="Questrial"/>
              </a:rPr>
              <a:t>Variables in programs </a:t>
            </a:r>
            <a:br>
              <a:rPr lang="en-GB" sz="4000" b="1" i="0" u="none" strike="noStrike" cap="none" dirty="0">
                <a:solidFill>
                  <a:schemeClr val="dk1"/>
                </a:solidFill>
                <a:latin typeface="+mj-lt"/>
                <a:ea typeface="Questrial"/>
                <a:cs typeface="Questrial"/>
                <a:sym typeface="Questrial"/>
              </a:rPr>
            </a:br>
            <a:endParaRPr sz="3200" b="0" i="0" u="none" strike="noStrike" cap="none" dirty="0">
              <a:solidFill>
                <a:srgbClr val="505555"/>
              </a:solidFill>
              <a:latin typeface="+mj-lt"/>
              <a:ea typeface="Questrial"/>
              <a:cs typeface="Questrial"/>
              <a:sym typeface="Questrial"/>
            </a:endParaRPr>
          </a:p>
          <a:p>
            <a:pPr marL="457200" marR="0" lvl="0" indent="-457200" algn="l" rtl="0">
              <a:lnSpc>
                <a:spcPct val="100000"/>
              </a:lnSpc>
              <a:spcBef>
                <a:spcPts val="0"/>
              </a:spcBef>
              <a:spcAft>
                <a:spcPts val="0"/>
              </a:spcAft>
              <a:buClr>
                <a:srgbClr val="505555"/>
              </a:buClr>
              <a:buSzPts val="3200"/>
              <a:buFont typeface="Arial"/>
              <a:buChar char="•"/>
            </a:pPr>
            <a:r>
              <a:rPr lang="en-GB" sz="3200" b="0" i="0" u="none" strike="noStrike" cap="none" dirty="0">
                <a:solidFill>
                  <a:srgbClr val="505555"/>
                </a:solidFill>
                <a:latin typeface="+mj-lt"/>
                <a:ea typeface="Questrial"/>
                <a:cs typeface="Questrial"/>
                <a:sym typeface="Questrial"/>
              </a:rPr>
              <a:t>Can you explain how a micro:bit would be used to record the number of star jumps that a person completes?</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57200" algn="l" rtl="0">
              <a:lnSpc>
                <a:spcPct val="100000"/>
              </a:lnSpc>
              <a:spcBef>
                <a:spcPts val="0"/>
              </a:spcBef>
              <a:spcAft>
                <a:spcPts val="0"/>
              </a:spcAft>
              <a:buClr>
                <a:srgbClr val="505555"/>
              </a:buClr>
              <a:buSzPts val="3200"/>
              <a:buFont typeface="Arial"/>
              <a:buChar char="•"/>
            </a:pPr>
            <a:r>
              <a:rPr lang="en-GB" sz="3200" b="0" i="0" u="none" strike="noStrike" cap="none" dirty="0">
                <a:solidFill>
                  <a:srgbClr val="505555"/>
                </a:solidFill>
                <a:latin typeface="+mj-lt"/>
                <a:ea typeface="Questrial"/>
                <a:cs typeface="Questrial"/>
                <a:sym typeface="Questrial"/>
              </a:rPr>
              <a:t>How would we know what the highest number of jumps completed is?</a:t>
            </a:r>
            <a:endParaRPr sz="3200" b="0" i="0" u="none" strike="noStrike" cap="none" dirty="0">
              <a:solidFill>
                <a:srgbClr val="505555"/>
              </a:solidFill>
              <a:latin typeface="+mj-lt"/>
              <a:ea typeface="Questrial"/>
              <a:cs typeface="Questrial"/>
              <a:sym typeface="Questrial"/>
            </a:endParaRPr>
          </a:p>
        </p:txBody>
      </p:sp>
      <p:pic>
        <p:nvPicPr>
          <p:cNvPr id="172" name="Google Shape;172;p24">
            <a:hlinkClick r:id="rId3"/>
          </p:cNvPr>
          <p:cNvPicPr preferRelativeResize="0"/>
          <p:nvPr/>
        </p:nvPicPr>
        <p:blipFill rotWithShape="1">
          <a:blip r:embed="rId4">
            <a:alphaModFix/>
          </a:blip>
          <a:srcRect/>
          <a:stretch/>
        </p:blipFill>
        <p:spPr>
          <a:xfrm>
            <a:off x="7715795" y="0"/>
            <a:ext cx="3843060" cy="6858000"/>
          </a:xfrm>
          <a:prstGeom prst="rect">
            <a:avLst/>
          </a:prstGeom>
          <a:noFill/>
          <a:ln>
            <a:noFill/>
          </a:ln>
        </p:spPr>
      </p:pic>
      <p:sp>
        <p:nvSpPr>
          <p:cNvPr id="4" name="Rectangle 3">
            <a:extLst>
              <a:ext uri="{FF2B5EF4-FFF2-40B4-BE49-F238E27FC236}">
                <a16:creationId xmlns:a16="http://schemas.microsoft.com/office/drawing/2014/main" id="{5F5462CB-50F2-764B-877A-7F9829CEEAD2}"/>
              </a:ext>
            </a:extLst>
          </p:cNvPr>
          <p:cNvSpPr/>
          <p:nvPr/>
        </p:nvSpPr>
        <p:spPr>
          <a:xfrm>
            <a:off x="2803490" y="6550223"/>
            <a:ext cx="4621778" cy="307777"/>
          </a:xfrm>
          <a:prstGeom prst="rect">
            <a:avLst/>
          </a:prstGeom>
        </p:spPr>
        <p:txBody>
          <a:bodyPr wrap="none">
            <a:spAutoFit/>
          </a:bodyPr>
          <a:lstStyle/>
          <a:p>
            <a:r>
              <a:rPr lang="en-GB" dirty="0">
                <a:hlinkClick r:id="rId3"/>
              </a:rPr>
              <a:t>https://makecode.microbit.org/#pub:_dwTUkmU2HdCM</a:t>
            </a:r>
            <a:r>
              <a:rPr lang="en-GB"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5"/>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Debugging programs with variables </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What does the term debugging mean?</a:t>
            </a:r>
            <a:endParaRPr dirty="0">
              <a:latin typeface="+mj-lt"/>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How can debugging help us to write efficient algorithms and programs?</a:t>
            </a:r>
            <a:endParaRPr dirty="0">
              <a:latin typeface="+mj-lt"/>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Debug the program you have been given so </a:t>
            </a:r>
            <a:r>
              <a:rPr lang="en-GB" sz="3200" dirty="0">
                <a:solidFill>
                  <a:srgbClr val="505555"/>
                </a:solidFill>
                <a:latin typeface="+mj-lt"/>
                <a:ea typeface="Questrial"/>
                <a:cs typeface="Questrial"/>
                <a:sym typeface="Questrial"/>
              </a:rPr>
              <a:t>a </a:t>
            </a:r>
            <a:r>
              <a:rPr lang="en-GB" sz="3200" b="0" i="0" u="none" strike="noStrike" cap="none" dirty="0">
                <a:solidFill>
                  <a:srgbClr val="505555"/>
                </a:solidFill>
                <a:latin typeface="+mj-lt"/>
                <a:ea typeface="Questrial"/>
                <a:cs typeface="Questrial"/>
                <a:sym typeface="Questrial"/>
              </a:rPr>
              <a:t>micro:bit can be used to record the number of star-jumps a person completes in thirty seconds and updates the high score.</a:t>
            </a:r>
            <a:endParaRPr dirty="0">
              <a:latin typeface="+mj-lt"/>
            </a:endParaRPr>
          </a:p>
          <a:p>
            <a:pPr marL="25400" marR="0" lvl="0" indent="0" algn="l" rtl="0">
              <a:lnSpc>
                <a:spcPct val="100000"/>
              </a:lnSpc>
              <a:spcBef>
                <a:spcPts val="0"/>
              </a:spcBef>
              <a:spcAft>
                <a:spcPts val="0"/>
              </a:spcAft>
              <a:buNone/>
            </a:pPr>
            <a:endParaRPr sz="3200" b="0" i="0" u="none" strike="noStrike" cap="none"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p:txBody>
      </p:sp>
      <p:sp>
        <p:nvSpPr>
          <p:cNvPr id="2" name="Rectangle 1">
            <a:extLst>
              <a:ext uri="{FF2B5EF4-FFF2-40B4-BE49-F238E27FC236}">
                <a16:creationId xmlns:a16="http://schemas.microsoft.com/office/drawing/2014/main" id="{4BE269AF-43E1-1C43-A6B0-813B5E0B40E5}"/>
              </a:ext>
            </a:extLst>
          </p:cNvPr>
          <p:cNvSpPr/>
          <p:nvPr/>
        </p:nvSpPr>
        <p:spPr>
          <a:xfrm>
            <a:off x="1395618" y="6050969"/>
            <a:ext cx="4312399" cy="307777"/>
          </a:xfrm>
          <a:prstGeom prst="rect">
            <a:avLst/>
          </a:prstGeom>
        </p:spPr>
        <p:txBody>
          <a:bodyPr wrap="none">
            <a:spAutoFit/>
          </a:bodyPr>
          <a:lstStyle/>
          <a:p>
            <a:r>
              <a:rPr lang="en-GB" dirty="0">
                <a:hlinkClick r:id="rId3"/>
              </a:rPr>
              <a:t>https://makecode.microbit.org/#pub:_6ipg3x9f9RpD</a:t>
            </a:r>
            <a:r>
              <a:rPr lang="en-GB"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 Debugging programs with variables </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What are variables and how have you made use of them in today’s lesson?</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Think about the program you were given. </a:t>
            </a:r>
            <a:endParaRPr sz="3200" dirty="0">
              <a:solidFill>
                <a:srgbClr val="505555"/>
              </a:solidFill>
              <a:latin typeface="+mj-lt"/>
              <a:ea typeface="Questrial"/>
              <a:cs typeface="Questrial"/>
              <a:sym typeface="Questrial"/>
            </a:endParaRPr>
          </a:p>
          <a:p>
            <a:pPr marL="914400" marR="0" lvl="1" indent="-431800" algn="l" rtl="0">
              <a:lnSpc>
                <a:spcPct val="100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What variables were being used in the program?</a:t>
            </a:r>
            <a:endParaRPr sz="3200" dirty="0">
              <a:solidFill>
                <a:srgbClr val="505555"/>
              </a:solidFill>
              <a:latin typeface="+mj-lt"/>
              <a:ea typeface="Questrial"/>
              <a:cs typeface="Questrial"/>
              <a:sym typeface="Questrial"/>
            </a:endParaRPr>
          </a:p>
          <a:p>
            <a:pPr marL="914400" marR="0" lvl="1" indent="-431800" algn="l" rtl="0">
              <a:lnSpc>
                <a:spcPct val="100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What bugs were in the program?</a:t>
            </a:r>
            <a:r>
              <a:rPr lang="en-GB" sz="3200" b="0" i="0" u="none" strike="noStrike" cap="none" dirty="0">
                <a:solidFill>
                  <a:srgbClr val="505555"/>
                </a:solidFill>
                <a:latin typeface="+mj-lt"/>
                <a:ea typeface="Questrial"/>
                <a:cs typeface="Questrial"/>
                <a:sym typeface="Questrial"/>
              </a:rPr>
              <a:t> </a:t>
            </a:r>
            <a:endParaRPr sz="3200" b="0" i="0" u="none" strike="noStrike" cap="none" dirty="0">
              <a:solidFill>
                <a:srgbClr val="505555"/>
              </a:solidFill>
              <a:latin typeface="+mj-lt"/>
              <a:ea typeface="Questrial"/>
              <a:cs typeface="Questrial"/>
              <a:sym typeface="Questrial"/>
            </a:endParaRPr>
          </a:p>
          <a:p>
            <a:pPr marL="914400" marR="0" lvl="1" indent="-431800" algn="l" rtl="0">
              <a:lnSpc>
                <a:spcPct val="100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How did you debug the program?</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Learning objectives revisited:</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write algorithms that use variables</a:t>
            </a:r>
            <a:endParaRPr sz="3200" b="0" i="0" u="none" strike="noStrike" cap="none" dirty="0">
              <a:solidFill>
                <a:srgbClr val="505555"/>
              </a:solidFill>
              <a:latin typeface="+mj-lt"/>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explain how variables are used in programs</a:t>
            </a:r>
            <a:endParaRPr sz="3200" b="0" i="0" u="none" strike="noStrike" cap="none" dirty="0">
              <a:solidFill>
                <a:srgbClr val="505555"/>
              </a:solidFill>
              <a:latin typeface="+mj-lt"/>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debug programs containing variables</a:t>
            </a:r>
            <a:endParaRPr sz="3200" b="0" i="0" u="none" strike="noStrike" cap="none"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8"/>
          <p:cNvSpPr/>
          <p:nvPr/>
        </p:nvSpPr>
        <p:spPr>
          <a:xfrm>
            <a:off x="1012888" y="367400"/>
            <a:ext cx="7399592"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p:txBody>
      </p:sp>
      <p:pic>
        <p:nvPicPr>
          <p:cNvPr id="197" name="Google Shape;197;p28"/>
          <p:cNvPicPr preferRelativeResize="0"/>
          <p:nvPr/>
        </p:nvPicPr>
        <p:blipFill rotWithShape="1">
          <a:blip r:embed="rId3">
            <a:alphaModFix/>
          </a:blip>
          <a:srcRect/>
          <a:stretch/>
        </p:blipFill>
        <p:spPr>
          <a:xfrm>
            <a:off x="1012888" y="580292"/>
            <a:ext cx="3192696" cy="5697415"/>
          </a:xfrm>
          <a:prstGeom prst="rect">
            <a:avLst/>
          </a:prstGeom>
          <a:noFill/>
          <a:ln>
            <a:noFill/>
          </a:ln>
        </p:spPr>
      </p:pic>
      <p:sp>
        <p:nvSpPr>
          <p:cNvPr id="198" name="Google Shape;198;p28"/>
          <p:cNvSpPr/>
          <p:nvPr/>
        </p:nvSpPr>
        <p:spPr>
          <a:xfrm>
            <a:off x="3727938" y="948130"/>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9" name="Google Shape;199;p28"/>
          <p:cNvSpPr/>
          <p:nvPr/>
        </p:nvSpPr>
        <p:spPr>
          <a:xfrm>
            <a:off x="3727610" y="1649170"/>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0" name="Google Shape;200;p28"/>
          <p:cNvSpPr/>
          <p:nvPr/>
        </p:nvSpPr>
        <p:spPr>
          <a:xfrm>
            <a:off x="3727610" y="3055538"/>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1" name="Google Shape;201;p28"/>
          <p:cNvSpPr/>
          <p:nvPr/>
        </p:nvSpPr>
        <p:spPr>
          <a:xfrm>
            <a:off x="4360656" y="3997672"/>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2" name="Google Shape;202;p28"/>
          <p:cNvSpPr/>
          <p:nvPr/>
        </p:nvSpPr>
        <p:spPr>
          <a:xfrm>
            <a:off x="3819050" y="4987477"/>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3" name="Google Shape;203;p28"/>
          <p:cNvSpPr/>
          <p:nvPr/>
        </p:nvSpPr>
        <p:spPr>
          <a:xfrm>
            <a:off x="2411960" y="580292"/>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04" name="Google Shape;204;p28"/>
          <p:cNvPicPr preferRelativeResize="0"/>
          <p:nvPr/>
        </p:nvPicPr>
        <p:blipFill rotWithShape="1">
          <a:blip r:embed="rId4">
            <a:alphaModFix/>
          </a:blip>
          <a:srcRect/>
          <a:stretch/>
        </p:blipFill>
        <p:spPr>
          <a:xfrm>
            <a:off x="5829840" y="1226610"/>
            <a:ext cx="6223623" cy="4157690"/>
          </a:xfrm>
          <a:prstGeom prst="rect">
            <a:avLst/>
          </a:prstGeom>
          <a:noFill/>
          <a:ln>
            <a:noFill/>
          </a:ln>
        </p:spPr>
      </p:pic>
      <p:cxnSp>
        <p:nvCxnSpPr>
          <p:cNvPr id="205" name="Google Shape;205;p28"/>
          <p:cNvCxnSpPr>
            <a:stCxn id="203" idx="6"/>
          </p:cNvCxnSpPr>
          <p:nvPr/>
        </p:nvCxnSpPr>
        <p:spPr>
          <a:xfrm>
            <a:off x="2594840" y="690968"/>
            <a:ext cx="3369900" cy="3306600"/>
          </a:xfrm>
          <a:prstGeom prst="straightConnector1">
            <a:avLst/>
          </a:prstGeom>
          <a:noFill/>
          <a:ln w="9525" cap="flat" cmpd="sng">
            <a:solidFill>
              <a:srgbClr val="3E6EC2"/>
            </a:solidFill>
            <a:prstDash val="solid"/>
            <a:round/>
            <a:headEnd type="none" w="sm" len="sm"/>
            <a:tailEnd type="triangle" w="med" len="med"/>
          </a:ln>
        </p:spPr>
      </p:cxnSp>
      <p:cxnSp>
        <p:nvCxnSpPr>
          <p:cNvPr id="206" name="Google Shape;206;p28"/>
          <p:cNvCxnSpPr/>
          <p:nvPr/>
        </p:nvCxnSpPr>
        <p:spPr>
          <a:xfrm rot="10800000" flipH="1">
            <a:off x="4001930" y="1649170"/>
            <a:ext cx="1962772" cy="1455095"/>
          </a:xfrm>
          <a:prstGeom prst="straightConnector1">
            <a:avLst/>
          </a:prstGeom>
          <a:noFill/>
          <a:ln w="9525" cap="flat" cmpd="sng">
            <a:solidFill>
              <a:srgbClr val="3E6EC2"/>
            </a:solidFill>
            <a:prstDash val="solid"/>
            <a:round/>
            <a:headEnd type="none" w="sm" len="sm"/>
            <a:tailEnd type="triangle" w="med" len="med"/>
          </a:ln>
        </p:spPr>
      </p:cxnSp>
      <p:cxnSp>
        <p:nvCxnSpPr>
          <p:cNvPr id="207" name="Google Shape;207;p28"/>
          <p:cNvCxnSpPr/>
          <p:nvPr/>
        </p:nvCxnSpPr>
        <p:spPr>
          <a:xfrm rot="10800000" flipH="1">
            <a:off x="4063303" y="2823421"/>
            <a:ext cx="1901399" cy="2225368"/>
          </a:xfrm>
          <a:prstGeom prst="straightConnector1">
            <a:avLst/>
          </a:prstGeom>
          <a:noFill/>
          <a:ln w="9525" cap="flat" cmpd="sng">
            <a:solidFill>
              <a:srgbClr val="3E6EC2"/>
            </a:solidFill>
            <a:prstDash val="solid"/>
            <a:round/>
            <a:headEnd type="none" w="sm" len="sm"/>
            <a:tailEnd type="triangle" w="med" len="med"/>
          </a:ln>
        </p:spPr>
      </p:cxnSp>
      <p:cxnSp>
        <p:nvCxnSpPr>
          <p:cNvPr id="208" name="Google Shape;208;p28"/>
          <p:cNvCxnSpPr/>
          <p:nvPr/>
        </p:nvCxnSpPr>
        <p:spPr>
          <a:xfrm>
            <a:off x="4543536" y="4095169"/>
            <a:ext cx="1286304" cy="659497"/>
          </a:xfrm>
          <a:prstGeom prst="straightConnector1">
            <a:avLst/>
          </a:prstGeom>
          <a:noFill/>
          <a:ln w="9525" cap="flat" cmpd="sng">
            <a:solidFill>
              <a:srgbClr val="3E6EC2"/>
            </a:solidFill>
            <a:prstDash val="solid"/>
            <a:round/>
            <a:headEnd type="none" w="sm" len="sm"/>
            <a:tailEnd type="triangle" w="med" len="med"/>
          </a:ln>
        </p:spPr>
      </p:cxnSp>
      <p:cxnSp>
        <p:nvCxnSpPr>
          <p:cNvPr id="209" name="Google Shape;209;p28"/>
          <p:cNvCxnSpPr/>
          <p:nvPr/>
        </p:nvCxnSpPr>
        <p:spPr>
          <a:xfrm>
            <a:off x="4001930" y="1025298"/>
            <a:ext cx="1962772" cy="2501527"/>
          </a:xfrm>
          <a:prstGeom prst="straightConnector1">
            <a:avLst/>
          </a:prstGeom>
          <a:noFill/>
          <a:ln w="9525" cap="flat" cmpd="sng">
            <a:solidFill>
              <a:srgbClr val="3E6EC2"/>
            </a:solidFill>
            <a:prstDash val="solid"/>
            <a:round/>
            <a:headEnd type="none" w="sm" len="sm"/>
            <a:tailEnd type="triangle" w="med" len="med"/>
          </a:ln>
        </p:spPr>
      </p:cxnSp>
      <p:cxnSp>
        <p:nvCxnSpPr>
          <p:cNvPr id="210" name="Google Shape;210;p28"/>
          <p:cNvCxnSpPr/>
          <p:nvPr/>
        </p:nvCxnSpPr>
        <p:spPr>
          <a:xfrm>
            <a:off x="3988581" y="1730812"/>
            <a:ext cx="2067233" cy="450925"/>
          </a:xfrm>
          <a:prstGeom prst="straightConnector1">
            <a:avLst/>
          </a:prstGeom>
          <a:noFill/>
          <a:ln w="9525" cap="flat" cmpd="sng">
            <a:solidFill>
              <a:srgbClr val="3E6EC2"/>
            </a:solidFill>
            <a:prstDash val="solid"/>
            <a:round/>
            <a:headEnd type="none" w="sm" len="sm"/>
            <a:tailEnd type="triangl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endParaRPr sz="3200" dirty="0">
              <a:solidFill>
                <a:srgbClr val="505555"/>
              </a:solidFill>
              <a:latin typeface="Arial" panose="020B0604020202020204" pitchFamily="34" charset="0"/>
              <a:ea typeface="Questrial"/>
              <a:cs typeface="Arial" panose="020B0604020202020204" pitchFamily="34" charset="0"/>
              <a:sym typeface="Questrial"/>
            </a:endParaRPr>
          </a:p>
          <a:p>
            <a:pPr>
              <a:lnSpc>
                <a:spcPct val="106650"/>
              </a:lnSpc>
              <a:buSzPts val="1100"/>
            </a:pPr>
            <a:r>
              <a:rPr lang="en-GB" sz="4000" b="1" dirty="0">
                <a:solidFill>
                  <a:schemeClr val="dk1"/>
                </a:solidFill>
                <a:latin typeface="Arial" panose="020B0604020202020204" pitchFamily="34" charset="0"/>
                <a:cs typeface="Arial" panose="020B0604020202020204" pitchFamily="34" charset="0"/>
              </a:rPr>
              <a:t>Licensing information</a:t>
            </a:r>
          </a:p>
          <a:p>
            <a:endParaRPr lang="en-GB" sz="3200" dirty="0">
              <a:solidFill>
                <a:srgbClr val="505555"/>
              </a:solidFill>
              <a:latin typeface="Arial" panose="020B0604020202020204" pitchFamily="34" charset="0"/>
              <a:ea typeface="Questrial"/>
              <a:cs typeface="Arial" panose="020B0604020202020204" pitchFamily="34" charset="0"/>
              <a:sym typeface="Questrial"/>
            </a:endParaRPr>
          </a:p>
          <a:p>
            <a:r>
              <a:rPr lang="en-GB" sz="2000" b="1" dirty="0">
                <a:latin typeface="Arial" panose="020B0604020202020204" pitchFamily="34" charset="0"/>
                <a:cs typeface="Arial" panose="020B0604020202020204" pitchFamily="34" charset="0"/>
              </a:rPr>
              <a:t>Published by the Micro:bit Educational Foundation </a:t>
            </a:r>
            <a:r>
              <a:rPr lang="en-GB" sz="2000" b="1" u="sng" dirty="0">
                <a:latin typeface="Arial" panose="020B0604020202020204" pitchFamily="34" charset="0"/>
                <a:cs typeface="Arial" panose="020B0604020202020204" pitchFamily="34" charset="0"/>
                <a:hlinkClick r:id="rId3"/>
              </a:rPr>
              <a:t>microbit.org</a:t>
            </a:r>
            <a:endParaRPr lang="en-GB" sz="2000" b="1" u="sng" dirty="0">
              <a:latin typeface="Arial" panose="020B0604020202020204" pitchFamily="34" charset="0"/>
              <a:cs typeface="Arial" panose="020B0604020202020204" pitchFamily="34" charset="0"/>
            </a:endParaRPr>
          </a:p>
          <a:p>
            <a:br>
              <a:rPr lang="en-GB"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Licence</a:t>
            </a:r>
            <a:r>
              <a:rPr lang="en-GB" sz="2000" dirty="0">
                <a:latin typeface="Arial" panose="020B0604020202020204" pitchFamily="34" charset="0"/>
                <a:cs typeface="Arial" panose="020B0604020202020204" pitchFamily="34" charset="0"/>
              </a:rPr>
              <a:t>: Attribution-</a:t>
            </a:r>
            <a:r>
              <a:rPr lang="en-GB" sz="2000" dirty="0" err="1">
                <a:latin typeface="Arial" panose="020B0604020202020204" pitchFamily="34" charset="0"/>
                <a:cs typeface="Arial" panose="020B0604020202020204" pitchFamily="34" charset="0"/>
              </a:rPr>
              <a:t>ShareAlike</a:t>
            </a:r>
            <a:r>
              <a:rPr lang="en-GB" sz="2000" dirty="0">
                <a:latin typeface="Arial" panose="020B0604020202020204" pitchFamily="34" charset="0"/>
                <a:cs typeface="Arial" panose="020B0604020202020204" pitchFamily="34" charset="0"/>
              </a:rPr>
              <a:t> 4.0 International </a:t>
            </a:r>
            <a:r>
              <a:rPr lang="en-GB" sz="2000" u="sng" dirty="0">
                <a:latin typeface="Arial" panose="020B0604020202020204" pitchFamily="34" charset="0"/>
                <a:cs typeface="Arial" panose="020B0604020202020204" pitchFamily="34" charset="0"/>
                <a:hlinkClick r:id="rId4"/>
              </a:rPr>
              <a:t>(CC BY-SA 4.0)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65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Learning objectives:</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write algorithms that use variables.</a:t>
            </a:r>
            <a:endParaRPr sz="3200" b="0" i="0" u="none" strike="noStrike" cap="none" dirty="0">
              <a:solidFill>
                <a:srgbClr val="505555"/>
              </a:solidFill>
              <a:latin typeface="+mj-lt"/>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explain how variables are used in programs.</a:t>
            </a:r>
            <a:endParaRPr sz="3200" b="0" i="0" u="none" strike="noStrike" cap="none" dirty="0">
              <a:solidFill>
                <a:srgbClr val="505555"/>
              </a:solidFill>
              <a:latin typeface="+mj-lt"/>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debug programs containing variables.</a:t>
            </a:r>
            <a:endParaRPr sz="3200" b="0" i="0" u="none" strike="noStrike" cap="none"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Ready, steady, s</a:t>
            </a:r>
            <a:r>
              <a:rPr lang="en-GB" sz="4000" b="1" i="0" u="none" strike="noStrike" cap="none" dirty="0">
                <a:solidFill>
                  <a:schemeClr val="dk1"/>
                </a:solidFill>
                <a:latin typeface="+mj-lt"/>
                <a:ea typeface="Questrial"/>
                <a:cs typeface="Questrial"/>
                <a:sym typeface="Questrial"/>
              </a:rPr>
              <a:t>tar</a:t>
            </a:r>
            <a:r>
              <a:rPr lang="en-GB" sz="4000" b="1" dirty="0">
                <a:solidFill>
                  <a:schemeClr val="dk1"/>
                </a:solidFill>
                <a:latin typeface="+mj-lt"/>
                <a:ea typeface="Questrial"/>
                <a:cs typeface="Questrial"/>
                <a:sym typeface="Questrial"/>
              </a:rPr>
              <a:t>-</a:t>
            </a:r>
            <a:r>
              <a:rPr lang="en-GB" sz="4000" b="1" i="0" u="none" strike="noStrike" cap="none" dirty="0">
                <a:solidFill>
                  <a:schemeClr val="dk1"/>
                </a:solidFill>
                <a:latin typeface="+mj-lt"/>
                <a:ea typeface="Questrial"/>
                <a:cs typeface="Questrial"/>
                <a:sym typeface="Questrial"/>
              </a:rPr>
              <a:t>jump</a:t>
            </a:r>
            <a:r>
              <a:rPr lang="en-GB" sz="4000" b="1" dirty="0">
                <a:solidFill>
                  <a:schemeClr val="dk1"/>
                </a:solidFill>
                <a:latin typeface="+mj-lt"/>
                <a:ea typeface="Questrial"/>
                <a:cs typeface="Questrial"/>
                <a:sym typeface="Questrial"/>
              </a:rPr>
              <a:t>!</a:t>
            </a:r>
            <a:r>
              <a:rPr lang="en-GB" sz="4000" b="1" i="0" u="none" strike="noStrike" cap="none" dirty="0">
                <a:solidFill>
                  <a:schemeClr val="dk1"/>
                </a:solidFill>
                <a:latin typeface="+mj-lt"/>
                <a:ea typeface="Questrial"/>
                <a:cs typeface="Questrial"/>
                <a:sym typeface="Questrial"/>
              </a:rPr>
              <a:t> </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In small groups, you are going to see who can do the most star</a:t>
            </a:r>
            <a:r>
              <a:rPr lang="en-GB" sz="3200" dirty="0">
                <a:solidFill>
                  <a:srgbClr val="505555"/>
                </a:solidFill>
                <a:latin typeface="+mj-lt"/>
                <a:ea typeface="Questrial"/>
                <a:cs typeface="Questrial"/>
                <a:sym typeface="Questrial"/>
              </a:rPr>
              <a:t>-</a:t>
            </a:r>
            <a:r>
              <a:rPr lang="en-GB" sz="3200" b="0" i="0" u="none" strike="noStrike" cap="none" dirty="0">
                <a:solidFill>
                  <a:srgbClr val="505555"/>
                </a:solidFill>
                <a:latin typeface="+mj-lt"/>
                <a:ea typeface="Questrial"/>
                <a:cs typeface="Questrial"/>
                <a:sym typeface="Questrial"/>
              </a:rPr>
              <a:t>jumps in thirty seconds.</a:t>
            </a:r>
            <a:endParaRPr dirty="0">
              <a:latin typeface="+mj-lt"/>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You will need variables name</a:t>
            </a:r>
            <a:r>
              <a:rPr lang="en-GB" sz="3200" dirty="0">
                <a:solidFill>
                  <a:srgbClr val="505555"/>
                </a:solidFill>
                <a:latin typeface="+mj-lt"/>
                <a:ea typeface="Questrial"/>
                <a:cs typeface="Questrial"/>
                <a:sym typeface="Questrial"/>
              </a:rPr>
              <a:t>d</a:t>
            </a:r>
            <a:r>
              <a:rPr lang="en-GB" sz="3200" b="0" i="0" u="none" strike="noStrike" cap="none" dirty="0">
                <a:solidFill>
                  <a:srgbClr val="505555"/>
                </a:solidFill>
                <a:latin typeface="+mj-lt"/>
                <a:ea typeface="Questrial"/>
                <a:cs typeface="Questrial"/>
                <a:sym typeface="Questrial"/>
              </a:rPr>
              <a:t> </a:t>
            </a:r>
            <a:r>
              <a:rPr lang="en-GB" sz="3200" b="0" i="0" u="none" strike="noStrike" cap="none" dirty="0">
                <a:solidFill>
                  <a:srgbClr val="FF0000"/>
                </a:solidFill>
                <a:latin typeface="+mj-lt"/>
                <a:ea typeface="Questrial"/>
                <a:cs typeface="Questrial"/>
                <a:sym typeface="Questrial"/>
              </a:rPr>
              <a:t>player</a:t>
            </a:r>
            <a:r>
              <a:rPr lang="en-GB" sz="3200" b="0" i="0" u="none" strike="noStrike" cap="none" dirty="0">
                <a:solidFill>
                  <a:srgbClr val="505555"/>
                </a:solidFill>
                <a:latin typeface="+mj-lt"/>
                <a:ea typeface="Questrial"/>
                <a:cs typeface="Questrial"/>
                <a:sym typeface="Questrial"/>
              </a:rPr>
              <a:t>, </a:t>
            </a:r>
            <a:r>
              <a:rPr lang="en-GB" sz="3200" b="0" i="0" u="none" strike="noStrike" cap="none" dirty="0">
                <a:solidFill>
                  <a:srgbClr val="FF0000"/>
                </a:solidFill>
                <a:latin typeface="+mj-lt"/>
                <a:ea typeface="Questrial"/>
                <a:cs typeface="Questrial"/>
                <a:sym typeface="Questrial"/>
              </a:rPr>
              <a:t>score</a:t>
            </a:r>
            <a:r>
              <a:rPr lang="en-GB" sz="3200" b="0" i="0" u="none" strike="noStrike" cap="none" dirty="0">
                <a:solidFill>
                  <a:srgbClr val="505555"/>
                </a:solidFill>
                <a:latin typeface="+mj-lt"/>
                <a:ea typeface="Questrial"/>
                <a:cs typeface="Questrial"/>
                <a:sym typeface="Questrial"/>
              </a:rPr>
              <a:t> and </a:t>
            </a:r>
            <a:r>
              <a:rPr lang="en-GB" sz="3200" dirty="0">
                <a:solidFill>
                  <a:srgbClr val="FF0000"/>
                </a:solidFill>
                <a:latin typeface="+mj-lt"/>
                <a:ea typeface="Questrial"/>
                <a:cs typeface="Questrial"/>
                <a:sym typeface="Questrial"/>
              </a:rPr>
              <a:t>current leader</a:t>
            </a:r>
            <a:r>
              <a:rPr lang="en-GB" sz="3200" b="0" i="0" u="none" strike="noStrike" cap="none" dirty="0">
                <a:solidFill>
                  <a:srgbClr val="505555"/>
                </a:solidFill>
                <a:latin typeface="+mj-lt"/>
                <a:ea typeface="Questrial"/>
                <a:cs typeface="Questrial"/>
                <a:sym typeface="Questrial"/>
              </a:rPr>
              <a:t>.</a:t>
            </a:r>
            <a:endParaRPr dirty="0">
              <a:latin typeface="+mj-lt"/>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What values will your variables be set to? When will the value of your variables change?</a:t>
            </a:r>
            <a:endParaRPr dirty="0">
              <a:latin typeface="+mj-lt"/>
            </a:endParaRPr>
          </a:p>
          <a:p>
            <a:pPr marL="457200" marR="0" lvl="0" indent="0" algn="l" rtl="0">
              <a:lnSpc>
                <a:spcPct val="100000"/>
              </a:lnSpc>
              <a:spcBef>
                <a:spcPts val="0"/>
              </a:spcBef>
              <a:spcAft>
                <a:spcPts val="0"/>
              </a:spcAft>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Ready, steady, star jumps </a:t>
            </a:r>
            <a:r>
              <a:rPr lang="en-GB" sz="4000" b="1" i="0" u="none" strike="noStrike" cap="none" dirty="0">
                <a:solidFill>
                  <a:schemeClr val="dk1"/>
                </a:solidFill>
                <a:latin typeface="+mj-lt"/>
                <a:ea typeface="Questrial"/>
                <a:cs typeface="Questrial"/>
                <a:sym typeface="Questrial"/>
              </a:rPr>
              <a:t> </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pic>
        <p:nvPicPr>
          <p:cNvPr id="123" name="Google Shape;123;p18" descr="Lol I know this won’t get to 99,999 views..." title="30 Second Radial Timer">
            <a:hlinkClick r:id="rId3"/>
          </p:cNvPr>
          <p:cNvPicPr preferRelativeResize="0"/>
          <p:nvPr/>
        </p:nvPicPr>
        <p:blipFill>
          <a:blip r:embed="rId4">
            <a:alphaModFix/>
          </a:blip>
          <a:stretch>
            <a:fillRect/>
          </a:stretch>
        </p:blipFill>
        <p:spPr>
          <a:xfrm>
            <a:off x="3810000" y="1714500"/>
            <a:ext cx="4572000" cy="3429000"/>
          </a:xfrm>
          <a:prstGeom prst="rect">
            <a:avLst/>
          </a:prstGeom>
          <a:noFill/>
          <a:ln>
            <a:noFill/>
          </a:ln>
        </p:spPr>
      </p:pic>
      <p:pic>
        <p:nvPicPr>
          <p:cNvPr id="124" name="Google Shape;124;p18" descr="Get ready for some HIIT MUSIC!  Music designed for interval training. This track is perfect for your HIIT session with 30 seconds of WORK followed by 10 seconds BREAK. Total of 8 rounds.&#10;&#10;WHYTUNEZ is on a mission with the ultimate goal to revolutionize the way people combine physical training and the training of the whole mindset. We want sports people to focus on the moment of the workout to improve themselves and reach the next level. Physically &amp; psychologically.&#10;​&#10;Never underestimate the incredible energy that a motivating playlist or single song can unleash in you. &#10;And don't forget. YOU ARE A CHAMPION.&#10;&#10;Our website: https://www.hiitmusic.net&#10;&#10;Download or stream HIIT MUSIC here: &#10;iTunes: https://goo.gl/tWnQjh&#10;Spotify: https://goo.gl/HxsAFk&#10;Apple Music: https://goo.gl/zZ4nLr&#10;AmazonMP3: https://goo.gl/TbtBHw&#10;&#10;Follow HIIT MUSIC for BLAZING HIIT WORKOUT MUSIC:&#10;YouTube: https://www.youtube.com/hiitmusic&#10;Facebook: https://www.facebook.com/hiit.music.studio/&#10;Instagram: https://www.instagram.com/hiitmusic/&#10;&#10;-~-~~-~~~-~~-~-&#10;Please watch: &quot;HIIT MUSIC 2018 - The Future of HIIT (HIIT 30/10 | 8 rounds)&quot; &#10;https://www.youtube.com/watch?v=_ol5AkRQwFo&#10;-~-~~-~~~-~~-~-" title="HIIT MUSIC - BOUNCE | HIIT 30 sec. WORK / 10 sec. REST">
            <a:hlinkClick r:id="rId5"/>
          </p:cNvPr>
          <p:cNvPicPr preferRelativeResize="0"/>
          <p:nvPr/>
        </p:nvPicPr>
        <p:blipFill>
          <a:blip r:embed="rId6">
            <a:alphaModFix/>
          </a:blip>
          <a:stretch>
            <a:fillRect/>
          </a:stretch>
        </p:blipFill>
        <p:spPr>
          <a:xfrm>
            <a:off x="3810000" y="1714500"/>
            <a:ext cx="4572000" cy="3429000"/>
          </a:xfrm>
          <a:prstGeom prst="rect">
            <a:avLst/>
          </a:prstGeom>
          <a:noFill/>
          <a:ln>
            <a:noFill/>
          </a:ln>
        </p:spPr>
      </p:pic>
      <p:pic>
        <p:nvPicPr>
          <p:cNvPr id="125" name="Google Shape;125;p18" descr="top - 30 seconds beep TIMER - AE HUD Clock Countdown - 30 to 0 - with intro 3 2 1 - 10 to 0 timer here: 0:23 watch in 2160p! 4k!&#10;  █▬█ █ ▀█▀ adobe after effects" title="COUNTDOWN Timer 30 sec ( v 225 ) Clock with Sound Effects and Voice 4k">
            <a:hlinkClick r:id="rId7"/>
          </p:cNvPr>
          <p:cNvPicPr preferRelativeResize="0"/>
          <p:nvPr/>
        </p:nvPicPr>
        <p:blipFill>
          <a:blip r:embed="rId8">
            <a:alphaModFix/>
          </a:blip>
          <a:stretch>
            <a:fillRect/>
          </a:stretch>
        </p:blipFill>
        <p:spPr>
          <a:xfrm>
            <a:off x="3810000" y="1714500"/>
            <a:ext cx="5683325" cy="4262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Reviewing variables</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Think/pair/share how you made use of variables in your activity.</a:t>
            </a:r>
            <a:endParaRPr dirty="0">
              <a:latin typeface="+mj-lt"/>
            </a:endParaRPr>
          </a:p>
          <a:p>
            <a:pPr marL="914400" marR="0" lvl="1"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What value w</a:t>
            </a:r>
            <a:r>
              <a:rPr lang="en-GB" sz="3200" dirty="0">
                <a:solidFill>
                  <a:srgbClr val="505555"/>
                </a:solidFill>
                <a:latin typeface="+mj-lt"/>
                <a:ea typeface="Questrial"/>
                <a:cs typeface="Questrial"/>
                <a:sym typeface="Questrial"/>
              </a:rPr>
              <a:t>as each</a:t>
            </a:r>
            <a:r>
              <a:rPr lang="en-GB" sz="3200" b="0" i="0" u="none" strike="noStrike" cap="none" dirty="0">
                <a:solidFill>
                  <a:srgbClr val="505555"/>
                </a:solidFill>
                <a:latin typeface="+mj-lt"/>
                <a:ea typeface="Questrial"/>
                <a:cs typeface="Questrial"/>
                <a:sym typeface="Questrial"/>
              </a:rPr>
              <a:t> variable set to?</a:t>
            </a:r>
            <a:endParaRPr dirty="0">
              <a:latin typeface="+mj-lt"/>
            </a:endParaRPr>
          </a:p>
          <a:p>
            <a:pPr marL="914400" marR="0" lvl="1"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When did the value of </a:t>
            </a:r>
            <a:r>
              <a:rPr lang="en-GB" sz="3200" dirty="0">
                <a:solidFill>
                  <a:srgbClr val="505555"/>
                </a:solidFill>
                <a:latin typeface="+mj-lt"/>
                <a:ea typeface="Questrial"/>
                <a:cs typeface="Questrial"/>
                <a:sym typeface="Questrial"/>
              </a:rPr>
              <a:t>each</a:t>
            </a:r>
            <a:r>
              <a:rPr lang="en-GB" sz="3200" b="0" i="0" u="none" strike="noStrike" cap="none" dirty="0">
                <a:solidFill>
                  <a:srgbClr val="505555"/>
                </a:solidFill>
                <a:latin typeface="+mj-lt"/>
                <a:ea typeface="Questrial"/>
                <a:cs typeface="Questrial"/>
                <a:sym typeface="Questrial"/>
              </a:rPr>
              <a:t> variable change?</a:t>
            </a:r>
            <a:endParaRPr dirty="0">
              <a:latin typeface="+mj-lt"/>
            </a:endParaRPr>
          </a:p>
          <a:p>
            <a:pPr marL="914400" marR="0" lvl="1" indent="-431800" algn="l" rtl="0">
              <a:lnSpc>
                <a:spcPct val="100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How w</a:t>
            </a:r>
            <a:r>
              <a:rPr lang="en-GB" sz="3200" dirty="0">
                <a:solidFill>
                  <a:srgbClr val="505555"/>
                </a:solidFill>
                <a:latin typeface="+mj-lt"/>
                <a:ea typeface="Questrial"/>
                <a:cs typeface="Questrial"/>
                <a:sym typeface="Questrial"/>
              </a:rPr>
              <a:t>as</a:t>
            </a:r>
            <a:r>
              <a:rPr lang="en-GB" sz="3200" b="0" i="0" u="none" strike="noStrike" cap="none" dirty="0">
                <a:solidFill>
                  <a:srgbClr val="505555"/>
                </a:solidFill>
                <a:latin typeface="+mj-lt"/>
                <a:ea typeface="Questrial"/>
                <a:cs typeface="Questrial"/>
                <a:sym typeface="Questrial"/>
              </a:rPr>
              <a:t> the value in</a:t>
            </a:r>
            <a:r>
              <a:rPr lang="en-GB" sz="3200" dirty="0">
                <a:solidFill>
                  <a:srgbClr val="505555"/>
                </a:solidFill>
                <a:latin typeface="+mj-lt"/>
                <a:ea typeface="Questrial"/>
                <a:cs typeface="Questrial"/>
                <a:sym typeface="Questrial"/>
              </a:rPr>
              <a:t> each</a:t>
            </a:r>
            <a:r>
              <a:rPr lang="en-GB" sz="3200" b="0" i="0" u="none" strike="noStrike" cap="none" dirty="0">
                <a:solidFill>
                  <a:srgbClr val="505555"/>
                </a:solidFill>
                <a:latin typeface="+mj-lt"/>
                <a:ea typeface="Questrial"/>
                <a:cs typeface="Questrial"/>
                <a:sym typeface="Questrial"/>
              </a:rPr>
              <a:t> variable used?</a:t>
            </a:r>
            <a:endParaRPr sz="3200" b="0" i="0" u="none" strike="noStrike" cap="none"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0"/>
          <p:cNvSpPr/>
          <p:nvPr/>
        </p:nvSpPr>
        <p:spPr>
          <a:xfrm>
            <a:off x="1012888" y="367400"/>
            <a:ext cx="6035026"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Variable algorithm to sort</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a:p>
            <a:pPr marL="457200" marR="0" lvl="0" indent="-457200" algn="l" rtl="0">
              <a:lnSpc>
                <a:spcPct val="106650"/>
              </a:lnSpc>
              <a:spcBef>
                <a:spcPts val="0"/>
              </a:spcBef>
              <a:spcAft>
                <a:spcPts val="0"/>
              </a:spcAft>
              <a:buClr>
                <a:srgbClr val="505555"/>
              </a:buClr>
              <a:buSzPts val="3200"/>
              <a:buFont typeface="Arial"/>
              <a:buChar char="•"/>
            </a:pPr>
            <a:r>
              <a:rPr lang="en-GB" sz="3200" b="0" i="0" u="none" strike="noStrike" cap="none" dirty="0">
                <a:solidFill>
                  <a:srgbClr val="505555"/>
                </a:solidFill>
                <a:latin typeface="+mj-lt"/>
                <a:ea typeface="Questrial"/>
                <a:cs typeface="Questrial"/>
                <a:sym typeface="Questrial"/>
              </a:rPr>
              <a:t>Sequence these instructions to create an algorithm which shows someone how to use variables to record the number of star jumps completed in thirty seconds and who in the group recorded the most.</a:t>
            </a:r>
            <a:endParaRPr dirty="0">
              <a:solidFill>
                <a:srgbClr val="505555"/>
              </a:solidFill>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pic>
        <p:nvPicPr>
          <p:cNvPr id="138" name="Google Shape;138;p20"/>
          <p:cNvPicPr preferRelativeResize="0"/>
          <p:nvPr/>
        </p:nvPicPr>
        <p:blipFill rotWithShape="1">
          <a:blip r:embed="rId3">
            <a:alphaModFix/>
          </a:blip>
          <a:srcRect/>
          <a:stretch/>
        </p:blipFill>
        <p:spPr>
          <a:xfrm>
            <a:off x="7523136" y="367400"/>
            <a:ext cx="4307799" cy="573754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chemeClr val="dk1"/>
              </a:buClr>
              <a:buSzPts val="4000"/>
              <a:buFont typeface="Arial"/>
              <a:buNone/>
            </a:pPr>
            <a:r>
              <a:rPr lang="en-GB" sz="4000" b="1" i="0" u="none" strike="noStrike" cap="none" dirty="0">
                <a:solidFill>
                  <a:schemeClr val="dk1"/>
                </a:solidFill>
                <a:latin typeface="+mj-lt"/>
                <a:ea typeface="Questrial"/>
                <a:cs typeface="Questrial"/>
                <a:sym typeface="Questrial"/>
              </a:rPr>
              <a:t>Variable algorithm</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None/>
            </a:pPr>
            <a:endParaRPr lang="en-GB"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Forever</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When I hear “start”</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Set </a:t>
            </a:r>
            <a:r>
              <a:rPr lang="en-GB" sz="3200" b="0" i="0" u="none" strike="noStrike" cap="none" dirty="0">
                <a:solidFill>
                  <a:srgbClr val="FF0000"/>
                </a:solidFill>
                <a:latin typeface="+mj-lt"/>
                <a:ea typeface="Questrial"/>
                <a:cs typeface="Questrial"/>
                <a:sym typeface="Questrial"/>
              </a:rPr>
              <a:t>score</a:t>
            </a:r>
            <a:r>
              <a:rPr lang="en-GB" sz="3200" b="0" i="0" u="none" strike="noStrike" cap="none" dirty="0">
                <a:solidFill>
                  <a:srgbClr val="505555"/>
                </a:solidFill>
                <a:latin typeface="+mj-lt"/>
                <a:ea typeface="Questrial"/>
                <a:cs typeface="Questrial"/>
                <a:sym typeface="Questrial"/>
              </a:rPr>
              <a:t> to 0</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If the person does a star jump</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Change </a:t>
            </a:r>
            <a:r>
              <a:rPr lang="en-GB" sz="3200" b="0" i="0" u="none" strike="noStrike" cap="none" dirty="0">
                <a:solidFill>
                  <a:srgbClr val="FF0000"/>
                </a:solidFill>
                <a:latin typeface="+mj-lt"/>
                <a:ea typeface="Questrial"/>
                <a:cs typeface="Questrial"/>
                <a:sym typeface="Questrial"/>
              </a:rPr>
              <a:t>score</a:t>
            </a:r>
            <a:r>
              <a:rPr lang="en-GB" sz="3200" b="0" i="0" u="none" strike="noStrike" cap="none" dirty="0">
                <a:solidFill>
                  <a:srgbClr val="505555"/>
                </a:solidFill>
                <a:latin typeface="+mj-lt"/>
                <a:ea typeface="Questrial"/>
                <a:cs typeface="Questrial"/>
                <a:sym typeface="Questrial"/>
              </a:rPr>
              <a:t> by 1</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When I hear “stop”</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Stop recording</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Say “You scored </a:t>
            </a:r>
            <a:r>
              <a:rPr lang="en-GB" sz="3200" b="0" i="0" u="none" strike="noStrike" cap="none" dirty="0">
                <a:solidFill>
                  <a:srgbClr val="FF0000"/>
                </a:solidFill>
                <a:latin typeface="+mj-lt"/>
                <a:ea typeface="Questrial"/>
                <a:cs typeface="Questrial"/>
                <a:sym typeface="Questrial"/>
              </a:rPr>
              <a:t>score</a:t>
            </a:r>
            <a:r>
              <a:rPr lang="en-GB" sz="3200" b="0" i="0" u="none" strike="noStrike" cap="none" dirty="0">
                <a:solidFill>
                  <a:srgbClr val="505555"/>
                </a:solidFill>
                <a:latin typeface="+mj-lt"/>
                <a:ea typeface="Questrial"/>
                <a:cs typeface="Questrial"/>
                <a:sym typeface="Questrial"/>
              </a:rPr>
              <a:t>”</a:t>
            </a:r>
            <a:endParaRPr dirty="0">
              <a:solidFill>
                <a:srgbClr val="505555"/>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If </a:t>
            </a:r>
            <a:r>
              <a:rPr lang="en-GB" sz="3200" b="0" i="0" u="none" strike="noStrike" cap="none" dirty="0">
                <a:solidFill>
                  <a:srgbClr val="FF0000"/>
                </a:solidFill>
                <a:latin typeface="+mj-lt"/>
                <a:ea typeface="Questrial"/>
                <a:cs typeface="Questrial"/>
                <a:sym typeface="Questrial"/>
              </a:rPr>
              <a:t>score</a:t>
            </a:r>
            <a:r>
              <a:rPr lang="en-GB" sz="3200" b="0" i="0" u="none" strike="noStrike" cap="none" dirty="0">
                <a:solidFill>
                  <a:srgbClr val="505555"/>
                </a:solidFill>
                <a:latin typeface="+mj-lt"/>
                <a:ea typeface="Questrial"/>
                <a:cs typeface="Questrial"/>
                <a:sym typeface="Questrial"/>
              </a:rPr>
              <a:t> is greater than </a:t>
            </a:r>
            <a:r>
              <a:rPr lang="en-GB" sz="3200" b="0" i="0" u="none" strike="noStrike" cap="none" dirty="0">
                <a:solidFill>
                  <a:srgbClr val="FF0000"/>
                </a:solidFill>
                <a:latin typeface="+mj-lt"/>
                <a:ea typeface="Questrial"/>
                <a:cs typeface="Questrial"/>
                <a:sym typeface="Questrial"/>
              </a:rPr>
              <a:t>high score</a:t>
            </a:r>
            <a:endParaRPr dirty="0">
              <a:solidFill>
                <a:srgbClr val="FF0000"/>
              </a:solidFill>
              <a:latin typeface="+mj-lt"/>
            </a:endParaRPr>
          </a:p>
          <a:p>
            <a:pPr marL="0" marR="0" lvl="0" indent="0" algn="l" rtl="0">
              <a:lnSpc>
                <a:spcPct val="100000"/>
              </a:lnSpc>
              <a:spcBef>
                <a:spcPts val="0"/>
              </a:spcBef>
              <a:spcAft>
                <a:spcPts val="0"/>
              </a:spcAft>
              <a:buNone/>
            </a:pPr>
            <a:r>
              <a:rPr lang="en-GB" sz="3200" b="0" i="0" u="none" strike="noStrike" cap="none" dirty="0">
                <a:solidFill>
                  <a:srgbClr val="505555"/>
                </a:solidFill>
                <a:latin typeface="+mj-lt"/>
                <a:ea typeface="Questrial"/>
                <a:cs typeface="Questrial"/>
                <a:sym typeface="Questrial"/>
              </a:rPr>
              <a:t>			Set </a:t>
            </a:r>
            <a:r>
              <a:rPr lang="en-GB" sz="3200" b="0" i="0" u="none" strike="noStrike" cap="none" dirty="0">
                <a:solidFill>
                  <a:srgbClr val="FF0000"/>
                </a:solidFill>
                <a:latin typeface="+mj-lt"/>
                <a:ea typeface="Questrial"/>
                <a:cs typeface="Questrial"/>
                <a:sym typeface="Questrial"/>
              </a:rPr>
              <a:t>high score</a:t>
            </a:r>
            <a:r>
              <a:rPr lang="en-GB" sz="3200" b="0" i="0" u="none" strike="noStrike" cap="none" dirty="0">
                <a:solidFill>
                  <a:srgbClr val="505555"/>
                </a:solidFill>
                <a:latin typeface="+mj-lt"/>
                <a:ea typeface="Questrial"/>
                <a:cs typeface="Questrial"/>
                <a:sym typeface="Questrial"/>
              </a:rPr>
              <a:t> to </a:t>
            </a:r>
            <a:r>
              <a:rPr lang="en-GB" sz="3200" b="0" i="0" u="none" strike="noStrike" cap="none" dirty="0">
                <a:solidFill>
                  <a:srgbClr val="FF0000"/>
                </a:solidFill>
                <a:latin typeface="+mj-lt"/>
                <a:ea typeface="Questrial"/>
                <a:cs typeface="Questrial"/>
                <a:sym typeface="Questrial"/>
              </a:rPr>
              <a:t>score</a:t>
            </a:r>
            <a:endParaRPr dirty="0">
              <a:solidFill>
                <a:srgbClr val="FF0000"/>
              </a:solidFill>
              <a:latin typeface="+mj-lt"/>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2"/>
          <p:cNvSpPr/>
          <p:nvPr/>
        </p:nvSpPr>
        <p:spPr>
          <a:xfrm>
            <a:off x="238104" y="225886"/>
            <a:ext cx="7399592"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chemeClr val="dk1"/>
              </a:buClr>
              <a:buSzPts val="4000"/>
              <a:buFont typeface="Arial"/>
              <a:buNone/>
            </a:pPr>
            <a:r>
              <a:rPr lang="en-GB" sz="4000" b="1" dirty="0">
                <a:solidFill>
                  <a:schemeClr val="dk1"/>
                </a:solidFill>
                <a:latin typeface="+mj-lt"/>
                <a:ea typeface="Questrial"/>
                <a:cs typeface="Questrial"/>
                <a:sym typeface="Questrial"/>
              </a:rPr>
              <a:t>Using v</a:t>
            </a:r>
            <a:r>
              <a:rPr lang="en-GB" sz="4000" b="1" i="0" u="none" strike="noStrike" cap="none" dirty="0">
                <a:solidFill>
                  <a:schemeClr val="dk1"/>
                </a:solidFill>
                <a:latin typeface="+mj-lt"/>
                <a:ea typeface="Questrial"/>
                <a:cs typeface="Questrial"/>
                <a:sym typeface="Questrial"/>
              </a:rPr>
              <a:t>ariables in programs</a:t>
            </a:r>
          </a:p>
          <a:p>
            <a:pPr marL="0" marR="0" lvl="0" indent="0" algn="l" rtl="0">
              <a:lnSpc>
                <a:spcPct val="106650"/>
              </a:lnSpc>
              <a:spcBef>
                <a:spcPts val="0"/>
              </a:spcBef>
              <a:spcAft>
                <a:spcPts val="0"/>
              </a:spcAft>
              <a:buClr>
                <a:schemeClr val="dk1"/>
              </a:buClr>
              <a:buSzPts val="4000"/>
              <a:buFont typeface="Arial"/>
              <a:buNone/>
            </a:pPr>
            <a:r>
              <a:rPr lang="en-GB" sz="4000" b="1" i="0" u="none" strike="noStrike" cap="none" dirty="0">
                <a:solidFill>
                  <a:schemeClr val="dk1"/>
                </a:solidFill>
                <a:latin typeface="+mj-lt"/>
                <a:ea typeface="Questrial"/>
                <a:cs typeface="Questrial"/>
                <a:sym typeface="Questrial"/>
              </a:rPr>
              <a:t> </a:t>
            </a:r>
            <a:endParaRPr sz="3200" b="0" i="0" u="none" strike="noStrike" cap="none" dirty="0">
              <a:solidFill>
                <a:srgbClr val="505555"/>
              </a:solidFill>
              <a:latin typeface="+mj-lt"/>
              <a:ea typeface="Questrial"/>
              <a:cs typeface="Questrial"/>
              <a:sym typeface="Questrial"/>
            </a:endParaRPr>
          </a:p>
          <a:p>
            <a:pPr marL="457200" marR="0" lvl="0" indent="-457200" algn="l" rtl="0">
              <a:lnSpc>
                <a:spcPct val="100000"/>
              </a:lnSpc>
              <a:spcBef>
                <a:spcPts val="0"/>
              </a:spcBef>
              <a:spcAft>
                <a:spcPts val="0"/>
              </a:spcAft>
              <a:buClr>
                <a:srgbClr val="000000"/>
              </a:buClr>
              <a:buSzPts val="3200"/>
              <a:buFont typeface="Arial"/>
              <a:buChar char="•"/>
            </a:pPr>
            <a:r>
              <a:rPr lang="en-GB" sz="3200" b="0" i="0" u="none" strike="noStrike" cap="none" dirty="0">
                <a:solidFill>
                  <a:srgbClr val="505555"/>
                </a:solidFill>
                <a:latin typeface="+mj-lt"/>
                <a:ea typeface="Questrial"/>
                <a:cs typeface="Questrial"/>
                <a:sym typeface="Questrial"/>
              </a:rPr>
              <a:t>This program represents how a micro:bit could be used to record star-jumps.</a:t>
            </a: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57200" algn="l" rtl="0">
              <a:lnSpc>
                <a:spcPct val="100000"/>
              </a:lnSpc>
              <a:spcBef>
                <a:spcPts val="0"/>
              </a:spcBef>
              <a:spcAft>
                <a:spcPts val="0"/>
              </a:spcAft>
              <a:buClr>
                <a:srgbClr val="000000"/>
              </a:buClr>
              <a:buSzPts val="3200"/>
              <a:buFont typeface="Arial"/>
              <a:buChar char="•"/>
            </a:pPr>
            <a:r>
              <a:rPr lang="en-GB" sz="3200" b="0" i="0" u="none" strike="noStrike" cap="none" dirty="0">
                <a:solidFill>
                  <a:srgbClr val="505555"/>
                </a:solidFill>
                <a:latin typeface="+mj-lt"/>
                <a:ea typeface="Questrial"/>
                <a:cs typeface="Questrial"/>
                <a:sym typeface="Questrial"/>
              </a:rPr>
              <a:t>Analyse the program and match the statements on your sheet with the part of the program that instructs micro:bit to do that.</a:t>
            </a:r>
            <a:endParaRPr sz="3200" b="0" i="0" u="none" strike="noStrike" cap="none" dirty="0">
              <a:solidFill>
                <a:srgbClr val="505555"/>
              </a:solidFill>
              <a:latin typeface="+mj-lt"/>
              <a:ea typeface="Questrial"/>
              <a:cs typeface="Questrial"/>
              <a:sym typeface="Questrial"/>
            </a:endParaRPr>
          </a:p>
        </p:txBody>
      </p:sp>
      <p:pic>
        <p:nvPicPr>
          <p:cNvPr id="151" name="Google Shape;151;p22">
            <a:hlinkClick r:id="rId3"/>
          </p:cNvPr>
          <p:cNvPicPr preferRelativeResize="0"/>
          <p:nvPr/>
        </p:nvPicPr>
        <p:blipFill rotWithShape="1">
          <a:blip r:embed="rId4">
            <a:alphaModFix/>
          </a:blip>
          <a:srcRect/>
          <a:stretch/>
        </p:blipFill>
        <p:spPr>
          <a:xfrm>
            <a:off x="7637696" y="0"/>
            <a:ext cx="3843060" cy="6858000"/>
          </a:xfrm>
          <a:prstGeom prst="rect">
            <a:avLst/>
          </a:prstGeom>
          <a:noFill/>
          <a:ln>
            <a:noFill/>
          </a:ln>
        </p:spPr>
      </p:pic>
      <p:sp>
        <p:nvSpPr>
          <p:cNvPr id="2" name="Rectangle 1">
            <a:extLst>
              <a:ext uri="{FF2B5EF4-FFF2-40B4-BE49-F238E27FC236}">
                <a16:creationId xmlns:a16="http://schemas.microsoft.com/office/drawing/2014/main" id="{0D7DA29F-7583-8745-A627-893F8056F063}"/>
              </a:ext>
            </a:extLst>
          </p:cNvPr>
          <p:cNvSpPr/>
          <p:nvPr/>
        </p:nvSpPr>
        <p:spPr>
          <a:xfrm>
            <a:off x="2803490" y="6550223"/>
            <a:ext cx="4621778" cy="307777"/>
          </a:xfrm>
          <a:prstGeom prst="rect">
            <a:avLst/>
          </a:prstGeom>
        </p:spPr>
        <p:txBody>
          <a:bodyPr wrap="none">
            <a:spAutoFit/>
          </a:bodyPr>
          <a:lstStyle/>
          <a:p>
            <a:r>
              <a:rPr lang="en-GB" dirty="0">
                <a:hlinkClick r:id="rId3"/>
              </a:rPr>
              <a:t>https://makecode.microbit.org/#pub:_dwTUkmU2HdCM</a:t>
            </a:r>
            <a:r>
              <a:rPr lang="en-GB"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p:nvPr/>
        </p:nvSpPr>
        <p:spPr>
          <a:xfrm>
            <a:off x="1012888" y="367400"/>
            <a:ext cx="7399592"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rgbClr val="505555"/>
              </a:solidFill>
              <a:latin typeface="Questrial"/>
              <a:ea typeface="Questrial"/>
              <a:cs typeface="Questrial"/>
              <a:sym typeface="Questrial"/>
            </a:endParaRPr>
          </a:p>
        </p:txBody>
      </p:sp>
      <p:pic>
        <p:nvPicPr>
          <p:cNvPr id="158" name="Google Shape;158;p23">
            <a:hlinkClick r:id="rId3"/>
          </p:cNvPr>
          <p:cNvPicPr preferRelativeResize="0"/>
          <p:nvPr/>
        </p:nvPicPr>
        <p:blipFill rotWithShape="1">
          <a:blip r:embed="rId4">
            <a:alphaModFix/>
          </a:blip>
          <a:srcRect/>
          <a:stretch/>
        </p:blipFill>
        <p:spPr>
          <a:xfrm>
            <a:off x="1012888" y="580292"/>
            <a:ext cx="3192696" cy="5697415"/>
          </a:xfrm>
          <a:prstGeom prst="rect">
            <a:avLst/>
          </a:prstGeom>
          <a:noFill/>
          <a:ln>
            <a:noFill/>
          </a:ln>
        </p:spPr>
      </p:pic>
      <p:sp>
        <p:nvSpPr>
          <p:cNvPr id="159" name="Google Shape;159;p23"/>
          <p:cNvSpPr/>
          <p:nvPr/>
        </p:nvSpPr>
        <p:spPr>
          <a:xfrm>
            <a:off x="3727938" y="948130"/>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0" name="Google Shape;160;p23"/>
          <p:cNvSpPr/>
          <p:nvPr/>
        </p:nvSpPr>
        <p:spPr>
          <a:xfrm>
            <a:off x="3727610" y="1649170"/>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1" name="Google Shape;161;p23"/>
          <p:cNvSpPr/>
          <p:nvPr/>
        </p:nvSpPr>
        <p:spPr>
          <a:xfrm>
            <a:off x="3727610" y="3055538"/>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2" name="Google Shape;162;p23"/>
          <p:cNvSpPr/>
          <p:nvPr/>
        </p:nvSpPr>
        <p:spPr>
          <a:xfrm>
            <a:off x="4360656" y="3997672"/>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3" name="Google Shape;163;p23"/>
          <p:cNvSpPr/>
          <p:nvPr/>
        </p:nvSpPr>
        <p:spPr>
          <a:xfrm>
            <a:off x="3819050" y="4987477"/>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4" name="Google Shape;164;p23"/>
          <p:cNvSpPr/>
          <p:nvPr/>
        </p:nvSpPr>
        <p:spPr>
          <a:xfrm>
            <a:off x="2411960" y="580292"/>
            <a:ext cx="182880" cy="221353"/>
          </a:xfrm>
          <a:prstGeom prst="ellipse">
            <a:avLst/>
          </a:prstGeom>
          <a:solidFill>
            <a:srgbClr val="7030A0"/>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65" name="Google Shape;165;p23"/>
          <p:cNvPicPr preferRelativeResize="0"/>
          <p:nvPr/>
        </p:nvPicPr>
        <p:blipFill rotWithShape="1">
          <a:blip r:embed="rId5">
            <a:alphaModFix/>
          </a:blip>
          <a:srcRect/>
          <a:stretch/>
        </p:blipFill>
        <p:spPr>
          <a:xfrm>
            <a:off x="5829840" y="1226610"/>
            <a:ext cx="6223623" cy="4157690"/>
          </a:xfrm>
          <a:prstGeom prst="rect">
            <a:avLst/>
          </a:prstGeom>
          <a:noFill/>
          <a:ln>
            <a:noFill/>
          </a:ln>
        </p:spPr>
      </p:pic>
      <p:sp>
        <p:nvSpPr>
          <p:cNvPr id="11" name="Rectangle 10">
            <a:extLst>
              <a:ext uri="{FF2B5EF4-FFF2-40B4-BE49-F238E27FC236}">
                <a16:creationId xmlns:a16="http://schemas.microsoft.com/office/drawing/2014/main" id="{05DC00B5-27C5-6740-8C83-9C8F3A3662B7}"/>
              </a:ext>
            </a:extLst>
          </p:cNvPr>
          <p:cNvSpPr/>
          <p:nvPr/>
        </p:nvSpPr>
        <p:spPr>
          <a:xfrm>
            <a:off x="2803490" y="6550223"/>
            <a:ext cx="4621778" cy="307777"/>
          </a:xfrm>
          <a:prstGeom prst="rect">
            <a:avLst/>
          </a:prstGeom>
        </p:spPr>
        <p:txBody>
          <a:bodyPr wrap="none">
            <a:spAutoFit/>
          </a:bodyPr>
          <a:lstStyle/>
          <a:p>
            <a:r>
              <a:rPr lang="en-GB" dirty="0">
                <a:hlinkClick r:id="rId3"/>
              </a:rPr>
              <a:t>https://makecode.microbit.org/#pub:_dwTUkmU2HdCM</a:t>
            </a:r>
            <a:r>
              <a:rPr lang="en-GB" dirty="0"/>
              <a:t> </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564</Words>
  <Application>Microsoft Macintosh PowerPoint</Application>
  <PresentationFormat>Widescreen</PresentationFormat>
  <Paragraphs>103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11</cp:revision>
  <dcterms:modified xsi:type="dcterms:W3CDTF">2019-10-09T12:47:32Z</dcterms:modified>
</cp:coreProperties>
</file>