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3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61" r:id="rId6"/>
    <p:sldId id="266" r:id="rId7"/>
    <p:sldId id="267" r:id="rId8"/>
    <p:sldId id="265" r:id="rId9"/>
    <p:sldId id="263" r:id="rId10"/>
  </p:sldIdLst>
  <p:sldSz cx="12188825" cy="6858000"/>
  <p:notesSz cx="9926638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6861">
          <p15:clr>
            <a:srgbClr val="A4A3A4"/>
          </p15:clr>
        </p15:guide>
        <p15:guide id="3" orient="horz" pos="903">
          <p15:clr>
            <a:srgbClr val="A4A3A4"/>
          </p15:clr>
        </p15:guide>
        <p15:guide id="4" orient="horz" pos="3839">
          <p15:clr>
            <a:srgbClr val="A4A3A4"/>
          </p15:clr>
        </p15:guide>
        <p15:guide id="5" pos="517">
          <p15:clr>
            <a:srgbClr val="A4A3A4"/>
          </p15:clr>
        </p15:guide>
        <p15:guide id="6" pos="69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4319"/>
        <p:guide pos="6861"/>
        <p:guide orient="horz" pos="903"/>
        <p:guide orient="horz" pos="3839"/>
        <p:guide pos="517"/>
        <p:guide pos="690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40700BB4-0B72-476B-9F7C-2EDDF714D914}"/>
    <pc:docChg chg="modSld">
      <pc:chgData name="" userId="" providerId="" clId="Web-{40700BB4-0B72-476B-9F7C-2EDDF714D914}" dt="2019-05-16T08:25:29.208" v="33" actId="20577"/>
      <pc:docMkLst>
        <pc:docMk/>
      </pc:docMkLst>
      <pc:sldChg chg="modSp">
        <pc:chgData name="" userId="" providerId="" clId="Web-{40700BB4-0B72-476B-9F7C-2EDDF714D914}" dt="2019-05-16T08:25:29.208" v="33" actId="20577"/>
        <pc:sldMkLst>
          <pc:docMk/>
          <pc:sldMk cId="1978940512" sldId="266"/>
        </pc:sldMkLst>
        <pc:spChg chg="mod">
          <ac:chgData name="" userId="" providerId="" clId="Web-{40700BB4-0B72-476B-9F7C-2EDDF714D914}" dt="2019-05-16T08:25:29.208" v="33" actId="20577"/>
          <ac:spMkLst>
            <pc:docMk/>
            <pc:sldMk cId="1978940512" sldId="266"/>
            <ac:spMk id="13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2800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11019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16284f84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g516284f84f_0_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516284f84f_0_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will trigger an alarm after just 9 seconds of inactivity for testing purposes.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5930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16284f84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516284f84f_0_2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516284f84f_0_2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391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4185991" y="2545874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1"/>
          </p:nvPr>
        </p:nvSpPr>
        <p:spPr>
          <a:xfrm>
            <a:off x="4180427" y="4124401"/>
            <a:ext cx="5173786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2"/>
          </p:nvPr>
        </p:nvSpPr>
        <p:spPr>
          <a:xfrm>
            <a:off x="4179516" y="5546822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body" idx="3"/>
          </p:nvPr>
        </p:nvSpPr>
        <p:spPr>
          <a:xfrm>
            <a:off x="4185991" y="4562466"/>
            <a:ext cx="5167677" cy="42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4"/>
          </p:nvPr>
        </p:nvSpPr>
        <p:spPr>
          <a:xfrm>
            <a:off x="4179516" y="5857046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  <a:endParaRPr/>
          </a:p>
        </p:txBody>
      </p:sp>
      <p:sp>
        <p:nvSpPr>
          <p:cNvPr id="25" name="Google Shape;25;p2"/>
          <p:cNvSpPr txBox="1"/>
          <p:nvPr/>
        </p:nvSpPr>
        <p:spPr>
          <a:xfrm>
            <a:off x="-2421256" y="3652250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  <a:endParaRPr/>
          </a:p>
        </p:txBody>
      </p:sp>
      <p:sp>
        <p:nvSpPr>
          <p:cNvPr id="26" name="Google Shape;26;p2"/>
          <p:cNvSpPr txBox="1"/>
          <p:nvPr/>
        </p:nvSpPr>
        <p:spPr>
          <a:xfrm>
            <a:off x="-2421256" y="5546822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  <a:endParaRPr/>
          </a:p>
        </p:txBody>
      </p:sp>
      <p:sp>
        <p:nvSpPr>
          <p:cNvPr id="27" name="Google Shape;27;p2"/>
          <p:cNvSpPr txBox="1"/>
          <p:nvPr/>
        </p:nvSpPr>
        <p:spPr>
          <a:xfrm>
            <a:off x="4180427" y="6481367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pic>
        <p:nvPicPr>
          <p:cNvPr id="28" name="Google Shape;2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2"/>
          </p:nvPr>
        </p:nvSpPr>
        <p:spPr>
          <a:xfrm>
            <a:off x="4334164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3"/>
          </p:nvPr>
        </p:nvSpPr>
        <p:spPr>
          <a:xfrm>
            <a:off x="7841133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>
            <a:spLocks noGrp="1"/>
          </p:cNvSpPr>
          <p:nvPr>
            <p:ph type="pic" idx="4"/>
          </p:nvPr>
        </p:nvSpPr>
        <p:spPr>
          <a:xfrm>
            <a:off x="433327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9" name="Google Shape;69;p12"/>
          <p:cNvSpPr>
            <a:spLocks noGrp="1"/>
          </p:cNvSpPr>
          <p:nvPr>
            <p:ph type="pic" idx="5"/>
          </p:nvPr>
        </p:nvSpPr>
        <p:spPr>
          <a:xfrm>
            <a:off x="81856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>
            <a:spLocks noGrp="1"/>
          </p:cNvSpPr>
          <p:nvPr>
            <p:ph type="pic" idx="6"/>
          </p:nvPr>
        </p:nvSpPr>
        <p:spPr>
          <a:xfrm>
            <a:off x="7841157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3"/>
          <p:cNvSpPr>
            <a:spLocks noGrp="1"/>
          </p:cNvSpPr>
          <p:nvPr>
            <p:ph type="pic" idx="2"/>
          </p:nvPr>
        </p:nvSpPr>
        <p:spPr>
          <a:xfrm>
            <a:off x="5897035" y="1553123"/>
            <a:ext cx="5066743" cy="42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929483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>
            <a:spLocks noGrp="1"/>
          </p:cNvSpPr>
          <p:nvPr>
            <p:ph type="chart" idx="2"/>
          </p:nvPr>
        </p:nvSpPr>
        <p:spPr>
          <a:xfrm>
            <a:off x="5652231" y="1416100"/>
            <a:ext cx="5730442" cy="4597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54521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88825" cy="17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824150" y="6373366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sp>
        <p:nvSpPr>
          <p:cNvPr id="84" name="Google Shape;84;p16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-2218074" y="2957955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  <a:endParaRPr/>
          </a:p>
        </p:txBody>
      </p:sp>
      <p:pic>
        <p:nvPicPr>
          <p:cNvPr id="86" name="Google Shape;86;p16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166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body" idx="1"/>
          </p:nvPr>
        </p:nvSpPr>
        <p:spPr>
          <a:xfrm>
            <a:off x="767800" y="2294400"/>
            <a:ext cx="1057644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2"/>
          </p:nvPr>
        </p:nvSpPr>
        <p:spPr>
          <a:xfrm>
            <a:off x="2140242" y="3734400"/>
            <a:ext cx="7836359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0" y="1"/>
            <a:ext cx="12188825" cy="6866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35" name="Google Shape;3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>
            <a:spLocks noGrp="1"/>
          </p:cNvSpPr>
          <p:nvPr>
            <p:ph type="pic" idx="2"/>
          </p:nvPr>
        </p:nvSpPr>
        <p:spPr>
          <a:xfrm>
            <a:off x="815498" y="1433178"/>
            <a:ext cx="10128104" cy="456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ctrTitle"/>
          </p:nvPr>
        </p:nvSpPr>
        <p:spPr>
          <a:xfrm>
            <a:off x="4109791" y="2630993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4109791" y="4116259"/>
            <a:ext cx="5173786" cy="227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6160613" y="1430867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432261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3"/>
          </p:nvPr>
        </p:nvSpPr>
        <p:spPr>
          <a:xfrm>
            <a:off x="783002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4320419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1"/>
          </p:nvPr>
        </p:nvSpPr>
        <p:spPr>
          <a:xfrm>
            <a:off x="7840175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2"/>
          </p:nvPr>
        </p:nvSpPr>
        <p:spPr>
          <a:xfrm>
            <a:off x="816821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24411" y="358084"/>
            <a:ext cx="10133095" cy="55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24410" y="1428277"/>
            <a:ext cx="1013309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824150" y="6375674"/>
            <a:ext cx="3859795" cy="12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© Micro:bit Educational Foundation 2018</a:t>
            </a:r>
            <a:endParaRPr/>
          </a:p>
        </p:txBody>
      </p:sp>
      <p:sp>
        <p:nvSpPr>
          <p:cNvPr id="13" name="Google Shape;13;p1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EB130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 b="0" i="0" u="none" strike="noStrike" cap="none">
              <a:solidFill>
                <a:srgbClr val="5EB13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" name="Google Shape;14;p1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  <a:endParaRPr/>
          </a:p>
        </p:txBody>
      </p:sp>
      <p:sp>
        <p:nvSpPr>
          <p:cNvPr id="15" name="Google Shape;15;p1"/>
          <p:cNvSpPr txBox="1"/>
          <p:nvPr/>
        </p:nvSpPr>
        <p:spPr>
          <a:xfrm>
            <a:off x="-2218074" y="1484784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  <a:endParaRPr/>
          </a:p>
        </p:txBody>
      </p:sp>
      <p:sp>
        <p:nvSpPr>
          <p:cNvPr id="16" name="Google Shape;16;p1"/>
          <p:cNvSpPr txBox="1"/>
          <p:nvPr/>
        </p:nvSpPr>
        <p:spPr>
          <a:xfrm>
            <a:off x="-2455120" y="1806682"/>
            <a:ext cx="245512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  <a:endParaRPr/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icrobit.org/do-your-bit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9.sv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WuwhhoT769U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makecode.microbit.org/#pub:_71q8YAJt3Lb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microbit.org/do-your-bit/" TargetMode="Externa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409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/>
          <p:nvPr/>
        </p:nvSpPr>
        <p:spPr>
          <a:xfrm>
            <a:off x="577000" y="1651027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lt1"/>
                </a:solidFill>
              </a:rPr>
              <a:t>Anti-poaching collar</a:t>
            </a: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</p:txBody>
      </p:sp>
      <p:pic>
        <p:nvPicPr>
          <p:cNvPr id="92" name="Google Shape;92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1612" y="46649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6676" y="538731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2691" y="388268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4057" y="4901075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7361" y="4940119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1466" y="666435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8289" y="2249454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1540736" y="27156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3008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phic 2">
            <a:hlinkClick r:id="rId8"/>
            <a:extLst>
              <a:ext uri="{FF2B5EF4-FFF2-40B4-BE49-F238E27FC236}">
                <a16:creationId xmlns:a16="http://schemas.microsoft.com/office/drawing/2014/main" id="{EBDB8A2D-CADE-AC4E-BE9E-015474FE787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91442" y="1023374"/>
            <a:ext cx="7605939" cy="18220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 dirty="0">
                <a:solidFill>
                  <a:schemeClr val="dk1"/>
                </a:solidFill>
              </a:rPr>
              <a:t>The illegal wildlife trade</a:t>
            </a:r>
            <a:endParaRPr sz="40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</a:t>
            </a: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hat is it?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Why does it exist? </a:t>
            </a: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are the impacts?</a:t>
            </a: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animals are endangered?</a:t>
            </a:r>
          </a:p>
          <a:p>
            <a:pPr marL="25400" lvl="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 dirty="0">
                <a:solidFill>
                  <a:schemeClr val="dk1"/>
                </a:solidFill>
              </a:rPr>
              <a:t>Poaching</a:t>
            </a:r>
            <a:endParaRPr sz="40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</a:t>
            </a: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hat is it?</a:t>
            </a: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are the biggest issues?</a:t>
            </a: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is being done? </a:t>
            </a: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more could be done?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88866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/>
          <p:nvPr/>
        </p:nvSpPr>
        <p:spPr>
          <a:xfrm>
            <a:off x="897100" y="6013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How could </a:t>
            </a:r>
            <a:r>
              <a:rPr lang="en-GB" sz="4000" b="1" dirty="0">
                <a:solidFill>
                  <a:schemeClr val="dk1"/>
                </a:solidFill>
              </a:rPr>
              <a:t>technology help?</a:t>
            </a:r>
            <a:endParaRPr sz="40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Think about: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protecting animals </a:t>
            </a: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why poachers poach </a:t>
            </a:r>
          </a:p>
          <a:p>
            <a:pPr marL="914400" lvl="1" indent="-431800"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GB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educating people</a:t>
            </a: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9906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Creating a </a:t>
            </a:r>
            <a:r>
              <a:rPr lang="en-US" sz="4000" b="1" dirty="0" err="1">
                <a:solidFill>
                  <a:schemeClr val="dk1"/>
                </a:solidFill>
              </a:rPr>
              <a:t>micro:bit</a:t>
            </a:r>
            <a:r>
              <a:rPr lang="en-US" sz="4000" b="1" dirty="0">
                <a:solidFill>
                  <a:schemeClr val="dk1"/>
                </a:solidFill>
              </a:rPr>
              <a:t> </a:t>
            </a:r>
            <a:r>
              <a:rPr lang="en-GB" sz="4000" b="1" dirty="0">
                <a:solidFill>
                  <a:schemeClr val="dk1"/>
                </a:solidFill>
              </a:rPr>
              <a:t>anti-poaching collar</a:t>
            </a:r>
            <a:endParaRPr sz="40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How could this work?</a:t>
            </a: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How could it help?</a:t>
            </a: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issues could there be?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63561" y="308368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Example </a:t>
            </a:r>
            <a:r>
              <a:rPr lang="en-US" sz="4000" b="1" dirty="0" err="1">
                <a:solidFill>
                  <a:schemeClr val="dk1"/>
                </a:solidFill>
              </a:rPr>
              <a:t>micro:bit</a:t>
            </a:r>
            <a:r>
              <a:rPr lang="en-US" sz="4000" b="1" dirty="0">
                <a:solidFill>
                  <a:schemeClr val="dk1"/>
                </a:solidFill>
              </a:rPr>
              <a:t> </a:t>
            </a:r>
            <a:r>
              <a:rPr lang="en-GB" sz="4000" b="1" dirty="0">
                <a:solidFill>
                  <a:schemeClr val="dk1"/>
                </a:solidFill>
              </a:rPr>
              <a:t>anti-poaching collar</a:t>
            </a:r>
            <a:endParaRPr sz="40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</a:endParaRPr>
          </a:p>
          <a:p>
            <a:pPr marL="25400">
              <a:buClr>
                <a:srgbClr val="505555"/>
              </a:buClr>
              <a:buSzPts val="3200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Detects if an animal stays still for longer than a certain time (suggesting it may be caught in a poaching trap). </a:t>
            </a:r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</a:endParaRPr>
          </a:p>
          <a:p>
            <a:pPr marL="25400" lvl="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25400" lvl="0">
              <a:buClr>
                <a:srgbClr val="505555"/>
              </a:buClr>
              <a:buSzPts val="3200"/>
            </a:pPr>
            <a:r>
              <a:rPr lang="en-US" sz="3200" b="1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Al</a:t>
            </a:r>
            <a:r>
              <a:rPr lang="en-US" sz="3200" b="1" dirty="0">
                <a:solidFill>
                  <a:schemeClr val="dk1"/>
                </a:solidFill>
              </a:rPr>
              <a:t>gorithm </a:t>
            </a:r>
          </a:p>
          <a:p>
            <a:pPr marL="25400">
              <a:buClr>
                <a:srgbClr val="505555"/>
              </a:buClr>
              <a:buSzPts val="3200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IF there is no movement for more than X minutes,</a:t>
            </a:r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</a:endParaRPr>
          </a:p>
          <a:p>
            <a:pPr marL="25400">
              <a:buClr>
                <a:srgbClr val="505555"/>
              </a:buClr>
              <a:buSzPts val="3200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Send a visual alert message over radio and sound an alarm.</a:t>
            </a:r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</a:endParaRPr>
          </a:p>
          <a:p>
            <a:pPr marL="25400" lvl="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ELSE, do nothing</a:t>
            </a:r>
          </a:p>
          <a:p>
            <a:pPr marL="25400">
              <a:buClr>
                <a:srgbClr val="505555"/>
              </a:buClr>
              <a:buSzPts val="3200"/>
            </a:pPr>
            <a:b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</a:b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Sample code: </a:t>
            </a:r>
            <a:r>
              <a:rPr lang="en-US" sz="3200" dirty="0"/>
              <a:t>(</a:t>
            </a:r>
            <a:r>
              <a:rPr lang="en-US" sz="3200" u="sng" dirty="0">
                <a:hlinkClick r:id="rId3"/>
              </a:rPr>
              <a:t>collar</a:t>
            </a:r>
            <a:r>
              <a:rPr lang="en-US" sz="3200" dirty="0"/>
              <a:t> and </a:t>
            </a:r>
            <a:r>
              <a:rPr lang="en-US" sz="3200" u="sng" dirty="0">
                <a:hlinkClick r:id="rId4"/>
              </a:rPr>
              <a:t>receiver</a:t>
            </a:r>
            <a:r>
              <a:rPr lang="en-US" sz="3200" dirty="0"/>
              <a:t>)</a:t>
            </a:r>
            <a:endParaRPr lang="en-GB" sz="3200" dirty="0"/>
          </a:p>
          <a:p>
            <a:pPr marL="25400" lvl="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978940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Example </a:t>
            </a:r>
            <a:r>
              <a:rPr lang="en-US" sz="4000" b="1" dirty="0" err="1">
                <a:solidFill>
                  <a:schemeClr val="dk1"/>
                </a:solidFill>
              </a:rPr>
              <a:t>micro:bit</a:t>
            </a:r>
            <a:r>
              <a:rPr lang="en-US" sz="4000" b="1" dirty="0">
                <a:solidFill>
                  <a:schemeClr val="dk1"/>
                </a:solidFill>
              </a:rPr>
              <a:t> </a:t>
            </a:r>
            <a:r>
              <a:rPr lang="en-GB" sz="4000" b="1" dirty="0">
                <a:solidFill>
                  <a:schemeClr val="dk1"/>
                </a:solidFill>
              </a:rPr>
              <a:t>anti-poaching collar</a:t>
            </a:r>
            <a:endParaRPr sz="4000" b="1" dirty="0">
              <a:solidFill>
                <a:schemeClr val="dk1"/>
              </a:solidFill>
            </a:endParaRPr>
          </a:p>
          <a:p>
            <a:pPr marL="25400" lvl="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25400" lvl="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Collar (transmitter).                      Receiver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0B1EAC-E7D2-294D-9A2C-AA987B51613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2577" y="2386992"/>
            <a:ext cx="5097380" cy="32757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F1D71E-9C17-3040-AAD6-FEC0564F989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885" y="2395724"/>
            <a:ext cx="5064527" cy="413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392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 dirty="0">
                <a:solidFill>
                  <a:schemeClr val="dk1"/>
                </a:solidFill>
              </a:rPr>
              <a:t>Presenting your anti-poaching collar </a:t>
            </a:r>
            <a:endParaRPr sz="40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How does your collar work?</a:t>
            </a: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are you pleased with? </a:t>
            </a: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needs further research and development?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What did you learn?</a:t>
            </a:r>
          </a:p>
          <a:p>
            <a:pPr marL="25400" lvl="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284072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Licensing information</a:t>
            </a:r>
            <a:endParaRPr sz="4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114300" indent="0">
              <a:buNone/>
            </a:pPr>
            <a:r>
              <a:rPr lang="en-GB" sz="1600" dirty="0">
                <a:latin typeface="+mn-lt"/>
              </a:rPr>
              <a:t>Published by the Micro:bit Educational Foundation</a:t>
            </a:r>
            <a:br>
              <a:rPr lang="en-GB" sz="1600" dirty="0">
                <a:latin typeface="+mn-lt"/>
              </a:rPr>
            </a:br>
            <a:r>
              <a:rPr lang="en-GB" sz="1600" b="1" dirty="0">
                <a:latin typeface="+mn-lt"/>
                <a:hlinkClick r:id="rId3"/>
              </a:rPr>
              <a:t>microbit.org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dirty="0">
                <a:latin typeface="+mn-lt"/>
              </a:rPr>
              <a:t>under the following Creative Commons licence:</a:t>
            </a:r>
          </a:p>
          <a:p>
            <a:pPr marL="114300" indent="0">
              <a:buNone/>
            </a:pPr>
            <a:r>
              <a:rPr lang="en-GB" sz="1600" dirty="0">
                <a:latin typeface="+mn-lt"/>
              </a:rPr>
              <a:t>Attribution-</a:t>
            </a:r>
            <a:r>
              <a:rPr lang="en-GB" sz="1600" dirty="0" err="1">
                <a:latin typeface="+mn-lt"/>
              </a:rPr>
              <a:t>ShareAlike</a:t>
            </a:r>
            <a:r>
              <a:rPr lang="en-GB" sz="1600" dirty="0">
                <a:latin typeface="+mn-lt"/>
              </a:rPr>
              <a:t> 4.0 International (CC BY-SA 4.0)</a:t>
            </a:r>
          </a:p>
          <a:p>
            <a:pPr marL="114300" indent="0">
              <a:buNone/>
            </a:pPr>
            <a:r>
              <a:rPr lang="en-GB" sz="1600" dirty="0">
                <a:latin typeface="+mn-lt"/>
                <a:hlinkClick r:id="rId4"/>
              </a:rPr>
              <a:t>https://creativecommons.org/licenses/by-sa/4.0/</a:t>
            </a:r>
            <a:r>
              <a:rPr lang="en-GB" sz="1600" dirty="0">
                <a:latin typeface="+mn-lt"/>
              </a:rPr>
              <a:t> </a:t>
            </a:r>
          </a:p>
          <a:p>
            <a:pPr marL="114300" indent="0">
              <a:buNone/>
            </a:pPr>
            <a:endParaRPr lang="en-GB" sz="1600" dirty="0">
              <a:latin typeface="+mn-lt"/>
            </a:endParaRPr>
          </a:p>
          <a:p>
            <a:pPr marL="114300" indent="0">
              <a:buNone/>
            </a:pPr>
            <a:endParaRPr lang="en-GB" sz="1600" dirty="0">
              <a:latin typeface="+mn-lt"/>
            </a:endParaRPr>
          </a:p>
          <a:p>
            <a:pPr marL="114300" indent="0">
              <a:buNone/>
            </a:pPr>
            <a:endParaRPr lang="en-GB" sz="1600" dirty="0">
              <a:latin typeface="+mn-lt"/>
            </a:endParaRPr>
          </a:p>
          <a:p>
            <a:pPr marL="114300" indent="0">
              <a:buNone/>
            </a:pPr>
            <a:r>
              <a:rPr lang="en-GB" sz="1600" dirty="0">
                <a:latin typeface="+mn-lt"/>
                <a:hlinkClick r:id="rId5"/>
              </a:rPr>
              <a:t>https://microbit.org/do-your-bit/</a:t>
            </a:r>
            <a:r>
              <a:rPr lang="en-GB" sz="1600" dirty="0">
                <a:latin typeface="+mn-lt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312777695"/>
      </p:ext>
    </p:extLst>
  </p:cSld>
  <p:clrMapOvr>
    <a:masterClrMapping/>
  </p:clrMapOvr>
</p:sld>
</file>

<file path=ppt/theme/theme1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266</Words>
  <Application>Microsoft Macintosh PowerPoint</Application>
  <PresentationFormat>Custom</PresentationFormat>
  <Paragraphs>70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Cabin</vt:lpstr>
      <vt:lpstr>Calibri</vt:lpstr>
      <vt:lpstr>Noto Sans Symbols</vt:lpstr>
      <vt:lpstr>Questrial</vt:lpstr>
      <vt:lpstr>ARM PPT template 2016_Confidential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27</cp:revision>
  <dcterms:modified xsi:type="dcterms:W3CDTF">2019-11-25T13:08:07Z</dcterms:modified>
</cp:coreProperties>
</file>