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61" r:id="rId1"/>
  </p:sldMasterIdLst>
  <p:notesMasterIdLst>
    <p:notesMasterId r:id="rId19"/>
  </p:notesMasterIdLst>
  <p:sldIdLst>
    <p:sldId id="256" r:id="rId2"/>
    <p:sldId id="257" r:id="rId3"/>
    <p:sldId id="273" r:id="rId4"/>
    <p:sldId id="258" r:id="rId5"/>
    <p:sldId id="274" r:id="rId6"/>
    <p:sldId id="275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2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86385"/>
  </p:normalViewPr>
  <p:slideViewPr>
    <p:cSldViewPr snapToGrid="0" snapToObjects="1">
      <p:cViewPr varScale="1">
        <p:scale>
          <a:sx n="93" d="100"/>
          <a:sy n="93" d="100"/>
        </p:scale>
        <p:origin x="216" y="264"/>
      </p:cViewPr>
      <p:guideLst/>
    </p:cSldViewPr>
  </p:slideViewPr>
  <p:outlineViewPr>
    <p:cViewPr>
      <p:scale>
        <a:sx n="33" d="100"/>
        <a:sy n="33" d="100"/>
      </p:scale>
      <p:origin x="0" y="-260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5158bb8e3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g5158bb8e34_0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38" name="Google Shape;138;g5158bb8e34_0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5918afcb0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5918afcb05_0_5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g5918afcb05_0_5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58ed3b918f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g58ed3b918f_0_26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50" name="Google Shape;150;g58ed3b918f_0_26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59c09cbc86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g59c09cbc86_2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56" name="Google Shape;156;g59c09cbc86_2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5918afcb0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g5918afcb05_0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62" name="Google Shape;162;g5918afcb05_0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59c09cbc8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g59c09cbc86_1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68" name="Google Shape;168;g59c09cbc86_1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5918afcb0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g5918afcb05_0_1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74" name="Google Shape;174;g5918afcb05_0_1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56d22b9735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g56d22b9735_0_34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g56d22b9735_0_34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0392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49a64b5986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49a64b5986_0_492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49a64b5986_0_492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6d1d391c2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56d1d391c2_3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program 1 should use the </a:t>
            </a:r>
            <a:r>
              <a:rPr lang="en-US" i="1"/>
              <a:t>show leds </a:t>
            </a:r>
            <a:r>
              <a:rPr lang="en-US"/>
              <a:t>block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program 2 should use the </a:t>
            </a:r>
            <a:r>
              <a:rPr lang="en-US" i="1"/>
              <a:t>show number </a:t>
            </a:r>
            <a:r>
              <a:rPr lang="en-US"/>
              <a:t>block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program 3 should use the </a:t>
            </a:r>
            <a:r>
              <a:rPr lang="en-US" i="1"/>
              <a:t>show string </a:t>
            </a:r>
            <a:r>
              <a:rPr lang="en-US"/>
              <a:t>block</a:t>
            </a:r>
            <a:endParaRPr/>
          </a:p>
        </p:txBody>
      </p:sp>
      <p:sp>
        <p:nvSpPr>
          <p:cNvPr id="114" name="Google Shape;114;g56d1d391c2_3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2272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6d1d391c2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56d1d391c2_3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program 1 should use the </a:t>
            </a:r>
            <a:r>
              <a:rPr lang="en-US" i="1" dirty="0"/>
              <a:t>show </a:t>
            </a:r>
            <a:r>
              <a:rPr lang="en-US" i="1" dirty="0" err="1"/>
              <a:t>leds</a:t>
            </a:r>
            <a:r>
              <a:rPr lang="en-US" i="1" dirty="0"/>
              <a:t> </a:t>
            </a:r>
            <a:r>
              <a:rPr lang="en-US" dirty="0"/>
              <a:t>block</a:t>
            </a:r>
            <a:endParaRPr dirty="0"/>
          </a:p>
        </p:txBody>
      </p:sp>
      <p:sp>
        <p:nvSpPr>
          <p:cNvPr id="114" name="Google Shape;114;g56d1d391c2_3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6d1d391c2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56d1d391c2_3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program 2 should use the </a:t>
            </a:r>
            <a:r>
              <a:rPr lang="en-US" i="1" dirty="0"/>
              <a:t>show number </a:t>
            </a:r>
            <a:r>
              <a:rPr lang="en-US" dirty="0"/>
              <a:t>block</a:t>
            </a:r>
            <a:endParaRPr dirty="0"/>
          </a:p>
        </p:txBody>
      </p:sp>
      <p:sp>
        <p:nvSpPr>
          <p:cNvPr id="114" name="Google Shape;114;g56d1d391c2_3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1238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6d1d391c2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56d1d391c2_3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program 3 should use the </a:t>
            </a:r>
            <a:r>
              <a:rPr lang="en-US" i="1" dirty="0"/>
              <a:t>show string </a:t>
            </a:r>
            <a:r>
              <a:rPr lang="en-US" dirty="0"/>
              <a:t>block – play slideshow to show animated picture of text scrolling</a:t>
            </a:r>
            <a:endParaRPr dirty="0"/>
          </a:p>
        </p:txBody>
      </p:sp>
      <p:sp>
        <p:nvSpPr>
          <p:cNvPr id="114" name="Google Shape;114;g56d1d391c2_3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3598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4b1c38d769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4b1c38d769_0_87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g4b1c38d769_0_87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8f46fa8c8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58f46fa8c8_2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26" name="Google Shape;126;g58f46fa8c8_2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58eb4da0d9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58eb4da0d9_0_18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In addition to the </a:t>
            </a:r>
            <a:r>
              <a:rPr lang="en-US" i="1"/>
              <a:t>show leds </a:t>
            </a:r>
            <a:r>
              <a:rPr lang="en-US"/>
              <a:t>block, the pupils can also use the </a:t>
            </a:r>
            <a:r>
              <a:rPr lang="en-US" i="1"/>
              <a:t>show number </a:t>
            </a:r>
            <a:r>
              <a:rPr lang="en-US"/>
              <a:t>block to display a digit and </a:t>
            </a:r>
            <a:r>
              <a:rPr lang="en-US" i="1"/>
              <a:t>show string </a:t>
            </a:r>
            <a:r>
              <a:rPr lang="en-US"/>
              <a:t>block to scroll a word or phrase across the LEDs.</a:t>
            </a:r>
            <a:endParaRPr sz="1200" b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g58eb4da0d9_0_18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quote">
  <p:cSld name="Large quote">
    <p:bg>
      <p:bgPr>
        <a:solidFill>
          <a:srgbClr val="00A000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768000" y="2294400"/>
            <a:ext cx="10579255" cy="22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ctr">
              <a:lnSpc>
                <a:spcPct val="103685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4104"/>
              <a:buFont typeface="Noto Sans Symbols"/>
              <a:buNone/>
              <a:defRPr sz="5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83032" algn="l">
              <a:lnSpc>
                <a:spcPct val="108312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40005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2140800" y="3734400"/>
            <a:ext cx="7838341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ctr">
              <a:lnSpc>
                <a:spcPct val="233291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824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83032" algn="l">
              <a:lnSpc>
                <a:spcPct val="108312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40005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ull image">
  <p:cSld name="full imag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>
            <a:spLocks noGrp="1"/>
          </p:cNvSpPr>
          <p:nvPr>
            <p:ph type="pic" idx="2"/>
          </p:nvPr>
        </p:nvSpPr>
        <p:spPr>
          <a:xfrm>
            <a:off x="0" y="1"/>
            <a:ext cx="12191875" cy="68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824"/>
              <a:buFont typeface="Noto Sans Symbols"/>
              <a:buChar char="▪"/>
              <a:defRPr sz="2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24628" y="358342"/>
            <a:ext cx="1013574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303333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30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9pPr>
          </a:lstStyle>
          <a:p>
            <a:endParaRPr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45FD27F-BAB7-0400-1884-A3FEC0D8285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08447" y="6080312"/>
            <a:ext cx="1117600" cy="533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microbit.org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4.0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akecode.microbit.org/#pub:_Tu1hTDUkYdP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akecode.microbit.org/#pub:_f5UA870wecKd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akecode.microbit.org/#pub:_MvKYH6dPF1Yh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>
            <a:spLocks noGrp="1"/>
          </p:cNvSpPr>
          <p:nvPr>
            <p:ph type="title" idx="4294967295"/>
          </p:nvPr>
        </p:nvSpPr>
        <p:spPr>
          <a:xfrm>
            <a:off x="578589" y="1651028"/>
            <a:ext cx="11134337" cy="34778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Digital flashcards 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Teacher lesson guide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Lesson 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9E2203-F021-6345-BCD0-6E2D4AF43E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7865" y="5190565"/>
            <a:ext cx="2559558" cy="15083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"/>
          <p:cNvSpPr/>
          <p:nvPr/>
        </p:nvSpPr>
        <p:spPr>
          <a:xfrm>
            <a:off x="487091" y="1061171"/>
            <a:ext cx="11059507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dk2"/>
                </a:solidFill>
                <a:highlight>
                  <a:srgbClr val="FFFFFF"/>
                </a:highlight>
                <a:latin typeface="+mj-lt"/>
                <a:ea typeface="Questrial"/>
                <a:cs typeface="Questrial"/>
                <a:sym typeface="Questrial"/>
              </a:rPr>
              <a:t>Which parts of the design criteria did you successfully meet?</a:t>
            </a:r>
            <a:endParaRPr sz="3200" dirty="0">
              <a:solidFill>
                <a:schemeClr val="dk2"/>
              </a:solidFill>
              <a:highlight>
                <a:srgbClr val="FFFFFF"/>
              </a:highlight>
              <a:latin typeface="+mj-lt"/>
              <a:ea typeface="Questrial"/>
              <a:cs typeface="Questrial"/>
              <a:sym typeface="Questrial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2"/>
              </a:solidFill>
              <a:highlight>
                <a:srgbClr val="FFFFFF"/>
              </a:highlight>
              <a:latin typeface="+mj-lt"/>
              <a:ea typeface="Questrial"/>
              <a:cs typeface="Questrial"/>
              <a:sym typeface="Questrial"/>
            </a:endParaRPr>
          </a:p>
          <a:p>
            <a:pPr marL="914400" lvl="1" indent="-431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AutoNum type="arabicPeriod"/>
            </a:pPr>
            <a:r>
              <a:rPr lang="en-US" sz="3200" dirty="0">
                <a:solidFill>
                  <a:schemeClr val="dk2"/>
                </a:solidFill>
                <a:highlight>
                  <a:srgbClr val="FFFFFF"/>
                </a:highlight>
                <a:latin typeface="+mj-lt"/>
                <a:ea typeface="Questrial"/>
                <a:cs typeface="Questrial"/>
                <a:sym typeface="Questrial"/>
              </a:rPr>
              <a:t>Represent at least four numbers between 1-10</a:t>
            </a:r>
            <a:endParaRPr sz="3200" dirty="0">
              <a:solidFill>
                <a:schemeClr val="dk2"/>
              </a:solidFill>
              <a:highlight>
                <a:srgbClr val="FFFFFF"/>
              </a:highlight>
              <a:latin typeface="+mj-lt"/>
              <a:ea typeface="Questrial"/>
              <a:cs typeface="Questrial"/>
              <a:sym typeface="Questrial"/>
            </a:endParaRPr>
          </a:p>
          <a:p>
            <a:pPr marL="914400" lvl="1" indent="-431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AutoNum type="arabicPeriod"/>
            </a:pPr>
            <a:r>
              <a:rPr lang="en-US" sz="3200" dirty="0">
                <a:solidFill>
                  <a:schemeClr val="dk2"/>
                </a:solidFill>
                <a:highlight>
                  <a:srgbClr val="FFFFFF"/>
                </a:highlight>
                <a:latin typeface="+mj-lt"/>
                <a:ea typeface="Questrial"/>
                <a:cs typeface="Questrial"/>
                <a:sym typeface="Questrial"/>
              </a:rPr>
              <a:t>Use words, digits and images to represent the numbers</a:t>
            </a:r>
            <a:endParaRPr sz="3200" dirty="0">
              <a:solidFill>
                <a:schemeClr val="dk2"/>
              </a:solidFill>
              <a:highlight>
                <a:srgbClr val="FFFFFF"/>
              </a:highlight>
              <a:latin typeface="+mj-lt"/>
              <a:ea typeface="Questrial"/>
              <a:cs typeface="Questrial"/>
              <a:sym typeface="Questrial"/>
            </a:endParaRPr>
          </a:p>
          <a:p>
            <a:pPr marL="914400" lvl="1" indent="-431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AutoNum type="arabicPeriod"/>
            </a:pPr>
            <a:r>
              <a:rPr lang="en-US" sz="3200" dirty="0">
                <a:solidFill>
                  <a:schemeClr val="dk2"/>
                </a:solidFill>
                <a:highlight>
                  <a:srgbClr val="FFFFFF"/>
                </a:highlight>
                <a:latin typeface="+mj-lt"/>
                <a:ea typeface="Questrial"/>
                <a:cs typeface="Questrial"/>
                <a:sym typeface="Questrial"/>
              </a:rPr>
              <a:t>Allow appropriate time to think and respond</a:t>
            </a:r>
            <a:endParaRPr sz="3200" dirty="0">
              <a:solidFill>
                <a:schemeClr val="dk2"/>
              </a:solidFill>
              <a:highlight>
                <a:srgbClr val="FFFFFF"/>
              </a:highlight>
              <a:latin typeface="+mj-lt"/>
              <a:ea typeface="Questrial"/>
              <a:cs typeface="Questrial"/>
              <a:sym typeface="Questrial"/>
            </a:endParaRPr>
          </a:p>
          <a:p>
            <a:pPr marL="914400" lvl="1" indent="-431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AutoNum type="arabicPeriod"/>
            </a:pPr>
            <a:r>
              <a:rPr lang="en-US" sz="3200" dirty="0">
                <a:solidFill>
                  <a:schemeClr val="dk2"/>
                </a:solidFill>
                <a:highlight>
                  <a:srgbClr val="FFFFFF"/>
                </a:highlight>
                <a:latin typeface="+mj-lt"/>
                <a:ea typeface="Questrial"/>
                <a:cs typeface="Questrial"/>
                <a:sym typeface="Questrial"/>
              </a:rPr>
              <a:t>Let the user know they have finished</a:t>
            </a:r>
            <a:endParaRPr sz="4000" dirty="0">
              <a:solidFill>
                <a:schemeClr val="dk2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CBA223-78F6-A8C0-9256-B4A20F15F11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0988" y="389965"/>
            <a:ext cx="10824883" cy="158197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Evaluating against design criteria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chemeClr val="dk2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/>
          <p:nvPr/>
        </p:nvSpPr>
        <p:spPr>
          <a:xfrm>
            <a:off x="488453" y="1133883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follow an algorithm to create a digital number flashcard.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write and debug a program.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evaluate a program against design criteria.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6E8489-30E2-7690-A0AE-0437CFAD271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7882" y="363071"/>
            <a:ext cx="10044953" cy="9664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Learning objectives revisited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3"/>
          <p:cNvSpPr/>
          <p:nvPr/>
        </p:nvSpPr>
        <p:spPr>
          <a:xfrm>
            <a:off x="663264" y="1617976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is sequencing?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How have you made use of sequence in this unit?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8D292D-8B2B-8EB5-887D-90F645EBC4D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2011" y="820271"/>
            <a:ext cx="10824882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Sequencing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4"/>
          <p:cNvSpPr/>
          <p:nvPr/>
        </p:nvSpPr>
        <p:spPr>
          <a:xfrm>
            <a:off x="582582" y="1201118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is logical reasoning?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How have you made use of logical reasoning in this unit?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4A2DC2-5CA1-8BEC-F011-11A0E6AB879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78224" y="510988"/>
            <a:ext cx="10529047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Logical reasoning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/>
          <p:nvPr/>
        </p:nvSpPr>
        <p:spPr>
          <a:xfrm>
            <a:off x="596029" y="1187670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are patterns?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How have you made use of patterns in this unit?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C0A7F4-2B02-DADD-E3B8-B99087B5F87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2694" y="484094"/>
            <a:ext cx="9910482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Patterns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6"/>
          <p:cNvSpPr/>
          <p:nvPr/>
        </p:nvSpPr>
        <p:spPr>
          <a:xfrm>
            <a:off x="461559" y="1295247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is abstraction?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How have you made use of abstraction in this unit?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73D1A7-F0A7-360A-0F78-E002C9BBDD9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78224" y="389965"/>
            <a:ext cx="10663517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Abstraction 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7"/>
          <p:cNvSpPr/>
          <p:nvPr/>
        </p:nvSpPr>
        <p:spPr>
          <a:xfrm>
            <a:off x="596030" y="1155300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is debugging?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How have you made use of debugging in this unit?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F91188-2A27-9868-DC69-7EE293994B8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5118" y="389965"/>
            <a:ext cx="11080376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Debugging 2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7"/>
          <p:cNvSpPr/>
          <p:nvPr/>
        </p:nvSpPr>
        <p:spPr>
          <a:xfrm>
            <a:off x="690159" y="940147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06650"/>
              </a:lnSpc>
            </a:pPr>
            <a:endParaRPr sz="3200" dirty="0">
              <a:solidFill>
                <a:srgbClr val="505555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r>
              <a:rPr lang="en-GB" sz="3200" dirty="0"/>
              <a:t>Published by the Micro:bit Educational Foundation </a:t>
            </a:r>
            <a:r>
              <a:rPr lang="en-GB" sz="3200" dirty="0">
                <a:hlinkClick r:id="rId3"/>
              </a:rPr>
              <a:t>microbit.org</a:t>
            </a:r>
            <a:r>
              <a:rPr lang="en-GB" sz="3200" dirty="0"/>
              <a:t> under the following Creative Commons licence:</a:t>
            </a:r>
            <a:br>
              <a:rPr lang="en-GB" sz="3200" dirty="0"/>
            </a:br>
            <a:endParaRPr lang="en-GB" sz="3200" dirty="0"/>
          </a:p>
          <a:p>
            <a:r>
              <a:rPr lang="en-GB" sz="3200" dirty="0"/>
              <a:t>Attribution-</a:t>
            </a:r>
            <a:r>
              <a:rPr lang="en-GB" sz="3200" dirty="0" err="1"/>
              <a:t>ShareAlike</a:t>
            </a:r>
            <a:r>
              <a:rPr lang="en-GB" sz="3200" dirty="0"/>
              <a:t> 4.0 International (CC BY-SA 4.0)</a:t>
            </a:r>
            <a:br>
              <a:rPr lang="en-GB" sz="3200" dirty="0"/>
            </a:br>
            <a:r>
              <a:rPr lang="en-GB" sz="3200" u="sng" dirty="0">
                <a:hlinkClick r:id="rId4"/>
              </a:rPr>
              <a:t>https://creativecommons.org/licenses/by-sa/4.0/</a:t>
            </a:r>
            <a:r>
              <a:rPr lang="en-GB" sz="3200" dirty="0"/>
              <a:t> </a:t>
            </a:r>
            <a:endParaRPr sz="3200" dirty="0">
              <a:solidFill>
                <a:srgbClr val="505555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6EB94A-1E99-81C3-5B63-F583ADA7830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2694" y="336176"/>
            <a:ext cx="9614647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Licensing information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0907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/>
          <p:nvPr/>
        </p:nvSpPr>
        <p:spPr>
          <a:xfrm>
            <a:off x="959100" y="1331259"/>
            <a:ext cx="10677300" cy="3421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follow an algorithm accurately to create a digital number flashcard.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write and debug a program.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evaluate a program against design criteria.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2D0BEA-B769-82FC-17CE-5BDEE7DAEF2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68188" y="443753"/>
            <a:ext cx="10165977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Learning objectives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/>
          <p:nvPr/>
        </p:nvSpPr>
        <p:spPr>
          <a:xfrm>
            <a:off x="891865" y="1237129"/>
            <a:ext cx="10677300" cy="3353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dk1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ways to control the LEDs did we find last lesson through tinkering?</a:t>
            </a: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445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400"/>
              <a:buFont typeface="Questrial"/>
              <a:buChar char="●"/>
            </a:pP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Use the </a:t>
            </a:r>
            <a:r>
              <a:rPr lang="en-US" sz="3400" dirty="0" err="1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MakeCode</a:t>
            </a: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 editor to program the same output as shown. Have you used the most effective program?</a:t>
            </a: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505555"/>
              </a:solidFill>
              <a:latin typeface="+mj-lt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0B37D2-E4E5-BF3A-B343-2A718FCAB28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68188" y="497541"/>
            <a:ext cx="9412941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Copy my image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4389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/>
          <p:nvPr/>
        </p:nvSpPr>
        <p:spPr>
          <a:xfrm>
            <a:off x="151084" y="658907"/>
            <a:ext cx="4450362" cy="443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445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400"/>
              <a:buFont typeface="Questrial"/>
              <a:buChar char="●"/>
            </a:pP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Use the </a:t>
            </a:r>
            <a:r>
              <a:rPr lang="en-US" sz="3400" dirty="0" err="1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MakeCode</a:t>
            </a: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 editor to program the same output as shown.</a:t>
            </a:r>
          </a:p>
          <a:p>
            <a:pPr marL="457200" marR="0" lvl="0" indent="-4445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400"/>
              <a:buFont typeface="Questrial"/>
              <a:buChar char="●"/>
            </a:pP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Have you used the most effective program?</a:t>
            </a:r>
          </a:p>
          <a:p>
            <a:pPr marL="457200" marR="0" lvl="0" indent="-4445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400"/>
              <a:buFont typeface="Questrial"/>
              <a:buChar char="●"/>
            </a:pPr>
            <a:endParaRPr lang="en-US"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12700" lvl="0">
              <a:buClr>
                <a:srgbClr val="505555"/>
              </a:buClr>
              <a:buSzPts val="3400"/>
            </a:pPr>
            <a:r>
              <a:rPr lang="en-US" sz="1600" u="sng" dirty="0">
                <a:solidFill>
                  <a:schemeClr val="hlink"/>
                </a:solidFill>
                <a:latin typeface="+mj-lt"/>
                <a:ea typeface="Questrial"/>
                <a:cs typeface="Questrial"/>
                <a:sym typeface="Questrial"/>
                <a:hlinkClick r:id="rId3"/>
              </a:rPr>
              <a:t>CopymyImage1</a:t>
            </a:r>
            <a:r>
              <a:rPr lang="en-US" sz="1600" u="sng" dirty="0">
                <a:solidFill>
                  <a:schemeClr val="hlink"/>
                </a:solidFill>
                <a:latin typeface="+mj-lt"/>
                <a:ea typeface="Questrial"/>
                <a:cs typeface="Questrial"/>
                <a:sym typeface="Questrial"/>
              </a:rPr>
              <a:t> project</a:t>
            </a:r>
            <a:endParaRPr sz="16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505555"/>
              </a:solidFill>
              <a:latin typeface="+mj-lt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0081F7-7EA2-DAE5-4B1B-31917FEAAC8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9281" y="242047"/>
            <a:ext cx="4222377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Copy my image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521068-47E0-5C99-219C-DA8803B2F1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5713" y="598631"/>
            <a:ext cx="6383918" cy="512329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4DA29-790C-623D-F050-5F8D0A81C83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2047" y="201706"/>
            <a:ext cx="4195482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Copy my image 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7"/>
          <p:cNvSpPr/>
          <p:nvPr/>
        </p:nvSpPr>
        <p:spPr>
          <a:xfrm>
            <a:off x="177976" y="792842"/>
            <a:ext cx="4427215" cy="5816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505555"/>
              </a:solidFill>
              <a:latin typeface="+mn-lt"/>
              <a:ea typeface="Questrial"/>
              <a:cs typeface="Questrial"/>
              <a:sym typeface="Questrial"/>
            </a:endParaRPr>
          </a:p>
          <a:p>
            <a:pPr marL="457200" marR="0" lvl="0" indent="-4445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400"/>
              <a:buFont typeface="Questrial"/>
              <a:buChar char="●"/>
            </a:pPr>
            <a:r>
              <a:rPr lang="en-US" sz="3400" dirty="0">
                <a:solidFill>
                  <a:srgbClr val="505555"/>
                </a:solidFill>
                <a:latin typeface="+mn-lt"/>
                <a:ea typeface="Questrial"/>
                <a:cs typeface="Questrial"/>
                <a:sym typeface="Questrial"/>
              </a:rPr>
              <a:t>Use the </a:t>
            </a:r>
            <a:r>
              <a:rPr lang="en-US" sz="3400" dirty="0" err="1">
                <a:solidFill>
                  <a:srgbClr val="505555"/>
                </a:solidFill>
                <a:latin typeface="+mn-lt"/>
                <a:ea typeface="Questrial"/>
                <a:cs typeface="Questrial"/>
                <a:sym typeface="Questrial"/>
              </a:rPr>
              <a:t>MakeCode</a:t>
            </a:r>
            <a:r>
              <a:rPr lang="en-US" sz="3400" dirty="0">
                <a:solidFill>
                  <a:srgbClr val="505555"/>
                </a:solidFill>
                <a:latin typeface="+mn-lt"/>
                <a:ea typeface="Questrial"/>
                <a:cs typeface="Questrial"/>
                <a:sym typeface="Questrial"/>
              </a:rPr>
              <a:t> editor to program the same output as shown.</a:t>
            </a:r>
          </a:p>
          <a:p>
            <a:pPr marL="457200" marR="0" lvl="0" indent="-4445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400"/>
              <a:buFont typeface="Questrial"/>
              <a:buChar char="●"/>
            </a:pPr>
            <a:r>
              <a:rPr lang="en-US" sz="3400" dirty="0">
                <a:solidFill>
                  <a:srgbClr val="505555"/>
                </a:solidFill>
                <a:latin typeface="+mn-lt"/>
                <a:ea typeface="Questrial"/>
                <a:cs typeface="Questrial"/>
                <a:sym typeface="Questrial"/>
              </a:rPr>
              <a:t>Have you used the most effective program?</a:t>
            </a:r>
          </a:p>
          <a:p>
            <a:pPr marL="457200" marR="0" lvl="0" indent="-4445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400"/>
              <a:buFont typeface="Questrial"/>
              <a:buChar char="●"/>
            </a:pPr>
            <a:endParaRPr lang="en-US" sz="3400" dirty="0">
              <a:solidFill>
                <a:srgbClr val="505555"/>
              </a:solidFill>
              <a:latin typeface="+mn-lt"/>
              <a:ea typeface="Questrial"/>
              <a:cs typeface="Questrial"/>
              <a:sym typeface="Questrial"/>
            </a:endParaRPr>
          </a:p>
          <a:p>
            <a:pPr marL="12700" lvl="0">
              <a:buClr>
                <a:srgbClr val="505555"/>
              </a:buClr>
              <a:buSzPts val="3400"/>
            </a:pPr>
            <a:r>
              <a:rPr lang="en-US" sz="1600" u="sng" dirty="0">
                <a:solidFill>
                  <a:schemeClr val="hlink"/>
                </a:solidFill>
                <a:latin typeface="+mn-lt"/>
                <a:ea typeface="Questrial"/>
                <a:cs typeface="Questrial"/>
                <a:sym typeface="Questrial"/>
                <a:hlinkClick r:id="rId3"/>
              </a:rPr>
              <a:t>CopymyImage2</a:t>
            </a:r>
            <a:r>
              <a:rPr lang="en-US" sz="1600" u="sng" dirty="0">
                <a:solidFill>
                  <a:schemeClr val="hlink"/>
                </a:solidFill>
                <a:latin typeface="+mn-lt"/>
                <a:ea typeface="Questrial"/>
                <a:cs typeface="Questrial"/>
                <a:sym typeface="Questrial"/>
              </a:rPr>
              <a:t> project</a:t>
            </a:r>
            <a:endParaRPr sz="1600" dirty="0">
              <a:solidFill>
                <a:srgbClr val="505555"/>
              </a:solidFill>
              <a:latin typeface="+mn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n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n-lt"/>
              <a:ea typeface="Questrial"/>
              <a:cs typeface="Questrial"/>
              <a:sym typeface="Quest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310BE4-CE02-CBAC-9733-423CDB1E16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432377"/>
            <a:ext cx="6531456" cy="524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946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CED5E-BA25-48A7-5D0D-CBAE643AE70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95835" y="201706"/>
            <a:ext cx="4276165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Copy my image 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7"/>
          <p:cNvSpPr/>
          <p:nvPr/>
        </p:nvSpPr>
        <p:spPr>
          <a:xfrm>
            <a:off x="216445" y="765949"/>
            <a:ext cx="4638597" cy="5816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445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400"/>
              <a:buFont typeface="Questrial"/>
              <a:buChar char="●"/>
            </a:pP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Use the </a:t>
            </a:r>
            <a:r>
              <a:rPr lang="en-US" sz="3400" dirty="0" err="1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MakeCode</a:t>
            </a: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 editor to program the same output as shown.</a:t>
            </a:r>
          </a:p>
          <a:p>
            <a:pPr marL="457200" marR="0" lvl="0" indent="-4445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400"/>
              <a:buFont typeface="Questrial"/>
              <a:buChar char="●"/>
            </a:pP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Have you used the most effective program?</a:t>
            </a: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505555"/>
              </a:solidFill>
              <a:latin typeface="+mj-lt"/>
            </a:endParaRPr>
          </a:p>
          <a:p>
            <a:pPr marL="457200" lvl="0"/>
            <a:r>
              <a:rPr lang="en-US" sz="1600" u="sng" dirty="0">
                <a:solidFill>
                  <a:schemeClr val="hlink"/>
                </a:solidFill>
                <a:latin typeface="+mj-lt"/>
                <a:ea typeface="Questrial"/>
                <a:cs typeface="Questrial"/>
                <a:sym typeface="Questrial"/>
                <a:hlinkClick r:id="rId3"/>
              </a:rPr>
              <a:t>CopymyImage3</a:t>
            </a:r>
            <a:r>
              <a:rPr lang="en-US" sz="1600" u="sng" dirty="0">
                <a:solidFill>
                  <a:schemeClr val="hlink"/>
                </a:solidFill>
                <a:latin typeface="+mj-lt"/>
                <a:ea typeface="Questrial"/>
                <a:cs typeface="Questrial"/>
                <a:sym typeface="Questrial"/>
              </a:rPr>
              <a:t> project</a:t>
            </a:r>
            <a:endParaRPr sz="16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pic>
        <p:nvPicPr>
          <p:cNvPr id="4" name="Picture 3" descr="A micro:bit with the word ‘nine’ animated on it. ">
            <a:extLst>
              <a:ext uri="{FF2B5EF4-FFF2-40B4-BE49-F238E27FC236}">
                <a16:creationId xmlns:a16="http://schemas.microsoft.com/office/drawing/2014/main" id="{450F114F-9ADA-CF4A-9D80-C9A16822BD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8579" y="607751"/>
            <a:ext cx="6560532" cy="534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415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7230D-1805-C464-0E60-0F836643808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08529" y="672353"/>
            <a:ext cx="9937377" cy="70307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Planning digital flashcards</a:t>
            </a:r>
          </a:p>
        </p:txBody>
      </p:sp>
      <p:sp>
        <p:nvSpPr>
          <p:cNvPr id="122" name="Google Shape;122;p18"/>
          <p:cNvSpPr/>
          <p:nvPr/>
        </p:nvSpPr>
        <p:spPr>
          <a:xfrm>
            <a:off x="932206" y="1385047"/>
            <a:ext cx="10677300" cy="3205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4000" b="1" dirty="0">
              <a:solidFill>
                <a:schemeClr val="dk1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Explain how we used an algorithm to plan our digital number flashcards.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/>
          <p:nvPr/>
        </p:nvSpPr>
        <p:spPr>
          <a:xfrm>
            <a:off x="353983" y="1228011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dk2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lvl="1" indent="-431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AutoNum type="arabicPeriod"/>
            </a:pPr>
            <a:r>
              <a:rPr lang="en-US" sz="3200" dirty="0">
                <a:solidFill>
                  <a:schemeClr val="dk2"/>
                </a:solidFill>
                <a:highlight>
                  <a:srgbClr val="FFFFFF"/>
                </a:highlight>
                <a:latin typeface="+mj-lt"/>
                <a:ea typeface="Questrial"/>
                <a:cs typeface="Questrial"/>
                <a:sym typeface="Questrial"/>
              </a:rPr>
              <a:t>Represent at least four numbers between 1-10</a:t>
            </a:r>
            <a:endParaRPr sz="3200" dirty="0">
              <a:solidFill>
                <a:schemeClr val="dk2"/>
              </a:solidFill>
              <a:highlight>
                <a:srgbClr val="FFFFFF"/>
              </a:highlight>
              <a:latin typeface="+mj-lt"/>
              <a:ea typeface="Questrial"/>
              <a:cs typeface="Questrial"/>
              <a:sym typeface="Questrial"/>
            </a:endParaRPr>
          </a:p>
          <a:p>
            <a:pPr marL="914400" lvl="1" indent="-431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AutoNum type="arabicPeriod"/>
            </a:pPr>
            <a:r>
              <a:rPr lang="en-US" sz="3200" dirty="0">
                <a:solidFill>
                  <a:schemeClr val="dk2"/>
                </a:solidFill>
                <a:highlight>
                  <a:srgbClr val="FFFFFF"/>
                </a:highlight>
                <a:latin typeface="+mj-lt"/>
                <a:ea typeface="Questrial"/>
                <a:cs typeface="Questrial"/>
                <a:sym typeface="Questrial"/>
              </a:rPr>
              <a:t>Use word, digits and images to represent the numbers</a:t>
            </a:r>
            <a:endParaRPr sz="3200" dirty="0">
              <a:solidFill>
                <a:schemeClr val="dk2"/>
              </a:solidFill>
              <a:highlight>
                <a:srgbClr val="FFFFFF"/>
              </a:highlight>
              <a:latin typeface="+mj-lt"/>
              <a:ea typeface="Questrial"/>
              <a:cs typeface="Questrial"/>
              <a:sym typeface="Questrial"/>
            </a:endParaRPr>
          </a:p>
          <a:p>
            <a:pPr marL="914400" lvl="1" indent="-431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AutoNum type="arabicPeriod"/>
            </a:pPr>
            <a:r>
              <a:rPr lang="en-US" sz="3200" dirty="0">
                <a:solidFill>
                  <a:schemeClr val="dk2"/>
                </a:solidFill>
                <a:highlight>
                  <a:srgbClr val="FFFFFF"/>
                </a:highlight>
                <a:latin typeface="+mj-lt"/>
                <a:ea typeface="Questrial"/>
                <a:cs typeface="Questrial"/>
                <a:sym typeface="Questrial"/>
              </a:rPr>
              <a:t>Allow appropriate time to think and respond</a:t>
            </a:r>
            <a:endParaRPr sz="3200" dirty="0">
              <a:solidFill>
                <a:schemeClr val="dk2"/>
              </a:solidFill>
              <a:highlight>
                <a:srgbClr val="FFFFFF"/>
              </a:highlight>
              <a:latin typeface="+mj-lt"/>
              <a:ea typeface="Questrial"/>
              <a:cs typeface="Questrial"/>
              <a:sym typeface="Questrial"/>
            </a:endParaRPr>
          </a:p>
          <a:p>
            <a:pPr marL="914400" lvl="1" indent="-431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AutoNum type="arabicPeriod"/>
            </a:pPr>
            <a:r>
              <a:rPr lang="en-US" sz="3200" dirty="0">
                <a:solidFill>
                  <a:schemeClr val="dk2"/>
                </a:solidFill>
                <a:highlight>
                  <a:srgbClr val="FFFFFF"/>
                </a:highlight>
                <a:latin typeface="+mj-lt"/>
                <a:ea typeface="Questrial"/>
                <a:cs typeface="Questrial"/>
                <a:sym typeface="Questrial"/>
              </a:rPr>
              <a:t>Let the user know they have finished</a:t>
            </a:r>
            <a:endParaRPr sz="4000" dirty="0">
              <a:solidFill>
                <a:schemeClr val="dk2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72C918-F127-6441-98C7-0E01C6269A9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91671" y="591671"/>
            <a:ext cx="9681882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Design criteria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/>
          <p:nvPr/>
        </p:nvSpPr>
        <p:spPr>
          <a:xfrm>
            <a:off x="488453" y="1101512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4000" b="1" dirty="0">
              <a:solidFill>
                <a:schemeClr val="dk1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Use the simulator to test your program regularly.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If you find a problem try and fix it.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Once you are happy with your program, transfer it to your micro:bit.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BC7234-26E4-D007-CE48-8D1F39815F4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78224" y="470647"/>
            <a:ext cx="10273552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Debugging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548</Words>
  <Application>Microsoft Macintosh PowerPoint</Application>
  <PresentationFormat>Widescreen</PresentationFormat>
  <Paragraphs>131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Cabin</vt:lpstr>
      <vt:lpstr>Calibri</vt:lpstr>
      <vt:lpstr>Noto Sans Symbols</vt:lpstr>
      <vt:lpstr>Questrial</vt:lpstr>
      <vt:lpstr>Office Theme</vt:lpstr>
      <vt:lpstr>Digital flashcards  Teacher lesson guide  Lesson 5   </vt:lpstr>
      <vt:lpstr>Learning objectives </vt:lpstr>
      <vt:lpstr>Copy my image </vt:lpstr>
      <vt:lpstr>Copy my image 1 </vt:lpstr>
      <vt:lpstr>Copy my image 2 </vt:lpstr>
      <vt:lpstr>Copy my image 3 </vt:lpstr>
      <vt:lpstr>Planning digital flashcards</vt:lpstr>
      <vt:lpstr>Design criteria </vt:lpstr>
      <vt:lpstr>Debugging 1 </vt:lpstr>
      <vt:lpstr>Evaluating against design criteria  </vt:lpstr>
      <vt:lpstr>Learning objectives revisited </vt:lpstr>
      <vt:lpstr>Sequencing </vt:lpstr>
      <vt:lpstr>Logical reasoning </vt:lpstr>
      <vt:lpstr>Patterns </vt:lpstr>
      <vt:lpstr>Abstraction  </vt:lpstr>
      <vt:lpstr>Debugging 2 </vt:lpstr>
      <vt:lpstr>Licensing information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Anna Smirnova</cp:lastModifiedBy>
  <cp:revision>31</cp:revision>
  <dcterms:modified xsi:type="dcterms:W3CDTF">2026-07-31T08:44:18Z</dcterms:modified>
</cp:coreProperties>
</file>