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0943BB1-C775-4058-8485-25B892AA9F0C}">
  <a:tblStyle styleId="{F0943BB1-C775-4058-8485-25B892AA9F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7766"/>
  </p:normalViewPr>
  <p:slideViewPr>
    <p:cSldViewPr snapToGrid="0" snapToObjects="1">
      <p:cViewPr varScale="1">
        <p:scale>
          <a:sx n="90" d="100"/>
          <a:sy n="90" d="100"/>
        </p:scale>
        <p:origin x="23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990dbbac4_0_3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5990dbbac4_0_3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lvl="0" indent="0" algn="l" rtl="0">
              <a:lnSpc>
                <a:spcPct val="115000"/>
              </a:lnSpc>
              <a:spcBef>
                <a:spcPts val="0"/>
              </a:spcBef>
              <a:spcAft>
                <a:spcPts val="0"/>
              </a:spcAft>
              <a:buNone/>
            </a:pPr>
            <a:r>
              <a:rPr lang="en-US" sz="1100" dirty="0">
                <a:latin typeface="Arial"/>
                <a:ea typeface="Arial"/>
                <a:cs typeface="Arial"/>
                <a:sym typeface="Arial"/>
              </a:rPr>
              <a:t>Similarities - both use the same condition. Both instruct the same actions to be carried out if the conditions are/aren’t met. Differences - the first algorithm includes the line ‘forever’ so the light level is continually checked.</a:t>
            </a:r>
            <a:endParaRPr sz="1100" dirty="0">
              <a:latin typeface="Arial"/>
              <a:ea typeface="Arial"/>
              <a:cs typeface="Arial"/>
              <a:sym typeface="Arial"/>
            </a:endParaRPr>
          </a:p>
          <a:p>
            <a:pPr marL="0" marR="0" lvl="0" indent="0" algn="l" rtl="0">
              <a:spcBef>
                <a:spcPts val="0"/>
              </a:spcBef>
              <a:spcAft>
                <a:spcPts val="0"/>
              </a:spcAft>
              <a:buClr>
                <a:schemeClr val="dk1"/>
              </a:buClr>
              <a:buSzPts val="1200"/>
              <a:buFont typeface="Calibri"/>
              <a:buNone/>
            </a:pPr>
            <a:endParaRPr dirty="0"/>
          </a:p>
        </p:txBody>
      </p:sp>
      <p:sp>
        <p:nvSpPr>
          <p:cNvPr id="193" name="Google Shape;193;g5990dbbac4_0_3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5990dbbac4_0_9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g5990dbbac4_0_9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dirty="0"/>
              <a:t>A forever statement has been added so pupils continue to respond to changes in the light level.</a:t>
            </a:r>
            <a:endParaRPr sz="1200" b="0" i="0" u="none" strike="noStrike" cap="none" dirty="0">
              <a:solidFill>
                <a:schemeClr val="dk1"/>
              </a:solidFill>
              <a:latin typeface="Calibri"/>
              <a:ea typeface="Calibri"/>
              <a:cs typeface="Calibri"/>
              <a:sym typeface="Calibri"/>
            </a:endParaRPr>
          </a:p>
        </p:txBody>
      </p:sp>
      <p:sp>
        <p:nvSpPr>
          <p:cNvPr id="200" name="Google Shape;200;g5990dbbac4_0_9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990dbbac4_0_9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5990dbbac4_0_9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A forever statement hasn’t been added so the pupils should only respond to a change once.</a:t>
            </a:r>
            <a:endParaRPr sz="1200" b="0" i="0" u="none" strike="noStrike" cap="none">
              <a:solidFill>
                <a:schemeClr val="dk1"/>
              </a:solidFill>
              <a:latin typeface="Calibri"/>
              <a:ea typeface="Calibri"/>
              <a:cs typeface="Calibri"/>
              <a:sym typeface="Calibri"/>
            </a:endParaRPr>
          </a:p>
        </p:txBody>
      </p:sp>
      <p:sp>
        <p:nvSpPr>
          <p:cNvPr id="206" name="Google Shape;206;g5990dbbac4_0_9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5990dbbac4_0_10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5990dbbac4_0_10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2" name="Google Shape;212;g5990dbbac4_0_10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5990dbbac4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5990dbbac4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g5990dbbac4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5990dbbac4_5_5: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g5990dbbac4_5_5: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30" name="Google Shape;230;g5990dbbac4_5_5: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5990dbbac4_0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5990dbbac4_0_1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5990dbbac4_0_10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5990dbbac4_5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5990dbbac4_5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43" name="Google Shape;243;g5990dbbac4_5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6d22b9735_0_3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56d22b9735_0_3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4" name="Google Shape;204;g56d22b9735_0_3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150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990dbbac4_0_59: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5990dbbac4_0_59: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5990dbbac4_0_59: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990dbbac4_0_6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5990dbbac4_0_6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g5990dbbac4_0_6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990dbbac4_0_69: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5990dbbac4_0_69: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6" name="Google Shape;126;g5990dbbac4_0_69: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990dbbac4_0_3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5990dbbac4_0_3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2" name="Google Shape;132;g5990dbbac4_0_3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990dbbac4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990dbbac4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g5990dbbac4_0_1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9a166bee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9a166bee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g59a166bee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b70fa62e5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b70fa62e5_0_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5b70fa62e5_0_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E690BEFF-C920-854A-A426-C113E0641E5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o0OJ5aTuEA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Data handling</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3</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a:alphaModFix amt="5000"/>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a:alphaModFix amt="5000"/>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a:alphaModFix amt="5000"/>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a:alphaModFix amt="5000"/>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a:alphaModFix amt="5000"/>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a:alphaModFix amt="5000"/>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a:alphaModFix amt="5000"/>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a:alphaModFix amt="5000"/>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7BE83441-09B4-BC45-AE68-7F3B76BDDDA7}"/>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4"/>
          <p:cNvSpPr/>
          <p:nvPr/>
        </p:nvSpPr>
        <p:spPr>
          <a:xfrm>
            <a:off x="555076" y="367400"/>
            <a:ext cx="111351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Comparing algorithms</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4000" b="1" dirty="0">
              <a:solidFill>
                <a:schemeClr val="dk1"/>
              </a:solidFill>
              <a:latin typeface="+mj-lt"/>
              <a:ea typeface="Questrial"/>
              <a:cs typeface="Questrial"/>
              <a:sym typeface="Questrial"/>
            </a:endParaRPr>
          </a:p>
          <a:p>
            <a:pPr marL="457200" marR="0" lvl="0" indent="0" algn="l" rtl="0">
              <a:lnSpc>
                <a:spcPct val="100000"/>
              </a:lnSpc>
              <a:spcBef>
                <a:spcPts val="0"/>
              </a:spcBef>
              <a:spcAft>
                <a:spcPts val="0"/>
              </a:spcAft>
              <a:buNone/>
            </a:pPr>
            <a:r>
              <a:rPr lang="en-US" sz="3200" dirty="0">
                <a:solidFill>
                  <a:srgbClr val="505555"/>
                </a:solidFill>
                <a:latin typeface="+mj-lt"/>
                <a:ea typeface="Questrial"/>
                <a:cs typeface="Questrial"/>
                <a:sym typeface="Questrial"/>
              </a:rPr>
              <a:t>FOREVER</a:t>
            </a:r>
            <a:endParaRPr sz="3200" b="1" dirty="0">
              <a:solidFill>
                <a:srgbClr val="505555"/>
              </a:solidFill>
              <a:latin typeface="+mj-lt"/>
              <a:ea typeface="Questrial"/>
              <a:cs typeface="Questrial"/>
              <a:sym typeface="Questrial"/>
            </a:endParaRPr>
          </a:p>
          <a:p>
            <a:pPr marL="914400" marR="0" lvl="0" indent="0" algn="l" rtl="0">
              <a:lnSpc>
                <a:spcPct val="100000"/>
              </a:lnSpc>
              <a:spcBef>
                <a:spcPts val="0"/>
              </a:spcBef>
              <a:spcAft>
                <a:spcPts val="0"/>
              </a:spcAft>
              <a:buNone/>
            </a:pPr>
            <a:r>
              <a:rPr lang="en-US" sz="3200" b="1" dirty="0">
                <a:solidFill>
                  <a:srgbClr val="505555"/>
                </a:solidFill>
                <a:latin typeface="+mj-lt"/>
                <a:ea typeface="Questrial"/>
                <a:cs typeface="Questrial"/>
                <a:sym typeface="Questrial"/>
              </a:rPr>
              <a:t>IF </a:t>
            </a:r>
            <a:r>
              <a:rPr lang="en-US" sz="3200" dirty="0">
                <a:solidFill>
                  <a:srgbClr val="505555"/>
                </a:solidFill>
                <a:latin typeface="+mj-lt"/>
                <a:ea typeface="Questrial"/>
                <a:cs typeface="Questrial"/>
                <a:sym typeface="Questrial"/>
              </a:rPr>
              <a:t>it is dark</a:t>
            </a:r>
            <a:endParaRPr sz="3200" dirty="0">
              <a:solidFill>
                <a:srgbClr val="505555"/>
              </a:solidFill>
              <a:latin typeface="+mj-lt"/>
              <a:ea typeface="Questrial"/>
              <a:cs typeface="Questrial"/>
              <a:sym typeface="Questrial"/>
            </a:endParaRPr>
          </a:p>
          <a:p>
            <a:pPr marL="914400" marR="0" lvl="0" indent="0" algn="l" rtl="0">
              <a:lnSpc>
                <a:spcPct val="100000"/>
              </a:lnSpc>
              <a:spcBef>
                <a:spcPts val="0"/>
              </a:spcBef>
              <a:spcAft>
                <a:spcPts val="0"/>
              </a:spcAft>
              <a:buNone/>
            </a:pPr>
            <a:r>
              <a:rPr lang="en-US" sz="3200" dirty="0">
                <a:solidFill>
                  <a:srgbClr val="505555"/>
                </a:solidFill>
                <a:latin typeface="+mj-lt"/>
                <a:ea typeface="Questrial"/>
                <a:cs typeface="Questrial"/>
                <a:sym typeface="Questrial"/>
              </a:rPr>
              <a:t>	</a:t>
            </a:r>
            <a:r>
              <a:rPr lang="en-US" sz="3200" b="1" dirty="0">
                <a:solidFill>
                  <a:srgbClr val="505555"/>
                </a:solidFill>
                <a:latin typeface="+mj-lt"/>
                <a:ea typeface="Questrial"/>
                <a:cs typeface="Questrial"/>
                <a:sym typeface="Questrial"/>
              </a:rPr>
              <a:t>THEN</a:t>
            </a:r>
            <a:r>
              <a:rPr lang="en-US" sz="3200" dirty="0">
                <a:solidFill>
                  <a:srgbClr val="505555"/>
                </a:solidFill>
                <a:latin typeface="+mj-lt"/>
                <a:ea typeface="Questrial"/>
                <a:cs typeface="Questrial"/>
                <a:sym typeface="Questrial"/>
              </a:rPr>
              <a:t> turn the torch on</a:t>
            </a:r>
            <a:endParaRPr sz="3200" dirty="0">
              <a:solidFill>
                <a:srgbClr val="505555"/>
              </a:solidFill>
              <a:latin typeface="+mj-lt"/>
              <a:ea typeface="Questrial"/>
              <a:cs typeface="Questrial"/>
              <a:sym typeface="Questrial"/>
            </a:endParaRPr>
          </a:p>
          <a:p>
            <a:pPr marL="914400" marR="0" lvl="0" indent="0" algn="l" rtl="0">
              <a:lnSpc>
                <a:spcPct val="100000"/>
              </a:lnSpc>
              <a:spcBef>
                <a:spcPts val="0"/>
              </a:spcBef>
              <a:spcAft>
                <a:spcPts val="0"/>
              </a:spcAft>
              <a:buNone/>
            </a:pPr>
            <a:r>
              <a:rPr lang="en-US" sz="3200" b="1" dirty="0">
                <a:solidFill>
                  <a:srgbClr val="505555"/>
                </a:solidFill>
                <a:latin typeface="+mj-lt"/>
                <a:ea typeface="Questrial"/>
                <a:cs typeface="Questrial"/>
                <a:sym typeface="Questrial"/>
              </a:rPr>
              <a:t>ELSE</a:t>
            </a:r>
            <a:r>
              <a:rPr lang="en-US" sz="3200" dirty="0">
                <a:solidFill>
                  <a:srgbClr val="505555"/>
                </a:solidFill>
                <a:latin typeface="+mj-lt"/>
                <a:ea typeface="Questrial"/>
                <a:cs typeface="Questrial"/>
                <a:sym typeface="Questrial"/>
              </a:rPr>
              <a:t> turn the torch off</a:t>
            </a:r>
            <a:endParaRPr sz="3200" dirty="0">
              <a:solidFill>
                <a:srgbClr val="505555"/>
              </a:solidFill>
              <a:latin typeface="+mj-lt"/>
              <a:ea typeface="Questrial"/>
              <a:cs typeface="Questrial"/>
              <a:sym typeface="Questrial"/>
            </a:endParaRPr>
          </a:p>
          <a:p>
            <a:pPr marL="9144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are the similarities and differences between these algorithms?</a:t>
            </a:r>
            <a:endParaRPr sz="3200" dirty="0">
              <a:solidFill>
                <a:srgbClr val="505555"/>
              </a:solidFill>
              <a:latin typeface="+mj-lt"/>
              <a:ea typeface="Questrial"/>
              <a:cs typeface="Questrial"/>
              <a:sym typeface="Questrial"/>
            </a:endParaRPr>
          </a:p>
        </p:txBody>
      </p:sp>
      <p:pic>
        <p:nvPicPr>
          <p:cNvPr id="196" name="Google Shape;196;p24"/>
          <p:cNvPicPr preferRelativeResize="0"/>
          <p:nvPr/>
        </p:nvPicPr>
        <p:blipFill>
          <a:blip r:embed="rId3">
            <a:alphaModFix/>
          </a:blip>
          <a:stretch>
            <a:fillRect/>
          </a:stretch>
        </p:blipFill>
        <p:spPr>
          <a:xfrm>
            <a:off x="6749143" y="208846"/>
            <a:ext cx="5323114" cy="288269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5"/>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Has the algorithm changed?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b="1"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FOREVER </a:t>
            </a:r>
            <a:endParaRPr sz="3200" b="1"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IF </a:t>
            </a:r>
            <a:r>
              <a:rPr lang="en-US" sz="3200" dirty="0">
                <a:solidFill>
                  <a:srgbClr val="505555"/>
                </a:solidFill>
                <a:latin typeface="+mj-lt"/>
                <a:ea typeface="Questrial"/>
                <a:cs typeface="Questrial"/>
                <a:sym typeface="Questrial"/>
              </a:rPr>
              <a:t>the classroom is dark, </a:t>
            </a:r>
            <a:endParaRPr sz="3200" dirty="0">
              <a:solidFill>
                <a:srgbClr val="505555"/>
              </a:solidFill>
              <a:latin typeface="+mj-lt"/>
              <a:ea typeface="Questrial"/>
              <a:cs typeface="Questrial"/>
              <a:sym typeface="Questrial"/>
            </a:endParaRPr>
          </a:p>
          <a:p>
            <a:pPr marL="0" lvl="0" indent="45720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THEN</a:t>
            </a:r>
            <a:r>
              <a:rPr lang="en-US" sz="3200" dirty="0">
                <a:solidFill>
                  <a:srgbClr val="505555"/>
                </a:solidFill>
                <a:latin typeface="+mj-lt"/>
                <a:ea typeface="Questrial"/>
                <a:cs typeface="Questrial"/>
                <a:sym typeface="Questrial"/>
              </a:rPr>
              <a:t> stand up and stretch your arms high above your 	head,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ELSE</a:t>
            </a:r>
            <a:r>
              <a:rPr lang="en-US" sz="3200" dirty="0">
                <a:solidFill>
                  <a:srgbClr val="505555"/>
                </a:solidFill>
                <a:latin typeface="+mj-lt"/>
                <a:ea typeface="Questrial"/>
                <a:cs typeface="Questrial"/>
                <a:sym typeface="Questrial"/>
              </a:rPr>
              <a:t> sit down.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Has the algorithm changed?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IF </a:t>
            </a:r>
            <a:r>
              <a:rPr lang="en-US" sz="3200" dirty="0">
                <a:solidFill>
                  <a:srgbClr val="505555"/>
                </a:solidFill>
                <a:latin typeface="+mj-lt"/>
                <a:ea typeface="Questrial"/>
                <a:cs typeface="Questrial"/>
                <a:sym typeface="Questrial"/>
              </a:rPr>
              <a:t>the classroom is light, </a:t>
            </a:r>
            <a:endParaRPr sz="3200" dirty="0">
              <a:solidFill>
                <a:srgbClr val="505555"/>
              </a:solidFill>
              <a:latin typeface="+mj-lt"/>
              <a:ea typeface="Questrial"/>
              <a:cs typeface="Questrial"/>
              <a:sym typeface="Questrial"/>
            </a:endParaRPr>
          </a:p>
          <a:p>
            <a:pPr marL="0" lvl="0" indent="45720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THEN</a:t>
            </a:r>
            <a:r>
              <a:rPr lang="en-US" sz="3200" dirty="0">
                <a:solidFill>
                  <a:srgbClr val="505555"/>
                </a:solidFill>
                <a:latin typeface="+mj-lt"/>
                <a:ea typeface="Questrial"/>
                <a:cs typeface="Questrial"/>
                <a:sym typeface="Questrial"/>
              </a:rPr>
              <a:t> stand up and take a bow,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ELSE </a:t>
            </a:r>
            <a:r>
              <a:rPr lang="en-US" sz="3200" dirty="0">
                <a:solidFill>
                  <a:srgbClr val="505555"/>
                </a:solidFill>
                <a:latin typeface="+mj-lt"/>
                <a:ea typeface="Questrial"/>
                <a:cs typeface="Questrial"/>
                <a:sym typeface="Questrial"/>
              </a:rPr>
              <a:t>balance on one foot.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Getting inventive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Design criteria:</a:t>
            </a:r>
            <a:endParaRPr sz="3200" dirty="0">
              <a:solidFill>
                <a:srgbClr val="505555"/>
              </a:solidFill>
              <a:latin typeface="+mj-lt"/>
              <a:ea typeface="Questrial"/>
              <a:cs typeface="Questrial"/>
              <a:sym typeface="Questrial"/>
            </a:endParaRPr>
          </a:p>
          <a:p>
            <a:pPr marL="914400" lvl="1"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Gadget for a 9 - 11 year old</a:t>
            </a:r>
            <a:endParaRPr sz="3200" dirty="0">
              <a:solidFill>
                <a:srgbClr val="505555"/>
              </a:solidFill>
              <a:latin typeface="+mj-lt"/>
              <a:ea typeface="Questrial"/>
              <a:cs typeface="Questrial"/>
              <a:sym typeface="Questrial"/>
            </a:endParaRPr>
          </a:p>
          <a:p>
            <a:pPr marL="914400" lvl="1"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Includes a sensor</a:t>
            </a:r>
            <a:endParaRPr sz="3200" dirty="0">
              <a:solidFill>
                <a:srgbClr val="505555"/>
              </a:solidFill>
              <a:latin typeface="+mj-lt"/>
              <a:ea typeface="Questrial"/>
              <a:cs typeface="Questrial"/>
              <a:sym typeface="Questrial"/>
            </a:endParaRPr>
          </a:p>
          <a:p>
            <a:pPr marL="914400" lvl="1"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Carries out an action when a change is sensed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The design should include an algorithm to explain how the sensor will be used.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8"/>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Gadget with sensor planning sheet</a:t>
            </a:r>
            <a:endParaRPr u="sng" dirty="0">
              <a:latin typeface="+mj-lt"/>
              <a:ea typeface="Questrial"/>
              <a:cs typeface="Questrial"/>
              <a:sym typeface="Questrial"/>
            </a:endParaRPr>
          </a:p>
        </p:txBody>
      </p:sp>
      <p:sp>
        <p:nvSpPr>
          <p:cNvPr id="221" name="Google Shape;221;p28"/>
          <p:cNvSpPr/>
          <p:nvPr/>
        </p:nvSpPr>
        <p:spPr>
          <a:xfrm>
            <a:off x="487168" y="1323275"/>
            <a:ext cx="6105000" cy="5227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8"/>
          <p:cNvSpPr/>
          <p:nvPr/>
        </p:nvSpPr>
        <p:spPr>
          <a:xfrm>
            <a:off x="6839002" y="3773464"/>
            <a:ext cx="3930900" cy="2766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6838999" y="1266205"/>
            <a:ext cx="3930900" cy="24462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txBox="1"/>
          <p:nvPr/>
        </p:nvSpPr>
        <p:spPr>
          <a:xfrm>
            <a:off x="2131275" y="1323275"/>
            <a:ext cx="3491700" cy="334500"/>
          </a:xfrm>
          <a:prstGeom prst="rect">
            <a:avLst/>
          </a:prstGeom>
          <a:noFill/>
          <a:ln>
            <a:noFill/>
          </a:ln>
        </p:spPr>
        <p:txBody>
          <a:bodyPr spcFirstLastPara="1" wrap="square" lIns="91425" tIns="91425" rIns="93375" bIns="91425" anchor="t" anchorCtr="0">
            <a:noAutofit/>
          </a:bodyPr>
          <a:lstStyle/>
          <a:p>
            <a:pPr marL="0" lvl="0" indent="0" algn="ctr" rtl="0">
              <a:spcBef>
                <a:spcPts val="0"/>
              </a:spcBef>
              <a:spcAft>
                <a:spcPts val="0"/>
              </a:spcAft>
              <a:buNone/>
            </a:pPr>
            <a:r>
              <a:rPr lang="en-US" sz="2200" u="sng" dirty="0">
                <a:latin typeface="+mj-lt"/>
                <a:ea typeface="Questrial"/>
                <a:cs typeface="Questrial"/>
                <a:sym typeface="Questrial"/>
              </a:rPr>
              <a:t>My design</a:t>
            </a:r>
            <a:endParaRPr sz="2200" u="sng" dirty="0">
              <a:latin typeface="+mj-lt"/>
              <a:ea typeface="Questrial"/>
              <a:cs typeface="Questrial"/>
              <a:sym typeface="Questrial"/>
            </a:endParaRPr>
          </a:p>
        </p:txBody>
      </p:sp>
      <p:sp>
        <p:nvSpPr>
          <p:cNvPr id="225" name="Google Shape;225;p28"/>
          <p:cNvSpPr txBox="1"/>
          <p:nvPr/>
        </p:nvSpPr>
        <p:spPr>
          <a:xfrm>
            <a:off x="7058599" y="3727168"/>
            <a:ext cx="3491700" cy="334500"/>
          </a:xfrm>
          <a:prstGeom prst="rect">
            <a:avLst/>
          </a:prstGeom>
          <a:noFill/>
          <a:ln>
            <a:noFill/>
          </a:ln>
        </p:spPr>
        <p:txBody>
          <a:bodyPr spcFirstLastPara="1" wrap="square" lIns="91425" tIns="91425" rIns="93375" bIns="91425" anchor="t" anchorCtr="0">
            <a:noAutofit/>
          </a:bodyPr>
          <a:lstStyle/>
          <a:p>
            <a:pPr marL="0" lvl="0" indent="0" algn="ctr" rtl="0">
              <a:spcBef>
                <a:spcPts val="0"/>
              </a:spcBef>
              <a:spcAft>
                <a:spcPts val="0"/>
              </a:spcAft>
              <a:buNone/>
            </a:pPr>
            <a:r>
              <a:rPr lang="en-US" sz="2200" u="sng" dirty="0">
                <a:latin typeface="+mj-lt"/>
                <a:ea typeface="Questrial"/>
                <a:cs typeface="Questrial"/>
                <a:sym typeface="Questrial"/>
              </a:rPr>
              <a:t>My algorithm</a:t>
            </a:r>
            <a:endParaRPr sz="2200" u="sng" dirty="0">
              <a:latin typeface="+mj-lt"/>
              <a:ea typeface="Questrial"/>
              <a:cs typeface="Questrial"/>
              <a:sym typeface="Questrial"/>
            </a:endParaRPr>
          </a:p>
        </p:txBody>
      </p:sp>
      <p:sp>
        <p:nvSpPr>
          <p:cNvPr id="226" name="Google Shape;226;p28"/>
          <p:cNvSpPr txBox="1"/>
          <p:nvPr/>
        </p:nvSpPr>
        <p:spPr>
          <a:xfrm>
            <a:off x="6838999" y="1163063"/>
            <a:ext cx="3828300" cy="2195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200" u="sng" dirty="0">
                <a:solidFill>
                  <a:schemeClr val="dk1"/>
                </a:solidFill>
                <a:latin typeface="+mj-lt"/>
                <a:ea typeface="Questrial"/>
                <a:cs typeface="Questrial"/>
                <a:sym typeface="Questrial"/>
              </a:rPr>
              <a:t>Design criteria</a:t>
            </a:r>
            <a:endParaRPr sz="2200" dirty="0">
              <a:solidFill>
                <a:srgbClr val="505555"/>
              </a:solidFill>
              <a:latin typeface="+mj-lt"/>
              <a:ea typeface="Questrial"/>
              <a:cs typeface="Questrial"/>
              <a:sym typeface="Questrial"/>
            </a:endParaRPr>
          </a:p>
          <a:p>
            <a:pPr marL="457200" lvl="0" indent="-368300" algn="l" rtl="0">
              <a:lnSpc>
                <a:spcPct val="115000"/>
              </a:lnSpc>
              <a:spcBef>
                <a:spcPts val="0"/>
              </a:spcBef>
              <a:spcAft>
                <a:spcPts val="0"/>
              </a:spcAft>
              <a:buClr>
                <a:srgbClr val="505555"/>
              </a:buClr>
              <a:buSzPts val="2200"/>
              <a:buFont typeface="Questrial"/>
              <a:buChar char="●"/>
            </a:pPr>
            <a:r>
              <a:rPr lang="en-US" sz="2200" dirty="0">
                <a:solidFill>
                  <a:srgbClr val="505555"/>
                </a:solidFill>
                <a:latin typeface="+mj-lt"/>
                <a:ea typeface="Questrial"/>
                <a:cs typeface="Questrial"/>
                <a:sym typeface="Questrial"/>
              </a:rPr>
              <a:t>Gadget for a 9 - 11 year old</a:t>
            </a:r>
            <a:endParaRPr sz="2200" dirty="0">
              <a:solidFill>
                <a:srgbClr val="505555"/>
              </a:solidFill>
              <a:latin typeface="+mj-lt"/>
              <a:ea typeface="Questrial"/>
              <a:cs typeface="Questrial"/>
              <a:sym typeface="Questrial"/>
            </a:endParaRPr>
          </a:p>
          <a:p>
            <a:pPr marL="457200" lvl="0" indent="-368300" algn="l" rtl="0">
              <a:lnSpc>
                <a:spcPct val="115000"/>
              </a:lnSpc>
              <a:spcBef>
                <a:spcPts val="0"/>
              </a:spcBef>
              <a:spcAft>
                <a:spcPts val="0"/>
              </a:spcAft>
              <a:buClr>
                <a:srgbClr val="505555"/>
              </a:buClr>
              <a:buSzPts val="2200"/>
              <a:buFont typeface="Questrial"/>
              <a:buChar char="●"/>
            </a:pPr>
            <a:r>
              <a:rPr lang="en-US" sz="2200" dirty="0">
                <a:solidFill>
                  <a:srgbClr val="505555"/>
                </a:solidFill>
                <a:latin typeface="+mj-lt"/>
                <a:ea typeface="Questrial"/>
                <a:cs typeface="Questrial"/>
                <a:sym typeface="Questrial"/>
              </a:rPr>
              <a:t>Includes a sensor</a:t>
            </a:r>
            <a:endParaRPr sz="2200" dirty="0">
              <a:solidFill>
                <a:srgbClr val="505555"/>
              </a:solidFill>
              <a:latin typeface="+mj-lt"/>
              <a:ea typeface="Questrial"/>
              <a:cs typeface="Questrial"/>
              <a:sym typeface="Questrial"/>
            </a:endParaRPr>
          </a:p>
          <a:p>
            <a:pPr marL="457200" lvl="0" indent="-368300" algn="l" rtl="0">
              <a:lnSpc>
                <a:spcPct val="115000"/>
              </a:lnSpc>
              <a:spcBef>
                <a:spcPts val="0"/>
              </a:spcBef>
              <a:spcAft>
                <a:spcPts val="0"/>
              </a:spcAft>
              <a:buClr>
                <a:srgbClr val="505555"/>
              </a:buClr>
              <a:buSzPts val="2200"/>
              <a:buFont typeface="Questrial"/>
              <a:buChar char="●"/>
            </a:pPr>
            <a:r>
              <a:rPr lang="en-US" sz="2200" dirty="0">
                <a:solidFill>
                  <a:srgbClr val="505555"/>
                </a:solidFill>
                <a:latin typeface="+mj-lt"/>
                <a:ea typeface="Questrial"/>
                <a:cs typeface="Questrial"/>
                <a:sym typeface="Questrial"/>
              </a:rPr>
              <a:t>Carries out an action when a change is sensed</a:t>
            </a:r>
            <a:endParaRPr sz="2200" dirty="0">
              <a:solidFill>
                <a:srgbClr val="505555"/>
              </a:solidFill>
              <a:latin typeface="+mj-lt"/>
              <a:ea typeface="Questrial"/>
              <a:cs typeface="Questrial"/>
              <a:sym typeface="Quest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Presenting your design</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Present your design to the members of your group.</a:t>
            </a: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Explain how you have met the design criteria.</a:t>
            </a: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Identify how you have used selection and repetition in your algorithm.</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xfrm>
            <a:off x="824628" y="358342"/>
            <a:ext cx="10135800" cy="558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u="sng" dirty="0">
                <a:latin typeface="+mj-lt"/>
                <a:ea typeface="Questrial"/>
                <a:cs typeface="Questrial"/>
                <a:sym typeface="Questrial"/>
              </a:rPr>
              <a:t>Gadget with sensor evaluation sheet</a:t>
            </a:r>
            <a:endParaRPr u="sng" dirty="0">
              <a:latin typeface="+mj-lt"/>
              <a:ea typeface="Questrial"/>
              <a:cs typeface="Questrial"/>
              <a:sym typeface="Questrial"/>
            </a:endParaRPr>
          </a:p>
        </p:txBody>
      </p:sp>
      <p:graphicFrame>
        <p:nvGraphicFramePr>
          <p:cNvPr id="239" name="Google Shape;239;p30"/>
          <p:cNvGraphicFramePr/>
          <p:nvPr>
            <p:extLst>
              <p:ext uri="{D42A27DB-BD31-4B8C-83A1-F6EECF244321}">
                <p14:modId xmlns:p14="http://schemas.microsoft.com/office/powerpoint/2010/main" val="2417768176"/>
              </p:ext>
            </p:extLst>
          </p:nvPr>
        </p:nvGraphicFramePr>
        <p:xfrm>
          <a:off x="552482" y="1118768"/>
          <a:ext cx="10287000" cy="5486160"/>
        </p:xfrm>
        <a:graphic>
          <a:graphicData uri="http://schemas.openxmlformats.org/drawingml/2006/table">
            <a:tbl>
              <a:tblPr>
                <a:noFill/>
                <a:tableStyleId>{F0943BB1-C775-4058-8485-25B892AA9F0C}</a:tableStyleId>
              </a:tblPr>
              <a:tblGrid>
                <a:gridCol w="2571750">
                  <a:extLst>
                    <a:ext uri="{9D8B030D-6E8A-4147-A177-3AD203B41FA5}">
                      <a16:colId xmlns:a16="http://schemas.microsoft.com/office/drawing/2014/main" val="20000"/>
                    </a:ext>
                  </a:extLst>
                </a:gridCol>
                <a:gridCol w="5579950">
                  <a:extLst>
                    <a:ext uri="{9D8B030D-6E8A-4147-A177-3AD203B41FA5}">
                      <a16:colId xmlns:a16="http://schemas.microsoft.com/office/drawing/2014/main" val="20001"/>
                    </a:ext>
                  </a:extLst>
                </a:gridCol>
                <a:gridCol w="1067650">
                  <a:extLst>
                    <a:ext uri="{9D8B030D-6E8A-4147-A177-3AD203B41FA5}">
                      <a16:colId xmlns:a16="http://schemas.microsoft.com/office/drawing/2014/main" val="20002"/>
                    </a:ext>
                  </a:extLst>
                </a:gridCol>
                <a:gridCol w="1067650">
                  <a:extLst>
                    <a:ext uri="{9D8B030D-6E8A-4147-A177-3AD203B41FA5}">
                      <a16:colId xmlns:a16="http://schemas.microsoft.com/office/drawing/2014/main" val="20003"/>
                    </a:ext>
                  </a:extLst>
                </a:gridCol>
              </a:tblGrid>
              <a:tr h="381000">
                <a:tc gridSpan="2">
                  <a:txBody>
                    <a:bodyPr/>
                    <a:lstStyle/>
                    <a:p>
                      <a:pPr marL="0" lvl="0" indent="0" algn="l" rtl="0">
                        <a:spcBef>
                          <a:spcPts val="0"/>
                        </a:spcBef>
                        <a:spcAft>
                          <a:spcPts val="0"/>
                        </a:spcAft>
                        <a:buNone/>
                      </a:pPr>
                      <a:r>
                        <a:rPr lang="en-US" sz="2200" dirty="0">
                          <a:latin typeface="+mj-lt"/>
                          <a:ea typeface="Questrial"/>
                          <a:cs typeface="Questrial"/>
                          <a:sym typeface="Questrial"/>
                        </a:rPr>
                        <a:t>Questions</a:t>
                      </a:r>
                      <a:endParaRPr sz="2200" dirty="0">
                        <a:latin typeface="+mj-lt"/>
                        <a:ea typeface="Questrial"/>
                        <a:cs typeface="Questrial"/>
                        <a:sym typeface="Questrial"/>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r>
                        <a:rPr lang="en-US" sz="2200" dirty="0">
                          <a:latin typeface="+mj-lt"/>
                          <a:ea typeface="Questrial"/>
                          <a:cs typeface="Questrial"/>
                          <a:sym typeface="Questrial"/>
                        </a:rPr>
                        <a:t>Yes </a:t>
                      </a:r>
                      <a:endParaRPr sz="2200" dirty="0">
                        <a:latin typeface="+mj-lt"/>
                        <a:ea typeface="Questrial"/>
                        <a:cs typeface="Questrial"/>
                        <a:sym typeface="Questrial"/>
                      </a:endParaRPr>
                    </a:p>
                  </a:txBody>
                  <a:tcPr marL="91425" marR="91425" marT="91425" marB="91425"/>
                </a:tc>
                <a:tc>
                  <a:txBody>
                    <a:bodyPr/>
                    <a:lstStyle/>
                    <a:p>
                      <a:pPr marL="0" lvl="0" indent="0" algn="l" rtl="0">
                        <a:spcBef>
                          <a:spcPts val="0"/>
                        </a:spcBef>
                        <a:spcAft>
                          <a:spcPts val="0"/>
                        </a:spcAft>
                        <a:buNone/>
                      </a:pPr>
                      <a:r>
                        <a:rPr lang="en-US" sz="2200" dirty="0">
                          <a:latin typeface="+mj-lt"/>
                          <a:ea typeface="Questrial"/>
                          <a:cs typeface="Questrial"/>
                          <a:sym typeface="Questrial"/>
                        </a:rPr>
                        <a:t>No</a:t>
                      </a:r>
                      <a:endParaRPr sz="2200" dirty="0">
                        <a:latin typeface="+mj-lt"/>
                        <a:ea typeface="Questrial"/>
                        <a:cs typeface="Questrial"/>
                        <a:sym typeface="Questrial"/>
                      </a:endParaRPr>
                    </a:p>
                  </a:txBody>
                  <a:tcPr marL="91425" marR="91425" marT="91425" marB="91425"/>
                </a:tc>
                <a:extLst>
                  <a:ext uri="{0D108BD9-81ED-4DB2-BD59-A6C34878D82A}">
                    <a16:rowId xmlns:a16="http://schemas.microsoft.com/office/drawing/2014/main" val="10000"/>
                  </a:ext>
                </a:extLst>
              </a:tr>
              <a:tr h="381000">
                <a:tc gridSpan="2">
                  <a:txBody>
                    <a:bodyPr/>
                    <a:lstStyle/>
                    <a:p>
                      <a:pPr marL="0" lvl="0" indent="0" algn="l" rtl="0">
                        <a:spcBef>
                          <a:spcPts val="0"/>
                        </a:spcBef>
                        <a:spcAft>
                          <a:spcPts val="0"/>
                        </a:spcAft>
                        <a:buNone/>
                      </a:pPr>
                      <a:r>
                        <a:rPr lang="en-US" sz="2200" dirty="0">
                          <a:solidFill>
                            <a:schemeClr val="dk1"/>
                          </a:solidFill>
                          <a:latin typeface="+mj-lt"/>
                          <a:ea typeface="Questrial"/>
                          <a:cs typeface="Questrial"/>
                          <a:sym typeface="Questrial"/>
                        </a:rPr>
                        <a:t>Do you think the gadget will appeal to a 9 - 11 year old?</a:t>
                      </a:r>
                      <a:endParaRPr dirty="0">
                        <a:latin typeface="+mj-lt"/>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endParaRPr>
                        <a:latin typeface="+mj-lt"/>
                      </a:endParaRPr>
                    </a:p>
                  </a:txBody>
                  <a:tcPr marL="91425" marR="91425" marT="91425" marB="91425"/>
                </a:tc>
                <a:tc>
                  <a:txBody>
                    <a:bodyPr/>
                    <a:lstStyle/>
                    <a:p>
                      <a:pPr marL="0" lvl="0" indent="0" algn="l" rtl="0">
                        <a:spcBef>
                          <a:spcPts val="0"/>
                        </a:spcBef>
                        <a:spcAft>
                          <a:spcPts val="0"/>
                        </a:spcAft>
                        <a:buNone/>
                      </a:pPr>
                      <a:endParaRPr dirty="0">
                        <a:latin typeface="+mj-lt"/>
                      </a:endParaRPr>
                    </a:p>
                  </a:txBody>
                  <a:tcPr marL="91425" marR="91425" marT="91425" marB="91425"/>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200" dirty="0">
                          <a:latin typeface="+mj-lt"/>
                          <a:ea typeface="Questrial"/>
                          <a:cs typeface="Questrial"/>
                          <a:sym typeface="Questrial"/>
                        </a:rPr>
                        <a:t>Does the gadget include a sensor?</a:t>
                      </a:r>
                      <a:endParaRPr sz="2200" dirty="0">
                        <a:latin typeface="+mj-lt"/>
                        <a:ea typeface="Questrial"/>
                        <a:cs typeface="Questrial"/>
                        <a:sym typeface="Questrial"/>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endParaRPr>
                        <a:latin typeface="+mj-lt"/>
                      </a:endParaRPr>
                    </a:p>
                  </a:txBody>
                  <a:tcPr marL="91425" marR="91425" marT="91425" marB="91425"/>
                </a:tc>
                <a:tc>
                  <a:txBody>
                    <a:bodyPr/>
                    <a:lstStyle/>
                    <a:p>
                      <a:pPr marL="0" lvl="0" indent="0" algn="l" rtl="0">
                        <a:spcBef>
                          <a:spcPts val="0"/>
                        </a:spcBef>
                        <a:spcAft>
                          <a:spcPts val="0"/>
                        </a:spcAft>
                        <a:buNone/>
                      </a:pPr>
                      <a:endParaRPr dirty="0">
                        <a:latin typeface="+mj-lt"/>
                      </a:endParaRPr>
                    </a:p>
                  </a:txBody>
                  <a:tcPr marL="91425" marR="91425" marT="91425" marB="91425"/>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200" dirty="0">
                          <a:latin typeface="+mj-lt"/>
                          <a:ea typeface="Questrial"/>
                          <a:cs typeface="Questrial"/>
                          <a:sym typeface="Questrial"/>
                        </a:rPr>
                        <a:t>Does the gadget do something when a change is sensed?</a:t>
                      </a:r>
                      <a:endParaRPr sz="2200" dirty="0">
                        <a:latin typeface="+mj-lt"/>
                        <a:ea typeface="Questrial"/>
                        <a:cs typeface="Questrial"/>
                        <a:sym typeface="Questrial"/>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endParaRPr>
                        <a:latin typeface="+mj-lt"/>
                      </a:endParaRPr>
                    </a:p>
                  </a:txBody>
                  <a:tcPr marL="91425" marR="91425" marT="91425" marB="91425"/>
                </a:tc>
                <a:tc>
                  <a:txBody>
                    <a:bodyPr/>
                    <a:lstStyle/>
                    <a:p>
                      <a:pPr marL="0" lvl="0" indent="0" algn="l" rtl="0">
                        <a:spcBef>
                          <a:spcPts val="0"/>
                        </a:spcBef>
                        <a:spcAft>
                          <a:spcPts val="0"/>
                        </a:spcAft>
                        <a:buNone/>
                      </a:pPr>
                      <a:endParaRPr dirty="0">
                        <a:latin typeface="+mj-lt"/>
                      </a:endParaRPr>
                    </a:p>
                  </a:txBody>
                  <a:tcPr marL="91425" marR="91425" marT="91425" marB="91425"/>
                </a:tc>
                <a:extLst>
                  <a:ext uri="{0D108BD9-81ED-4DB2-BD59-A6C34878D82A}">
                    <a16:rowId xmlns:a16="http://schemas.microsoft.com/office/drawing/2014/main" val="10003"/>
                  </a:ext>
                </a:extLst>
              </a:tr>
              <a:tr h="381000">
                <a:tc gridSpan="2">
                  <a:txBody>
                    <a:bodyPr/>
                    <a:lstStyle/>
                    <a:p>
                      <a:pPr marL="0" lvl="0" indent="0" algn="l" rtl="0">
                        <a:spcBef>
                          <a:spcPts val="0"/>
                        </a:spcBef>
                        <a:spcAft>
                          <a:spcPts val="0"/>
                        </a:spcAft>
                        <a:buNone/>
                      </a:pPr>
                      <a:r>
                        <a:rPr lang="en-US" sz="2200">
                          <a:latin typeface="+mj-lt"/>
                          <a:ea typeface="Questrial"/>
                          <a:cs typeface="Questrial"/>
                          <a:sym typeface="Questrial"/>
                        </a:rPr>
                        <a:t>Does the algorithm contain selection?</a:t>
                      </a:r>
                      <a:endParaRPr sz="2200">
                        <a:latin typeface="+mj-lt"/>
                        <a:ea typeface="Questrial"/>
                        <a:cs typeface="Questrial"/>
                        <a:sym typeface="Questrial"/>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endParaRPr>
                        <a:latin typeface="+mj-lt"/>
                      </a:endParaRPr>
                    </a:p>
                  </a:txBody>
                  <a:tcPr marL="91425" marR="91425" marT="91425" marB="91425"/>
                </a:tc>
                <a:tc>
                  <a:txBody>
                    <a:bodyPr/>
                    <a:lstStyle/>
                    <a:p>
                      <a:pPr marL="0" lvl="0" indent="0" algn="l" rtl="0">
                        <a:spcBef>
                          <a:spcPts val="0"/>
                        </a:spcBef>
                        <a:spcAft>
                          <a:spcPts val="0"/>
                        </a:spcAft>
                        <a:buNone/>
                      </a:pPr>
                      <a:endParaRPr dirty="0">
                        <a:latin typeface="+mj-lt"/>
                      </a:endParaRPr>
                    </a:p>
                  </a:txBody>
                  <a:tcPr marL="91425" marR="91425" marT="91425" marB="91425"/>
                </a:tc>
                <a:extLst>
                  <a:ext uri="{0D108BD9-81ED-4DB2-BD59-A6C34878D82A}">
                    <a16:rowId xmlns:a16="http://schemas.microsoft.com/office/drawing/2014/main" val="10004"/>
                  </a:ext>
                </a:extLst>
              </a:tr>
              <a:tr h="381000">
                <a:tc gridSpan="2">
                  <a:txBody>
                    <a:bodyPr/>
                    <a:lstStyle/>
                    <a:p>
                      <a:pPr marL="0" lvl="0" indent="0" algn="l" rtl="0">
                        <a:spcBef>
                          <a:spcPts val="0"/>
                        </a:spcBef>
                        <a:spcAft>
                          <a:spcPts val="0"/>
                        </a:spcAft>
                        <a:buNone/>
                      </a:pPr>
                      <a:r>
                        <a:rPr lang="en-US" sz="2200">
                          <a:latin typeface="+mj-lt"/>
                          <a:ea typeface="Questrial"/>
                          <a:cs typeface="Questrial"/>
                          <a:sym typeface="Questrial"/>
                        </a:rPr>
                        <a:t>Does the algorithm use repetition? </a:t>
                      </a:r>
                      <a:endParaRPr sz="2200">
                        <a:latin typeface="+mj-lt"/>
                        <a:ea typeface="Questrial"/>
                        <a:cs typeface="Questrial"/>
                        <a:sym typeface="Questrial"/>
                      </a:endParaRPr>
                    </a:p>
                  </a:txBody>
                  <a:tcPr marL="91425" marR="91425" marT="91425" marB="91425"/>
                </a:tc>
                <a:tc hMerge="1">
                  <a:txBody>
                    <a:bodyPr/>
                    <a:lstStyle/>
                    <a:p>
                      <a:endParaRPr lang="en-US"/>
                    </a:p>
                  </a:txBody>
                  <a:tcPr/>
                </a:tc>
                <a:tc>
                  <a:txBody>
                    <a:bodyPr/>
                    <a:lstStyle/>
                    <a:p>
                      <a:pPr marL="0" lvl="0" indent="0" algn="l" rtl="0">
                        <a:spcBef>
                          <a:spcPts val="0"/>
                        </a:spcBef>
                        <a:spcAft>
                          <a:spcPts val="0"/>
                        </a:spcAft>
                        <a:buNone/>
                      </a:pPr>
                      <a:endParaRPr>
                        <a:latin typeface="+mj-lt"/>
                      </a:endParaRPr>
                    </a:p>
                  </a:txBody>
                  <a:tcPr marL="91425" marR="91425" marT="91425" marB="91425"/>
                </a:tc>
                <a:tc>
                  <a:txBody>
                    <a:bodyPr/>
                    <a:lstStyle/>
                    <a:p>
                      <a:pPr marL="0" lvl="0" indent="0" algn="l" rtl="0">
                        <a:spcBef>
                          <a:spcPts val="0"/>
                        </a:spcBef>
                        <a:spcAft>
                          <a:spcPts val="0"/>
                        </a:spcAft>
                        <a:buNone/>
                      </a:pPr>
                      <a:endParaRPr dirty="0">
                        <a:latin typeface="+mj-lt"/>
                      </a:endParaRPr>
                    </a:p>
                  </a:txBody>
                  <a:tcPr marL="91425" marR="91425" marT="91425" marB="91425"/>
                </a:tc>
                <a:extLst>
                  <a:ext uri="{0D108BD9-81ED-4DB2-BD59-A6C34878D82A}">
                    <a16:rowId xmlns:a16="http://schemas.microsoft.com/office/drawing/2014/main" val="10005"/>
                  </a:ext>
                </a:extLst>
              </a:tr>
              <a:tr h="381000">
                <a:tc gridSpan="4">
                  <a:txBody>
                    <a:bodyPr/>
                    <a:lstStyle/>
                    <a:p>
                      <a:pPr marL="0" lvl="0" indent="0" algn="l" rtl="0">
                        <a:spcBef>
                          <a:spcPts val="0"/>
                        </a:spcBef>
                        <a:spcAft>
                          <a:spcPts val="0"/>
                        </a:spcAft>
                        <a:buNone/>
                      </a:pPr>
                      <a:r>
                        <a:rPr lang="en-US" sz="2200" dirty="0">
                          <a:latin typeface="+mj-lt"/>
                          <a:ea typeface="Questrial"/>
                          <a:cs typeface="Questrial"/>
                          <a:sym typeface="Questrial"/>
                        </a:rPr>
                        <a:t>Identify one aspect of the design you like.</a:t>
                      </a:r>
                      <a:endParaRPr sz="2200" dirty="0">
                        <a:latin typeface="+mj-lt"/>
                        <a:ea typeface="Questrial"/>
                        <a:cs typeface="Questrial"/>
                        <a:sym typeface="Questrial"/>
                      </a:endParaRPr>
                    </a:p>
                    <a:p>
                      <a:pPr marL="0" lvl="0" indent="0" algn="l" rtl="0">
                        <a:spcBef>
                          <a:spcPts val="0"/>
                        </a:spcBef>
                        <a:spcAft>
                          <a:spcPts val="0"/>
                        </a:spcAft>
                        <a:buNone/>
                      </a:pPr>
                      <a:endParaRPr sz="2200" dirty="0">
                        <a:latin typeface="+mj-lt"/>
                        <a:ea typeface="Questrial"/>
                        <a:cs typeface="Questrial"/>
                        <a:sym typeface="Questrial"/>
                      </a:endParaRPr>
                    </a:p>
                    <a:p>
                      <a:pPr marL="0" lvl="0" indent="0" algn="l" rtl="0">
                        <a:spcBef>
                          <a:spcPts val="0"/>
                        </a:spcBef>
                        <a:spcAft>
                          <a:spcPts val="0"/>
                        </a:spcAft>
                        <a:buNone/>
                      </a:pPr>
                      <a:endParaRPr sz="2200" dirty="0">
                        <a:latin typeface="+mj-lt"/>
                        <a:ea typeface="Questrial"/>
                        <a:cs typeface="Questrial"/>
                        <a:sym typeface="Questrial"/>
                      </a:endParaRPr>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81000">
                <a:tc gridSpan="4">
                  <a:txBody>
                    <a:bodyPr/>
                    <a:lstStyle/>
                    <a:p>
                      <a:pPr marL="0" lvl="0" indent="0" algn="l" rtl="0">
                        <a:spcBef>
                          <a:spcPts val="0"/>
                        </a:spcBef>
                        <a:spcAft>
                          <a:spcPts val="0"/>
                        </a:spcAft>
                        <a:buNone/>
                      </a:pPr>
                      <a:r>
                        <a:rPr lang="en-US" sz="2200" dirty="0">
                          <a:latin typeface="+mj-lt"/>
                          <a:ea typeface="Questrial"/>
                          <a:cs typeface="Questrial"/>
                          <a:sym typeface="Questrial"/>
                        </a:rPr>
                        <a:t>I</a:t>
                      </a:r>
                      <a:r>
                        <a:rPr lang="en-US" sz="2200" dirty="0">
                          <a:solidFill>
                            <a:schemeClr val="dk1"/>
                          </a:solidFill>
                          <a:latin typeface="+mj-lt"/>
                          <a:ea typeface="Questrial"/>
                          <a:cs typeface="Questrial"/>
                          <a:sym typeface="Questrial"/>
                        </a:rPr>
                        <a:t>dentify one aspect of the design you think could be improved.</a:t>
                      </a:r>
                      <a:endParaRPr sz="2200" dirty="0">
                        <a:solidFill>
                          <a:schemeClr val="dk1"/>
                        </a:solidFill>
                        <a:latin typeface="+mj-lt"/>
                        <a:ea typeface="Questrial"/>
                        <a:cs typeface="Questrial"/>
                        <a:sym typeface="Questrial"/>
                      </a:endParaRPr>
                    </a:p>
                    <a:p>
                      <a:pPr marL="0" lvl="0" indent="0" algn="l" rtl="0">
                        <a:spcBef>
                          <a:spcPts val="0"/>
                        </a:spcBef>
                        <a:spcAft>
                          <a:spcPts val="0"/>
                        </a:spcAft>
                        <a:buNone/>
                      </a:pPr>
                      <a:endParaRPr sz="2200" dirty="0">
                        <a:solidFill>
                          <a:schemeClr val="dk1"/>
                        </a:solidFill>
                        <a:latin typeface="+mj-lt"/>
                        <a:ea typeface="Questrial"/>
                        <a:cs typeface="Questrial"/>
                        <a:sym typeface="Questrial"/>
                      </a:endParaRPr>
                    </a:p>
                    <a:p>
                      <a:pPr marL="0" lvl="0" indent="0" algn="l" rtl="0">
                        <a:spcBef>
                          <a:spcPts val="0"/>
                        </a:spcBef>
                        <a:spcAft>
                          <a:spcPts val="0"/>
                        </a:spcAft>
                        <a:buNone/>
                      </a:pPr>
                      <a:endParaRPr sz="2200" dirty="0">
                        <a:latin typeface="+mj-lt"/>
                        <a:ea typeface="Questrial"/>
                        <a:cs typeface="Questrial"/>
                        <a:sym typeface="Questrial"/>
                      </a:endParaRPr>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explain how repetition is used when programing sensors.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follow design criteria to design a product.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write algorithms that show how sensors will be used.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Questrial"/>
              <a:ea typeface="Questrial"/>
              <a:cs typeface="Questrial"/>
              <a:sym typeface="Questrial"/>
            </a:endParaRPr>
          </a:p>
          <a:p>
            <a:pPr lvl="0">
              <a:lnSpc>
                <a:spcPct val="106650"/>
              </a:lnSpc>
            </a:pPr>
            <a:r>
              <a:rPr lang="en-GB" sz="4000" b="1" dirty="0"/>
              <a:t>Licensing information:</a:t>
            </a:r>
          </a:p>
          <a:p>
            <a:pPr lvl="0">
              <a:lnSpc>
                <a:spcPct val="106650"/>
              </a:lnSpc>
            </a:pPr>
            <a:endParaRPr sz="3200" dirty="0">
              <a:solidFill>
                <a:srgbClr val="505555"/>
              </a:solidFill>
              <a:latin typeface="Questrial"/>
              <a:ea typeface="Questrial"/>
              <a:cs typeface="Questrial"/>
              <a:sym typeface="Questrial"/>
            </a:endParaRPr>
          </a:p>
          <a:p>
            <a:r>
              <a:rPr lang="en-GB" sz="3200" dirty="0"/>
              <a:t>Published by the Micro:bit Educational Foundation </a:t>
            </a:r>
            <a:r>
              <a:rPr lang="en-GB" sz="3200" dirty="0">
                <a:hlinkClick r:id="rId3"/>
              </a:rPr>
              <a:t>microbit.org</a:t>
            </a:r>
            <a:r>
              <a:rPr lang="en-GB" sz="3200" dirty="0"/>
              <a:t> under the following Creative Commons licence:</a:t>
            </a:r>
            <a:br>
              <a:rPr lang="en-GB" sz="3200" dirty="0"/>
            </a:br>
            <a:endParaRPr lang="en-GB" sz="3200" dirty="0"/>
          </a:p>
          <a:p>
            <a:r>
              <a:rPr lang="en-GB" sz="3200" dirty="0"/>
              <a:t>Attribution-</a:t>
            </a:r>
            <a:r>
              <a:rPr lang="en-GB" sz="3200" dirty="0" err="1"/>
              <a:t>ShareAlike</a:t>
            </a:r>
            <a:r>
              <a:rPr lang="en-GB" sz="3200" dirty="0"/>
              <a:t> 4.0 International (CC BY-SA 4.0)</a:t>
            </a:r>
            <a:br>
              <a:rPr lang="en-GB" sz="3200" dirty="0"/>
            </a:br>
            <a:r>
              <a:rPr lang="en-GB" sz="3200" u="sng" dirty="0">
                <a:hlinkClick r:id="rId4"/>
              </a:rPr>
              <a:t>https://creativecommons.org/licenses/by-sa/4.0/</a:t>
            </a:r>
            <a:r>
              <a:rPr lang="en-GB" sz="3200" dirty="0"/>
              <a:t> </a:t>
            </a: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p:txBody>
      </p:sp>
    </p:spTree>
    <p:extLst>
      <p:ext uri="{BB962C8B-B14F-4D97-AF65-F5344CB8AC3E}">
        <p14:creationId xmlns:p14="http://schemas.microsoft.com/office/powerpoint/2010/main" val="87758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explain how repetition is used when programing sensors.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follow design criteria to design a product.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write algorithms that show how sensors will be used.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Algorithms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IF</a:t>
            </a:r>
            <a:r>
              <a:rPr lang="en-US" sz="3200" dirty="0">
                <a:solidFill>
                  <a:srgbClr val="505555"/>
                </a:solidFill>
                <a:latin typeface="+mj-lt"/>
                <a:ea typeface="Questrial"/>
                <a:cs typeface="Questrial"/>
                <a:sym typeface="Questrial"/>
              </a:rPr>
              <a:t> the classroom is dark, </a:t>
            </a:r>
            <a:endParaRPr sz="3200" dirty="0">
              <a:solidFill>
                <a:srgbClr val="505555"/>
              </a:solidFill>
              <a:latin typeface="+mj-lt"/>
              <a:ea typeface="Questrial"/>
              <a:cs typeface="Questrial"/>
              <a:sym typeface="Questrial"/>
            </a:endParaRPr>
          </a:p>
          <a:p>
            <a:pPr marL="0" lvl="0" indent="45720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THEN</a:t>
            </a:r>
            <a:r>
              <a:rPr lang="en-US" sz="3200" dirty="0">
                <a:solidFill>
                  <a:srgbClr val="505555"/>
                </a:solidFill>
                <a:latin typeface="+mj-lt"/>
                <a:ea typeface="Questrial"/>
                <a:cs typeface="Questrial"/>
                <a:sym typeface="Questrial"/>
              </a:rPr>
              <a:t> stand up and stretch your arms high above your 	head,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ELSE</a:t>
            </a:r>
            <a:r>
              <a:rPr lang="en-US" sz="3200" dirty="0">
                <a:solidFill>
                  <a:srgbClr val="505555"/>
                </a:solidFill>
                <a:latin typeface="+mj-lt"/>
                <a:ea typeface="Questrial"/>
                <a:cs typeface="Questrial"/>
                <a:sym typeface="Questrial"/>
              </a:rPr>
              <a:t> sit down.</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Algorithms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IF </a:t>
            </a:r>
            <a:r>
              <a:rPr lang="en-US" sz="3200" dirty="0">
                <a:solidFill>
                  <a:srgbClr val="505555"/>
                </a:solidFill>
                <a:latin typeface="+mj-lt"/>
                <a:ea typeface="Questrial"/>
                <a:cs typeface="Questrial"/>
                <a:sym typeface="Questrial"/>
              </a:rPr>
              <a:t>the classroom is light, </a:t>
            </a:r>
            <a:endParaRPr sz="3200" dirty="0">
              <a:solidFill>
                <a:srgbClr val="505555"/>
              </a:solidFill>
              <a:latin typeface="+mj-lt"/>
              <a:ea typeface="Questrial"/>
              <a:cs typeface="Questrial"/>
              <a:sym typeface="Questrial"/>
            </a:endParaRPr>
          </a:p>
          <a:p>
            <a:pPr marL="0" lvl="0" indent="45720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THEN</a:t>
            </a:r>
            <a:r>
              <a:rPr lang="en-US" sz="3200" dirty="0">
                <a:solidFill>
                  <a:srgbClr val="505555"/>
                </a:solidFill>
                <a:latin typeface="+mj-lt"/>
                <a:ea typeface="Questrial"/>
                <a:cs typeface="Questrial"/>
                <a:sym typeface="Questrial"/>
              </a:rPr>
              <a:t> stand up and take a bow,</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ELSE</a:t>
            </a:r>
            <a:r>
              <a:rPr lang="en-US" sz="3200" dirty="0">
                <a:solidFill>
                  <a:srgbClr val="505555"/>
                </a:solidFill>
                <a:latin typeface="+mj-lt"/>
                <a:ea typeface="Questrial"/>
                <a:cs typeface="Questrial"/>
                <a:sym typeface="Questrial"/>
              </a:rPr>
              <a:t> balance on one foot.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Algorithms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Write an algorithm using the structure below.</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b="1"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IF </a:t>
            </a:r>
            <a:r>
              <a:rPr lang="en-US" sz="3200" dirty="0">
                <a:solidFill>
                  <a:srgbClr val="505555"/>
                </a:solidFill>
                <a:latin typeface="+mj-lt"/>
                <a:ea typeface="Questrial"/>
                <a:cs typeface="Questrial"/>
                <a:sym typeface="Questrial"/>
              </a:rPr>
              <a:t>the classroom is dark</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THEN</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r>
              <a:rPr lang="en-US" sz="3200" b="1" dirty="0">
                <a:solidFill>
                  <a:srgbClr val="505555"/>
                </a:solidFill>
                <a:latin typeface="+mj-lt"/>
                <a:ea typeface="Questrial"/>
                <a:cs typeface="Questrial"/>
                <a:sym typeface="Questrial"/>
              </a:rPr>
              <a:t>ELSE</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p:nvPr/>
        </p:nvSpPr>
        <p:spPr>
          <a:xfrm>
            <a:off x="1012896" y="367400"/>
            <a:ext cx="73314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Street lights</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use selection to explain what is happening in this video?</a:t>
            </a:r>
            <a:endParaRPr sz="3200" b="1"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could this be recorded in a decision box?</a:t>
            </a:r>
            <a:endParaRPr sz="3200" dirty="0">
              <a:solidFill>
                <a:srgbClr val="505555"/>
              </a:solidFill>
              <a:latin typeface="+mj-lt"/>
              <a:ea typeface="Questrial"/>
              <a:cs typeface="Questrial"/>
              <a:sym typeface="Questrial"/>
            </a:endParaRPr>
          </a:p>
        </p:txBody>
      </p:sp>
      <p:pic>
        <p:nvPicPr>
          <p:cNvPr id="135" name="Google Shape;135;p20" descr="This solar lighting time lapse was done using the Canon 7D by Ben Mathews at Solar Concepts. It shows day turning into night with the LED lighting system turning on as the sun sets. Valen Light offer lighting systems which optimise spacing between light fittings allowing reduced number of lighting systems, saving capital outlay and reducing clutter making an aesthetically pleasing result for your community. Their Solar division Valen Solar optimise the solar output by using BOOST MPPT technology allowing the lighting systems to run all night every night including week long rain periods in the middle of winter." title="Solar Street Lighting Time Lapse">
            <a:hlinkClick r:id="rId3"/>
          </p:cNvPr>
          <p:cNvPicPr preferRelativeResize="0"/>
          <p:nvPr/>
        </p:nvPicPr>
        <p:blipFill>
          <a:blip r:embed="rId4">
            <a:alphaModFix/>
          </a:blip>
          <a:stretch>
            <a:fillRect/>
          </a:stretch>
        </p:blipFill>
        <p:spPr>
          <a:xfrm>
            <a:off x="8026971" y="927308"/>
            <a:ext cx="3542904" cy="265717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p:nvPr/>
        </p:nvSpPr>
        <p:spPr>
          <a:xfrm>
            <a:off x="7633700" y="36129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21"/>
          <p:cNvSpPr/>
          <p:nvPr/>
        </p:nvSpPr>
        <p:spPr>
          <a:xfrm>
            <a:off x="4314613" y="181500"/>
            <a:ext cx="3972300" cy="3222900"/>
          </a:xfrm>
          <a:prstGeom prst="diamond">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21"/>
          <p:cNvSpPr txBox="1"/>
          <p:nvPr/>
        </p:nvSpPr>
        <p:spPr>
          <a:xfrm>
            <a:off x="5363913" y="814825"/>
            <a:ext cx="19113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cxnSp>
        <p:nvCxnSpPr>
          <p:cNvPr id="144" name="Google Shape;144;p21"/>
          <p:cNvCxnSpPr>
            <a:stCxn id="142" idx="1"/>
            <a:endCxn id="145" idx="0"/>
          </p:cNvCxnSpPr>
          <p:nvPr/>
        </p:nvCxnSpPr>
        <p:spPr>
          <a:xfrm flipH="1">
            <a:off x="2422213" y="1792950"/>
            <a:ext cx="1892400" cy="1611600"/>
          </a:xfrm>
          <a:prstGeom prst="bentConnector2">
            <a:avLst/>
          </a:prstGeom>
          <a:noFill/>
          <a:ln w="38100" cap="flat" cmpd="sng">
            <a:solidFill>
              <a:schemeClr val="dk2"/>
            </a:solidFill>
            <a:prstDash val="solid"/>
            <a:round/>
            <a:headEnd type="none" w="med" len="med"/>
            <a:tailEnd type="stealth" w="med" len="med"/>
          </a:ln>
        </p:spPr>
      </p:cxnSp>
      <p:sp>
        <p:nvSpPr>
          <p:cNvPr id="146" name="Google Shape;146;p21"/>
          <p:cNvSpPr/>
          <p:nvPr/>
        </p:nvSpPr>
        <p:spPr>
          <a:xfrm>
            <a:off x="286025" y="35931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21"/>
          <p:cNvSpPr txBox="1"/>
          <p:nvPr/>
        </p:nvSpPr>
        <p:spPr>
          <a:xfrm>
            <a:off x="332213" y="3404400"/>
            <a:ext cx="41799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200">
              <a:latin typeface="Questrial"/>
              <a:ea typeface="Questrial"/>
              <a:cs typeface="Questrial"/>
              <a:sym typeface="Questrial"/>
            </a:endParaRPr>
          </a:p>
        </p:txBody>
      </p:sp>
      <p:sp>
        <p:nvSpPr>
          <p:cNvPr id="147" name="Google Shape;147;p21"/>
          <p:cNvSpPr txBox="1"/>
          <p:nvPr/>
        </p:nvSpPr>
        <p:spPr>
          <a:xfrm>
            <a:off x="3054549" y="1038825"/>
            <a:ext cx="1101825"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Yes</a:t>
            </a:r>
            <a:endParaRPr sz="3200" dirty="0">
              <a:latin typeface="+mj-lt"/>
              <a:ea typeface="Questrial"/>
              <a:cs typeface="Questrial"/>
              <a:sym typeface="Questrial"/>
            </a:endParaRPr>
          </a:p>
        </p:txBody>
      </p:sp>
      <p:cxnSp>
        <p:nvCxnSpPr>
          <p:cNvPr id="148" name="Google Shape;148;p21"/>
          <p:cNvCxnSpPr>
            <a:stCxn id="142" idx="3"/>
          </p:cNvCxnSpPr>
          <p:nvPr/>
        </p:nvCxnSpPr>
        <p:spPr>
          <a:xfrm>
            <a:off x="8286913" y="1792950"/>
            <a:ext cx="1513200" cy="1495500"/>
          </a:xfrm>
          <a:prstGeom prst="bentConnector3">
            <a:avLst>
              <a:gd name="adj1" fmla="val 100007"/>
            </a:avLst>
          </a:prstGeom>
          <a:noFill/>
          <a:ln w="38100" cap="flat" cmpd="sng">
            <a:solidFill>
              <a:schemeClr val="dk2"/>
            </a:solidFill>
            <a:prstDash val="solid"/>
            <a:round/>
            <a:headEnd type="none" w="med" len="med"/>
            <a:tailEnd type="stealth" w="med" len="med"/>
          </a:ln>
        </p:spPr>
      </p:cxnSp>
      <p:sp>
        <p:nvSpPr>
          <p:cNvPr id="149" name="Google Shape;149;p21"/>
          <p:cNvSpPr txBox="1"/>
          <p:nvPr/>
        </p:nvSpPr>
        <p:spPr>
          <a:xfrm>
            <a:off x="8675750" y="1038825"/>
            <a:ext cx="8712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No</a:t>
            </a:r>
            <a:endParaRPr sz="3200" dirty="0">
              <a:latin typeface="+mj-lt"/>
              <a:ea typeface="Questrial"/>
              <a:cs typeface="Questrial"/>
              <a:sym typeface="Questrial"/>
            </a:endParaRPr>
          </a:p>
        </p:txBody>
      </p:sp>
      <p:sp>
        <p:nvSpPr>
          <p:cNvPr id="150" name="Google Shape;150;p21"/>
          <p:cNvSpPr txBox="1"/>
          <p:nvPr/>
        </p:nvSpPr>
        <p:spPr>
          <a:xfrm>
            <a:off x="498775" y="3990100"/>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Questrial"/>
              <a:ea typeface="Questrial"/>
              <a:cs typeface="Questrial"/>
              <a:sym typeface="Questrial"/>
            </a:endParaRPr>
          </a:p>
        </p:txBody>
      </p:sp>
      <p:sp>
        <p:nvSpPr>
          <p:cNvPr id="151" name="Google Shape;151;p21"/>
          <p:cNvSpPr txBox="1"/>
          <p:nvPr/>
        </p:nvSpPr>
        <p:spPr>
          <a:xfrm>
            <a:off x="7941050" y="3945525"/>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Questrial"/>
              <a:ea typeface="Questrial"/>
              <a:cs typeface="Questrial"/>
              <a:sym typeface="Questrial"/>
            </a:endParaRPr>
          </a:p>
        </p:txBody>
      </p:sp>
      <p:sp>
        <p:nvSpPr>
          <p:cNvPr id="152" name="Google Shape;152;p21"/>
          <p:cNvSpPr txBox="1"/>
          <p:nvPr/>
        </p:nvSpPr>
        <p:spPr>
          <a:xfrm>
            <a:off x="4941050" y="1099650"/>
            <a:ext cx="30000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2"/>
          <p:cNvSpPr/>
          <p:nvPr/>
        </p:nvSpPr>
        <p:spPr>
          <a:xfrm>
            <a:off x="7633700" y="36129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22"/>
          <p:cNvSpPr/>
          <p:nvPr/>
        </p:nvSpPr>
        <p:spPr>
          <a:xfrm>
            <a:off x="4314613" y="181500"/>
            <a:ext cx="3972300" cy="3222900"/>
          </a:xfrm>
          <a:prstGeom prst="diamond">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22"/>
          <p:cNvSpPr txBox="1"/>
          <p:nvPr/>
        </p:nvSpPr>
        <p:spPr>
          <a:xfrm>
            <a:off x="5363913" y="814825"/>
            <a:ext cx="19113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cxnSp>
        <p:nvCxnSpPr>
          <p:cNvPr id="161" name="Google Shape;161;p22"/>
          <p:cNvCxnSpPr>
            <a:stCxn id="159" idx="1"/>
            <a:endCxn id="162" idx="0"/>
          </p:cNvCxnSpPr>
          <p:nvPr/>
        </p:nvCxnSpPr>
        <p:spPr>
          <a:xfrm flipH="1">
            <a:off x="2422213" y="1792950"/>
            <a:ext cx="1892400" cy="1611600"/>
          </a:xfrm>
          <a:prstGeom prst="bentConnector2">
            <a:avLst/>
          </a:prstGeom>
          <a:noFill/>
          <a:ln w="38100" cap="flat" cmpd="sng">
            <a:solidFill>
              <a:schemeClr val="dk2"/>
            </a:solidFill>
            <a:prstDash val="solid"/>
            <a:round/>
            <a:headEnd type="none" w="med" len="med"/>
            <a:tailEnd type="stealth" w="med" len="med"/>
          </a:ln>
        </p:spPr>
      </p:cxnSp>
      <p:sp>
        <p:nvSpPr>
          <p:cNvPr id="163" name="Google Shape;163;p22"/>
          <p:cNvSpPr/>
          <p:nvPr/>
        </p:nvSpPr>
        <p:spPr>
          <a:xfrm>
            <a:off x="286025" y="35931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2"/>
          <p:cNvSpPr txBox="1"/>
          <p:nvPr/>
        </p:nvSpPr>
        <p:spPr>
          <a:xfrm>
            <a:off x="332213" y="3404400"/>
            <a:ext cx="41799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200">
              <a:latin typeface="Questrial"/>
              <a:ea typeface="Questrial"/>
              <a:cs typeface="Questrial"/>
              <a:sym typeface="Questrial"/>
            </a:endParaRPr>
          </a:p>
        </p:txBody>
      </p:sp>
      <p:cxnSp>
        <p:nvCxnSpPr>
          <p:cNvPr id="165" name="Google Shape;165;p22"/>
          <p:cNvCxnSpPr>
            <a:stCxn id="159" idx="3"/>
          </p:cNvCxnSpPr>
          <p:nvPr/>
        </p:nvCxnSpPr>
        <p:spPr>
          <a:xfrm>
            <a:off x="8286913" y="1792950"/>
            <a:ext cx="1513200" cy="1495500"/>
          </a:xfrm>
          <a:prstGeom prst="bentConnector3">
            <a:avLst>
              <a:gd name="adj1" fmla="val 100007"/>
            </a:avLst>
          </a:prstGeom>
          <a:noFill/>
          <a:ln w="38100" cap="flat" cmpd="sng">
            <a:solidFill>
              <a:schemeClr val="dk2"/>
            </a:solidFill>
            <a:prstDash val="solid"/>
            <a:round/>
            <a:headEnd type="none" w="med" len="med"/>
            <a:tailEnd type="stealth" w="med" len="med"/>
          </a:ln>
        </p:spPr>
      </p:cxnSp>
      <p:sp>
        <p:nvSpPr>
          <p:cNvPr id="166" name="Google Shape;166;p22"/>
          <p:cNvSpPr txBox="1"/>
          <p:nvPr/>
        </p:nvSpPr>
        <p:spPr>
          <a:xfrm>
            <a:off x="8675750" y="1038825"/>
            <a:ext cx="8712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No</a:t>
            </a:r>
            <a:endParaRPr sz="3200" dirty="0">
              <a:latin typeface="+mj-lt"/>
              <a:ea typeface="Questrial"/>
              <a:cs typeface="Questrial"/>
              <a:sym typeface="Questrial"/>
            </a:endParaRPr>
          </a:p>
        </p:txBody>
      </p:sp>
      <p:sp>
        <p:nvSpPr>
          <p:cNvPr id="167" name="Google Shape;167;p22"/>
          <p:cNvSpPr txBox="1"/>
          <p:nvPr/>
        </p:nvSpPr>
        <p:spPr>
          <a:xfrm>
            <a:off x="498775" y="3990100"/>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Questrial"/>
              <a:ea typeface="Questrial"/>
              <a:cs typeface="Questrial"/>
              <a:sym typeface="Questrial"/>
            </a:endParaRPr>
          </a:p>
        </p:txBody>
      </p:sp>
      <p:sp>
        <p:nvSpPr>
          <p:cNvPr id="168" name="Google Shape;168;p22"/>
          <p:cNvSpPr txBox="1"/>
          <p:nvPr/>
        </p:nvSpPr>
        <p:spPr>
          <a:xfrm>
            <a:off x="7941050" y="3945525"/>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Questrial"/>
              <a:ea typeface="Questrial"/>
              <a:cs typeface="Questrial"/>
              <a:sym typeface="Questrial"/>
            </a:endParaRPr>
          </a:p>
        </p:txBody>
      </p:sp>
      <p:sp>
        <p:nvSpPr>
          <p:cNvPr id="169" name="Google Shape;169;p22"/>
          <p:cNvSpPr txBox="1"/>
          <p:nvPr/>
        </p:nvSpPr>
        <p:spPr>
          <a:xfrm>
            <a:off x="4941050" y="1099650"/>
            <a:ext cx="30000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70" name="Google Shape;170;p22"/>
          <p:cNvSpPr txBox="1"/>
          <p:nvPr/>
        </p:nvSpPr>
        <p:spPr>
          <a:xfrm>
            <a:off x="5167750" y="1191500"/>
            <a:ext cx="2296800" cy="1122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latin typeface="+mj-lt"/>
                <a:ea typeface="Questrial"/>
                <a:cs typeface="Questrial"/>
                <a:sym typeface="Questrial"/>
              </a:rPr>
              <a:t>Is it dark?</a:t>
            </a:r>
            <a:endParaRPr sz="2600" dirty="0">
              <a:latin typeface="+mj-lt"/>
              <a:ea typeface="Questrial"/>
              <a:cs typeface="Questrial"/>
              <a:sym typeface="Questrial"/>
            </a:endParaRPr>
          </a:p>
        </p:txBody>
      </p:sp>
      <p:sp>
        <p:nvSpPr>
          <p:cNvPr id="171" name="Google Shape;171;p22"/>
          <p:cNvSpPr txBox="1"/>
          <p:nvPr/>
        </p:nvSpPr>
        <p:spPr>
          <a:xfrm>
            <a:off x="498775" y="3990100"/>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latin typeface="+mj-lt"/>
                <a:ea typeface="Questrial"/>
                <a:cs typeface="Questrial"/>
                <a:sym typeface="Questrial"/>
              </a:rPr>
              <a:t>Turn the street light on </a:t>
            </a:r>
            <a:endParaRPr sz="2400" dirty="0">
              <a:latin typeface="+mj-lt"/>
              <a:ea typeface="Questrial"/>
              <a:cs typeface="Questrial"/>
              <a:sym typeface="Questrial"/>
            </a:endParaRPr>
          </a:p>
        </p:txBody>
      </p:sp>
      <p:sp>
        <p:nvSpPr>
          <p:cNvPr id="172" name="Google Shape;172;p22"/>
          <p:cNvSpPr txBox="1"/>
          <p:nvPr/>
        </p:nvSpPr>
        <p:spPr>
          <a:xfrm>
            <a:off x="7941050" y="3945525"/>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latin typeface="+mj-lt"/>
                <a:ea typeface="Questrial"/>
                <a:cs typeface="Questrial"/>
                <a:sym typeface="Questrial"/>
              </a:rPr>
              <a:t>Turn the street light off</a:t>
            </a:r>
            <a:endParaRPr sz="2400" dirty="0">
              <a:latin typeface="+mj-lt"/>
              <a:ea typeface="Questrial"/>
              <a:cs typeface="Questrial"/>
              <a:sym typeface="Questrial"/>
            </a:endParaRPr>
          </a:p>
        </p:txBody>
      </p:sp>
      <p:sp>
        <p:nvSpPr>
          <p:cNvPr id="17" name="Google Shape;147;p21">
            <a:extLst>
              <a:ext uri="{FF2B5EF4-FFF2-40B4-BE49-F238E27FC236}">
                <a16:creationId xmlns:a16="http://schemas.microsoft.com/office/drawing/2014/main" id="{CE7BF8B0-86E2-424F-B5E8-E92114D0BA97}"/>
              </a:ext>
            </a:extLst>
          </p:cNvPr>
          <p:cNvSpPr txBox="1"/>
          <p:nvPr/>
        </p:nvSpPr>
        <p:spPr>
          <a:xfrm>
            <a:off x="3054549" y="1038825"/>
            <a:ext cx="1101825"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Yes</a:t>
            </a:r>
            <a:endParaRPr sz="3200" dirty="0">
              <a:latin typeface="+mj-lt"/>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p:nvPr/>
        </p:nvSpPr>
        <p:spPr>
          <a:xfrm>
            <a:off x="7633700" y="36129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23"/>
          <p:cNvSpPr/>
          <p:nvPr/>
        </p:nvSpPr>
        <p:spPr>
          <a:xfrm>
            <a:off x="4314613" y="181500"/>
            <a:ext cx="3972300" cy="3222900"/>
          </a:xfrm>
          <a:prstGeom prst="diamond">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23"/>
          <p:cNvSpPr txBox="1"/>
          <p:nvPr/>
        </p:nvSpPr>
        <p:spPr>
          <a:xfrm>
            <a:off x="5363913" y="814825"/>
            <a:ext cx="1911300" cy="138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200">
              <a:latin typeface="Questrial"/>
              <a:ea typeface="Questrial"/>
              <a:cs typeface="Questrial"/>
              <a:sym typeface="Questrial"/>
            </a:endParaRPr>
          </a:p>
        </p:txBody>
      </p:sp>
      <p:cxnSp>
        <p:nvCxnSpPr>
          <p:cNvPr id="181" name="Google Shape;181;p23"/>
          <p:cNvCxnSpPr>
            <a:stCxn id="179" idx="1"/>
            <a:endCxn id="182" idx="0"/>
          </p:cNvCxnSpPr>
          <p:nvPr/>
        </p:nvCxnSpPr>
        <p:spPr>
          <a:xfrm flipH="1">
            <a:off x="2422213" y="1792950"/>
            <a:ext cx="1892400" cy="1611600"/>
          </a:xfrm>
          <a:prstGeom prst="bentConnector2">
            <a:avLst/>
          </a:prstGeom>
          <a:noFill/>
          <a:ln w="38100" cap="flat" cmpd="sng">
            <a:solidFill>
              <a:schemeClr val="dk2"/>
            </a:solidFill>
            <a:prstDash val="solid"/>
            <a:round/>
            <a:headEnd type="none" w="med" len="med"/>
            <a:tailEnd type="stealth" w="med" len="med"/>
          </a:ln>
        </p:spPr>
      </p:cxnSp>
      <p:sp>
        <p:nvSpPr>
          <p:cNvPr id="183" name="Google Shape;183;p23"/>
          <p:cNvSpPr/>
          <p:nvPr/>
        </p:nvSpPr>
        <p:spPr>
          <a:xfrm>
            <a:off x="286025" y="3593175"/>
            <a:ext cx="4272300" cy="27690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23"/>
          <p:cNvSpPr txBox="1"/>
          <p:nvPr/>
        </p:nvSpPr>
        <p:spPr>
          <a:xfrm>
            <a:off x="332213" y="3404400"/>
            <a:ext cx="41799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200">
              <a:latin typeface="Questrial"/>
              <a:ea typeface="Questrial"/>
              <a:cs typeface="Questrial"/>
              <a:sym typeface="Questrial"/>
            </a:endParaRPr>
          </a:p>
        </p:txBody>
      </p:sp>
      <p:sp>
        <p:nvSpPr>
          <p:cNvPr id="184" name="Google Shape;184;p23"/>
          <p:cNvSpPr txBox="1"/>
          <p:nvPr/>
        </p:nvSpPr>
        <p:spPr>
          <a:xfrm>
            <a:off x="3054550" y="1038825"/>
            <a:ext cx="1070726"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Yes</a:t>
            </a:r>
            <a:endParaRPr sz="3200" dirty="0">
              <a:latin typeface="+mj-lt"/>
              <a:ea typeface="Questrial"/>
              <a:cs typeface="Questrial"/>
              <a:sym typeface="Questrial"/>
            </a:endParaRPr>
          </a:p>
        </p:txBody>
      </p:sp>
      <p:cxnSp>
        <p:nvCxnSpPr>
          <p:cNvPr id="185" name="Google Shape;185;p23"/>
          <p:cNvCxnSpPr>
            <a:stCxn id="179" idx="3"/>
          </p:cNvCxnSpPr>
          <p:nvPr/>
        </p:nvCxnSpPr>
        <p:spPr>
          <a:xfrm>
            <a:off x="8286913" y="1792950"/>
            <a:ext cx="1513200" cy="1495500"/>
          </a:xfrm>
          <a:prstGeom prst="bentConnector3">
            <a:avLst>
              <a:gd name="adj1" fmla="val 100007"/>
            </a:avLst>
          </a:prstGeom>
          <a:noFill/>
          <a:ln w="38100" cap="flat" cmpd="sng">
            <a:solidFill>
              <a:schemeClr val="dk2"/>
            </a:solidFill>
            <a:prstDash val="solid"/>
            <a:round/>
            <a:headEnd type="none" w="med" len="med"/>
            <a:tailEnd type="stealth" w="med" len="med"/>
          </a:ln>
        </p:spPr>
      </p:cxnSp>
      <p:sp>
        <p:nvSpPr>
          <p:cNvPr id="186" name="Google Shape;186;p23"/>
          <p:cNvSpPr txBox="1"/>
          <p:nvPr/>
        </p:nvSpPr>
        <p:spPr>
          <a:xfrm>
            <a:off x="8675750" y="1038825"/>
            <a:ext cx="871200"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latin typeface="+mj-lt"/>
                <a:ea typeface="Questrial"/>
                <a:cs typeface="Questrial"/>
                <a:sym typeface="Questrial"/>
              </a:rPr>
              <a:t>No</a:t>
            </a:r>
            <a:endParaRPr sz="3200" dirty="0">
              <a:latin typeface="+mj-lt"/>
              <a:ea typeface="Questrial"/>
              <a:cs typeface="Questrial"/>
              <a:sym typeface="Questrial"/>
            </a:endParaRPr>
          </a:p>
        </p:txBody>
      </p:sp>
      <p:sp>
        <p:nvSpPr>
          <p:cNvPr id="187" name="Google Shape;187;p23"/>
          <p:cNvSpPr txBox="1"/>
          <p:nvPr/>
        </p:nvSpPr>
        <p:spPr>
          <a:xfrm>
            <a:off x="5167750" y="1191500"/>
            <a:ext cx="2296800" cy="1122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latin typeface="+mj-lt"/>
                <a:ea typeface="Questrial"/>
                <a:cs typeface="Questrial"/>
                <a:sym typeface="Questrial"/>
              </a:rPr>
              <a:t>Is it dark?</a:t>
            </a:r>
            <a:endParaRPr sz="2600" dirty="0">
              <a:latin typeface="+mj-lt"/>
              <a:ea typeface="Questrial"/>
              <a:cs typeface="Questrial"/>
              <a:sym typeface="Questrial"/>
            </a:endParaRPr>
          </a:p>
        </p:txBody>
      </p:sp>
      <p:sp>
        <p:nvSpPr>
          <p:cNvPr id="188" name="Google Shape;188;p23"/>
          <p:cNvSpPr txBox="1"/>
          <p:nvPr/>
        </p:nvSpPr>
        <p:spPr>
          <a:xfrm>
            <a:off x="498775" y="3990100"/>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latin typeface="+mj-lt"/>
                <a:ea typeface="Questrial"/>
                <a:cs typeface="Questrial"/>
                <a:sym typeface="Questrial"/>
              </a:rPr>
              <a:t>Turn the torch on </a:t>
            </a:r>
            <a:endParaRPr sz="2400" dirty="0">
              <a:latin typeface="+mj-lt"/>
              <a:ea typeface="Questrial"/>
              <a:cs typeface="Questrial"/>
              <a:sym typeface="Questrial"/>
            </a:endParaRPr>
          </a:p>
        </p:txBody>
      </p:sp>
      <p:sp>
        <p:nvSpPr>
          <p:cNvPr id="189" name="Google Shape;189;p23"/>
          <p:cNvSpPr txBox="1"/>
          <p:nvPr/>
        </p:nvSpPr>
        <p:spPr>
          <a:xfrm>
            <a:off x="7941050" y="3945525"/>
            <a:ext cx="3657600" cy="206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latin typeface="+mj-lt"/>
                <a:ea typeface="Questrial"/>
                <a:cs typeface="Questrial"/>
                <a:sym typeface="Questrial"/>
              </a:rPr>
              <a:t>Turn the torch off</a:t>
            </a:r>
            <a:endParaRPr sz="2400" dirty="0">
              <a:latin typeface="+mj-lt"/>
              <a:ea typeface="Questrial"/>
              <a:cs typeface="Questrial"/>
              <a:sym typeface="Quest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600</Words>
  <Application>Microsoft Macintosh PowerPoint</Application>
  <PresentationFormat>Widescreen</PresentationFormat>
  <Paragraphs>146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Gadget with sensor planning sheet</vt:lpstr>
      <vt:lpstr>PowerPoint Presentation</vt:lpstr>
      <vt:lpstr>Gadget with sensor evaluation 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Anna Smirnova</cp:lastModifiedBy>
  <cp:revision>13</cp:revision>
  <dcterms:modified xsi:type="dcterms:W3CDTF">2023-09-14T15:20:45Z</dcterms:modified>
</cp:coreProperties>
</file>