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76" r:id="rId1"/>
    <p:sldMasterId id="2147483677" r:id="rId2"/>
  </p:sldMasterIdLst>
  <p:notesMasterIdLst>
    <p:notesMasterId r:id="rId17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3"/>
  </p:normalViewPr>
  <p:slideViewPr>
    <p:cSldViewPr snapToGrid="0" snapToObjects="1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5" name="Google Shape;1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9a64b5986_0_3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4" name="Google Shape;284;g49a64b5986_0_375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g49a64b5986_0_375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9a64b5986_0_4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0" name="Google Shape;300;g49a64b5986_0_47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49a64b5986_0_47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9a64b5986_0_4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g49a64b5986_0_4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g49a64b5986_0_4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g4883bb48aa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3" name="Google Shape;313;g4883bb48aa_0_2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883bb48aa_0_2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168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9a64b5986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g49a64b5986_0_4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g49a64b5986_0_4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p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9a64b598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g49a64b5986_0_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49a64b5986_0_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9a64b5986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6" name="Google Shape;236;g49a64b5986_0_349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g49a64b5986_0_349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1" name="Google Shape;261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9a64b598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7" name="Google Shape;267;g49a64b5986_0_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g49a64b5986_0_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49a64b598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g49a64b5986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Logos shown &amp; the type of language: Scratch (graphical), JavaScript (text), Kodu (graphical), Python (text), App Inventor (graphical)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g49a64b5986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700" cy="11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000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/>
          <p:nvPr/>
        </p:nvSpPr>
        <p:spPr>
          <a:xfrm>
            <a:off x="-1829118" y="423333"/>
            <a:ext cx="182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07" name="Google Shape;107;p16"/>
          <p:cNvSpPr txBox="1"/>
          <p:nvPr/>
        </p:nvSpPr>
        <p:spPr>
          <a:xfrm>
            <a:off x="-2421887" y="3652250"/>
            <a:ext cx="242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-2421887" y="5546822"/>
            <a:ext cx="242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4181516" y="6481367"/>
            <a:ext cx="3860700" cy="1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17" name="Google Shape;1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9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700" cy="11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000" cy="22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27" name="Google Shape;1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Google Shape;130;p22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1" name="Google Shape;131;p22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26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8" name="Google Shape;148;p26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9" name="Google Shape;149;p26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1" name="Google Shape;151;p26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2" name="Google Shape;152;p26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5" name="Google Shape;155;p27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7900" cy="42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27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8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800" cy="45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5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0"/>
          <p:cNvSpPr txBox="1"/>
          <p:nvPr/>
        </p:nvSpPr>
        <p:spPr>
          <a:xfrm>
            <a:off x="824365" y="6373366"/>
            <a:ext cx="3860700" cy="1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166" name="Google Shape;166;p30"/>
          <p:cNvSpPr txBox="1"/>
          <p:nvPr/>
        </p:nvSpPr>
        <p:spPr>
          <a:xfrm>
            <a:off x="411354" y="6370972"/>
            <a:ext cx="316200" cy="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67" name="Google Shape;167;p30"/>
          <p:cNvSpPr txBox="1"/>
          <p:nvPr/>
        </p:nvSpPr>
        <p:spPr>
          <a:xfrm>
            <a:off x="-2218652" y="2957955"/>
            <a:ext cx="221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168" name="Google Shape;168;p30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8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824365" y="6375674"/>
            <a:ext cx="3860700" cy="1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411354" y="6370972"/>
            <a:ext cx="316200" cy="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Google Shape;96;p15"/>
          <p:cNvSpPr txBox="1"/>
          <p:nvPr/>
        </p:nvSpPr>
        <p:spPr>
          <a:xfrm>
            <a:off x="-1829118" y="423333"/>
            <a:ext cx="182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97" name="Google Shape;97;p15"/>
          <p:cNvSpPr txBox="1"/>
          <p:nvPr/>
        </p:nvSpPr>
        <p:spPr>
          <a:xfrm>
            <a:off x="-2218652" y="1484784"/>
            <a:ext cx="221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98" name="Google Shape;98;p15"/>
          <p:cNvSpPr txBox="1"/>
          <p:nvPr/>
        </p:nvSpPr>
        <p:spPr>
          <a:xfrm>
            <a:off x="-2455759" y="1806682"/>
            <a:ext cx="245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99" name="Google Shape;99;p15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hyperlink" Target="https://makecode.microbit.org/" TargetMode="External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2"/>
          <p:cNvSpPr/>
          <p:nvPr/>
        </p:nvSpPr>
        <p:spPr>
          <a:xfrm>
            <a:off x="578586" y="745276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4000" dirty="0">
                <a:solidFill>
                  <a:schemeClr val="lt1"/>
                </a:solidFill>
                <a:latin typeface="+mn-lt"/>
                <a:cs typeface="Arial" panose="020B0604020202020204" pitchFamily="34" charset="0"/>
              </a:rPr>
              <a:t>Computing fundamentals</a:t>
            </a:r>
            <a:r>
              <a:rPr lang="en-US" sz="8800" dirty="0">
                <a:solidFill>
                  <a:schemeClr val="lt1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b="0" i="0" u="none" strike="noStrike" cap="none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3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Fundamentals of 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programming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188" name="Google Shape;188;p32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32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32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32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32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32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32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2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"/>
          <p:cNvSpPr/>
          <p:nvPr/>
        </p:nvSpPr>
        <p:spPr>
          <a:xfrm>
            <a:off x="420323" y="255700"/>
            <a:ext cx="10680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000" b="1" dirty="0">
                <a:solidFill>
                  <a:schemeClr val="dk2"/>
                </a:solidFill>
                <a:latin typeface="+mn-lt"/>
                <a:ea typeface="Questrial"/>
                <a:cs typeface="Questrial"/>
                <a:sym typeface="Questrial"/>
              </a:rPr>
              <a:t>Algorithms to Programs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30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When button A pressed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play high C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show smiley face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When button B pressed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play low C	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show sad face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grpSp>
        <p:nvGrpSpPr>
          <p:cNvPr id="288" name="Google Shape;288;p41"/>
          <p:cNvGrpSpPr/>
          <p:nvPr/>
        </p:nvGrpSpPr>
        <p:grpSpPr>
          <a:xfrm>
            <a:off x="8360130" y="1398700"/>
            <a:ext cx="2549071" cy="5095831"/>
            <a:chOff x="8360130" y="179500"/>
            <a:chExt cx="2549071" cy="5095831"/>
          </a:xfrm>
        </p:grpSpPr>
        <p:sp>
          <p:nvSpPr>
            <p:cNvPr id="289" name="Google Shape;289;p41"/>
            <p:cNvSpPr/>
            <p:nvPr/>
          </p:nvSpPr>
          <p:spPr>
            <a:xfrm>
              <a:off x="8719246" y="179500"/>
              <a:ext cx="1911222" cy="610956"/>
            </a:xfrm>
            <a:prstGeom prst="flowChartTerminator">
              <a:avLst/>
            </a:prstGeom>
            <a:solidFill>
              <a:srgbClr val="D9D2E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Start </a:t>
              </a:r>
              <a:endParaRPr sz="1200"/>
            </a:p>
          </p:txBody>
        </p:sp>
        <p:sp>
          <p:nvSpPr>
            <p:cNvPr id="290" name="Google Shape;290;p41"/>
            <p:cNvSpPr/>
            <p:nvPr/>
          </p:nvSpPr>
          <p:spPr>
            <a:xfrm>
              <a:off x="8361638" y="3572650"/>
              <a:ext cx="2547563" cy="694825"/>
            </a:xfrm>
            <a:prstGeom prst="flowChartInputOutput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Output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Display smiley face</a:t>
              </a:r>
              <a:endParaRPr sz="1200"/>
            </a:p>
          </p:txBody>
        </p:sp>
        <p:sp>
          <p:nvSpPr>
            <p:cNvPr id="291" name="Google Shape;291;p41"/>
            <p:cNvSpPr/>
            <p:nvPr/>
          </p:nvSpPr>
          <p:spPr>
            <a:xfrm>
              <a:off x="8360130" y="2352525"/>
              <a:ext cx="2547563" cy="694825"/>
            </a:xfrm>
            <a:prstGeom prst="flowChartInputOutput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OUTPUT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br>
                <a:rPr lang="en-US" sz="1200"/>
              </a:br>
              <a:r>
                <a:rPr lang="en-US" sz="1200"/>
                <a:t>Play high C</a:t>
              </a:r>
              <a:endParaRPr sz="1200"/>
            </a:p>
          </p:txBody>
        </p:sp>
        <p:sp>
          <p:nvSpPr>
            <p:cNvPr id="292" name="Google Shape;292;p41"/>
            <p:cNvSpPr/>
            <p:nvPr/>
          </p:nvSpPr>
          <p:spPr>
            <a:xfrm>
              <a:off x="8475582" y="1194038"/>
              <a:ext cx="2316678" cy="694825"/>
            </a:xfrm>
            <a:prstGeom prst="flowChartInputOutput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INPUT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Button A  pressed</a:t>
              </a:r>
              <a:endParaRPr sz="1200"/>
            </a:p>
          </p:txBody>
        </p:sp>
        <p:sp>
          <p:nvSpPr>
            <p:cNvPr id="293" name="Google Shape;293;p41"/>
            <p:cNvSpPr/>
            <p:nvPr/>
          </p:nvSpPr>
          <p:spPr>
            <a:xfrm>
              <a:off x="8719250" y="4664375"/>
              <a:ext cx="1911222" cy="610956"/>
            </a:xfrm>
            <a:prstGeom prst="flowChartTerminator">
              <a:avLst/>
            </a:prstGeom>
            <a:solidFill>
              <a:srgbClr val="D9D2E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Stop </a:t>
              </a:r>
              <a:endParaRPr sz="1200"/>
            </a:p>
          </p:txBody>
        </p:sp>
        <p:cxnSp>
          <p:nvCxnSpPr>
            <p:cNvPr id="294" name="Google Shape;294;p41"/>
            <p:cNvCxnSpPr/>
            <p:nvPr/>
          </p:nvCxnSpPr>
          <p:spPr>
            <a:xfrm flipH="1">
              <a:off x="9633922" y="798300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95" name="Google Shape;295;p41"/>
            <p:cNvCxnSpPr/>
            <p:nvPr/>
          </p:nvCxnSpPr>
          <p:spPr>
            <a:xfrm flipH="1">
              <a:off x="9595412" y="1968413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96" name="Google Shape;296;p41"/>
            <p:cNvCxnSpPr/>
            <p:nvPr/>
          </p:nvCxnSpPr>
          <p:spPr>
            <a:xfrm flipH="1">
              <a:off x="9595412" y="3111550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97" name="Google Shape;297;p41"/>
            <p:cNvCxnSpPr/>
            <p:nvPr/>
          </p:nvCxnSpPr>
          <p:spPr>
            <a:xfrm flipH="1">
              <a:off x="9595412" y="4267475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"/>
          <p:cNvSpPr/>
          <p:nvPr/>
        </p:nvSpPr>
        <p:spPr>
          <a:xfrm>
            <a:off x="757350" y="350326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Testing &amp; debugging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Everyone makes mistakes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Regular testing is essential to: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make sure the program does what you expect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spot any ‘bugs’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You can then ‘debug’ the program as you go to remove errors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identify where the bug is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step through the code where the bug is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find and fix the error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1371600" marR="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test again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304" name="Google Shape;304;p42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43425" y="5037600"/>
            <a:ext cx="1633426" cy="147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the relationship between algorithms and programming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and use pseudocode and flowchart algorithms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tinker, testing and debug to create a working program using a graphical programming language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Lesson review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programming?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are pseudocode and flowcharts used to write algorithms before programming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Why is regular testing important when programming?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debugging?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is a graphical programming language?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79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3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Complete the algorithm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33"/>
          <p:cNvSpPr txBox="1"/>
          <p:nvPr/>
        </p:nvSpPr>
        <p:spPr>
          <a:xfrm>
            <a:off x="8186100" y="291437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When alarm rings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04" name="Google Shape;204;p33"/>
          <p:cNvSpPr txBox="1"/>
          <p:nvPr/>
        </p:nvSpPr>
        <p:spPr>
          <a:xfrm>
            <a:off x="4548925" y="1482100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Hit snooze button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5" name="Google Shape;205;p33"/>
          <p:cNvSpPr txBox="1"/>
          <p:nvPr/>
        </p:nvSpPr>
        <p:spPr>
          <a:xfrm>
            <a:off x="667225" y="229092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Repeat X times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06" name="Google Shape;206;p33"/>
          <p:cNvSpPr txBox="1"/>
          <p:nvPr/>
        </p:nvSpPr>
        <p:spPr>
          <a:xfrm>
            <a:off x="519000" y="340927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Turn off alarm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07" name="Google Shape;207;p33"/>
          <p:cNvSpPr txBox="1"/>
          <p:nvPr/>
        </p:nvSpPr>
        <p:spPr>
          <a:xfrm>
            <a:off x="1170450" y="117257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Groan</a:t>
            </a: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08" name="Google Shape;208;p33"/>
          <p:cNvSpPr txBox="1"/>
          <p:nvPr/>
        </p:nvSpPr>
        <p:spPr>
          <a:xfrm>
            <a:off x="4352550" y="327362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Hide under duvet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09" name="Google Shape;209;p33"/>
          <p:cNvSpPr txBox="1"/>
          <p:nvPr/>
        </p:nvSpPr>
        <p:spPr>
          <a:xfrm>
            <a:off x="8883300" y="122237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Throw off duvet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210" name="Google Shape;210;p33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450" y="4184038"/>
            <a:ext cx="2362138" cy="2362138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33"/>
          <p:cNvSpPr txBox="1"/>
          <p:nvPr/>
        </p:nvSpPr>
        <p:spPr>
          <a:xfrm>
            <a:off x="8631050" y="4275325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Put feet on floor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12" name="Google Shape;212;p33"/>
          <p:cNvSpPr txBox="1"/>
          <p:nvPr/>
        </p:nvSpPr>
        <p:spPr>
          <a:xfrm>
            <a:off x="1170450" y="5060950"/>
            <a:ext cx="34869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Get up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4"/>
          <p:cNvSpPr/>
          <p:nvPr/>
        </p:nvSpPr>
        <p:spPr>
          <a:xfrm>
            <a:off x="-1768136" y="-220259"/>
            <a:ext cx="10677300" cy="1835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Complete the algorithm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sp>
        <p:nvSpPr>
          <p:cNvPr id="219" name="Google Shape;219;p34"/>
          <p:cNvSpPr txBox="1"/>
          <p:nvPr/>
        </p:nvSpPr>
        <p:spPr>
          <a:xfrm>
            <a:off x="712950" y="697363"/>
            <a:ext cx="4051200" cy="6247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When alarm rings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Repeat X times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	Groan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	Hide under duvet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	Hit snooze button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Turn off alarm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Throw off duvet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Put feet on floor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Get up</a:t>
            </a:r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20" name="Google Shape;220;p34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67900" y="4191063"/>
            <a:ext cx="2362138" cy="2362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5"/>
          <p:cNvSpPr/>
          <p:nvPr/>
        </p:nvSpPr>
        <p:spPr>
          <a:xfrm>
            <a:off x="757350" y="664196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 set of instructions, steps or rules to solve a problem or complete a task.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Written for humans to follow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Can be written in different ways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6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Pseudocode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 way of writing algorithms that uses plain text English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 simple way of describing an algorithm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6"/>
          <p:cNvSpPr txBox="1"/>
          <p:nvPr/>
        </p:nvSpPr>
        <p:spPr>
          <a:xfrm>
            <a:off x="757350" y="3532057"/>
            <a:ext cx="10269879" cy="28023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Courier" pitchFamily="2" charset="0"/>
                <a:ea typeface="Questrial"/>
                <a:cs typeface="Questrial"/>
                <a:sym typeface="Questrial"/>
              </a:rPr>
              <a:t>IF grade is greater than or equal to 60</a:t>
            </a:r>
            <a:endParaRPr sz="3200" dirty="0">
              <a:solidFill>
                <a:srgbClr val="505555"/>
              </a:solidFill>
              <a:latin typeface="Courier" pitchFamily="2" charset="0"/>
              <a:ea typeface="Questrial"/>
              <a:cs typeface="Questrial"/>
              <a:sym typeface="Questrial"/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Courier" pitchFamily="2" charset="0"/>
                <a:ea typeface="Questrial"/>
                <a:cs typeface="Questrial"/>
                <a:sym typeface="Questrial"/>
              </a:rPr>
              <a:t>OUTPUT Print "passed"</a:t>
            </a:r>
            <a:endParaRPr sz="3200" dirty="0">
              <a:solidFill>
                <a:srgbClr val="505555"/>
              </a:solidFill>
              <a:latin typeface="Courier" pitchFamily="2" charset="0"/>
              <a:ea typeface="Questrial"/>
              <a:cs typeface="Questrial"/>
              <a:sym typeface="Questrial"/>
            </a:endParaRPr>
          </a:p>
          <a:p>
            <a:pPr marL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Courier" pitchFamily="2" charset="0"/>
                <a:ea typeface="Questrial"/>
                <a:cs typeface="Questrial"/>
                <a:sym typeface="Questrial"/>
              </a:rPr>
              <a:t>ELSE</a:t>
            </a:r>
            <a:endParaRPr sz="3200" dirty="0">
              <a:solidFill>
                <a:srgbClr val="505555"/>
              </a:solidFill>
              <a:latin typeface="Courier" pitchFamily="2" charset="0"/>
              <a:ea typeface="Questrial"/>
              <a:cs typeface="Questrial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Courier" pitchFamily="2" charset="0"/>
                <a:ea typeface="Questrial"/>
                <a:cs typeface="Questrial"/>
                <a:sym typeface="Questrial"/>
              </a:rPr>
              <a:t>OUTPUT Print "failed"</a:t>
            </a:r>
            <a:endParaRPr sz="3200" dirty="0">
              <a:solidFill>
                <a:srgbClr val="505555"/>
              </a:solidFill>
              <a:latin typeface="Courier" pitchFamily="2" charset="0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" name="Google Shape;239;p37"/>
          <p:cNvGrpSpPr/>
          <p:nvPr/>
        </p:nvGrpSpPr>
        <p:grpSpPr>
          <a:xfrm>
            <a:off x="757350" y="-1110175"/>
            <a:ext cx="10677300" cy="7796306"/>
            <a:chOff x="757350" y="-1110175"/>
            <a:chExt cx="10677300" cy="7796306"/>
          </a:xfrm>
        </p:grpSpPr>
        <p:sp>
          <p:nvSpPr>
            <p:cNvPr id="240" name="Google Shape;240;p37"/>
            <p:cNvSpPr/>
            <p:nvPr/>
          </p:nvSpPr>
          <p:spPr>
            <a:xfrm>
              <a:off x="757350" y="-1110175"/>
              <a:ext cx="10677300" cy="501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ctr" rtl="0">
                <a:lnSpc>
                  <a:spcPct val="10665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4000" b="1" dirty="0">
                  <a:solidFill>
                    <a:schemeClr val="dk1"/>
                  </a:solidFill>
                  <a:latin typeface="+mn-lt"/>
                  <a:ea typeface="Questrial"/>
                  <a:cs typeface="Questrial"/>
                  <a:sym typeface="Questrial"/>
                </a:rPr>
                <a:t>Flowcharts</a:t>
              </a: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dirty="0">
                  <a:solidFill>
                    <a:srgbClr val="505555"/>
                  </a:solidFill>
                  <a:latin typeface="+mn-lt"/>
                  <a:ea typeface="Questrial"/>
                  <a:cs typeface="Questrial"/>
                  <a:sym typeface="Questrial"/>
                </a:rPr>
                <a:t>A diagram that represents an algorithm using standard symbols </a:t>
              </a:r>
              <a:endParaRPr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45720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 b="1" dirty="0">
                  <a:solidFill>
                    <a:srgbClr val="505555"/>
                  </a:solidFill>
                  <a:latin typeface="+mn-lt"/>
                  <a:ea typeface="Questrial"/>
                  <a:cs typeface="Questrial"/>
                  <a:sym typeface="Questrial"/>
                </a:rPr>
                <a:t> </a:t>
              </a:r>
              <a:endParaRPr sz="1800" b="1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1" name="Google Shape;241;p37"/>
            <p:cNvSpPr/>
            <p:nvPr/>
          </p:nvSpPr>
          <p:spPr>
            <a:xfrm>
              <a:off x="5035688" y="4385725"/>
              <a:ext cx="2684650" cy="1022925"/>
            </a:xfrm>
            <a:prstGeom prst="flowChartDecision">
              <a:avLst/>
            </a:prstGeom>
            <a:solidFill>
              <a:srgbClr val="FFF2C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Is grade &gt;=60?</a:t>
              </a:r>
              <a:endParaRPr sz="1200"/>
            </a:p>
          </p:txBody>
        </p:sp>
        <p:sp>
          <p:nvSpPr>
            <p:cNvPr id="242" name="Google Shape;242;p37"/>
            <p:cNvSpPr/>
            <p:nvPr/>
          </p:nvSpPr>
          <p:spPr>
            <a:xfrm>
              <a:off x="5440546" y="2606525"/>
              <a:ext cx="1911222" cy="610956"/>
            </a:xfrm>
            <a:prstGeom prst="flowChartTerminator">
              <a:avLst/>
            </a:prstGeom>
            <a:solidFill>
              <a:srgbClr val="D9D2E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Start </a:t>
              </a:r>
              <a:endParaRPr sz="1200"/>
            </a:p>
          </p:txBody>
        </p:sp>
        <p:sp>
          <p:nvSpPr>
            <p:cNvPr id="243" name="Google Shape;243;p37"/>
            <p:cNvSpPr/>
            <p:nvPr/>
          </p:nvSpPr>
          <p:spPr>
            <a:xfrm>
              <a:off x="5288138" y="3671483"/>
              <a:ext cx="2220600" cy="339900"/>
            </a:xfrm>
            <a:prstGeom prst="rect">
              <a:avLst/>
            </a:prstGeom>
            <a:solidFill>
              <a:srgbClr val="EAD1DC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Read grade</a:t>
              </a:r>
              <a:endParaRPr sz="1200"/>
            </a:p>
          </p:txBody>
        </p:sp>
        <p:sp>
          <p:nvSpPr>
            <p:cNvPr id="244" name="Google Shape;244;p37"/>
            <p:cNvSpPr/>
            <p:nvPr/>
          </p:nvSpPr>
          <p:spPr>
            <a:xfrm>
              <a:off x="1565388" y="5282863"/>
              <a:ext cx="2547563" cy="694825"/>
            </a:xfrm>
            <a:prstGeom prst="flowChartInputOutput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Output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Print 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“Passed”</a:t>
              </a:r>
              <a:endParaRPr sz="1200"/>
            </a:p>
          </p:txBody>
        </p:sp>
        <p:sp>
          <p:nvSpPr>
            <p:cNvPr id="245" name="Google Shape;245;p37"/>
            <p:cNvSpPr/>
            <p:nvPr/>
          </p:nvSpPr>
          <p:spPr>
            <a:xfrm>
              <a:off x="8541167" y="5289163"/>
              <a:ext cx="2547563" cy="694825"/>
            </a:xfrm>
            <a:prstGeom prst="flowChartInputOutput">
              <a:avLst/>
            </a:prstGeom>
            <a:solidFill>
              <a:srgbClr val="CFE2F3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Output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Print</a:t>
              </a:r>
              <a:endParaRPr sz="12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“Failed”</a:t>
              </a:r>
              <a:endParaRPr sz="1200"/>
            </a:p>
          </p:txBody>
        </p:sp>
        <p:sp>
          <p:nvSpPr>
            <p:cNvPr id="246" name="Google Shape;246;p37"/>
            <p:cNvSpPr txBox="1"/>
            <p:nvPr/>
          </p:nvSpPr>
          <p:spPr>
            <a:xfrm>
              <a:off x="3685437" y="4582838"/>
              <a:ext cx="562800" cy="38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Yes</a:t>
              </a:r>
              <a:endParaRPr sz="1200"/>
            </a:p>
          </p:txBody>
        </p:sp>
        <p:sp>
          <p:nvSpPr>
            <p:cNvPr id="247" name="Google Shape;247;p37"/>
            <p:cNvSpPr txBox="1"/>
            <p:nvPr/>
          </p:nvSpPr>
          <p:spPr>
            <a:xfrm flipH="1">
              <a:off x="8703800" y="4554150"/>
              <a:ext cx="485100" cy="381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No</a:t>
              </a:r>
              <a:endParaRPr sz="1200"/>
            </a:p>
          </p:txBody>
        </p:sp>
        <p:sp>
          <p:nvSpPr>
            <p:cNvPr id="248" name="Google Shape;248;p37"/>
            <p:cNvSpPr/>
            <p:nvPr/>
          </p:nvSpPr>
          <p:spPr>
            <a:xfrm>
              <a:off x="5364350" y="6075175"/>
              <a:ext cx="1911222" cy="610956"/>
            </a:xfrm>
            <a:prstGeom prst="flowChartTerminator">
              <a:avLst/>
            </a:prstGeom>
            <a:solidFill>
              <a:srgbClr val="D9D2E9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/>
                <a:t>Stop </a:t>
              </a:r>
              <a:endParaRPr sz="1200"/>
            </a:p>
          </p:txBody>
        </p:sp>
        <p:cxnSp>
          <p:nvCxnSpPr>
            <p:cNvPr id="249" name="Google Shape;249;p37"/>
            <p:cNvCxnSpPr/>
            <p:nvPr/>
          </p:nvCxnSpPr>
          <p:spPr>
            <a:xfrm flipH="1">
              <a:off x="2843037" y="4859350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0" name="Google Shape;250;p37"/>
            <p:cNvCxnSpPr/>
            <p:nvPr/>
          </p:nvCxnSpPr>
          <p:spPr>
            <a:xfrm flipH="1">
              <a:off x="6394662" y="3968525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1" name="Google Shape;251;p37"/>
            <p:cNvCxnSpPr/>
            <p:nvPr/>
          </p:nvCxnSpPr>
          <p:spPr>
            <a:xfrm rot="10800000">
              <a:off x="2843020" y="4893888"/>
              <a:ext cx="2247600" cy="66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37"/>
            <p:cNvCxnSpPr/>
            <p:nvPr/>
          </p:nvCxnSpPr>
          <p:spPr>
            <a:xfrm>
              <a:off x="6396157" y="3217481"/>
              <a:ext cx="0" cy="4398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3" name="Google Shape;253;p37"/>
            <p:cNvCxnSpPr>
              <a:stCxn id="244" idx="4"/>
            </p:cNvCxnSpPr>
            <p:nvPr/>
          </p:nvCxnSpPr>
          <p:spPr>
            <a:xfrm>
              <a:off x="2839169" y="5977688"/>
              <a:ext cx="0" cy="4086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37"/>
            <p:cNvCxnSpPr>
              <a:endCxn id="248" idx="1"/>
            </p:cNvCxnSpPr>
            <p:nvPr/>
          </p:nvCxnSpPr>
          <p:spPr>
            <a:xfrm>
              <a:off x="2856350" y="6380653"/>
              <a:ext cx="2508000" cy="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5" name="Google Shape;255;p37"/>
            <p:cNvCxnSpPr/>
            <p:nvPr/>
          </p:nvCxnSpPr>
          <p:spPr>
            <a:xfrm rot="10800000">
              <a:off x="7662320" y="4893875"/>
              <a:ext cx="2247600" cy="66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37"/>
            <p:cNvCxnSpPr/>
            <p:nvPr/>
          </p:nvCxnSpPr>
          <p:spPr>
            <a:xfrm flipH="1">
              <a:off x="9910037" y="4859350"/>
              <a:ext cx="3000" cy="3969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57" name="Google Shape;257;p37"/>
            <p:cNvCxnSpPr/>
            <p:nvPr/>
          </p:nvCxnSpPr>
          <p:spPr>
            <a:xfrm>
              <a:off x="9911525" y="5984000"/>
              <a:ext cx="0" cy="41580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8" name="Google Shape;258;p37"/>
            <p:cNvCxnSpPr/>
            <p:nvPr/>
          </p:nvCxnSpPr>
          <p:spPr>
            <a:xfrm rot="10800000">
              <a:off x="7249225" y="6380650"/>
              <a:ext cx="2640300" cy="0"/>
            </a:xfrm>
            <a:prstGeom prst="straightConnector1">
              <a:avLst/>
            </a:prstGeom>
            <a:noFill/>
            <a:ln w="28575" cap="flat" cmpd="sng">
              <a:solidFill>
                <a:srgbClr val="5EB13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the relationship between algorithms and programming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and use pseudocode and flowchart algorithms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tinker, testing and debug to create a working program using a graphical programming language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9"/>
          <p:cNvSpPr/>
          <p:nvPr/>
        </p:nvSpPr>
        <p:spPr>
          <a:xfrm>
            <a:off x="757350" y="805711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What is programming?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The process of writing computer code to create a program.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Translating the steps in an algorithm into a language the computer can understand so the problem can be solved.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0"/>
          <p:cNvSpPr/>
          <p:nvPr/>
        </p:nvSpPr>
        <p:spPr>
          <a:xfrm>
            <a:off x="757350" y="244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Programming languages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 language we can use to write the steps of the algorithm so the computer can understand and run it.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programming languages have you already used?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E.g. 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  <a:hlinkClick r:id="rId3"/>
              </a:rPr>
              <a:t>MakeCode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277" name="Google Shape;277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8820" y="3478101"/>
            <a:ext cx="2145029" cy="837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00048" y="4492974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09459" y="4380181"/>
            <a:ext cx="1951396" cy="234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40"/>
          <p:cNvPicPr preferRelativeResize="0"/>
          <p:nvPr/>
        </p:nvPicPr>
        <p:blipFill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789" y="5042937"/>
            <a:ext cx="1595650" cy="159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40"/>
          <p:cNvPicPr preferRelativeResize="0"/>
          <p:nvPr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3223" y="4315962"/>
            <a:ext cx="1890625" cy="189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468</Words>
  <Application>Microsoft Macintosh PowerPoint</Application>
  <PresentationFormat>Widescreen</PresentationFormat>
  <Paragraphs>160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Cabin</vt:lpstr>
      <vt:lpstr>Calibri</vt:lpstr>
      <vt:lpstr>Courier</vt:lpstr>
      <vt:lpstr>Noto Sans Symbols</vt:lpstr>
      <vt:lpstr>Questrial</vt:lpstr>
      <vt:lpstr>Office Theme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8</cp:revision>
  <dcterms:modified xsi:type="dcterms:W3CDTF">2019-08-02T15:40:03Z</dcterms:modified>
</cp:coreProperties>
</file>