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5B_621354B0.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32"/>
  </p:notesMasterIdLst>
  <p:handoutMasterIdLst>
    <p:handoutMasterId r:id="rId33"/>
  </p:handoutMasterIdLst>
  <p:sldIdLst>
    <p:sldId id="256" r:id="rId5"/>
    <p:sldId id="363" r:id="rId6"/>
    <p:sldId id="357" r:id="rId7"/>
    <p:sldId id="341" r:id="rId8"/>
    <p:sldId id="339" r:id="rId9"/>
    <p:sldId id="340" r:id="rId10"/>
    <p:sldId id="334" r:id="rId11"/>
    <p:sldId id="345" r:id="rId12"/>
    <p:sldId id="350" r:id="rId13"/>
    <p:sldId id="346" r:id="rId14"/>
    <p:sldId id="361" r:id="rId15"/>
    <p:sldId id="314" r:id="rId16"/>
    <p:sldId id="360" r:id="rId17"/>
    <p:sldId id="351" r:id="rId18"/>
    <p:sldId id="353" r:id="rId19"/>
    <p:sldId id="325" r:id="rId20"/>
    <p:sldId id="362" r:id="rId21"/>
    <p:sldId id="359" r:id="rId22"/>
    <p:sldId id="305" r:id="rId23"/>
    <p:sldId id="306" r:id="rId24"/>
    <p:sldId id="328" r:id="rId25"/>
    <p:sldId id="285" r:id="rId26"/>
    <p:sldId id="332" r:id="rId27"/>
    <p:sldId id="336" r:id="rId28"/>
    <p:sldId id="335" r:id="rId29"/>
    <p:sldId id="347" r:id="rId30"/>
    <p:sldId id="3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21FC70-5F62-43EE-BBB0-43DB5D4FC29D}">
          <p14:sldIdLst>
            <p14:sldId id="256"/>
            <p14:sldId id="363"/>
            <p14:sldId id="357"/>
            <p14:sldId id="341"/>
            <p14:sldId id="339"/>
            <p14:sldId id="340"/>
            <p14:sldId id="334"/>
            <p14:sldId id="345"/>
            <p14:sldId id="350"/>
            <p14:sldId id="346"/>
            <p14:sldId id="361"/>
            <p14:sldId id="314"/>
            <p14:sldId id="360"/>
            <p14:sldId id="351"/>
            <p14:sldId id="353"/>
            <p14:sldId id="325"/>
            <p14:sldId id="362"/>
            <p14:sldId id="359"/>
            <p14:sldId id="305"/>
            <p14:sldId id="306"/>
            <p14:sldId id="328"/>
            <p14:sldId id="285"/>
          </p14:sldIdLst>
        </p14:section>
        <p14:section name="Presentation Elements" id="{F4EB49E2-AF51-4A4B-9DB8-EFD951DFA20E}">
          <p14:sldIdLst>
            <p14:sldId id="332"/>
            <p14:sldId id="336"/>
            <p14:sldId id="335"/>
            <p14:sldId id="347"/>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0B5B13-5ED4-EF19-B6C7-4A0AAFA18862}" name="Tellnes, Jostein Furelid" initials="JT" userId="S::jostein.furelid.tellnes@norad.no::dc724576-1090-4134-8c5c-9ee893b7f842" providerId="AD"/>
  <p188:author id="{40C0D7CE-EA39-0BB0-12E1-998B7A009B28}" name="Sagmo, Tove Heggli" initials="TS" userId="S::tove.sagmo@norad.no::0c34212e-7a74-4939-8e0e-cad053dbc3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99"/>
    <a:srgbClr val="F9F9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'Aggregates All Agreements '!$B$2</c:f>
              <c:strCache>
                <c:ptCount val="1"/>
                <c:pt idx="0">
                  <c:v>No Risk Analysis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'Aggregates All Agreements '!$A$3:$A$6</c:f>
              <c:strCache>
                <c:ptCount val="4"/>
                <c:pt idx="0">
                  <c:v>Women's rights and gender equality </c:v>
                </c:pt>
                <c:pt idx="1">
                  <c:v>Climate and environment </c:v>
                </c:pt>
                <c:pt idx="2">
                  <c:v>Human rights </c:v>
                </c:pt>
                <c:pt idx="3">
                  <c:v>Anti corruption</c:v>
                </c:pt>
              </c:strCache>
            </c:strRef>
          </c:cat>
          <c:val>
            <c:numRef>
              <c:f>'Aggregates All Agreements '!$B$3:$B$6</c:f>
              <c:numCache>
                <c:formatCode>0%</c:formatCode>
                <c:ptCount val="4"/>
                <c:pt idx="0">
                  <c:v>0.5</c:v>
                </c:pt>
                <c:pt idx="1">
                  <c:v>0.44</c:v>
                </c:pt>
                <c:pt idx="2">
                  <c:v>0.51</c:v>
                </c:pt>
                <c:pt idx="3">
                  <c:v>0.47</c:v>
                </c:pt>
              </c:numCache>
            </c:numRef>
          </c:val>
          <c:extLst>
            <c:ext xmlns:c16="http://schemas.microsoft.com/office/drawing/2014/chart" uri="{C3380CC4-5D6E-409C-BE32-E72D297353CC}">
              <c16:uniqueId val="{00000000-3719-40DC-BAAF-478FA50756CA}"/>
            </c:ext>
          </c:extLst>
        </c:ser>
        <c:ser>
          <c:idx val="1"/>
          <c:order val="1"/>
          <c:tx>
            <c:strRef>
              <c:f>'Aggregates All Agreements '!$C$2</c:f>
              <c:strCache>
                <c:ptCount val="1"/>
                <c:pt idx="0">
                  <c:v>Insufficient Risk Analysis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'Aggregates All Agreements '!$A$3:$A$6</c:f>
              <c:strCache>
                <c:ptCount val="4"/>
                <c:pt idx="0">
                  <c:v>Women's rights and gender equality </c:v>
                </c:pt>
                <c:pt idx="1">
                  <c:v>Climate and environment </c:v>
                </c:pt>
                <c:pt idx="2">
                  <c:v>Human rights </c:v>
                </c:pt>
                <c:pt idx="3">
                  <c:v>Anti corruption</c:v>
                </c:pt>
              </c:strCache>
            </c:strRef>
          </c:cat>
          <c:val>
            <c:numRef>
              <c:f>'Aggregates All Agreements '!$C$3:$C$6</c:f>
              <c:numCache>
                <c:formatCode>0%</c:formatCode>
                <c:ptCount val="4"/>
                <c:pt idx="0">
                  <c:v>0.43</c:v>
                </c:pt>
                <c:pt idx="1">
                  <c:v>0.47</c:v>
                </c:pt>
                <c:pt idx="2">
                  <c:v>0.38</c:v>
                </c:pt>
                <c:pt idx="3">
                  <c:v>0.44</c:v>
                </c:pt>
              </c:numCache>
            </c:numRef>
          </c:val>
          <c:extLst>
            <c:ext xmlns:c16="http://schemas.microsoft.com/office/drawing/2014/chart" uri="{C3380CC4-5D6E-409C-BE32-E72D297353CC}">
              <c16:uniqueId val="{00000001-3719-40DC-BAAF-478FA50756CA}"/>
            </c:ext>
          </c:extLst>
        </c:ser>
        <c:ser>
          <c:idx val="2"/>
          <c:order val="2"/>
          <c:tx>
            <c:strRef>
              <c:f>'Aggregates All Agreements '!$D$2</c:f>
              <c:strCache>
                <c:ptCount val="1"/>
                <c:pt idx="0">
                  <c:v>Do No Harm Risk Analysis </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'Aggregates All Agreements '!$A$3:$A$6</c:f>
              <c:strCache>
                <c:ptCount val="4"/>
                <c:pt idx="0">
                  <c:v>Women's rights and gender equality </c:v>
                </c:pt>
                <c:pt idx="1">
                  <c:v>Climate and environment </c:v>
                </c:pt>
                <c:pt idx="2">
                  <c:v>Human rights </c:v>
                </c:pt>
                <c:pt idx="3">
                  <c:v>Anti corruption</c:v>
                </c:pt>
              </c:strCache>
            </c:strRef>
          </c:cat>
          <c:val>
            <c:numRef>
              <c:f>'Aggregates All Agreements '!$D$3:$D$6</c:f>
              <c:numCache>
                <c:formatCode>0%</c:formatCode>
                <c:ptCount val="4"/>
                <c:pt idx="0">
                  <c:v>7.0000000000000007E-2</c:v>
                </c:pt>
                <c:pt idx="1">
                  <c:v>0.09</c:v>
                </c:pt>
                <c:pt idx="2">
                  <c:v>0.11</c:v>
                </c:pt>
                <c:pt idx="3">
                  <c:v>0.09</c:v>
                </c:pt>
              </c:numCache>
            </c:numRef>
          </c:val>
          <c:extLst>
            <c:ext xmlns:c16="http://schemas.microsoft.com/office/drawing/2014/chart" uri="{C3380CC4-5D6E-409C-BE32-E72D297353CC}">
              <c16:uniqueId val="{00000002-3719-40DC-BAAF-478FA50756CA}"/>
            </c:ext>
          </c:extLst>
        </c:ser>
        <c:dLbls>
          <c:showLegendKey val="0"/>
          <c:showVal val="1"/>
          <c:showCatName val="0"/>
          <c:showSerName val="0"/>
          <c:showPercent val="0"/>
          <c:showBubbleSize val="0"/>
        </c:dLbls>
        <c:gapWidth val="95"/>
        <c:overlap val="100"/>
        <c:axId val="420040416"/>
        <c:axId val="420033216"/>
      </c:barChart>
      <c:catAx>
        <c:axId val="42004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420033216"/>
        <c:crosses val="autoZero"/>
        <c:auto val="1"/>
        <c:lblAlgn val="ctr"/>
        <c:lblOffset val="100"/>
        <c:noMultiLvlLbl val="0"/>
      </c:catAx>
      <c:valAx>
        <c:axId val="420033216"/>
        <c:scaling>
          <c:orientation val="minMax"/>
        </c:scaling>
        <c:delete val="1"/>
        <c:axPos val="l"/>
        <c:numFmt formatCode="0%" sourceLinked="1"/>
        <c:majorTickMark val="none"/>
        <c:minorTickMark val="none"/>
        <c:tickLblPos val="nextTo"/>
        <c:crossAx val="4200404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ysClr val="windowText" lastClr="000000"/>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5B_621354B0.xml><?xml version="1.0" encoding="utf-8"?>
<p188:cmLst xmlns:a="http://schemas.openxmlformats.org/drawingml/2006/main" xmlns:r="http://schemas.openxmlformats.org/officeDocument/2006/relationships" xmlns:p188="http://schemas.microsoft.com/office/powerpoint/2018/8/main">
  <p188:cm id="{69F2351C-696E-4345-972F-B7F392232AEB}" authorId="{2D0B5B13-5ED4-EF19-B6C7-4A0AAFA18862}" created="2024-11-04T08:42:44.786">
    <ac:deMkLst xmlns:ac="http://schemas.microsoft.com/office/drawing/2013/main/command">
      <pc:docMk xmlns:pc="http://schemas.microsoft.com/office/powerpoint/2013/main/command"/>
      <pc:sldMk xmlns:pc="http://schemas.microsoft.com/office/powerpoint/2013/main/command" cId="1645434032" sldId="347"/>
      <ac:graphicFrameMk id="4" creationId="{A8A58429-FECF-7C95-9279-37119C79CD75}"/>
    </ac:deMkLst>
    <p188:txBody>
      <a:bodyPr/>
      <a:lstStyle/>
      <a:p>
        <a:r>
          <a:t>Would probably help to have the axis titles here in short, for instance ”Level of integration in programming” and ”Systems for implementation”</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C198C-5FA6-497A-9006-8BAF4E93D577}" type="doc">
      <dgm:prSet loTypeId="urn:microsoft.com/office/officeart/2005/8/layout/cycle4" loCatId="cycle" qsTypeId="urn:microsoft.com/office/officeart/2005/8/quickstyle/simple3" qsCatId="simple" csTypeId="urn:microsoft.com/office/officeart/2005/8/colors/accent1_2" csCatId="accent1" phldr="1"/>
      <dgm:spPr/>
      <dgm:t>
        <a:bodyPr/>
        <a:lstStyle/>
        <a:p>
          <a:endParaRPr lang="en-GB"/>
        </a:p>
      </dgm:t>
    </dgm:pt>
    <dgm:pt modelId="{81EB35FA-F0B2-42A0-B6C0-4427F1546103}">
      <dgm:prSet phldrT="[Text]" custT="1"/>
      <dgm:spPr/>
      <dgm:t>
        <a:bodyPr/>
        <a:lstStyle/>
        <a:p>
          <a:r>
            <a:rPr lang="en-GB" sz="2000" b="0" dirty="0"/>
            <a:t>Mapping of expectations and </a:t>
          </a:r>
          <a:r>
            <a:rPr lang="en-GB" sz="2000" b="0"/>
            <a:t>commitments </a:t>
          </a:r>
          <a:endParaRPr lang="en-GB" sz="2000" b="0" dirty="0"/>
        </a:p>
      </dgm:t>
    </dgm:pt>
    <dgm:pt modelId="{DC4FF959-3C20-4804-9917-AC0E250FF16B}" type="parTrans" cxnId="{4342DC7D-843D-4C73-B6C7-0E1C2C6ADBB0}">
      <dgm:prSet/>
      <dgm:spPr/>
      <dgm:t>
        <a:bodyPr/>
        <a:lstStyle/>
        <a:p>
          <a:endParaRPr lang="en-GB" sz="2000"/>
        </a:p>
      </dgm:t>
    </dgm:pt>
    <dgm:pt modelId="{755EF86E-50F6-48E2-A0FF-7D09E637BC2A}" type="sibTrans" cxnId="{4342DC7D-843D-4C73-B6C7-0E1C2C6ADBB0}">
      <dgm:prSet/>
      <dgm:spPr/>
      <dgm:t>
        <a:bodyPr/>
        <a:lstStyle/>
        <a:p>
          <a:endParaRPr lang="en-GB" sz="2000"/>
        </a:p>
      </dgm:t>
    </dgm:pt>
    <dgm:pt modelId="{4DC4A699-E18B-4EC6-A702-C5E9DA428F71}">
      <dgm:prSet phldrT="[Text]" custT="1"/>
      <dgm:spPr/>
      <dgm:t>
        <a:bodyPr/>
        <a:lstStyle/>
        <a:p>
          <a:r>
            <a:rPr lang="sv-SE" sz="1800"/>
            <a:t>Review of commitments </a:t>
          </a:r>
          <a:r>
            <a:rPr lang="sv-SE" sz="1800" dirty="0"/>
            <a:t>and expectations</a:t>
          </a:r>
          <a:endParaRPr lang="en-GB" sz="1800" dirty="0"/>
        </a:p>
      </dgm:t>
    </dgm:pt>
    <dgm:pt modelId="{1E5A0621-D1C8-4614-B880-4F05C92810DD}" type="parTrans" cxnId="{AB7B7EB5-67F1-49DB-B22F-46BC5A3D77CF}">
      <dgm:prSet/>
      <dgm:spPr/>
      <dgm:t>
        <a:bodyPr/>
        <a:lstStyle/>
        <a:p>
          <a:endParaRPr lang="en-GB" sz="2000"/>
        </a:p>
      </dgm:t>
    </dgm:pt>
    <dgm:pt modelId="{9A634E9D-8870-4066-A55F-7D637D63FD12}" type="sibTrans" cxnId="{AB7B7EB5-67F1-49DB-B22F-46BC5A3D77CF}">
      <dgm:prSet/>
      <dgm:spPr/>
      <dgm:t>
        <a:bodyPr/>
        <a:lstStyle/>
        <a:p>
          <a:endParaRPr lang="en-GB" sz="2000"/>
        </a:p>
      </dgm:t>
    </dgm:pt>
    <dgm:pt modelId="{6C9AD5A4-97BC-4B42-ACB0-4717E7AE43E7}">
      <dgm:prSet phldrT="[Text]" custT="1"/>
      <dgm:spPr/>
      <dgm:t>
        <a:bodyPr/>
        <a:lstStyle/>
        <a:p>
          <a:r>
            <a:rPr lang="en-GB" sz="2000"/>
            <a:t>Managed in Norwegian </a:t>
          </a:r>
          <a:r>
            <a:rPr lang="en-GB" sz="2000" dirty="0"/>
            <a:t>development administration</a:t>
          </a:r>
        </a:p>
      </dgm:t>
    </dgm:pt>
    <dgm:pt modelId="{DCAD4F2A-27CA-484E-8190-E57384A5C695}" type="parTrans" cxnId="{AA7D0B24-C9C3-4E79-8FF2-50F2C3F0197E}">
      <dgm:prSet/>
      <dgm:spPr/>
      <dgm:t>
        <a:bodyPr/>
        <a:lstStyle/>
        <a:p>
          <a:endParaRPr lang="en-GB" sz="2000"/>
        </a:p>
      </dgm:t>
    </dgm:pt>
    <dgm:pt modelId="{FF138AB8-2396-4E3C-9913-44ADD5AD0D66}" type="sibTrans" cxnId="{AA7D0B24-C9C3-4E79-8FF2-50F2C3F0197E}">
      <dgm:prSet/>
      <dgm:spPr/>
      <dgm:t>
        <a:bodyPr/>
        <a:lstStyle/>
        <a:p>
          <a:endParaRPr lang="en-GB" sz="2000"/>
        </a:p>
      </dgm:t>
    </dgm:pt>
    <dgm:pt modelId="{0D41F183-BFF7-4530-9DFD-6EEA7B690EDC}">
      <dgm:prSet phldrT="[Text]" custT="1"/>
      <dgm:spPr/>
      <dgm:t>
        <a:bodyPr/>
        <a:lstStyle/>
        <a:p>
          <a:r>
            <a:rPr lang="sv-SE" sz="1800"/>
            <a:t>Norad agreements 2018 - 2023</a:t>
          </a:r>
          <a:endParaRPr lang="en-GB" sz="1800"/>
        </a:p>
      </dgm:t>
    </dgm:pt>
    <dgm:pt modelId="{27AA576A-C291-41CF-8260-4424B2B7AF44}" type="parTrans" cxnId="{02686F5C-2A7D-4E8E-B311-BEC1B49BFA94}">
      <dgm:prSet/>
      <dgm:spPr/>
      <dgm:t>
        <a:bodyPr/>
        <a:lstStyle/>
        <a:p>
          <a:endParaRPr lang="en-GB" sz="2000"/>
        </a:p>
      </dgm:t>
    </dgm:pt>
    <dgm:pt modelId="{58C57CED-CB60-4702-8EC2-0B57BD8C8462}" type="sibTrans" cxnId="{02686F5C-2A7D-4E8E-B311-BEC1B49BFA94}">
      <dgm:prSet/>
      <dgm:spPr/>
      <dgm:t>
        <a:bodyPr/>
        <a:lstStyle/>
        <a:p>
          <a:endParaRPr lang="en-GB" sz="2000"/>
        </a:p>
      </dgm:t>
    </dgm:pt>
    <dgm:pt modelId="{5D0E0DE7-3D68-4B6D-AA24-C4EC336BC4C2}">
      <dgm:prSet phldrT="[Text]" custT="1"/>
      <dgm:spPr/>
      <dgm:t>
        <a:bodyPr/>
        <a:lstStyle/>
        <a:p>
          <a:r>
            <a:rPr lang="sv-SE" sz="2000" dirty="0"/>
            <a:t>Human </a:t>
          </a:r>
          <a:r>
            <a:rPr lang="sv-SE" sz="2000"/>
            <a:t>rights effects </a:t>
          </a:r>
          <a:r>
            <a:rPr lang="sv-SE" sz="2000" dirty="0"/>
            <a:t>for end beneficiaries in Nepal – case studies</a:t>
          </a:r>
          <a:endParaRPr lang="en-GB" sz="2000" dirty="0"/>
        </a:p>
      </dgm:t>
    </dgm:pt>
    <dgm:pt modelId="{9C6F43FC-E0BA-4275-B0A4-1D73F0B0720F}" type="parTrans" cxnId="{557E2354-23C6-4983-9C70-3B04FB2572AC}">
      <dgm:prSet/>
      <dgm:spPr/>
      <dgm:t>
        <a:bodyPr/>
        <a:lstStyle/>
        <a:p>
          <a:endParaRPr lang="en-GB" sz="2000"/>
        </a:p>
      </dgm:t>
    </dgm:pt>
    <dgm:pt modelId="{A0452A20-EB0E-4DF8-BA16-D0A95F770967}" type="sibTrans" cxnId="{557E2354-23C6-4983-9C70-3B04FB2572AC}">
      <dgm:prSet/>
      <dgm:spPr/>
      <dgm:t>
        <a:bodyPr/>
        <a:lstStyle/>
        <a:p>
          <a:endParaRPr lang="en-GB" sz="2000"/>
        </a:p>
      </dgm:t>
    </dgm:pt>
    <dgm:pt modelId="{2FE6858C-0516-49AB-8FD6-EDF41AE39ACB}">
      <dgm:prSet phldrT="[Text]" custT="1"/>
      <dgm:spPr/>
      <dgm:t>
        <a:bodyPr/>
        <a:lstStyle/>
        <a:p>
          <a:r>
            <a:rPr lang="sv-SE" sz="2000"/>
            <a:t>Barriers and opportunities in project implementation</a:t>
          </a:r>
          <a:endParaRPr lang="en-GB" sz="2000" dirty="0"/>
        </a:p>
      </dgm:t>
    </dgm:pt>
    <dgm:pt modelId="{429F15CD-891E-48E1-A01D-10C4A505D65B}" type="parTrans" cxnId="{3F458860-872F-4DD9-A23B-2E274D0891FD}">
      <dgm:prSet/>
      <dgm:spPr/>
      <dgm:t>
        <a:bodyPr/>
        <a:lstStyle/>
        <a:p>
          <a:endParaRPr lang="en-GB" sz="2000"/>
        </a:p>
      </dgm:t>
    </dgm:pt>
    <dgm:pt modelId="{498A217E-5145-4E24-82BE-631526377C7F}" type="sibTrans" cxnId="{3F458860-872F-4DD9-A23B-2E274D0891FD}">
      <dgm:prSet/>
      <dgm:spPr/>
      <dgm:t>
        <a:bodyPr/>
        <a:lstStyle/>
        <a:p>
          <a:endParaRPr lang="en-GB" sz="2000"/>
        </a:p>
      </dgm:t>
    </dgm:pt>
    <dgm:pt modelId="{9887F944-8DF1-4CFD-B05C-1B9EC667C094}">
      <dgm:prSet phldrT="[Text]" custT="1"/>
      <dgm:spPr/>
      <dgm:t>
        <a:bodyPr/>
        <a:lstStyle/>
        <a:p>
          <a:r>
            <a:rPr lang="sv-SE" sz="1800" dirty="0"/>
            <a:t>Survey to Norad, MFA</a:t>
          </a:r>
          <a:r>
            <a:rPr lang="sv-SE" sz="1800"/>
            <a:t>, Embassies</a:t>
          </a:r>
          <a:endParaRPr lang="en-GB" sz="1800" dirty="0"/>
        </a:p>
      </dgm:t>
    </dgm:pt>
    <dgm:pt modelId="{89E1CE22-ED13-4AFC-AAAE-384FA65816C0}" type="parTrans" cxnId="{BA7BC7E9-549B-4510-A69A-E6595E324A6E}">
      <dgm:prSet/>
      <dgm:spPr/>
      <dgm:t>
        <a:bodyPr/>
        <a:lstStyle/>
        <a:p>
          <a:endParaRPr lang="en-GB" sz="2000"/>
        </a:p>
      </dgm:t>
    </dgm:pt>
    <dgm:pt modelId="{B177EA0D-4FA4-41C0-A052-F5D65421F4DC}" type="sibTrans" cxnId="{BA7BC7E9-549B-4510-A69A-E6595E324A6E}">
      <dgm:prSet/>
      <dgm:spPr/>
      <dgm:t>
        <a:bodyPr/>
        <a:lstStyle/>
        <a:p>
          <a:endParaRPr lang="en-GB" sz="2000"/>
        </a:p>
      </dgm:t>
    </dgm:pt>
    <dgm:pt modelId="{86F82A99-2DC6-4FAD-A52A-4BF1AF07A641}">
      <dgm:prSet phldrT="[Text]" custT="1"/>
      <dgm:spPr/>
      <dgm:t>
        <a:bodyPr/>
        <a:lstStyle/>
        <a:p>
          <a:r>
            <a:rPr lang="sv-SE" sz="1800"/>
            <a:t>Document review, interviews</a:t>
          </a:r>
          <a:endParaRPr lang="en-GB" sz="1800"/>
        </a:p>
      </dgm:t>
    </dgm:pt>
    <dgm:pt modelId="{EDDCAE79-BB5B-45B4-B485-57DC122B13D7}" type="parTrans" cxnId="{2D305B0A-A50A-432F-B5FF-8E1172E89701}">
      <dgm:prSet/>
      <dgm:spPr/>
      <dgm:t>
        <a:bodyPr/>
        <a:lstStyle/>
        <a:p>
          <a:endParaRPr lang="en-GB" sz="2000"/>
        </a:p>
      </dgm:t>
    </dgm:pt>
    <dgm:pt modelId="{D5456245-541F-4034-9AFF-BB4027C73319}" type="sibTrans" cxnId="{2D305B0A-A50A-432F-B5FF-8E1172E89701}">
      <dgm:prSet/>
      <dgm:spPr/>
      <dgm:t>
        <a:bodyPr/>
        <a:lstStyle/>
        <a:p>
          <a:endParaRPr lang="en-GB" sz="2000"/>
        </a:p>
      </dgm:t>
    </dgm:pt>
    <dgm:pt modelId="{5A9C73ED-00F9-4B85-A88E-0B056328D297}">
      <dgm:prSet phldrT="[Text]" custT="1"/>
      <dgm:spPr/>
      <dgm:t>
        <a:bodyPr/>
        <a:lstStyle/>
        <a:p>
          <a:r>
            <a:rPr lang="sv-SE" sz="1800" dirty="0"/>
            <a:t>8 case studies</a:t>
          </a:r>
          <a:endParaRPr lang="en-GB" sz="1800" dirty="0"/>
        </a:p>
      </dgm:t>
    </dgm:pt>
    <dgm:pt modelId="{15EA3EF4-068B-4CB9-B6EE-FDFB5FCBAD95}" type="parTrans" cxnId="{586ED494-68AC-4FFB-985D-81D9A07F139A}">
      <dgm:prSet/>
      <dgm:spPr/>
      <dgm:t>
        <a:bodyPr/>
        <a:lstStyle/>
        <a:p>
          <a:endParaRPr lang="en-GB" sz="2000"/>
        </a:p>
      </dgm:t>
    </dgm:pt>
    <dgm:pt modelId="{854050CB-C847-4DD9-A9E6-1618D681FD9E}" type="sibTrans" cxnId="{586ED494-68AC-4FFB-985D-81D9A07F139A}">
      <dgm:prSet/>
      <dgm:spPr/>
      <dgm:t>
        <a:bodyPr/>
        <a:lstStyle/>
        <a:p>
          <a:endParaRPr lang="en-GB" sz="2000"/>
        </a:p>
      </dgm:t>
    </dgm:pt>
    <dgm:pt modelId="{54CE01BA-FC26-42FF-9F51-1B499AB3676F}">
      <dgm:prSet phldrT="[Text]" custT="1"/>
      <dgm:spPr/>
      <dgm:t>
        <a:bodyPr/>
        <a:lstStyle/>
        <a:p>
          <a:r>
            <a:rPr lang="sv-SE" sz="1800"/>
            <a:t>Field visits</a:t>
          </a:r>
          <a:endParaRPr lang="en-GB" sz="1800"/>
        </a:p>
      </dgm:t>
    </dgm:pt>
    <dgm:pt modelId="{FB1896E4-DD3F-4FA0-9466-A402D7C3BD0C}" type="parTrans" cxnId="{B76F9E63-6799-47AB-8743-4FA463949FD8}">
      <dgm:prSet/>
      <dgm:spPr/>
      <dgm:t>
        <a:bodyPr/>
        <a:lstStyle/>
        <a:p>
          <a:endParaRPr lang="en-GB" sz="2000"/>
        </a:p>
      </dgm:t>
    </dgm:pt>
    <dgm:pt modelId="{35533A06-420D-4AF7-BA93-1C0112AA5564}" type="sibTrans" cxnId="{B76F9E63-6799-47AB-8743-4FA463949FD8}">
      <dgm:prSet/>
      <dgm:spPr/>
      <dgm:t>
        <a:bodyPr/>
        <a:lstStyle/>
        <a:p>
          <a:endParaRPr lang="en-GB" sz="2000"/>
        </a:p>
      </dgm:t>
    </dgm:pt>
    <dgm:pt modelId="{10A96798-F4C8-4E84-9017-23206906C2EC}">
      <dgm:prSet phldrT="[Text]" custT="1"/>
      <dgm:spPr/>
      <dgm:t>
        <a:bodyPr/>
        <a:lstStyle/>
        <a:p>
          <a:r>
            <a:rPr lang="sv-SE" sz="1800"/>
            <a:t>Interviews with partners, field staff and beneficiaries</a:t>
          </a:r>
          <a:endParaRPr lang="en-GB" sz="1800"/>
        </a:p>
      </dgm:t>
    </dgm:pt>
    <dgm:pt modelId="{031CC185-AE2E-4472-8B57-431C5B314B19}" type="parTrans" cxnId="{C2591015-2740-4BE2-BC4D-B0AA810EA490}">
      <dgm:prSet/>
      <dgm:spPr/>
      <dgm:t>
        <a:bodyPr/>
        <a:lstStyle/>
        <a:p>
          <a:endParaRPr lang="en-GB" sz="2000"/>
        </a:p>
      </dgm:t>
    </dgm:pt>
    <dgm:pt modelId="{F3978693-B5A7-43E0-B2F7-398FBA4C8E9D}" type="sibTrans" cxnId="{C2591015-2740-4BE2-BC4D-B0AA810EA490}">
      <dgm:prSet/>
      <dgm:spPr/>
      <dgm:t>
        <a:bodyPr/>
        <a:lstStyle/>
        <a:p>
          <a:endParaRPr lang="en-GB" sz="2000"/>
        </a:p>
      </dgm:t>
    </dgm:pt>
    <dgm:pt modelId="{5B24729F-2693-478C-ABDB-AE02ED2A5E58}">
      <dgm:prSet phldrT="[Text]" custT="1"/>
      <dgm:spPr/>
      <dgm:t>
        <a:bodyPr/>
        <a:lstStyle/>
        <a:p>
          <a:r>
            <a:rPr lang="sv-SE" sz="1800"/>
            <a:t>Content analysis</a:t>
          </a:r>
          <a:endParaRPr lang="en-GB" sz="1800"/>
        </a:p>
      </dgm:t>
    </dgm:pt>
    <dgm:pt modelId="{FC47107E-A761-4DEB-8B59-33FB99A82E26}" type="parTrans" cxnId="{66955D96-D9FD-4F5F-AE62-2C512FAF5D39}">
      <dgm:prSet/>
      <dgm:spPr/>
      <dgm:t>
        <a:bodyPr/>
        <a:lstStyle/>
        <a:p>
          <a:endParaRPr lang="en-GB" sz="2000"/>
        </a:p>
      </dgm:t>
    </dgm:pt>
    <dgm:pt modelId="{7204F8B3-2269-4690-AC78-EA635525B245}" type="sibTrans" cxnId="{66955D96-D9FD-4F5F-AE62-2C512FAF5D39}">
      <dgm:prSet/>
      <dgm:spPr/>
      <dgm:t>
        <a:bodyPr/>
        <a:lstStyle/>
        <a:p>
          <a:endParaRPr lang="en-GB" sz="2000"/>
        </a:p>
      </dgm:t>
    </dgm:pt>
    <dgm:pt modelId="{68DADA37-9F48-4C51-B55D-377B429A5798}">
      <dgm:prSet phldrT="[Text]" custT="1"/>
      <dgm:spPr/>
      <dgm:t>
        <a:bodyPr/>
        <a:lstStyle/>
        <a:p>
          <a:r>
            <a:rPr lang="sv-SE" sz="1800"/>
            <a:t>4 case studies</a:t>
          </a:r>
          <a:endParaRPr lang="en-GB" sz="1800"/>
        </a:p>
      </dgm:t>
    </dgm:pt>
    <dgm:pt modelId="{695AB823-CDDC-4DBA-B32B-5D94777618EA}" type="parTrans" cxnId="{C896FA7C-A060-4616-B1C8-AC3CE8B782ED}">
      <dgm:prSet/>
      <dgm:spPr/>
      <dgm:t>
        <a:bodyPr/>
        <a:lstStyle/>
        <a:p>
          <a:endParaRPr lang="en-GB" sz="2000"/>
        </a:p>
      </dgm:t>
    </dgm:pt>
    <dgm:pt modelId="{0ABA15E1-4663-4F5B-8DA8-B37933912139}" type="sibTrans" cxnId="{C896FA7C-A060-4616-B1C8-AC3CE8B782ED}">
      <dgm:prSet/>
      <dgm:spPr/>
      <dgm:t>
        <a:bodyPr/>
        <a:lstStyle/>
        <a:p>
          <a:endParaRPr lang="en-GB" sz="2000"/>
        </a:p>
      </dgm:t>
    </dgm:pt>
    <dgm:pt modelId="{BC205F9C-33DD-408B-8238-635BE90D4B03}">
      <dgm:prSet phldrT="[Text]" custT="1"/>
      <dgm:spPr/>
      <dgm:t>
        <a:bodyPr/>
        <a:lstStyle/>
        <a:p>
          <a:endParaRPr lang="en-GB" sz="1800"/>
        </a:p>
      </dgm:t>
    </dgm:pt>
    <dgm:pt modelId="{F7D6DE8C-96E2-438C-AB96-4DB1ED9763E3}" type="parTrans" cxnId="{5A6DE7F9-CF0F-479E-86B2-6A501697FE06}">
      <dgm:prSet/>
      <dgm:spPr/>
      <dgm:t>
        <a:bodyPr/>
        <a:lstStyle/>
        <a:p>
          <a:endParaRPr lang="en-GB" sz="2000"/>
        </a:p>
      </dgm:t>
    </dgm:pt>
    <dgm:pt modelId="{188F9366-8ADD-4149-910B-2296856AB3BD}" type="sibTrans" cxnId="{5A6DE7F9-CF0F-479E-86B2-6A501697FE06}">
      <dgm:prSet/>
      <dgm:spPr/>
      <dgm:t>
        <a:bodyPr/>
        <a:lstStyle/>
        <a:p>
          <a:endParaRPr lang="en-GB" sz="2000"/>
        </a:p>
      </dgm:t>
    </dgm:pt>
    <dgm:pt modelId="{6B8B8DDC-2040-4F6F-A10F-A334B9264C65}">
      <dgm:prSet phldrT="[Text]" custT="1"/>
      <dgm:spPr/>
      <dgm:t>
        <a:bodyPr/>
        <a:lstStyle/>
        <a:p>
          <a:r>
            <a:rPr lang="sv-SE" sz="1800" dirty="0"/>
            <a:t>Document review</a:t>
          </a:r>
          <a:endParaRPr lang="en-GB" sz="1800" dirty="0"/>
        </a:p>
      </dgm:t>
    </dgm:pt>
    <dgm:pt modelId="{C5011C23-974D-4D1D-9251-62141507E607}" type="parTrans" cxnId="{B692482E-BAF9-45D2-BD0F-304590D7A32E}">
      <dgm:prSet/>
      <dgm:spPr/>
      <dgm:t>
        <a:bodyPr/>
        <a:lstStyle/>
        <a:p>
          <a:endParaRPr lang="en-GB" sz="2000"/>
        </a:p>
      </dgm:t>
    </dgm:pt>
    <dgm:pt modelId="{F9A02B3F-A33D-451D-BFAE-0E3FE2CD4DC7}" type="sibTrans" cxnId="{B692482E-BAF9-45D2-BD0F-304590D7A32E}">
      <dgm:prSet/>
      <dgm:spPr/>
      <dgm:t>
        <a:bodyPr/>
        <a:lstStyle/>
        <a:p>
          <a:endParaRPr lang="en-GB" sz="2000"/>
        </a:p>
      </dgm:t>
    </dgm:pt>
    <dgm:pt modelId="{7B4470BC-9ED6-4EBF-992E-1371F43F77CD}">
      <dgm:prSet phldrT="[Text]" custT="1"/>
      <dgm:spPr/>
      <dgm:t>
        <a:bodyPr/>
        <a:lstStyle/>
        <a:p>
          <a:r>
            <a:rPr lang="sv-SE" sz="1800"/>
            <a:t>Natural language processing</a:t>
          </a:r>
          <a:endParaRPr lang="en-GB" sz="1800"/>
        </a:p>
      </dgm:t>
    </dgm:pt>
    <dgm:pt modelId="{AB42C231-778B-4445-B487-5A1DA13B434F}" type="parTrans" cxnId="{89B7863C-2D16-40D9-996A-51595FA23F85}">
      <dgm:prSet/>
      <dgm:spPr/>
      <dgm:t>
        <a:bodyPr/>
        <a:lstStyle/>
        <a:p>
          <a:endParaRPr lang="en-GB" sz="2000"/>
        </a:p>
      </dgm:t>
    </dgm:pt>
    <dgm:pt modelId="{2850AB1C-C158-4D12-9CE9-C8014C6FD058}" type="sibTrans" cxnId="{89B7863C-2D16-40D9-996A-51595FA23F85}">
      <dgm:prSet/>
      <dgm:spPr/>
      <dgm:t>
        <a:bodyPr/>
        <a:lstStyle/>
        <a:p>
          <a:endParaRPr lang="en-GB" sz="2000"/>
        </a:p>
      </dgm:t>
    </dgm:pt>
    <dgm:pt modelId="{8D7FF36A-086F-4C5D-B7F8-C0DC96CD5C97}">
      <dgm:prSet phldrT="[Text]" custT="1"/>
      <dgm:spPr/>
      <dgm:t>
        <a:bodyPr/>
        <a:lstStyle/>
        <a:p>
          <a:r>
            <a:rPr lang="sv-SE" sz="1800"/>
            <a:t>Document review</a:t>
          </a:r>
          <a:endParaRPr lang="en-GB" sz="1800"/>
        </a:p>
      </dgm:t>
    </dgm:pt>
    <dgm:pt modelId="{C3C425D9-B6DC-4B57-AF72-FBE20D2B8E06}" type="parTrans" cxnId="{696875A6-22CB-41BE-9EE0-047A1BDEE98E}">
      <dgm:prSet/>
      <dgm:spPr/>
      <dgm:t>
        <a:bodyPr/>
        <a:lstStyle/>
        <a:p>
          <a:endParaRPr lang="en-GB" sz="2000"/>
        </a:p>
      </dgm:t>
    </dgm:pt>
    <dgm:pt modelId="{FEA9CF6E-DA9D-46A3-82A6-D657FE4D23D0}" type="sibTrans" cxnId="{696875A6-22CB-41BE-9EE0-047A1BDEE98E}">
      <dgm:prSet/>
      <dgm:spPr/>
      <dgm:t>
        <a:bodyPr/>
        <a:lstStyle/>
        <a:p>
          <a:endParaRPr lang="en-GB" sz="2000"/>
        </a:p>
      </dgm:t>
    </dgm:pt>
    <dgm:pt modelId="{9429AA87-034A-423D-AF85-E630723AD50E}" type="pres">
      <dgm:prSet presAssocID="{A57C198C-5FA6-497A-9006-8BAF4E93D577}" presName="cycleMatrixDiagram" presStyleCnt="0">
        <dgm:presLayoutVars>
          <dgm:chMax val="1"/>
          <dgm:dir/>
          <dgm:animLvl val="lvl"/>
          <dgm:resizeHandles val="exact"/>
        </dgm:presLayoutVars>
      </dgm:prSet>
      <dgm:spPr/>
    </dgm:pt>
    <dgm:pt modelId="{1116CBAA-7F79-462F-A245-538F715D77B4}" type="pres">
      <dgm:prSet presAssocID="{A57C198C-5FA6-497A-9006-8BAF4E93D577}" presName="children" presStyleCnt="0"/>
      <dgm:spPr/>
    </dgm:pt>
    <dgm:pt modelId="{C7A9088B-CBB8-437E-81B4-5418A6044DA2}" type="pres">
      <dgm:prSet presAssocID="{A57C198C-5FA6-497A-9006-8BAF4E93D577}" presName="child1group" presStyleCnt="0"/>
      <dgm:spPr/>
    </dgm:pt>
    <dgm:pt modelId="{4A9005E1-6EFF-4C4C-938E-E8D82B9CE2DB}" type="pres">
      <dgm:prSet presAssocID="{A57C198C-5FA6-497A-9006-8BAF4E93D577}" presName="child1" presStyleLbl="bgAcc1" presStyleIdx="0" presStyleCnt="4"/>
      <dgm:spPr/>
    </dgm:pt>
    <dgm:pt modelId="{2AC3A796-3E6E-4566-A912-9E0C010B7502}" type="pres">
      <dgm:prSet presAssocID="{A57C198C-5FA6-497A-9006-8BAF4E93D577}" presName="child1Text" presStyleLbl="bgAcc1" presStyleIdx="0" presStyleCnt="4">
        <dgm:presLayoutVars>
          <dgm:bulletEnabled val="1"/>
        </dgm:presLayoutVars>
      </dgm:prSet>
      <dgm:spPr/>
    </dgm:pt>
    <dgm:pt modelId="{A62DF6BA-70E5-4455-B556-ADB9F05AF489}" type="pres">
      <dgm:prSet presAssocID="{A57C198C-5FA6-497A-9006-8BAF4E93D577}" presName="child2group" presStyleCnt="0"/>
      <dgm:spPr/>
    </dgm:pt>
    <dgm:pt modelId="{94983CD3-15E7-4A64-BBC3-EFBB73BD153C}" type="pres">
      <dgm:prSet presAssocID="{A57C198C-5FA6-497A-9006-8BAF4E93D577}" presName="child2" presStyleLbl="bgAcc1" presStyleIdx="1" presStyleCnt="4"/>
      <dgm:spPr/>
    </dgm:pt>
    <dgm:pt modelId="{FACC3A74-A87B-4054-BDD8-8FBB7EB242DD}" type="pres">
      <dgm:prSet presAssocID="{A57C198C-5FA6-497A-9006-8BAF4E93D577}" presName="child2Text" presStyleLbl="bgAcc1" presStyleIdx="1" presStyleCnt="4">
        <dgm:presLayoutVars>
          <dgm:bulletEnabled val="1"/>
        </dgm:presLayoutVars>
      </dgm:prSet>
      <dgm:spPr/>
    </dgm:pt>
    <dgm:pt modelId="{03133BE7-C30D-40D1-A9ED-5ECB6110A3C9}" type="pres">
      <dgm:prSet presAssocID="{A57C198C-5FA6-497A-9006-8BAF4E93D577}" presName="child3group" presStyleCnt="0"/>
      <dgm:spPr/>
    </dgm:pt>
    <dgm:pt modelId="{E216C3FF-1F89-496A-937E-73128A0038E4}" type="pres">
      <dgm:prSet presAssocID="{A57C198C-5FA6-497A-9006-8BAF4E93D577}" presName="child3" presStyleLbl="bgAcc1" presStyleIdx="2" presStyleCnt="4"/>
      <dgm:spPr/>
    </dgm:pt>
    <dgm:pt modelId="{882ED6E6-CAAA-4262-8F2F-1C1F1E89A444}" type="pres">
      <dgm:prSet presAssocID="{A57C198C-5FA6-497A-9006-8BAF4E93D577}" presName="child3Text" presStyleLbl="bgAcc1" presStyleIdx="2" presStyleCnt="4">
        <dgm:presLayoutVars>
          <dgm:bulletEnabled val="1"/>
        </dgm:presLayoutVars>
      </dgm:prSet>
      <dgm:spPr/>
    </dgm:pt>
    <dgm:pt modelId="{0673BFD2-E55A-441B-B3BE-921C89E21F44}" type="pres">
      <dgm:prSet presAssocID="{A57C198C-5FA6-497A-9006-8BAF4E93D577}" presName="child4group" presStyleCnt="0"/>
      <dgm:spPr/>
    </dgm:pt>
    <dgm:pt modelId="{5E9107DF-CE41-4135-A418-C4E868A5FAE3}" type="pres">
      <dgm:prSet presAssocID="{A57C198C-5FA6-497A-9006-8BAF4E93D577}" presName="child4" presStyleLbl="bgAcc1" presStyleIdx="3" presStyleCnt="4"/>
      <dgm:spPr/>
    </dgm:pt>
    <dgm:pt modelId="{0B1E4E4A-3225-4612-926A-E670E47E5CE8}" type="pres">
      <dgm:prSet presAssocID="{A57C198C-5FA6-497A-9006-8BAF4E93D577}" presName="child4Text" presStyleLbl="bgAcc1" presStyleIdx="3" presStyleCnt="4">
        <dgm:presLayoutVars>
          <dgm:bulletEnabled val="1"/>
        </dgm:presLayoutVars>
      </dgm:prSet>
      <dgm:spPr/>
    </dgm:pt>
    <dgm:pt modelId="{61E4482D-F62B-450B-AC2B-A4F7AE38168C}" type="pres">
      <dgm:prSet presAssocID="{A57C198C-5FA6-497A-9006-8BAF4E93D577}" presName="childPlaceholder" presStyleCnt="0"/>
      <dgm:spPr/>
    </dgm:pt>
    <dgm:pt modelId="{11EC91AD-C3F2-4C63-8275-0B13B82FB380}" type="pres">
      <dgm:prSet presAssocID="{A57C198C-5FA6-497A-9006-8BAF4E93D577}" presName="circle" presStyleCnt="0"/>
      <dgm:spPr/>
    </dgm:pt>
    <dgm:pt modelId="{202E4BF6-9044-48C8-932B-32063132F1A1}" type="pres">
      <dgm:prSet presAssocID="{A57C198C-5FA6-497A-9006-8BAF4E93D577}" presName="quadrant1" presStyleLbl="node1" presStyleIdx="0" presStyleCnt="4">
        <dgm:presLayoutVars>
          <dgm:chMax val="1"/>
          <dgm:bulletEnabled val="1"/>
        </dgm:presLayoutVars>
      </dgm:prSet>
      <dgm:spPr/>
    </dgm:pt>
    <dgm:pt modelId="{34844596-806C-4514-B013-0EE58A30DD14}" type="pres">
      <dgm:prSet presAssocID="{A57C198C-5FA6-497A-9006-8BAF4E93D577}" presName="quadrant2" presStyleLbl="node1" presStyleIdx="1" presStyleCnt="4">
        <dgm:presLayoutVars>
          <dgm:chMax val="1"/>
          <dgm:bulletEnabled val="1"/>
        </dgm:presLayoutVars>
      </dgm:prSet>
      <dgm:spPr/>
    </dgm:pt>
    <dgm:pt modelId="{E253DCA7-FA66-45B4-888E-87FFDED66244}" type="pres">
      <dgm:prSet presAssocID="{A57C198C-5FA6-497A-9006-8BAF4E93D577}" presName="quadrant3" presStyleLbl="node1" presStyleIdx="2" presStyleCnt="4">
        <dgm:presLayoutVars>
          <dgm:chMax val="1"/>
          <dgm:bulletEnabled val="1"/>
        </dgm:presLayoutVars>
      </dgm:prSet>
      <dgm:spPr/>
    </dgm:pt>
    <dgm:pt modelId="{709025C6-89FA-4E50-94E9-9C368C778426}" type="pres">
      <dgm:prSet presAssocID="{A57C198C-5FA6-497A-9006-8BAF4E93D577}" presName="quadrant4" presStyleLbl="node1" presStyleIdx="3" presStyleCnt="4">
        <dgm:presLayoutVars>
          <dgm:chMax val="1"/>
          <dgm:bulletEnabled val="1"/>
        </dgm:presLayoutVars>
      </dgm:prSet>
      <dgm:spPr/>
    </dgm:pt>
    <dgm:pt modelId="{6EE41D7E-2825-41B1-9024-C009C8139720}" type="pres">
      <dgm:prSet presAssocID="{A57C198C-5FA6-497A-9006-8BAF4E93D577}" presName="quadrantPlaceholder" presStyleCnt="0"/>
      <dgm:spPr/>
    </dgm:pt>
    <dgm:pt modelId="{4AD236DE-3A4B-4ED4-943E-65E469DEE712}" type="pres">
      <dgm:prSet presAssocID="{A57C198C-5FA6-497A-9006-8BAF4E93D577}" presName="center1" presStyleLbl="fgShp" presStyleIdx="0" presStyleCnt="2"/>
      <dgm:spPr/>
    </dgm:pt>
    <dgm:pt modelId="{8602F9C3-022F-4A67-B63E-848CDA30EA03}" type="pres">
      <dgm:prSet presAssocID="{A57C198C-5FA6-497A-9006-8BAF4E93D577}" presName="center2" presStyleLbl="fgShp" presStyleIdx="1" presStyleCnt="2"/>
      <dgm:spPr/>
    </dgm:pt>
  </dgm:ptLst>
  <dgm:cxnLst>
    <dgm:cxn modelId="{11A1E502-0FC9-4B44-BE22-8B3F1A7E3894}" type="presOf" srcId="{68DADA37-9F48-4C51-B55D-377B429A5798}" destId="{882ED6E6-CAAA-4262-8F2F-1C1F1E89A444}" srcOrd="1" destOrd="1" presId="urn:microsoft.com/office/officeart/2005/8/layout/cycle4"/>
    <dgm:cxn modelId="{2D305B0A-A50A-432F-B5FF-8E1172E89701}" srcId="{2FE6858C-0516-49AB-8FD6-EDF41AE39ACB}" destId="{86F82A99-2DC6-4FAD-A52A-4BF1AF07A641}" srcOrd="2" destOrd="0" parTransId="{EDDCAE79-BB5B-45B4-B485-57DC122B13D7}" sibTransId="{D5456245-541F-4034-9AFF-BB4027C73319}"/>
    <dgm:cxn modelId="{5EE8340D-1BEA-4103-BAC5-E59EAFFBAE52}" type="presOf" srcId="{0D41F183-BFF7-4530-9DFD-6EEA7B690EDC}" destId="{FACC3A74-A87B-4054-BDD8-8FBB7EB242DD}" srcOrd="1" destOrd="0" presId="urn:microsoft.com/office/officeart/2005/8/layout/cycle4"/>
    <dgm:cxn modelId="{13C1D30E-E9C2-4274-8DF4-3E5CD7C872B7}" type="presOf" srcId="{0D41F183-BFF7-4530-9DFD-6EEA7B690EDC}" destId="{94983CD3-15E7-4A64-BBC3-EFBB73BD153C}" srcOrd="0" destOrd="0" presId="urn:microsoft.com/office/officeart/2005/8/layout/cycle4"/>
    <dgm:cxn modelId="{B5C1360F-955E-4F88-866E-447051FE1D93}" type="presOf" srcId="{86F82A99-2DC6-4FAD-A52A-4BF1AF07A641}" destId="{0B1E4E4A-3225-4612-926A-E670E47E5CE8}" srcOrd="1" destOrd="2" presId="urn:microsoft.com/office/officeart/2005/8/layout/cycle4"/>
    <dgm:cxn modelId="{C2591015-2740-4BE2-BC4D-B0AA810EA490}" srcId="{5D0E0DE7-3D68-4B6D-AA24-C4EC336BC4C2}" destId="{10A96798-F4C8-4E84-9017-23206906C2EC}" srcOrd="3" destOrd="0" parTransId="{031CC185-AE2E-4472-8B57-431C5B314B19}" sibTransId="{F3978693-B5A7-43E0-B2F7-398FBA4C8E9D}"/>
    <dgm:cxn modelId="{AA7D0B24-C9C3-4E79-8FF2-50F2C3F0197E}" srcId="{A57C198C-5FA6-497A-9006-8BAF4E93D577}" destId="{6C9AD5A4-97BC-4B42-ACB0-4717E7AE43E7}" srcOrd="1" destOrd="0" parTransId="{DCAD4F2A-27CA-484E-8190-E57384A5C695}" sibTransId="{FF138AB8-2396-4E3C-9913-44ADD5AD0D66}"/>
    <dgm:cxn modelId="{73AF8524-1AC4-4AA0-BA27-03D0286A04A2}" type="presOf" srcId="{7B4470BC-9ED6-4EBF-992E-1371F43F77CD}" destId="{94983CD3-15E7-4A64-BBC3-EFBB73BD153C}" srcOrd="0" destOrd="1" presId="urn:microsoft.com/office/officeart/2005/8/layout/cycle4"/>
    <dgm:cxn modelId="{B692482E-BAF9-45D2-BD0F-304590D7A32E}" srcId="{81EB35FA-F0B2-42A0-B6C0-4427F1546103}" destId="{6B8B8DDC-2040-4F6F-A10F-A334B9264C65}" srcOrd="1" destOrd="0" parTransId="{C5011C23-974D-4D1D-9251-62141507E607}" sibTransId="{F9A02B3F-A33D-451D-BFAE-0E3FE2CD4DC7}"/>
    <dgm:cxn modelId="{89B7863C-2D16-40D9-996A-51595FA23F85}" srcId="{6C9AD5A4-97BC-4B42-ACB0-4717E7AE43E7}" destId="{7B4470BC-9ED6-4EBF-992E-1371F43F77CD}" srcOrd="1" destOrd="0" parTransId="{AB42C231-778B-4445-B487-5A1DA13B434F}" sibTransId="{2850AB1C-C158-4D12-9CE9-C8014C6FD058}"/>
    <dgm:cxn modelId="{02686F5C-2A7D-4E8E-B311-BEC1B49BFA94}" srcId="{6C9AD5A4-97BC-4B42-ACB0-4717E7AE43E7}" destId="{0D41F183-BFF7-4530-9DFD-6EEA7B690EDC}" srcOrd="0" destOrd="0" parTransId="{27AA576A-C291-41CF-8260-4424B2B7AF44}" sibTransId="{58C57CED-CB60-4702-8EC2-0B57BD8C8462}"/>
    <dgm:cxn modelId="{D2CED75E-F637-4B95-9262-D5F0841016D3}" type="presOf" srcId="{54CE01BA-FC26-42FF-9F51-1B499AB3676F}" destId="{E216C3FF-1F89-496A-937E-73128A0038E4}" srcOrd="0" destOrd="2" presId="urn:microsoft.com/office/officeart/2005/8/layout/cycle4"/>
    <dgm:cxn modelId="{3F458860-872F-4DD9-A23B-2E274D0891FD}" srcId="{A57C198C-5FA6-497A-9006-8BAF4E93D577}" destId="{2FE6858C-0516-49AB-8FD6-EDF41AE39ACB}" srcOrd="3" destOrd="0" parTransId="{429F15CD-891E-48E1-A01D-10C4A505D65B}" sibTransId="{498A217E-5145-4E24-82BE-631526377C7F}"/>
    <dgm:cxn modelId="{65108763-75AE-4CD3-8892-B1A51CCC3B8D}" type="presOf" srcId="{68DADA37-9F48-4C51-B55D-377B429A5798}" destId="{E216C3FF-1F89-496A-937E-73128A0038E4}" srcOrd="0" destOrd="1" presId="urn:microsoft.com/office/officeart/2005/8/layout/cycle4"/>
    <dgm:cxn modelId="{B76F9E63-6799-47AB-8743-4FA463949FD8}" srcId="{5D0E0DE7-3D68-4B6D-AA24-C4EC336BC4C2}" destId="{54CE01BA-FC26-42FF-9F51-1B499AB3676F}" srcOrd="2" destOrd="0" parTransId="{FB1896E4-DD3F-4FA0-9466-A402D7C3BD0C}" sibTransId="{35533A06-420D-4AF7-BA93-1C0112AA5564}"/>
    <dgm:cxn modelId="{3BE2E349-67B4-4B74-9A59-BBA7EAADD749}" type="presOf" srcId="{81EB35FA-F0B2-42A0-B6C0-4427F1546103}" destId="{202E4BF6-9044-48C8-932B-32063132F1A1}" srcOrd="0" destOrd="0" presId="urn:microsoft.com/office/officeart/2005/8/layout/cycle4"/>
    <dgm:cxn modelId="{F5CE626B-8C97-4F89-8A41-DE09693C8268}" type="presOf" srcId="{10A96798-F4C8-4E84-9017-23206906C2EC}" destId="{E216C3FF-1F89-496A-937E-73128A0038E4}" srcOrd="0" destOrd="3" presId="urn:microsoft.com/office/officeart/2005/8/layout/cycle4"/>
    <dgm:cxn modelId="{5FF8E672-7C3E-4398-A3D2-522A42ABF319}" type="presOf" srcId="{8D7FF36A-086F-4C5D-B7F8-C0DC96CD5C97}" destId="{FACC3A74-A87B-4054-BDD8-8FBB7EB242DD}" srcOrd="1" destOrd="2" presId="urn:microsoft.com/office/officeart/2005/8/layout/cycle4"/>
    <dgm:cxn modelId="{557E2354-23C6-4983-9C70-3B04FB2572AC}" srcId="{A57C198C-5FA6-497A-9006-8BAF4E93D577}" destId="{5D0E0DE7-3D68-4B6D-AA24-C4EC336BC4C2}" srcOrd="2" destOrd="0" parTransId="{9C6F43FC-E0BA-4275-B0A4-1D73F0B0720F}" sibTransId="{A0452A20-EB0E-4DF8-BA16-D0A95F770967}"/>
    <dgm:cxn modelId="{4E632977-8154-4B90-98CC-B8479B3E911F}" type="presOf" srcId="{8D7FF36A-086F-4C5D-B7F8-C0DC96CD5C97}" destId="{94983CD3-15E7-4A64-BBC3-EFBB73BD153C}" srcOrd="0" destOrd="2" presId="urn:microsoft.com/office/officeart/2005/8/layout/cycle4"/>
    <dgm:cxn modelId="{C896FA7C-A060-4616-B1C8-AC3CE8B782ED}" srcId="{5D0E0DE7-3D68-4B6D-AA24-C4EC336BC4C2}" destId="{68DADA37-9F48-4C51-B55D-377B429A5798}" srcOrd="1" destOrd="0" parTransId="{695AB823-CDDC-4DBA-B32B-5D94777618EA}" sibTransId="{0ABA15E1-4663-4F5B-8DA8-B37933912139}"/>
    <dgm:cxn modelId="{4342DC7D-843D-4C73-B6C7-0E1C2C6ADBB0}" srcId="{A57C198C-5FA6-497A-9006-8BAF4E93D577}" destId="{81EB35FA-F0B2-42A0-B6C0-4427F1546103}" srcOrd="0" destOrd="0" parTransId="{DC4FF959-3C20-4804-9917-AC0E250FF16B}" sibTransId="{755EF86E-50F6-48E2-A0FF-7D09E637BC2A}"/>
    <dgm:cxn modelId="{23998382-F4FB-4B06-8CFB-0DF9D66D5704}" type="presOf" srcId="{10A96798-F4C8-4E84-9017-23206906C2EC}" destId="{882ED6E6-CAAA-4262-8F2F-1C1F1E89A444}" srcOrd="1" destOrd="3" presId="urn:microsoft.com/office/officeart/2005/8/layout/cycle4"/>
    <dgm:cxn modelId="{FB0E6D89-1E69-456A-8373-BD58BDB56EFB}" type="presOf" srcId="{5B24729F-2693-478C-ABDB-AE02ED2A5E58}" destId="{4A9005E1-6EFF-4C4C-938E-E8D82B9CE2DB}" srcOrd="0" destOrd="2" presId="urn:microsoft.com/office/officeart/2005/8/layout/cycle4"/>
    <dgm:cxn modelId="{2C660E8A-FB36-4E8A-AE0B-532C7BB4DDC3}" type="presOf" srcId="{A57C198C-5FA6-497A-9006-8BAF4E93D577}" destId="{9429AA87-034A-423D-AF85-E630723AD50E}" srcOrd="0" destOrd="0" presId="urn:microsoft.com/office/officeart/2005/8/layout/cycle4"/>
    <dgm:cxn modelId="{6AFE938C-7672-4692-8C3E-934D2DC8B7DF}" type="presOf" srcId="{5B24729F-2693-478C-ABDB-AE02ED2A5E58}" destId="{2AC3A796-3E6E-4566-A912-9E0C010B7502}" srcOrd="1" destOrd="2" presId="urn:microsoft.com/office/officeart/2005/8/layout/cycle4"/>
    <dgm:cxn modelId="{14377F93-E1FF-4F79-B5AE-46FBE3E05CF8}" type="presOf" srcId="{2FE6858C-0516-49AB-8FD6-EDF41AE39ACB}" destId="{709025C6-89FA-4E50-94E9-9C368C778426}" srcOrd="0" destOrd="0" presId="urn:microsoft.com/office/officeart/2005/8/layout/cycle4"/>
    <dgm:cxn modelId="{586ED494-68AC-4FFB-985D-81D9A07F139A}" srcId="{2FE6858C-0516-49AB-8FD6-EDF41AE39ACB}" destId="{5A9C73ED-00F9-4B85-A88E-0B056328D297}" srcOrd="1" destOrd="0" parTransId="{15EA3EF4-068B-4CB9-B6EE-FDFB5FCBAD95}" sibTransId="{854050CB-C847-4DD9-A9E6-1618D681FD9E}"/>
    <dgm:cxn modelId="{D5F62395-32A6-4DBC-947C-871566EEE94D}" type="presOf" srcId="{54CE01BA-FC26-42FF-9F51-1B499AB3676F}" destId="{882ED6E6-CAAA-4262-8F2F-1C1F1E89A444}" srcOrd="1" destOrd="2" presId="urn:microsoft.com/office/officeart/2005/8/layout/cycle4"/>
    <dgm:cxn modelId="{3EA6B495-0022-4868-A2E4-6C8158C559CF}" type="presOf" srcId="{9887F944-8DF1-4CFD-B05C-1B9EC667C094}" destId="{0B1E4E4A-3225-4612-926A-E670E47E5CE8}" srcOrd="1" destOrd="0" presId="urn:microsoft.com/office/officeart/2005/8/layout/cycle4"/>
    <dgm:cxn modelId="{66955D96-D9FD-4F5F-AE62-2C512FAF5D39}" srcId="{81EB35FA-F0B2-42A0-B6C0-4427F1546103}" destId="{5B24729F-2693-478C-ABDB-AE02ED2A5E58}" srcOrd="2" destOrd="0" parTransId="{FC47107E-A761-4DEB-8B59-33FB99A82E26}" sibTransId="{7204F8B3-2269-4690-AC78-EA635525B245}"/>
    <dgm:cxn modelId="{7DD0ED9B-C150-4D2A-A03A-18DDB013C55F}" type="presOf" srcId="{6B8B8DDC-2040-4F6F-A10F-A334B9264C65}" destId="{4A9005E1-6EFF-4C4C-938E-E8D82B9CE2DB}" srcOrd="0" destOrd="1" presId="urn:microsoft.com/office/officeart/2005/8/layout/cycle4"/>
    <dgm:cxn modelId="{41FB3A9D-9D31-4E39-8D72-2EC9989E8F88}" type="presOf" srcId="{4DC4A699-E18B-4EC6-A702-C5E9DA428F71}" destId="{4A9005E1-6EFF-4C4C-938E-E8D82B9CE2DB}" srcOrd="0" destOrd="0" presId="urn:microsoft.com/office/officeart/2005/8/layout/cycle4"/>
    <dgm:cxn modelId="{27E9C9A2-AFFB-4640-B4E2-3452F48BC836}" type="presOf" srcId="{BC205F9C-33DD-408B-8238-635BE90D4B03}" destId="{E216C3FF-1F89-496A-937E-73128A0038E4}" srcOrd="0" destOrd="0" presId="urn:microsoft.com/office/officeart/2005/8/layout/cycle4"/>
    <dgm:cxn modelId="{A14F40A4-841C-4ADE-88A6-608FF8D11614}" type="presOf" srcId="{9887F944-8DF1-4CFD-B05C-1B9EC667C094}" destId="{5E9107DF-CE41-4135-A418-C4E868A5FAE3}" srcOrd="0" destOrd="0" presId="urn:microsoft.com/office/officeart/2005/8/layout/cycle4"/>
    <dgm:cxn modelId="{696875A6-22CB-41BE-9EE0-047A1BDEE98E}" srcId="{6C9AD5A4-97BC-4B42-ACB0-4717E7AE43E7}" destId="{8D7FF36A-086F-4C5D-B7F8-C0DC96CD5C97}" srcOrd="2" destOrd="0" parTransId="{C3C425D9-B6DC-4B57-AF72-FBE20D2B8E06}" sibTransId="{FEA9CF6E-DA9D-46A3-82A6-D657FE4D23D0}"/>
    <dgm:cxn modelId="{AB7B7EB5-67F1-49DB-B22F-46BC5A3D77CF}" srcId="{81EB35FA-F0B2-42A0-B6C0-4427F1546103}" destId="{4DC4A699-E18B-4EC6-A702-C5E9DA428F71}" srcOrd="0" destOrd="0" parTransId="{1E5A0621-D1C8-4614-B880-4F05C92810DD}" sibTransId="{9A634E9D-8870-4066-A55F-7D637D63FD12}"/>
    <dgm:cxn modelId="{E0C498B6-ECA8-4255-A873-2863DC2BAB9C}" type="presOf" srcId="{6B8B8DDC-2040-4F6F-A10F-A334B9264C65}" destId="{2AC3A796-3E6E-4566-A912-9E0C010B7502}" srcOrd="1" destOrd="1" presId="urn:microsoft.com/office/officeart/2005/8/layout/cycle4"/>
    <dgm:cxn modelId="{D0E7A5C5-C9A4-42F5-B5EA-2D7A164BAED8}" type="presOf" srcId="{86F82A99-2DC6-4FAD-A52A-4BF1AF07A641}" destId="{5E9107DF-CE41-4135-A418-C4E868A5FAE3}" srcOrd="0" destOrd="2" presId="urn:microsoft.com/office/officeart/2005/8/layout/cycle4"/>
    <dgm:cxn modelId="{92BBCACC-BD53-4AE0-B6D3-AA440035ECCA}" type="presOf" srcId="{7B4470BC-9ED6-4EBF-992E-1371F43F77CD}" destId="{FACC3A74-A87B-4054-BDD8-8FBB7EB242DD}" srcOrd="1" destOrd="1" presId="urn:microsoft.com/office/officeart/2005/8/layout/cycle4"/>
    <dgm:cxn modelId="{BA9FBFD6-0721-4359-8601-C3D1A8EF5512}" type="presOf" srcId="{BC205F9C-33DD-408B-8238-635BE90D4B03}" destId="{882ED6E6-CAAA-4262-8F2F-1C1F1E89A444}" srcOrd="1" destOrd="0" presId="urn:microsoft.com/office/officeart/2005/8/layout/cycle4"/>
    <dgm:cxn modelId="{C29E7BE2-91FC-4613-B541-6235D5205CD7}" type="presOf" srcId="{5A9C73ED-00F9-4B85-A88E-0B056328D297}" destId="{0B1E4E4A-3225-4612-926A-E670E47E5CE8}" srcOrd="1" destOrd="1" presId="urn:microsoft.com/office/officeart/2005/8/layout/cycle4"/>
    <dgm:cxn modelId="{36E2D8E6-6A01-452A-AE32-559F375A1CFA}" type="presOf" srcId="{4DC4A699-E18B-4EC6-A702-C5E9DA428F71}" destId="{2AC3A796-3E6E-4566-A912-9E0C010B7502}" srcOrd="1" destOrd="0" presId="urn:microsoft.com/office/officeart/2005/8/layout/cycle4"/>
    <dgm:cxn modelId="{0F302AE8-23F0-40DB-B422-A2263E3B43BE}" type="presOf" srcId="{5D0E0DE7-3D68-4B6D-AA24-C4EC336BC4C2}" destId="{E253DCA7-FA66-45B4-888E-87FFDED66244}" srcOrd="0" destOrd="0" presId="urn:microsoft.com/office/officeart/2005/8/layout/cycle4"/>
    <dgm:cxn modelId="{BA7BC7E9-549B-4510-A69A-E6595E324A6E}" srcId="{2FE6858C-0516-49AB-8FD6-EDF41AE39ACB}" destId="{9887F944-8DF1-4CFD-B05C-1B9EC667C094}" srcOrd="0" destOrd="0" parTransId="{89E1CE22-ED13-4AFC-AAAE-384FA65816C0}" sibTransId="{B177EA0D-4FA4-41C0-A052-F5D65421F4DC}"/>
    <dgm:cxn modelId="{EC5891EE-09C7-4CB2-B33E-9881275F1F1C}" type="presOf" srcId="{5A9C73ED-00F9-4B85-A88E-0B056328D297}" destId="{5E9107DF-CE41-4135-A418-C4E868A5FAE3}" srcOrd="0" destOrd="1" presId="urn:microsoft.com/office/officeart/2005/8/layout/cycle4"/>
    <dgm:cxn modelId="{3C3616F5-1423-4644-A7D1-49135B39447C}" type="presOf" srcId="{6C9AD5A4-97BC-4B42-ACB0-4717E7AE43E7}" destId="{34844596-806C-4514-B013-0EE58A30DD14}" srcOrd="0" destOrd="0" presId="urn:microsoft.com/office/officeart/2005/8/layout/cycle4"/>
    <dgm:cxn modelId="{5A6DE7F9-CF0F-479E-86B2-6A501697FE06}" srcId="{5D0E0DE7-3D68-4B6D-AA24-C4EC336BC4C2}" destId="{BC205F9C-33DD-408B-8238-635BE90D4B03}" srcOrd="0" destOrd="0" parTransId="{F7D6DE8C-96E2-438C-AB96-4DB1ED9763E3}" sibTransId="{188F9366-8ADD-4149-910B-2296856AB3BD}"/>
    <dgm:cxn modelId="{489E1ADE-5E9C-4C64-A4E2-8D46F1F16B81}" type="presParOf" srcId="{9429AA87-034A-423D-AF85-E630723AD50E}" destId="{1116CBAA-7F79-462F-A245-538F715D77B4}" srcOrd="0" destOrd="0" presId="urn:microsoft.com/office/officeart/2005/8/layout/cycle4"/>
    <dgm:cxn modelId="{22932D72-3A52-4227-9327-809362E0C836}" type="presParOf" srcId="{1116CBAA-7F79-462F-A245-538F715D77B4}" destId="{C7A9088B-CBB8-437E-81B4-5418A6044DA2}" srcOrd="0" destOrd="0" presId="urn:microsoft.com/office/officeart/2005/8/layout/cycle4"/>
    <dgm:cxn modelId="{10681E24-2649-474A-A937-7ED937167C8F}" type="presParOf" srcId="{C7A9088B-CBB8-437E-81B4-5418A6044DA2}" destId="{4A9005E1-6EFF-4C4C-938E-E8D82B9CE2DB}" srcOrd="0" destOrd="0" presId="urn:microsoft.com/office/officeart/2005/8/layout/cycle4"/>
    <dgm:cxn modelId="{127D201E-6F2D-4190-BE42-A878F4F8577E}" type="presParOf" srcId="{C7A9088B-CBB8-437E-81B4-5418A6044DA2}" destId="{2AC3A796-3E6E-4566-A912-9E0C010B7502}" srcOrd="1" destOrd="0" presId="urn:microsoft.com/office/officeart/2005/8/layout/cycle4"/>
    <dgm:cxn modelId="{FBC105EA-9DCD-4584-8738-4CC8675A7866}" type="presParOf" srcId="{1116CBAA-7F79-462F-A245-538F715D77B4}" destId="{A62DF6BA-70E5-4455-B556-ADB9F05AF489}" srcOrd="1" destOrd="0" presId="urn:microsoft.com/office/officeart/2005/8/layout/cycle4"/>
    <dgm:cxn modelId="{2EAA1791-5A29-4BE0-9C78-E4BA12E9FADD}" type="presParOf" srcId="{A62DF6BA-70E5-4455-B556-ADB9F05AF489}" destId="{94983CD3-15E7-4A64-BBC3-EFBB73BD153C}" srcOrd="0" destOrd="0" presId="urn:microsoft.com/office/officeart/2005/8/layout/cycle4"/>
    <dgm:cxn modelId="{8F7C7B57-B174-462E-A4A9-6D36F0D4781C}" type="presParOf" srcId="{A62DF6BA-70E5-4455-B556-ADB9F05AF489}" destId="{FACC3A74-A87B-4054-BDD8-8FBB7EB242DD}" srcOrd="1" destOrd="0" presId="urn:microsoft.com/office/officeart/2005/8/layout/cycle4"/>
    <dgm:cxn modelId="{1A5613C3-F672-4200-B782-FBADDD2BC3DD}" type="presParOf" srcId="{1116CBAA-7F79-462F-A245-538F715D77B4}" destId="{03133BE7-C30D-40D1-A9ED-5ECB6110A3C9}" srcOrd="2" destOrd="0" presId="urn:microsoft.com/office/officeart/2005/8/layout/cycle4"/>
    <dgm:cxn modelId="{F6D711E9-6930-4383-90F8-47B04E5362D1}" type="presParOf" srcId="{03133BE7-C30D-40D1-A9ED-5ECB6110A3C9}" destId="{E216C3FF-1F89-496A-937E-73128A0038E4}" srcOrd="0" destOrd="0" presId="urn:microsoft.com/office/officeart/2005/8/layout/cycle4"/>
    <dgm:cxn modelId="{7C9831D4-218C-4027-AE7C-DC9E293AA4C1}" type="presParOf" srcId="{03133BE7-C30D-40D1-A9ED-5ECB6110A3C9}" destId="{882ED6E6-CAAA-4262-8F2F-1C1F1E89A444}" srcOrd="1" destOrd="0" presId="urn:microsoft.com/office/officeart/2005/8/layout/cycle4"/>
    <dgm:cxn modelId="{9461C453-A61D-4261-9BCF-46BFE5B69795}" type="presParOf" srcId="{1116CBAA-7F79-462F-A245-538F715D77B4}" destId="{0673BFD2-E55A-441B-B3BE-921C89E21F44}" srcOrd="3" destOrd="0" presId="urn:microsoft.com/office/officeart/2005/8/layout/cycle4"/>
    <dgm:cxn modelId="{CA0D17D2-C91F-4ABD-A662-0BDDF1C46497}" type="presParOf" srcId="{0673BFD2-E55A-441B-B3BE-921C89E21F44}" destId="{5E9107DF-CE41-4135-A418-C4E868A5FAE3}" srcOrd="0" destOrd="0" presId="urn:microsoft.com/office/officeart/2005/8/layout/cycle4"/>
    <dgm:cxn modelId="{CD5E1A62-5529-445B-9341-580BD376357F}" type="presParOf" srcId="{0673BFD2-E55A-441B-B3BE-921C89E21F44}" destId="{0B1E4E4A-3225-4612-926A-E670E47E5CE8}" srcOrd="1" destOrd="0" presId="urn:microsoft.com/office/officeart/2005/8/layout/cycle4"/>
    <dgm:cxn modelId="{C21939CF-3D56-4577-87CF-34A3554D6615}" type="presParOf" srcId="{1116CBAA-7F79-462F-A245-538F715D77B4}" destId="{61E4482D-F62B-450B-AC2B-A4F7AE38168C}" srcOrd="4" destOrd="0" presId="urn:microsoft.com/office/officeart/2005/8/layout/cycle4"/>
    <dgm:cxn modelId="{E8D3F7F3-3FE8-4107-9839-87F28262AEDE}" type="presParOf" srcId="{9429AA87-034A-423D-AF85-E630723AD50E}" destId="{11EC91AD-C3F2-4C63-8275-0B13B82FB380}" srcOrd="1" destOrd="0" presId="urn:microsoft.com/office/officeart/2005/8/layout/cycle4"/>
    <dgm:cxn modelId="{A098B576-6D89-4319-9CBF-CA2D55E3B35E}" type="presParOf" srcId="{11EC91AD-C3F2-4C63-8275-0B13B82FB380}" destId="{202E4BF6-9044-48C8-932B-32063132F1A1}" srcOrd="0" destOrd="0" presId="urn:microsoft.com/office/officeart/2005/8/layout/cycle4"/>
    <dgm:cxn modelId="{D9223FA8-6781-488E-9855-42D8FC9830F7}" type="presParOf" srcId="{11EC91AD-C3F2-4C63-8275-0B13B82FB380}" destId="{34844596-806C-4514-B013-0EE58A30DD14}" srcOrd="1" destOrd="0" presId="urn:microsoft.com/office/officeart/2005/8/layout/cycle4"/>
    <dgm:cxn modelId="{448B0C36-B54E-411F-B072-AEEAE6BD9062}" type="presParOf" srcId="{11EC91AD-C3F2-4C63-8275-0B13B82FB380}" destId="{E253DCA7-FA66-45B4-888E-87FFDED66244}" srcOrd="2" destOrd="0" presId="urn:microsoft.com/office/officeart/2005/8/layout/cycle4"/>
    <dgm:cxn modelId="{409F86F6-7C23-4665-9643-F786D2914535}" type="presParOf" srcId="{11EC91AD-C3F2-4C63-8275-0B13B82FB380}" destId="{709025C6-89FA-4E50-94E9-9C368C778426}" srcOrd="3" destOrd="0" presId="urn:microsoft.com/office/officeart/2005/8/layout/cycle4"/>
    <dgm:cxn modelId="{F940319F-2D39-4C11-89DD-29F92BECEDE4}" type="presParOf" srcId="{11EC91AD-C3F2-4C63-8275-0B13B82FB380}" destId="{6EE41D7E-2825-41B1-9024-C009C8139720}" srcOrd="4" destOrd="0" presId="urn:microsoft.com/office/officeart/2005/8/layout/cycle4"/>
    <dgm:cxn modelId="{37949865-7BFB-4E1A-8422-CBD9A120F080}" type="presParOf" srcId="{9429AA87-034A-423D-AF85-E630723AD50E}" destId="{4AD236DE-3A4B-4ED4-943E-65E469DEE712}" srcOrd="2" destOrd="0" presId="urn:microsoft.com/office/officeart/2005/8/layout/cycle4"/>
    <dgm:cxn modelId="{AD6561E8-EF75-4CEF-9942-C9241B6A554A}" type="presParOf" srcId="{9429AA87-034A-423D-AF85-E630723AD50E}" destId="{8602F9C3-022F-4A67-B63E-848CDA30EA0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F21AE1-4532-4CE1-B63B-9D42DE3506F8}" type="doc">
      <dgm:prSet loTypeId="urn:microsoft.com/office/officeart/2005/8/layout/radial5" loCatId="cycle" qsTypeId="urn:microsoft.com/office/officeart/2005/8/quickstyle/simple3" qsCatId="simple" csTypeId="urn:microsoft.com/office/officeart/2005/8/colors/accent1_2" csCatId="accent1" phldr="1"/>
      <dgm:spPr/>
      <dgm:t>
        <a:bodyPr/>
        <a:lstStyle/>
        <a:p>
          <a:endParaRPr lang="en-GB"/>
        </a:p>
      </dgm:t>
    </dgm:pt>
    <dgm:pt modelId="{1098F8C6-0E8C-4CAA-BD91-3E53186FBB4F}">
      <dgm:prSet phldrT="[Text]" custT="1"/>
      <dgm:spPr/>
      <dgm:t>
        <a:bodyPr/>
        <a:lstStyle/>
        <a:p>
          <a:r>
            <a:rPr lang="en-GB" sz="2000"/>
            <a:t>Human rights </a:t>
          </a:r>
        </a:p>
      </dgm:t>
    </dgm:pt>
    <dgm:pt modelId="{BAA28BD5-EB04-40FF-A537-0EB6044CFB9A}" type="parTrans" cxnId="{D97B7763-45C0-4C16-828D-61FBA6E563DB}">
      <dgm:prSet/>
      <dgm:spPr/>
      <dgm:t>
        <a:bodyPr/>
        <a:lstStyle/>
        <a:p>
          <a:endParaRPr lang="en-GB" sz="2800"/>
        </a:p>
      </dgm:t>
    </dgm:pt>
    <dgm:pt modelId="{4DAD7D97-9933-4E14-8F48-30DFC6EB3372}" type="sibTrans" cxnId="{D97B7763-45C0-4C16-828D-61FBA6E563DB}">
      <dgm:prSet/>
      <dgm:spPr/>
      <dgm:t>
        <a:bodyPr/>
        <a:lstStyle/>
        <a:p>
          <a:endParaRPr lang="en-GB" sz="2800"/>
        </a:p>
      </dgm:t>
    </dgm:pt>
    <dgm:pt modelId="{DDFE39CE-BAD2-4135-97CA-06A00D684794}">
      <dgm:prSet custT="1"/>
      <dgm:spPr/>
      <dgm:t>
        <a:bodyPr/>
        <a:lstStyle/>
        <a:p>
          <a:r>
            <a:rPr lang="en-GB" sz="1600"/>
            <a:t>Right to Dignity</a:t>
          </a:r>
        </a:p>
      </dgm:t>
    </dgm:pt>
    <dgm:pt modelId="{14687539-BF4B-4E3C-B075-57FF9DCFD961}" type="parTrans" cxnId="{EA486E4F-77B8-424A-9FDD-05C9F527BE77}">
      <dgm:prSet custT="1"/>
      <dgm:spPr/>
      <dgm:t>
        <a:bodyPr/>
        <a:lstStyle/>
        <a:p>
          <a:endParaRPr lang="en-GB" sz="1600"/>
        </a:p>
      </dgm:t>
    </dgm:pt>
    <dgm:pt modelId="{93A3C332-10F7-4425-81F9-6C6D16091E3D}" type="sibTrans" cxnId="{EA486E4F-77B8-424A-9FDD-05C9F527BE77}">
      <dgm:prSet/>
      <dgm:spPr/>
      <dgm:t>
        <a:bodyPr/>
        <a:lstStyle/>
        <a:p>
          <a:endParaRPr lang="en-GB" sz="2800"/>
        </a:p>
      </dgm:t>
    </dgm:pt>
    <dgm:pt modelId="{9B2B364F-5802-4F41-B5D9-6555BA47C43F}">
      <dgm:prSet custT="1"/>
      <dgm:spPr/>
      <dgm:t>
        <a:bodyPr/>
        <a:lstStyle/>
        <a:p>
          <a:r>
            <a:rPr lang="en-GB" sz="1600"/>
            <a:t>Right to Clean and Healthy Environment</a:t>
          </a:r>
        </a:p>
      </dgm:t>
    </dgm:pt>
    <dgm:pt modelId="{02F58994-DCBC-4089-9BF4-E48B4A56A93B}" type="parTrans" cxnId="{A5AED46A-6C10-410F-B5E9-542B17745050}">
      <dgm:prSet custT="1"/>
      <dgm:spPr/>
      <dgm:t>
        <a:bodyPr/>
        <a:lstStyle/>
        <a:p>
          <a:endParaRPr lang="en-GB" sz="1600"/>
        </a:p>
      </dgm:t>
    </dgm:pt>
    <dgm:pt modelId="{F29217F9-25AF-41E6-A1A2-F31B64C730D5}" type="sibTrans" cxnId="{A5AED46A-6C10-410F-B5E9-542B17745050}">
      <dgm:prSet/>
      <dgm:spPr/>
      <dgm:t>
        <a:bodyPr/>
        <a:lstStyle/>
        <a:p>
          <a:endParaRPr lang="en-GB" sz="2800"/>
        </a:p>
      </dgm:t>
    </dgm:pt>
    <dgm:pt modelId="{FDC9CC84-864E-444A-A092-079C17D13548}">
      <dgm:prSet custT="1"/>
      <dgm:spPr/>
      <dgm:t>
        <a:bodyPr/>
        <a:lstStyle/>
        <a:p>
          <a:r>
            <a:rPr lang="en-GB" sz="1600"/>
            <a:t>Right to Health and Safety</a:t>
          </a:r>
        </a:p>
      </dgm:t>
    </dgm:pt>
    <dgm:pt modelId="{F441E5CE-7399-478C-8C47-5C98E0D094D7}" type="parTrans" cxnId="{F9DC2068-F5B2-4A19-8600-E1115BC4E1CA}">
      <dgm:prSet custT="1"/>
      <dgm:spPr/>
      <dgm:t>
        <a:bodyPr/>
        <a:lstStyle/>
        <a:p>
          <a:endParaRPr lang="en-GB" sz="1600"/>
        </a:p>
      </dgm:t>
    </dgm:pt>
    <dgm:pt modelId="{7CD29710-7491-45AF-ADAE-E0F97D9524EC}" type="sibTrans" cxnId="{F9DC2068-F5B2-4A19-8600-E1115BC4E1CA}">
      <dgm:prSet/>
      <dgm:spPr/>
      <dgm:t>
        <a:bodyPr/>
        <a:lstStyle/>
        <a:p>
          <a:endParaRPr lang="en-GB" sz="2800"/>
        </a:p>
      </dgm:t>
    </dgm:pt>
    <dgm:pt modelId="{1017A498-48C9-4876-B7EF-A7E7155FFA4A}">
      <dgm:prSet custT="1"/>
      <dgm:spPr/>
      <dgm:t>
        <a:bodyPr lIns="0" tIns="0" rIns="0" bIns="0"/>
        <a:lstStyle/>
        <a:p>
          <a:pPr>
            <a:spcAft>
              <a:spcPts val="0"/>
            </a:spcAft>
          </a:pPr>
          <a:r>
            <a:rPr lang="en-GB" sz="1600"/>
            <a:t>Right to Non-</a:t>
          </a:r>
        </a:p>
        <a:p>
          <a:pPr>
            <a:spcAft>
              <a:spcPts val="0"/>
            </a:spcAft>
          </a:pPr>
          <a:r>
            <a:rPr lang="en-GB" sz="1500"/>
            <a:t>discrimination</a:t>
          </a:r>
        </a:p>
      </dgm:t>
    </dgm:pt>
    <dgm:pt modelId="{4643AE4D-BBBD-4EE5-9066-B4DFE85E09E2}" type="parTrans" cxnId="{E538FA94-3BE4-4B8F-A557-552ED981D0D8}">
      <dgm:prSet custT="1"/>
      <dgm:spPr/>
      <dgm:t>
        <a:bodyPr/>
        <a:lstStyle/>
        <a:p>
          <a:endParaRPr lang="en-GB" sz="1600"/>
        </a:p>
      </dgm:t>
    </dgm:pt>
    <dgm:pt modelId="{781256AF-D3B4-4B75-9B17-13CAEC919ACE}" type="sibTrans" cxnId="{E538FA94-3BE4-4B8F-A557-552ED981D0D8}">
      <dgm:prSet/>
      <dgm:spPr/>
      <dgm:t>
        <a:bodyPr/>
        <a:lstStyle/>
        <a:p>
          <a:endParaRPr lang="en-GB" sz="2800"/>
        </a:p>
      </dgm:t>
    </dgm:pt>
    <dgm:pt modelId="{F212AF23-5BDA-4941-B05B-BA4676C77EB5}">
      <dgm:prSet custT="1"/>
      <dgm:spPr/>
      <dgm:t>
        <a:bodyPr/>
        <a:lstStyle/>
        <a:p>
          <a:r>
            <a:rPr lang="en-GB" sz="1600"/>
            <a:t>Right to Education</a:t>
          </a:r>
        </a:p>
      </dgm:t>
    </dgm:pt>
    <dgm:pt modelId="{D7CEE2C4-B34F-402E-A059-6DBEBF579BEB}" type="parTrans" cxnId="{D1E3D7C3-FB65-4F8D-9E07-B9EA4798AAB0}">
      <dgm:prSet custT="1"/>
      <dgm:spPr/>
      <dgm:t>
        <a:bodyPr/>
        <a:lstStyle/>
        <a:p>
          <a:endParaRPr lang="en-GB" sz="1600"/>
        </a:p>
      </dgm:t>
    </dgm:pt>
    <dgm:pt modelId="{7489EE8E-99CD-41C4-ABF8-4A03D547A315}" type="sibTrans" cxnId="{D1E3D7C3-FB65-4F8D-9E07-B9EA4798AAB0}">
      <dgm:prSet/>
      <dgm:spPr/>
      <dgm:t>
        <a:bodyPr/>
        <a:lstStyle/>
        <a:p>
          <a:endParaRPr lang="en-GB" sz="2800"/>
        </a:p>
      </dgm:t>
    </dgm:pt>
    <dgm:pt modelId="{35302A7D-7C97-4F06-B78E-E08B6B644CAD}">
      <dgm:prSet custT="1"/>
      <dgm:spPr/>
      <dgm:t>
        <a:bodyPr/>
        <a:lstStyle/>
        <a:p>
          <a:r>
            <a:rPr lang="en-GB" sz="1600"/>
            <a:t>Right to Livelihood</a:t>
          </a:r>
        </a:p>
      </dgm:t>
    </dgm:pt>
    <dgm:pt modelId="{44353CA4-69E3-4FC8-85B7-84544ED1B50C}" type="parTrans" cxnId="{407C016F-1E10-4CC1-9812-F0B24D4439AE}">
      <dgm:prSet custT="1"/>
      <dgm:spPr/>
      <dgm:t>
        <a:bodyPr/>
        <a:lstStyle/>
        <a:p>
          <a:endParaRPr lang="en-GB" sz="1600"/>
        </a:p>
      </dgm:t>
    </dgm:pt>
    <dgm:pt modelId="{C3CF29C6-2551-42F3-9DC7-AE257E1195AC}" type="sibTrans" cxnId="{407C016F-1E10-4CC1-9812-F0B24D4439AE}">
      <dgm:prSet/>
      <dgm:spPr/>
      <dgm:t>
        <a:bodyPr/>
        <a:lstStyle/>
        <a:p>
          <a:endParaRPr lang="en-GB" sz="2800"/>
        </a:p>
      </dgm:t>
    </dgm:pt>
    <dgm:pt modelId="{15E79103-343A-461B-AB62-21CBE3209417}">
      <dgm:prSet custT="1"/>
      <dgm:spPr/>
      <dgm:t>
        <a:bodyPr/>
        <a:lstStyle/>
        <a:p>
          <a:r>
            <a:rPr lang="en-GB" sz="1600"/>
            <a:t>Right to Information</a:t>
          </a:r>
        </a:p>
      </dgm:t>
    </dgm:pt>
    <dgm:pt modelId="{4AB8CC1B-B78C-4E44-AAB2-E8971D02FA19}" type="parTrans" cxnId="{D7F5D2B9-517D-4A93-AA16-93C862B508D3}">
      <dgm:prSet custT="1"/>
      <dgm:spPr/>
      <dgm:t>
        <a:bodyPr/>
        <a:lstStyle/>
        <a:p>
          <a:endParaRPr lang="en-GB" sz="1600"/>
        </a:p>
      </dgm:t>
    </dgm:pt>
    <dgm:pt modelId="{2349FA2C-4B70-4003-8D8B-943F84EAF23A}" type="sibTrans" cxnId="{D7F5D2B9-517D-4A93-AA16-93C862B508D3}">
      <dgm:prSet/>
      <dgm:spPr/>
      <dgm:t>
        <a:bodyPr/>
        <a:lstStyle/>
        <a:p>
          <a:endParaRPr lang="en-GB" sz="2800"/>
        </a:p>
      </dgm:t>
    </dgm:pt>
    <dgm:pt modelId="{14CE11CD-6DB8-4E2C-AD61-4F9025349D36}">
      <dgm:prSet phldrT="[Text]" custT="1"/>
      <dgm:spPr/>
      <dgm:t>
        <a:bodyPr/>
        <a:lstStyle/>
        <a:p>
          <a:r>
            <a:rPr lang="en-GB" sz="1600"/>
            <a:t>Right to Adequate Standard of Living</a:t>
          </a:r>
        </a:p>
      </dgm:t>
    </dgm:pt>
    <dgm:pt modelId="{8BA6B355-855C-4A7E-B290-DF4435386A69}" type="parTrans" cxnId="{C882A3FF-7D8D-4A28-813C-ADC93AED5C50}">
      <dgm:prSet custT="1"/>
      <dgm:spPr/>
      <dgm:t>
        <a:bodyPr/>
        <a:lstStyle/>
        <a:p>
          <a:endParaRPr lang="en-GB" sz="1600"/>
        </a:p>
      </dgm:t>
    </dgm:pt>
    <dgm:pt modelId="{CAD4971E-AB53-4EFB-9620-26568B0B1590}" type="sibTrans" cxnId="{C882A3FF-7D8D-4A28-813C-ADC93AED5C50}">
      <dgm:prSet/>
      <dgm:spPr/>
      <dgm:t>
        <a:bodyPr/>
        <a:lstStyle/>
        <a:p>
          <a:endParaRPr lang="en-GB" sz="2800"/>
        </a:p>
      </dgm:t>
    </dgm:pt>
    <dgm:pt modelId="{2A553CB7-0CC2-4BC2-BABE-FEAD83D256FB}" type="pres">
      <dgm:prSet presAssocID="{7DF21AE1-4532-4CE1-B63B-9D42DE3506F8}" presName="Name0" presStyleCnt="0">
        <dgm:presLayoutVars>
          <dgm:chMax val="1"/>
          <dgm:dir/>
          <dgm:animLvl val="ctr"/>
          <dgm:resizeHandles val="exact"/>
        </dgm:presLayoutVars>
      </dgm:prSet>
      <dgm:spPr/>
    </dgm:pt>
    <dgm:pt modelId="{C3B7485C-2638-4FE1-BEC8-83CCBE0F6FF3}" type="pres">
      <dgm:prSet presAssocID="{1098F8C6-0E8C-4CAA-BD91-3E53186FBB4F}" presName="centerShape" presStyleLbl="node0" presStyleIdx="0" presStyleCnt="1" custScaleX="121000" custScaleY="121000"/>
      <dgm:spPr/>
    </dgm:pt>
    <dgm:pt modelId="{55D0F8E3-1477-495E-838A-9E5E30F77BB6}" type="pres">
      <dgm:prSet presAssocID="{8BA6B355-855C-4A7E-B290-DF4435386A69}" presName="parTrans" presStyleLbl="sibTrans2D1" presStyleIdx="0" presStyleCnt="8" custScaleX="121000" custScaleY="121000"/>
      <dgm:spPr/>
    </dgm:pt>
    <dgm:pt modelId="{D515BD13-B778-483C-AEF6-E482E2794A58}" type="pres">
      <dgm:prSet presAssocID="{8BA6B355-855C-4A7E-B290-DF4435386A69}" presName="connectorText" presStyleLbl="sibTrans2D1" presStyleIdx="0" presStyleCnt="8"/>
      <dgm:spPr/>
    </dgm:pt>
    <dgm:pt modelId="{058CE678-63C0-47F8-8B3A-39F9C56A269C}" type="pres">
      <dgm:prSet presAssocID="{14CE11CD-6DB8-4E2C-AD61-4F9025349D36}" presName="node" presStyleLbl="node1" presStyleIdx="0" presStyleCnt="8" custScaleX="121000" custScaleY="121000">
        <dgm:presLayoutVars>
          <dgm:bulletEnabled val="1"/>
        </dgm:presLayoutVars>
      </dgm:prSet>
      <dgm:spPr/>
    </dgm:pt>
    <dgm:pt modelId="{BE817B0E-8423-4AED-A8F7-DB9A5CEEEDC5}" type="pres">
      <dgm:prSet presAssocID="{14687539-BF4B-4E3C-B075-57FF9DCFD961}" presName="parTrans" presStyleLbl="sibTrans2D1" presStyleIdx="1" presStyleCnt="8" custScaleX="121000" custScaleY="121000"/>
      <dgm:spPr/>
    </dgm:pt>
    <dgm:pt modelId="{A9672764-8E92-4A64-B91B-916220FBE9F7}" type="pres">
      <dgm:prSet presAssocID="{14687539-BF4B-4E3C-B075-57FF9DCFD961}" presName="connectorText" presStyleLbl="sibTrans2D1" presStyleIdx="1" presStyleCnt="8"/>
      <dgm:spPr/>
    </dgm:pt>
    <dgm:pt modelId="{0D8B8A84-0560-460A-B6E6-206795AB7B4C}" type="pres">
      <dgm:prSet presAssocID="{DDFE39CE-BAD2-4135-97CA-06A00D684794}" presName="node" presStyleLbl="node1" presStyleIdx="1" presStyleCnt="8" custScaleX="121000" custScaleY="121000">
        <dgm:presLayoutVars>
          <dgm:bulletEnabled val="1"/>
        </dgm:presLayoutVars>
      </dgm:prSet>
      <dgm:spPr/>
    </dgm:pt>
    <dgm:pt modelId="{3B7171E4-889A-4C0C-AC97-571CB8E6251D}" type="pres">
      <dgm:prSet presAssocID="{02F58994-DCBC-4089-9BF4-E48B4A56A93B}" presName="parTrans" presStyleLbl="sibTrans2D1" presStyleIdx="2" presStyleCnt="8" custScaleX="121000" custScaleY="121000"/>
      <dgm:spPr/>
    </dgm:pt>
    <dgm:pt modelId="{E0EBBEA6-47E7-4D72-9E74-5C46AAEE9EEC}" type="pres">
      <dgm:prSet presAssocID="{02F58994-DCBC-4089-9BF4-E48B4A56A93B}" presName="connectorText" presStyleLbl="sibTrans2D1" presStyleIdx="2" presStyleCnt="8"/>
      <dgm:spPr/>
    </dgm:pt>
    <dgm:pt modelId="{329D1997-007F-45B7-85C8-22F85021C971}" type="pres">
      <dgm:prSet presAssocID="{9B2B364F-5802-4F41-B5D9-6555BA47C43F}" presName="node" presStyleLbl="node1" presStyleIdx="2" presStyleCnt="8" custScaleX="121000" custScaleY="121000">
        <dgm:presLayoutVars>
          <dgm:bulletEnabled val="1"/>
        </dgm:presLayoutVars>
      </dgm:prSet>
      <dgm:spPr/>
    </dgm:pt>
    <dgm:pt modelId="{101E7F3D-63A0-464C-A0F4-2781FE06E7CA}" type="pres">
      <dgm:prSet presAssocID="{F441E5CE-7399-478C-8C47-5C98E0D094D7}" presName="parTrans" presStyleLbl="sibTrans2D1" presStyleIdx="3" presStyleCnt="8" custScaleX="121000" custScaleY="121000"/>
      <dgm:spPr/>
    </dgm:pt>
    <dgm:pt modelId="{D0BC3D1D-8DFA-420D-B913-292B7B2E23CC}" type="pres">
      <dgm:prSet presAssocID="{F441E5CE-7399-478C-8C47-5C98E0D094D7}" presName="connectorText" presStyleLbl="sibTrans2D1" presStyleIdx="3" presStyleCnt="8"/>
      <dgm:spPr/>
    </dgm:pt>
    <dgm:pt modelId="{5D3F451F-B7A5-45FB-84C6-010ABB87A0EA}" type="pres">
      <dgm:prSet presAssocID="{FDC9CC84-864E-444A-A092-079C17D13548}" presName="node" presStyleLbl="node1" presStyleIdx="3" presStyleCnt="8" custScaleX="121000" custScaleY="121000">
        <dgm:presLayoutVars>
          <dgm:bulletEnabled val="1"/>
        </dgm:presLayoutVars>
      </dgm:prSet>
      <dgm:spPr/>
    </dgm:pt>
    <dgm:pt modelId="{9FA3DD57-6B61-4C86-8C48-28A87C6B7B78}" type="pres">
      <dgm:prSet presAssocID="{4643AE4D-BBBD-4EE5-9066-B4DFE85E09E2}" presName="parTrans" presStyleLbl="sibTrans2D1" presStyleIdx="4" presStyleCnt="8" custScaleX="121000" custScaleY="121000"/>
      <dgm:spPr/>
    </dgm:pt>
    <dgm:pt modelId="{AF3A086F-03EC-4907-9582-3CBDC3BA2A97}" type="pres">
      <dgm:prSet presAssocID="{4643AE4D-BBBD-4EE5-9066-B4DFE85E09E2}" presName="connectorText" presStyleLbl="sibTrans2D1" presStyleIdx="4" presStyleCnt="8"/>
      <dgm:spPr/>
    </dgm:pt>
    <dgm:pt modelId="{4B5FFBB7-D0E5-43EB-9109-05CB5756EE02}" type="pres">
      <dgm:prSet presAssocID="{1017A498-48C9-4876-B7EF-A7E7155FFA4A}" presName="node" presStyleLbl="node1" presStyleIdx="4" presStyleCnt="8" custScaleX="120079" custScaleY="120079" custRadScaleRad="100000">
        <dgm:presLayoutVars>
          <dgm:bulletEnabled val="1"/>
        </dgm:presLayoutVars>
      </dgm:prSet>
      <dgm:spPr/>
    </dgm:pt>
    <dgm:pt modelId="{528CA50A-C44D-4960-A84C-21DEBF2E966E}" type="pres">
      <dgm:prSet presAssocID="{D7CEE2C4-B34F-402E-A059-6DBEBF579BEB}" presName="parTrans" presStyleLbl="sibTrans2D1" presStyleIdx="5" presStyleCnt="8" custScaleX="121000" custScaleY="121000"/>
      <dgm:spPr/>
    </dgm:pt>
    <dgm:pt modelId="{7A81C02B-1518-42E9-968C-B266B28905D7}" type="pres">
      <dgm:prSet presAssocID="{D7CEE2C4-B34F-402E-A059-6DBEBF579BEB}" presName="connectorText" presStyleLbl="sibTrans2D1" presStyleIdx="5" presStyleCnt="8"/>
      <dgm:spPr/>
    </dgm:pt>
    <dgm:pt modelId="{5995BD0E-17D1-4E20-B705-EAFA0B09D5B4}" type="pres">
      <dgm:prSet presAssocID="{F212AF23-5BDA-4941-B05B-BA4676C77EB5}" presName="node" presStyleLbl="node1" presStyleIdx="5" presStyleCnt="8" custScaleX="121000" custScaleY="121000">
        <dgm:presLayoutVars>
          <dgm:bulletEnabled val="1"/>
        </dgm:presLayoutVars>
      </dgm:prSet>
      <dgm:spPr/>
    </dgm:pt>
    <dgm:pt modelId="{D1C25FB2-1A9E-4C48-897F-212818644879}" type="pres">
      <dgm:prSet presAssocID="{44353CA4-69E3-4FC8-85B7-84544ED1B50C}" presName="parTrans" presStyleLbl="sibTrans2D1" presStyleIdx="6" presStyleCnt="8" custScaleX="121000" custScaleY="121000"/>
      <dgm:spPr/>
    </dgm:pt>
    <dgm:pt modelId="{968E040E-A1B4-4156-AD37-A68C543A1CA3}" type="pres">
      <dgm:prSet presAssocID="{44353CA4-69E3-4FC8-85B7-84544ED1B50C}" presName="connectorText" presStyleLbl="sibTrans2D1" presStyleIdx="6" presStyleCnt="8"/>
      <dgm:spPr/>
    </dgm:pt>
    <dgm:pt modelId="{B0DA0A71-3D13-4DD9-8E39-38FD1581E4EB}" type="pres">
      <dgm:prSet presAssocID="{35302A7D-7C97-4F06-B78E-E08B6B644CAD}" presName="node" presStyleLbl="node1" presStyleIdx="6" presStyleCnt="8" custScaleX="121000" custScaleY="121000">
        <dgm:presLayoutVars>
          <dgm:bulletEnabled val="1"/>
        </dgm:presLayoutVars>
      </dgm:prSet>
      <dgm:spPr/>
    </dgm:pt>
    <dgm:pt modelId="{D56BB0D4-5E00-40F5-95C1-2B931AED054E}" type="pres">
      <dgm:prSet presAssocID="{4AB8CC1B-B78C-4E44-AAB2-E8971D02FA19}" presName="parTrans" presStyleLbl="sibTrans2D1" presStyleIdx="7" presStyleCnt="8" custScaleX="121000" custScaleY="121000"/>
      <dgm:spPr/>
    </dgm:pt>
    <dgm:pt modelId="{603895C2-719E-497D-8D14-4DE28C85BCA0}" type="pres">
      <dgm:prSet presAssocID="{4AB8CC1B-B78C-4E44-AAB2-E8971D02FA19}" presName="connectorText" presStyleLbl="sibTrans2D1" presStyleIdx="7" presStyleCnt="8"/>
      <dgm:spPr/>
    </dgm:pt>
    <dgm:pt modelId="{1B97B286-2BA8-48A0-9E6F-CF0E81D8F2A3}" type="pres">
      <dgm:prSet presAssocID="{15E79103-343A-461B-AB62-21CBE3209417}" presName="node" presStyleLbl="node1" presStyleIdx="7" presStyleCnt="8" custScaleX="121000" custScaleY="121000">
        <dgm:presLayoutVars>
          <dgm:bulletEnabled val="1"/>
        </dgm:presLayoutVars>
      </dgm:prSet>
      <dgm:spPr/>
    </dgm:pt>
  </dgm:ptLst>
  <dgm:cxnLst>
    <dgm:cxn modelId="{2A50660A-9CB8-4186-8302-A29C2C3B79A0}" type="presOf" srcId="{F441E5CE-7399-478C-8C47-5C98E0D094D7}" destId="{101E7F3D-63A0-464C-A0F4-2781FE06E7CA}" srcOrd="0" destOrd="0" presId="urn:microsoft.com/office/officeart/2005/8/layout/radial5"/>
    <dgm:cxn modelId="{6777FE0F-B721-4239-874F-6ACF374BC8FF}" type="presOf" srcId="{F212AF23-5BDA-4941-B05B-BA4676C77EB5}" destId="{5995BD0E-17D1-4E20-B705-EAFA0B09D5B4}" srcOrd="0" destOrd="0" presId="urn:microsoft.com/office/officeart/2005/8/layout/radial5"/>
    <dgm:cxn modelId="{3FB11613-2260-4BBB-87B5-C968A5532DCE}" type="presOf" srcId="{FDC9CC84-864E-444A-A092-079C17D13548}" destId="{5D3F451F-B7A5-45FB-84C6-010ABB87A0EA}" srcOrd="0" destOrd="0" presId="urn:microsoft.com/office/officeart/2005/8/layout/radial5"/>
    <dgm:cxn modelId="{8B09311F-DEFD-40F1-990A-20C2407AACE5}" type="presOf" srcId="{14CE11CD-6DB8-4E2C-AD61-4F9025349D36}" destId="{058CE678-63C0-47F8-8B3A-39F9C56A269C}" srcOrd="0" destOrd="0" presId="urn:microsoft.com/office/officeart/2005/8/layout/radial5"/>
    <dgm:cxn modelId="{6DB6B329-D92D-4C3C-ABCE-D023700AE126}" type="presOf" srcId="{15E79103-343A-461B-AB62-21CBE3209417}" destId="{1B97B286-2BA8-48A0-9E6F-CF0E81D8F2A3}" srcOrd="0" destOrd="0" presId="urn:microsoft.com/office/officeart/2005/8/layout/radial5"/>
    <dgm:cxn modelId="{7273583D-92CA-4E32-9022-C88B26449755}" type="presOf" srcId="{35302A7D-7C97-4F06-B78E-E08B6B644CAD}" destId="{B0DA0A71-3D13-4DD9-8E39-38FD1581E4EB}" srcOrd="0" destOrd="0" presId="urn:microsoft.com/office/officeart/2005/8/layout/radial5"/>
    <dgm:cxn modelId="{0664775F-34FD-4900-B710-ED0E486F5792}" type="presOf" srcId="{14687539-BF4B-4E3C-B075-57FF9DCFD961}" destId="{A9672764-8E92-4A64-B91B-916220FBE9F7}" srcOrd="1" destOrd="0" presId="urn:microsoft.com/office/officeart/2005/8/layout/radial5"/>
    <dgm:cxn modelId="{38264261-4A83-4DB7-8235-8FA6CA876390}" type="presOf" srcId="{44353CA4-69E3-4FC8-85B7-84544ED1B50C}" destId="{D1C25FB2-1A9E-4C48-897F-212818644879}" srcOrd="0" destOrd="0" presId="urn:microsoft.com/office/officeart/2005/8/layout/radial5"/>
    <dgm:cxn modelId="{1B4C2843-FAB3-45EA-B86B-17F1D8E9925A}" type="presOf" srcId="{1017A498-48C9-4876-B7EF-A7E7155FFA4A}" destId="{4B5FFBB7-D0E5-43EB-9109-05CB5756EE02}" srcOrd="0" destOrd="0" presId="urn:microsoft.com/office/officeart/2005/8/layout/radial5"/>
    <dgm:cxn modelId="{E8624C43-A232-4A9A-B11E-D163745A6545}" type="presOf" srcId="{D7CEE2C4-B34F-402E-A059-6DBEBF579BEB}" destId="{7A81C02B-1518-42E9-968C-B266B28905D7}" srcOrd="1" destOrd="0" presId="urn:microsoft.com/office/officeart/2005/8/layout/radial5"/>
    <dgm:cxn modelId="{D97B7763-45C0-4C16-828D-61FBA6E563DB}" srcId="{7DF21AE1-4532-4CE1-B63B-9D42DE3506F8}" destId="{1098F8C6-0E8C-4CAA-BD91-3E53186FBB4F}" srcOrd="0" destOrd="0" parTransId="{BAA28BD5-EB04-40FF-A537-0EB6044CFB9A}" sibTransId="{4DAD7D97-9933-4E14-8F48-30DFC6EB3372}"/>
    <dgm:cxn modelId="{42424566-ED76-4101-82F6-EAA40B260A82}" type="presOf" srcId="{02F58994-DCBC-4089-9BF4-E48B4A56A93B}" destId="{3B7171E4-889A-4C0C-AC97-571CB8E6251D}" srcOrd="0" destOrd="0" presId="urn:microsoft.com/office/officeart/2005/8/layout/radial5"/>
    <dgm:cxn modelId="{F9DC2068-F5B2-4A19-8600-E1115BC4E1CA}" srcId="{1098F8C6-0E8C-4CAA-BD91-3E53186FBB4F}" destId="{FDC9CC84-864E-444A-A092-079C17D13548}" srcOrd="3" destOrd="0" parTransId="{F441E5CE-7399-478C-8C47-5C98E0D094D7}" sibTransId="{7CD29710-7491-45AF-ADAE-E0F97D9524EC}"/>
    <dgm:cxn modelId="{A5AED46A-6C10-410F-B5E9-542B17745050}" srcId="{1098F8C6-0E8C-4CAA-BD91-3E53186FBB4F}" destId="{9B2B364F-5802-4F41-B5D9-6555BA47C43F}" srcOrd="2" destOrd="0" parTransId="{02F58994-DCBC-4089-9BF4-E48B4A56A93B}" sibTransId="{F29217F9-25AF-41E6-A1A2-F31B64C730D5}"/>
    <dgm:cxn modelId="{407C016F-1E10-4CC1-9812-F0B24D4439AE}" srcId="{1098F8C6-0E8C-4CAA-BD91-3E53186FBB4F}" destId="{35302A7D-7C97-4F06-B78E-E08B6B644CAD}" srcOrd="6" destOrd="0" parTransId="{44353CA4-69E3-4FC8-85B7-84544ED1B50C}" sibTransId="{C3CF29C6-2551-42F3-9DC7-AE257E1195AC}"/>
    <dgm:cxn modelId="{EA486E4F-77B8-424A-9FDD-05C9F527BE77}" srcId="{1098F8C6-0E8C-4CAA-BD91-3E53186FBB4F}" destId="{DDFE39CE-BAD2-4135-97CA-06A00D684794}" srcOrd="1" destOrd="0" parTransId="{14687539-BF4B-4E3C-B075-57FF9DCFD961}" sibTransId="{93A3C332-10F7-4425-81F9-6C6D16091E3D}"/>
    <dgm:cxn modelId="{2E7A7D79-1D25-40BB-944B-FA61AFA75ED5}" type="presOf" srcId="{4643AE4D-BBBD-4EE5-9066-B4DFE85E09E2}" destId="{AF3A086F-03EC-4907-9582-3CBDC3BA2A97}" srcOrd="1" destOrd="0" presId="urn:microsoft.com/office/officeart/2005/8/layout/radial5"/>
    <dgm:cxn modelId="{F1B3E77D-39D7-4184-ACCA-03A112E9E644}" type="presOf" srcId="{8BA6B355-855C-4A7E-B290-DF4435386A69}" destId="{55D0F8E3-1477-495E-838A-9E5E30F77BB6}" srcOrd="0" destOrd="0" presId="urn:microsoft.com/office/officeart/2005/8/layout/radial5"/>
    <dgm:cxn modelId="{71D82E8D-38E0-412C-AEA8-141E5E8B7D06}" type="presOf" srcId="{F441E5CE-7399-478C-8C47-5C98E0D094D7}" destId="{D0BC3D1D-8DFA-420D-B913-292B7B2E23CC}" srcOrd="1" destOrd="0" presId="urn:microsoft.com/office/officeart/2005/8/layout/radial5"/>
    <dgm:cxn modelId="{0E73F994-A29B-4C7E-B966-65A2D4E86B7F}" type="presOf" srcId="{7DF21AE1-4532-4CE1-B63B-9D42DE3506F8}" destId="{2A553CB7-0CC2-4BC2-BABE-FEAD83D256FB}" srcOrd="0" destOrd="0" presId="urn:microsoft.com/office/officeart/2005/8/layout/radial5"/>
    <dgm:cxn modelId="{E538FA94-3BE4-4B8F-A557-552ED981D0D8}" srcId="{1098F8C6-0E8C-4CAA-BD91-3E53186FBB4F}" destId="{1017A498-48C9-4876-B7EF-A7E7155FFA4A}" srcOrd="4" destOrd="0" parTransId="{4643AE4D-BBBD-4EE5-9066-B4DFE85E09E2}" sibTransId="{781256AF-D3B4-4B75-9B17-13CAEC919ACE}"/>
    <dgm:cxn modelId="{BB988E98-0197-42DC-8912-AAE9A30806FB}" type="presOf" srcId="{DDFE39CE-BAD2-4135-97CA-06A00D684794}" destId="{0D8B8A84-0560-460A-B6E6-206795AB7B4C}" srcOrd="0" destOrd="0" presId="urn:microsoft.com/office/officeart/2005/8/layout/radial5"/>
    <dgm:cxn modelId="{C6455A9E-3F1B-40A8-AEEA-51171C479A37}" type="presOf" srcId="{02F58994-DCBC-4089-9BF4-E48B4A56A93B}" destId="{E0EBBEA6-47E7-4D72-9E74-5C46AAEE9EEC}" srcOrd="1" destOrd="0" presId="urn:microsoft.com/office/officeart/2005/8/layout/radial5"/>
    <dgm:cxn modelId="{BC61F3A7-7EF5-4721-B7B2-1251EED2455E}" type="presOf" srcId="{4643AE4D-BBBD-4EE5-9066-B4DFE85E09E2}" destId="{9FA3DD57-6B61-4C86-8C48-28A87C6B7B78}" srcOrd="0" destOrd="0" presId="urn:microsoft.com/office/officeart/2005/8/layout/radial5"/>
    <dgm:cxn modelId="{885CBCAC-04F4-4C59-9FF8-D6E59B87C38F}" type="presOf" srcId="{4AB8CC1B-B78C-4E44-AAB2-E8971D02FA19}" destId="{D56BB0D4-5E00-40F5-95C1-2B931AED054E}" srcOrd="0" destOrd="0" presId="urn:microsoft.com/office/officeart/2005/8/layout/radial5"/>
    <dgm:cxn modelId="{04ABB9B9-3837-428D-BF24-ED9BF566174E}" type="presOf" srcId="{14687539-BF4B-4E3C-B075-57FF9DCFD961}" destId="{BE817B0E-8423-4AED-A8F7-DB9A5CEEEDC5}" srcOrd="0" destOrd="0" presId="urn:microsoft.com/office/officeart/2005/8/layout/radial5"/>
    <dgm:cxn modelId="{D7F5D2B9-517D-4A93-AA16-93C862B508D3}" srcId="{1098F8C6-0E8C-4CAA-BD91-3E53186FBB4F}" destId="{15E79103-343A-461B-AB62-21CBE3209417}" srcOrd="7" destOrd="0" parTransId="{4AB8CC1B-B78C-4E44-AAB2-E8971D02FA19}" sibTransId="{2349FA2C-4B70-4003-8D8B-943F84EAF23A}"/>
    <dgm:cxn modelId="{D1E3D7C3-FB65-4F8D-9E07-B9EA4798AAB0}" srcId="{1098F8C6-0E8C-4CAA-BD91-3E53186FBB4F}" destId="{F212AF23-5BDA-4941-B05B-BA4676C77EB5}" srcOrd="5" destOrd="0" parTransId="{D7CEE2C4-B34F-402E-A059-6DBEBF579BEB}" sibTransId="{7489EE8E-99CD-41C4-ABF8-4A03D547A315}"/>
    <dgm:cxn modelId="{84AC25E1-FE46-406C-985A-64E9698988FB}" type="presOf" srcId="{44353CA4-69E3-4FC8-85B7-84544ED1B50C}" destId="{968E040E-A1B4-4156-AD37-A68C543A1CA3}" srcOrd="1" destOrd="0" presId="urn:microsoft.com/office/officeart/2005/8/layout/radial5"/>
    <dgm:cxn modelId="{67BFB2E3-FDC9-4F3A-8776-6911C3E68BE8}" type="presOf" srcId="{4AB8CC1B-B78C-4E44-AAB2-E8971D02FA19}" destId="{603895C2-719E-497D-8D14-4DE28C85BCA0}" srcOrd="1" destOrd="0" presId="urn:microsoft.com/office/officeart/2005/8/layout/radial5"/>
    <dgm:cxn modelId="{C8C72DED-CB26-4413-826A-CF2730D23ECE}" type="presOf" srcId="{1098F8C6-0E8C-4CAA-BD91-3E53186FBB4F}" destId="{C3B7485C-2638-4FE1-BEC8-83CCBE0F6FF3}" srcOrd="0" destOrd="0" presId="urn:microsoft.com/office/officeart/2005/8/layout/radial5"/>
    <dgm:cxn modelId="{24B98BFD-AAC3-4962-AE5F-973E903B6C0D}" type="presOf" srcId="{8BA6B355-855C-4A7E-B290-DF4435386A69}" destId="{D515BD13-B778-483C-AEF6-E482E2794A58}" srcOrd="1" destOrd="0" presId="urn:microsoft.com/office/officeart/2005/8/layout/radial5"/>
    <dgm:cxn modelId="{834C6CFE-D56F-4849-8552-934DB9923682}" type="presOf" srcId="{9B2B364F-5802-4F41-B5D9-6555BA47C43F}" destId="{329D1997-007F-45B7-85C8-22F85021C971}" srcOrd="0" destOrd="0" presId="urn:microsoft.com/office/officeart/2005/8/layout/radial5"/>
    <dgm:cxn modelId="{CE4B29FF-D44B-4C60-A97D-BA229BAE6425}" type="presOf" srcId="{D7CEE2C4-B34F-402E-A059-6DBEBF579BEB}" destId="{528CA50A-C44D-4960-A84C-21DEBF2E966E}" srcOrd="0" destOrd="0" presId="urn:microsoft.com/office/officeart/2005/8/layout/radial5"/>
    <dgm:cxn modelId="{C882A3FF-7D8D-4A28-813C-ADC93AED5C50}" srcId="{1098F8C6-0E8C-4CAA-BD91-3E53186FBB4F}" destId="{14CE11CD-6DB8-4E2C-AD61-4F9025349D36}" srcOrd="0" destOrd="0" parTransId="{8BA6B355-855C-4A7E-B290-DF4435386A69}" sibTransId="{CAD4971E-AB53-4EFB-9620-26568B0B1590}"/>
    <dgm:cxn modelId="{C2573402-4F9B-45CA-BB84-D7516716FD98}" type="presParOf" srcId="{2A553CB7-0CC2-4BC2-BABE-FEAD83D256FB}" destId="{C3B7485C-2638-4FE1-BEC8-83CCBE0F6FF3}" srcOrd="0" destOrd="0" presId="urn:microsoft.com/office/officeart/2005/8/layout/radial5"/>
    <dgm:cxn modelId="{63E6241B-3968-4D48-957A-652D5373B8EB}" type="presParOf" srcId="{2A553CB7-0CC2-4BC2-BABE-FEAD83D256FB}" destId="{55D0F8E3-1477-495E-838A-9E5E30F77BB6}" srcOrd="1" destOrd="0" presId="urn:microsoft.com/office/officeart/2005/8/layout/radial5"/>
    <dgm:cxn modelId="{EB4923B9-67F5-4EEA-ADD4-9994C66EB750}" type="presParOf" srcId="{55D0F8E3-1477-495E-838A-9E5E30F77BB6}" destId="{D515BD13-B778-483C-AEF6-E482E2794A58}" srcOrd="0" destOrd="0" presId="urn:microsoft.com/office/officeart/2005/8/layout/radial5"/>
    <dgm:cxn modelId="{CB810BEB-318A-41FB-9FF4-C2AF4F32076C}" type="presParOf" srcId="{2A553CB7-0CC2-4BC2-BABE-FEAD83D256FB}" destId="{058CE678-63C0-47F8-8B3A-39F9C56A269C}" srcOrd="2" destOrd="0" presId="urn:microsoft.com/office/officeart/2005/8/layout/radial5"/>
    <dgm:cxn modelId="{2EED5708-0256-4531-B713-594C36B14D97}" type="presParOf" srcId="{2A553CB7-0CC2-4BC2-BABE-FEAD83D256FB}" destId="{BE817B0E-8423-4AED-A8F7-DB9A5CEEEDC5}" srcOrd="3" destOrd="0" presId="urn:microsoft.com/office/officeart/2005/8/layout/radial5"/>
    <dgm:cxn modelId="{CD059493-F63E-472A-9746-7EB4C932C8E8}" type="presParOf" srcId="{BE817B0E-8423-4AED-A8F7-DB9A5CEEEDC5}" destId="{A9672764-8E92-4A64-B91B-916220FBE9F7}" srcOrd="0" destOrd="0" presId="urn:microsoft.com/office/officeart/2005/8/layout/radial5"/>
    <dgm:cxn modelId="{9A89A813-7C87-4996-B60F-52A1A8EB991A}" type="presParOf" srcId="{2A553CB7-0CC2-4BC2-BABE-FEAD83D256FB}" destId="{0D8B8A84-0560-460A-B6E6-206795AB7B4C}" srcOrd="4" destOrd="0" presId="urn:microsoft.com/office/officeart/2005/8/layout/radial5"/>
    <dgm:cxn modelId="{FF5F11BB-DFF1-4CD4-8886-59DD44FB6944}" type="presParOf" srcId="{2A553CB7-0CC2-4BC2-BABE-FEAD83D256FB}" destId="{3B7171E4-889A-4C0C-AC97-571CB8E6251D}" srcOrd="5" destOrd="0" presId="urn:microsoft.com/office/officeart/2005/8/layout/radial5"/>
    <dgm:cxn modelId="{1757076E-5C7B-47FC-86AF-F553984924FE}" type="presParOf" srcId="{3B7171E4-889A-4C0C-AC97-571CB8E6251D}" destId="{E0EBBEA6-47E7-4D72-9E74-5C46AAEE9EEC}" srcOrd="0" destOrd="0" presId="urn:microsoft.com/office/officeart/2005/8/layout/radial5"/>
    <dgm:cxn modelId="{0403B18F-6127-484A-AEC7-B9AD6657A1B1}" type="presParOf" srcId="{2A553CB7-0CC2-4BC2-BABE-FEAD83D256FB}" destId="{329D1997-007F-45B7-85C8-22F85021C971}" srcOrd="6" destOrd="0" presId="urn:microsoft.com/office/officeart/2005/8/layout/radial5"/>
    <dgm:cxn modelId="{946C99A1-1972-48F7-9B92-2A4BEC2D06A6}" type="presParOf" srcId="{2A553CB7-0CC2-4BC2-BABE-FEAD83D256FB}" destId="{101E7F3D-63A0-464C-A0F4-2781FE06E7CA}" srcOrd="7" destOrd="0" presId="urn:microsoft.com/office/officeart/2005/8/layout/radial5"/>
    <dgm:cxn modelId="{4272CEAA-66BA-41C7-91EE-40E556F59E3B}" type="presParOf" srcId="{101E7F3D-63A0-464C-A0F4-2781FE06E7CA}" destId="{D0BC3D1D-8DFA-420D-B913-292B7B2E23CC}" srcOrd="0" destOrd="0" presId="urn:microsoft.com/office/officeart/2005/8/layout/radial5"/>
    <dgm:cxn modelId="{57A23A9F-86D7-4B94-984C-37476E5698CD}" type="presParOf" srcId="{2A553CB7-0CC2-4BC2-BABE-FEAD83D256FB}" destId="{5D3F451F-B7A5-45FB-84C6-010ABB87A0EA}" srcOrd="8" destOrd="0" presId="urn:microsoft.com/office/officeart/2005/8/layout/radial5"/>
    <dgm:cxn modelId="{FFF7B99B-827D-4DB9-A4EF-DDF95B48A576}" type="presParOf" srcId="{2A553CB7-0CC2-4BC2-BABE-FEAD83D256FB}" destId="{9FA3DD57-6B61-4C86-8C48-28A87C6B7B78}" srcOrd="9" destOrd="0" presId="urn:microsoft.com/office/officeart/2005/8/layout/radial5"/>
    <dgm:cxn modelId="{32A715FF-22C1-4EE8-B1D2-855ABC130B00}" type="presParOf" srcId="{9FA3DD57-6B61-4C86-8C48-28A87C6B7B78}" destId="{AF3A086F-03EC-4907-9582-3CBDC3BA2A97}" srcOrd="0" destOrd="0" presId="urn:microsoft.com/office/officeart/2005/8/layout/radial5"/>
    <dgm:cxn modelId="{EF1BAF3B-D5F1-493C-A2F3-961A3EF20B7A}" type="presParOf" srcId="{2A553CB7-0CC2-4BC2-BABE-FEAD83D256FB}" destId="{4B5FFBB7-D0E5-43EB-9109-05CB5756EE02}" srcOrd="10" destOrd="0" presId="urn:microsoft.com/office/officeart/2005/8/layout/radial5"/>
    <dgm:cxn modelId="{D517E15C-2C44-4403-828C-B2B9A416CB0F}" type="presParOf" srcId="{2A553CB7-0CC2-4BC2-BABE-FEAD83D256FB}" destId="{528CA50A-C44D-4960-A84C-21DEBF2E966E}" srcOrd="11" destOrd="0" presId="urn:microsoft.com/office/officeart/2005/8/layout/radial5"/>
    <dgm:cxn modelId="{D5C1AF25-2457-4D57-8BA9-E1C07BE02913}" type="presParOf" srcId="{528CA50A-C44D-4960-A84C-21DEBF2E966E}" destId="{7A81C02B-1518-42E9-968C-B266B28905D7}" srcOrd="0" destOrd="0" presId="urn:microsoft.com/office/officeart/2005/8/layout/radial5"/>
    <dgm:cxn modelId="{8CA8CB53-797D-44AD-B20D-923A757AB8D2}" type="presParOf" srcId="{2A553CB7-0CC2-4BC2-BABE-FEAD83D256FB}" destId="{5995BD0E-17D1-4E20-B705-EAFA0B09D5B4}" srcOrd="12" destOrd="0" presId="urn:microsoft.com/office/officeart/2005/8/layout/radial5"/>
    <dgm:cxn modelId="{3BE05ED8-6811-41A2-91F8-6B769F6D95EC}" type="presParOf" srcId="{2A553CB7-0CC2-4BC2-BABE-FEAD83D256FB}" destId="{D1C25FB2-1A9E-4C48-897F-212818644879}" srcOrd="13" destOrd="0" presId="urn:microsoft.com/office/officeart/2005/8/layout/radial5"/>
    <dgm:cxn modelId="{9E9AC01B-CADC-499E-8429-430CD61663EB}" type="presParOf" srcId="{D1C25FB2-1A9E-4C48-897F-212818644879}" destId="{968E040E-A1B4-4156-AD37-A68C543A1CA3}" srcOrd="0" destOrd="0" presId="urn:microsoft.com/office/officeart/2005/8/layout/radial5"/>
    <dgm:cxn modelId="{51940AE0-FEA5-40A0-AFA2-453C50C36151}" type="presParOf" srcId="{2A553CB7-0CC2-4BC2-BABE-FEAD83D256FB}" destId="{B0DA0A71-3D13-4DD9-8E39-38FD1581E4EB}" srcOrd="14" destOrd="0" presId="urn:microsoft.com/office/officeart/2005/8/layout/radial5"/>
    <dgm:cxn modelId="{F42783DD-D668-45BC-8DDF-DBF079D9090F}" type="presParOf" srcId="{2A553CB7-0CC2-4BC2-BABE-FEAD83D256FB}" destId="{D56BB0D4-5E00-40F5-95C1-2B931AED054E}" srcOrd="15" destOrd="0" presId="urn:microsoft.com/office/officeart/2005/8/layout/radial5"/>
    <dgm:cxn modelId="{D8EB61B0-9830-4296-A8E0-03B18CCD2522}" type="presParOf" srcId="{D56BB0D4-5E00-40F5-95C1-2B931AED054E}" destId="{603895C2-719E-497D-8D14-4DE28C85BCA0}" srcOrd="0" destOrd="0" presId="urn:microsoft.com/office/officeart/2005/8/layout/radial5"/>
    <dgm:cxn modelId="{DD9C8FBD-A402-4819-9BD6-029C03C772C9}" type="presParOf" srcId="{2A553CB7-0CC2-4BC2-BABE-FEAD83D256FB}" destId="{1B97B286-2BA8-48A0-9E6F-CF0E81D8F2A3}"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A5B19F-3FFC-4F2D-BD92-6A2A54456472}"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en-GB"/>
        </a:p>
      </dgm:t>
    </dgm:pt>
    <dgm:pt modelId="{A0B923AE-E81F-444B-9C37-75362A7E75D8}">
      <dgm:prSet phldrT="[Text]" custT="1"/>
      <dgm:spPr/>
      <dgm:t>
        <a:bodyPr/>
        <a:lstStyle/>
        <a:p>
          <a:r>
            <a:rPr lang="en-GB" sz="1600"/>
            <a:t>Clear commitments and expectations, translated into clear rules</a:t>
          </a:r>
        </a:p>
      </dgm:t>
    </dgm:pt>
    <dgm:pt modelId="{7629CB6F-8DFD-4201-B560-E0A788635236}" type="parTrans" cxnId="{E75C4BF2-A510-48E0-9804-6525B74C0104}">
      <dgm:prSet/>
      <dgm:spPr/>
      <dgm:t>
        <a:bodyPr/>
        <a:lstStyle/>
        <a:p>
          <a:endParaRPr lang="en-GB" sz="1400"/>
        </a:p>
      </dgm:t>
    </dgm:pt>
    <dgm:pt modelId="{220E1DF6-8556-4576-A6E6-3A65AF8AB7DF}" type="sibTrans" cxnId="{E75C4BF2-A510-48E0-9804-6525B74C0104}">
      <dgm:prSet/>
      <dgm:spPr/>
      <dgm:t>
        <a:bodyPr/>
        <a:lstStyle/>
        <a:p>
          <a:endParaRPr lang="en-GB" sz="1400"/>
        </a:p>
      </dgm:t>
    </dgm:pt>
    <dgm:pt modelId="{75539642-7465-480A-8901-E94CC81C73F8}">
      <dgm:prSet phldrT="[Text]" custT="1"/>
      <dgm:spPr/>
      <dgm:t>
        <a:bodyPr/>
        <a:lstStyle/>
        <a:p>
          <a:r>
            <a:rPr lang="en-GB" sz="1600"/>
            <a:t>Aid administration applies rules in line with commitments and expectations</a:t>
          </a:r>
        </a:p>
      </dgm:t>
    </dgm:pt>
    <dgm:pt modelId="{3F4C7368-16E9-44FF-85C5-FAA48B427BD6}" type="parTrans" cxnId="{335D4D81-AA73-4C40-8FE9-5E91EC7DC790}">
      <dgm:prSet/>
      <dgm:spPr/>
      <dgm:t>
        <a:bodyPr/>
        <a:lstStyle/>
        <a:p>
          <a:endParaRPr lang="en-GB" sz="1400"/>
        </a:p>
      </dgm:t>
    </dgm:pt>
    <dgm:pt modelId="{5EE87939-4826-4E24-A1EC-1D22534D956B}" type="sibTrans" cxnId="{335D4D81-AA73-4C40-8FE9-5E91EC7DC790}">
      <dgm:prSet/>
      <dgm:spPr/>
      <dgm:t>
        <a:bodyPr/>
        <a:lstStyle/>
        <a:p>
          <a:endParaRPr lang="en-GB" sz="1400"/>
        </a:p>
      </dgm:t>
    </dgm:pt>
    <dgm:pt modelId="{C588CBB6-2C82-4A0C-9948-E6DE5D195E32}">
      <dgm:prSet phldrT="[Text]" custT="1"/>
      <dgm:spPr/>
      <dgm:t>
        <a:bodyPr/>
        <a:lstStyle/>
        <a:p>
          <a:r>
            <a:rPr lang="en-GB" sz="1600"/>
            <a:t>Agreement partners implement cross-cutting issues as required</a:t>
          </a:r>
        </a:p>
      </dgm:t>
    </dgm:pt>
    <dgm:pt modelId="{9D820442-49C3-4239-832D-4C64F898E7AB}" type="parTrans" cxnId="{0D312AE0-4C73-494F-8F1F-0EC7B844E039}">
      <dgm:prSet/>
      <dgm:spPr/>
      <dgm:t>
        <a:bodyPr/>
        <a:lstStyle/>
        <a:p>
          <a:endParaRPr lang="en-GB" sz="1400"/>
        </a:p>
      </dgm:t>
    </dgm:pt>
    <dgm:pt modelId="{7EE5C1A6-D32D-4511-8B8A-8D2E2276D99F}" type="sibTrans" cxnId="{0D312AE0-4C73-494F-8F1F-0EC7B844E039}">
      <dgm:prSet/>
      <dgm:spPr/>
      <dgm:t>
        <a:bodyPr/>
        <a:lstStyle/>
        <a:p>
          <a:endParaRPr lang="en-GB" sz="1400"/>
        </a:p>
      </dgm:t>
    </dgm:pt>
    <dgm:pt modelId="{9A946CE6-C85D-4CAA-88D4-EDED8926E703}">
      <dgm:prSet phldrT="[Text]" custT="1"/>
      <dgm:spPr/>
      <dgm:t>
        <a:bodyPr/>
        <a:lstStyle/>
        <a:p>
          <a:r>
            <a:rPr lang="en-GB" sz="1600"/>
            <a:t>Implementing partners integrate cross-cutting issues in project planning and implementation</a:t>
          </a:r>
        </a:p>
      </dgm:t>
    </dgm:pt>
    <dgm:pt modelId="{51F4DBD5-2632-40B9-9E7A-205348621F84}" type="parTrans" cxnId="{600C0141-D65F-4AF2-8A97-9BEE6123667D}">
      <dgm:prSet/>
      <dgm:spPr/>
      <dgm:t>
        <a:bodyPr/>
        <a:lstStyle/>
        <a:p>
          <a:endParaRPr lang="en-GB" sz="1400"/>
        </a:p>
      </dgm:t>
    </dgm:pt>
    <dgm:pt modelId="{63376440-B0C8-4379-9FDC-369533FF7234}" type="sibTrans" cxnId="{600C0141-D65F-4AF2-8A97-9BEE6123667D}">
      <dgm:prSet/>
      <dgm:spPr/>
      <dgm:t>
        <a:bodyPr/>
        <a:lstStyle/>
        <a:p>
          <a:endParaRPr lang="en-GB" sz="1400"/>
        </a:p>
      </dgm:t>
    </dgm:pt>
    <dgm:pt modelId="{5714569F-F1C8-4B50-8CEC-2063AD8D6601}" type="pres">
      <dgm:prSet presAssocID="{F2A5B19F-3FFC-4F2D-BD92-6A2A54456472}" presName="rootnode" presStyleCnt="0">
        <dgm:presLayoutVars>
          <dgm:chMax/>
          <dgm:chPref/>
          <dgm:dir/>
          <dgm:animLvl val="lvl"/>
        </dgm:presLayoutVars>
      </dgm:prSet>
      <dgm:spPr/>
    </dgm:pt>
    <dgm:pt modelId="{DCC244B9-90F3-4C48-96D2-3DD18A61BD84}" type="pres">
      <dgm:prSet presAssocID="{A0B923AE-E81F-444B-9C37-75362A7E75D8}" presName="composite" presStyleCnt="0"/>
      <dgm:spPr/>
    </dgm:pt>
    <dgm:pt modelId="{06F1898B-3A0A-445A-A19C-1F7359C61A16}" type="pres">
      <dgm:prSet presAssocID="{A0B923AE-E81F-444B-9C37-75362A7E75D8}" presName="bentUpArrow1" presStyleLbl="alignImgPlace1" presStyleIdx="0" presStyleCnt="3" custLinFactNeighborX="25430" custLinFactNeighborY="2481"/>
      <dgm:spPr/>
    </dgm:pt>
    <dgm:pt modelId="{6F34F7C5-078A-43C7-8322-00618D6FB0F2}" type="pres">
      <dgm:prSet presAssocID="{A0B923AE-E81F-444B-9C37-75362A7E75D8}" presName="ParentText" presStyleLbl="node1" presStyleIdx="0" presStyleCnt="4" custScaleX="146410" custScaleY="121000" custLinFactNeighborX="-11463" custLinFactNeighborY="-15433">
        <dgm:presLayoutVars>
          <dgm:chMax val="1"/>
          <dgm:chPref val="1"/>
          <dgm:bulletEnabled val="1"/>
        </dgm:presLayoutVars>
      </dgm:prSet>
      <dgm:spPr/>
    </dgm:pt>
    <dgm:pt modelId="{B7880439-9E43-4267-8AAB-EFB7B23D0D48}" type="pres">
      <dgm:prSet presAssocID="{A0B923AE-E81F-444B-9C37-75362A7E75D8}" presName="ChildText" presStyleLbl="revTx" presStyleIdx="0" presStyleCnt="3" custScaleX="505446" custScaleY="121000" custLinFactX="61731" custLinFactNeighborX="100000" custLinFactNeighborY="2550">
        <dgm:presLayoutVars>
          <dgm:chMax val="0"/>
          <dgm:chPref val="0"/>
          <dgm:bulletEnabled val="1"/>
        </dgm:presLayoutVars>
      </dgm:prSet>
      <dgm:spPr/>
    </dgm:pt>
    <dgm:pt modelId="{1DCDA2F6-D93D-4206-A6E8-72F5295462FF}" type="pres">
      <dgm:prSet presAssocID="{220E1DF6-8556-4576-A6E6-3A65AF8AB7DF}" presName="sibTrans" presStyleCnt="0"/>
      <dgm:spPr/>
    </dgm:pt>
    <dgm:pt modelId="{7C5424E2-4FB3-47DE-9E93-06FCBA26885A}" type="pres">
      <dgm:prSet presAssocID="{75539642-7465-480A-8901-E94CC81C73F8}" presName="composite" presStyleCnt="0"/>
      <dgm:spPr/>
    </dgm:pt>
    <dgm:pt modelId="{94F364CB-44EC-4886-9B2D-9CE3404E0E04}" type="pres">
      <dgm:prSet presAssocID="{75539642-7465-480A-8901-E94CC81C73F8}" presName="bentUpArrow1" presStyleLbl="alignImgPlace1" presStyleIdx="1" presStyleCnt="3" custLinFactNeighborX="-41749" custLinFactNeighborY="19018"/>
      <dgm:spPr/>
    </dgm:pt>
    <dgm:pt modelId="{9E8B8371-55C7-4A95-A78A-0546882CD366}" type="pres">
      <dgm:prSet presAssocID="{75539642-7465-480A-8901-E94CC81C73F8}" presName="ParentText" presStyleLbl="node1" presStyleIdx="1" presStyleCnt="4" custScaleX="146410" custScaleY="133100" custLinFactNeighborX="-58718" custLinFactNeighborY="-7479">
        <dgm:presLayoutVars>
          <dgm:chMax val="1"/>
          <dgm:chPref val="1"/>
          <dgm:bulletEnabled val="1"/>
        </dgm:presLayoutVars>
      </dgm:prSet>
      <dgm:spPr/>
    </dgm:pt>
    <dgm:pt modelId="{3D568697-4F58-4671-B8BB-0ABE6ED9EF35}" type="pres">
      <dgm:prSet presAssocID="{75539642-7465-480A-8901-E94CC81C73F8}" presName="ChildText" presStyleLbl="revTx" presStyleIdx="1" presStyleCnt="3" custScaleX="515610" custScaleY="121000" custLinFactNeighborX="72538" custLinFactNeighborY="-2501">
        <dgm:presLayoutVars>
          <dgm:chMax val="0"/>
          <dgm:chPref val="0"/>
          <dgm:bulletEnabled val="1"/>
        </dgm:presLayoutVars>
      </dgm:prSet>
      <dgm:spPr/>
    </dgm:pt>
    <dgm:pt modelId="{023B4E10-814A-42EF-AA77-A54F4907C4D6}" type="pres">
      <dgm:prSet presAssocID="{5EE87939-4826-4E24-A1EC-1D22534D956B}" presName="sibTrans" presStyleCnt="0"/>
      <dgm:spPr/>
    </dgm:pt>
    <dgm:pt modelId="{26491D0C-28CD-4ABB-ADBB-CEFAA75CD399}" type="pres">
      <dgm:prSet presAssocID="{C588CBB6-2C82-4A0C-9948-E6DE5D195E32}" presName="composite" presStyleCnt="0"/>
      <dgm:spPr/>
    </dgm:pt>
    <dgm:pt modelId="{DD2AC4F6-96B4-4D40-9E03-41C52C114692}" type="pres">
      <dgm:prSet presAssocID="{C588CBB6-2C82-4A0C-9948-E6DE5D195E32}" presName="bentUpArrow1" presStyleLbl="alignImgPlace1" presStyleIdx="2" presStyleCnt="3" custLinFactNeighborX="-99122" custLinFactNeighborY="26911"/>
      <dgm:spPr/>
    </dgm:pt>
    <dgm:pt modelId="{738DF295-DBBD-4863-B69E-44F2AD52E242}" type="pres">
      <dgm:prSet presAssocID="{C588CBB6-2C82-4A0C-9948-E6DE5D195E32}" presName="ParentText" presStyleLbl="node1" presStyleIdx="2" presStyleCnt="4" custScaleX="146410" custScaleY="121000" custLinFactX="-224" custLinFactNeighborX="-100000" custLinFactNeighborY="8672">
        <dgm:presLayoutVars>
          <dgm:chMax val="1"/>
          <dgm:chPref val="1"/>
          <dgm:bulletEnabled val="1"/>
        </dgm:presLayoutVars>
      </dgm:prSet>
      <dgm:spPr/>
    </dgm:pt>
    <dgm:pt modelId="{EB5FA084-EE2B-454E-B76C-0C9F71768BF3}" type="pres">
      <dgm:prSet presAssocID="{C588CBB6-2C82-4A0C-9948-E6DE5D195E32}" presName="ChildText" presStyleLbl="revTx" presStyleIdx="2" presStyleCnt="3" custScaleX="521463" custScaleY="121000" custLinFactNeighborX="-9289" custLinFactNeighborY="-4425">
        <dgm:presLayoutVars>
          <dgm:chMax val="0"/>
          <dgm:chPref val="0"/>
          <dgm:bulletEnabled val="1"/>
        </dgm:presLayoutVars>
      </dgm:prSet>
      <dgm:spPr/>
    </dgm:pt>
    <dgm:pt modelId="{2832BCD2-9D58-42F5-94C6-11C229E0313A}" type="pres">
      <dgm:prSet presAssocID="{7EE5C1A6-D32D-4511-8B8A-8D2E2276D99F}" presName="sibTrans" presStyleCnt="0"/>
      <dgm:spPr/>
    </dgm:pt>
    <dgm:pt modelId="{FD68D926-703A-44C9-87ED-6F99F2106280}" type="pres">
      <dgm:prSet presAssocID="{9A946CE6-C85D-4CAA-88D4-EDED8926E703}" presName="composite" presStyleCnt="0"/>
      <dgm:spPr/>
    </dgm:pt>
    <dgm:pt modelId="{B05F50EA-E585-4125-9DEF-C5507798DF2A}" type="pres">
      <dgm:prSet presAssocID="{9A946CE6-C85D-4CAA-88D4-EDED8926E703}" presName="ParentText" presStyleLbl="node1" presStyleIdx="3" presStyleCnt="4" custScaleX="146410" custScaleY="121000" custLinFactX="-8375" custLinFactNeighborX="-100000" custLinFactNeighborY="16792">
        <dgm:presLayoutVars>
          <dgm:chMax val="1"/>
          <dgm:chPref val="1"/>
          <dgm:bulletEnabled val="1"/>
        </dgm:presLayoutVars>
      </dgm:prSet>
      <dgm:spPr/>
    </dgm:pt>
  </dgm:ptLst>
  <dgm:cxnLst>
    <dgm:cxn modelId="{79CE2507-C9ED-43CB-A8EB-AB808CA87B5F}" type="presOf" srcId="{75539642-7465-480A-8901-E94CC81C73F8}" destId="{9E8B8371-55C7-4A95-A78A-0546882CD366}" srcOrd="0" destOrd="0" presId="urn:microsoft.com/office/officeart/2005/8/layout/StepDownProcess"/>
    <dgm:cxn modelId="{600C0141-D65F-4AF2-8A97-9BEE6123667D}" srcId="{F2A5B19F-3FFC-4F2D-BD92-6A2A54456472}" destId="{9A946CE6-C85D-4CAA-88D4-EDED8926E703}" srcOrd="3" destOrd="0" parTransId="{51F4DBD5-2632-40B9-9E7A-205348621F84}" sibTransId="{63376440-B0C8-4379-9FDC-369533FF7234}"/>
    <dgm:cxn modelId="{335D4D81-AA73-4C40-8FE9-5E91EC7DC790}" srcId="{F2A5B19F-3FFC-4F2D-BD92-6A2A54456472}" destId="{75539642-7465-480A-8901-E94CC81C73F8}" srcOrd="1" destOrd="0" parTransId="{3F4C7368-16E9-44FF-85C5-FAA48B427BD6}" sibTransId="{5EE87939-4826-4E24-A1EC-1D22534D956B}"/>
    <dgm:cxn modelId="{151E13A1-1556-4F89-ACBB-AB24AA54120A}" type="presOf" srcId="{9A946CE6-C85D-4CAA-88D4-EDED8926E703}" destId="{B05F50EA-E585-4125-9DEF-C5507798DF2A}" srcOrd="0" destOrd="0" presId="urn:microsoft.com/office/officeart/2005/8/layout/StepDownProcess"/>
    <dgm:cxn modelId="{DD8759C0-E6C1-4EC1-AB41-CE3D7B428F39}" type="presOf" srcId="{F2A5B19F-3FFC-4F2D-BD92-6A2A54456472}" destId="{5714569F-F1C8-4B50-8CEC-2063AD8D6601}" srcOrd="0" destOrd="0" presId="urn:microsoft.com/office/officeart/2005/8/layout/StepDownProcess"/>
    <dgm:cxn modelId="{782120C8-9508-4F46-AD97-615FCD3BD47C}" type="presOf" srcId="{A0B923AE-E81F-444B-9C37-75362A7E75D8}" destId="{6F34F7C5-078A-43C7-8322-00618D6FB0F2}" srcOrd="0" destOrd="0" presId="urn:microsoft.com/office/officeart/2005/8/layout/StepDownProcess"/>
    <dgm:cxn modelId="{7EE1EFCC-722B-4D1C-AC64-68E1E076BC44}" type="presOf" srcId="{C588CBB6-2C82-4A0C-9948-E6DE5D195E32}" destId="{738DF295-DBBD-4863-B69E-44F2AD52E242}" srcOrd="0" destOrd="0" presId="urn:microsoft.com/office/officeart/2005/8/layout/StepDownProcess"/>
    <dgm:cxn modelId="{0D312AE0-4C73-494F-8F1F-0EC7B844E039}" srcId="{F2A5B19F-3FFC-4F2D-BD92-6A2A54456472}" destId="{C588CBB6-2C82-4A0C-9948-E6DE5D195E32}" srcOrd="2" destOrd="0" parTransId="{9D820442-49C3-4239-832D-4C64F898E7AB}" sibTransId="{7EE5C1A6-D32D-4511-8B8A-8D2E2276D99F}"/>
    <dgm:cxn modelId="{E75C4BF2-A510-48E0-9804-6525B74C0104}" srcId="{F2A5B19F-3FFC-4F2D-BD92-6A2A54456472}" destId="{A0B923AE-E81F-444B-9C37-75362A7E75D8}" srcOrd="0" destOrd="0" parTransId="{7629CB6F-8DFD-4201-B560-E0A788635236}" sibTransId="{220E1DF6-8556-4576-A6E6-3A65AF8AB7DF}"/>
    <dgm:cxn modelId="{AA7F7828-849B-4B57-9FEE-65DF8A3F841E}" type="presParOf" srcId="{5714569F-F1C8-4B50-8CEC-2063AD8D6601}" destId="{DCC244B9-90F3-4C48-96D2-3DD18A61BD84}" srcOrd="0" destOrd="0" presId="urn:microsoft.com/office/officeart/2005/8/layout/StepDownProcess"/>
    <dgm:cxn modelId="{E4A92E7D-CC64-41FE-90DE-6DA5A5D69264}" type="presParOf" srcId="{DCC244B9-90F3-4C48-96D2-3DD18A61BD84}" destId="{06F1898B-3A0A-445A-A19C-1F7359C61A16}" srcOrd="0" destOrd="0" presId="urn:microsoft.com/office/officeart/2005/8/layout/StepDownProcess"/>
    <dgm:cxn modelId="{74E250D7-D740-43E8-9AE6-0FCBC996958A}" type="presParOf" srcId="{DCC244B9-90F3-4C48-96D2-3DD18A61BD84}" destId="{6F34F7C5-078A-43C7-8322-00618D6FB0F2}" srcOrd="1" destOrd="0" presId="urn:microsoft.com/office/officeart/2005/8/layout/StepDownProcess"/>
    <dgm:cxn modelId="{FE3F3EF8-E1B1-4D1E-A2EA-A0C9873282DE}" type="presParOf" srcId="{DCC244B9-90F3-4C48-96D2-3DD18A61BD84}" destId="{B7880439-9E43-4267-8AAB-EFB7B23D0D48}" srcOrd="2" destOrd="0" presId="urn:microsoft.com/office/officeart/2005/8/layout/StepDownProcess"/>
    <dgm:cxn modelId="{5771A3C8-AAA3-4653-A9BE-46AC15D8B011}" type="presParOf" srcId="{5714569F-F1C8-4B50-8CEC-2063AD8D6601}" destId="{1DCDA2F6-D93D-4206-A6E8-72F5295462FF}" srcOrd="1" destOrd="0" presId="urn:microsoft.com/office/officeart/2005/8/layout/StepDownProcess"/>
    <dgm:cxn modelId="{8B746BBC-E3A5-47CF-BBD5-1FEFD915D6A3}" type="presParOf" srcId="{5714569F-F1C8-4B50-8CEC-2063AD8D6601}" destId="{7C5424E2-4FB3-47DE-9E93-06FCBA26885A}" srcOrd="2" destOrd="0" presId="urn:microsoft.com/office/officeart/2005/8/layout/StepDownProcess"/>
    <dgm:cxn modelId="{0BC0C617-E8CA-4E03-85B0-81E59E29FD94}" type="presParOf" srcId="{7C5424E2-4FB3-47DE-9E93-06FCBA26885A}" destId="{94F364CB-44EC-4886-9B2D-9CE3404E0E04}" srcOrd="0" destOrd="0" presId="urn:microsoft.com/office/officeart/2005/8/layout/StepDownProcess"/>
    <dgm:cxn modelId="{E39A42E4-5694-44D4-BF60-CA744E78D46F}" type="presParOf" srcId="{7C5424E2-4FB3-47DE-9E93-06FCBA26885A}" destId="{9E8B8371-55C7-4A95-A78A-0546882CD366}" srcOrd="1" destOrd="0" presId="urn:microsoft.com/office/officeart/2005/8/layout/StepDownProcess"/>
    <dgm:cxn modelId="{F7604966-0FFA-44FF-9205-8B4B53E7282F}" type="presParOf" srcId="{7C5424E2-4FB3-47DE-9E93-06FCBA26885A}" destId="{3D568697-4F58-4671-B8BB-0ABE6ED9EF35}" srcOrd="2" destOrd="0" presId="urn:microsoft.com/office/officeart/2005/8/layout/StepDownProcess"/>
    <dgm:cxn modelId="{A3B2CC00-C93C-4704-8432-34BB5E7F0EE0}" type="presParOf" srcId="{5714569F-F1C8-4B50-8CEC-2063AD8D6601}" destId="{023B4E10-814A-42EF-AA77-A54F4907C4D6}" srcOrd="3" destOrd="0" presId="urn:microsoft.com/office/officeart/2005/8/layout/StepDownProcess"/>
    <dgm:cxn modelId="{A99B5BE0-F9BD-4F09-96E8-5947720E471A}" type="presParOf" srcId="{5714569F-F1C8-4B50-8CEC-2063AD8D6601}" destId="{26491D0C-28CD-4ABB-ADBB-CEFAA75CD399}" srcOrd="4" destOrd="0" presId="urn:microsoft.com/office/officeart/2005/8/layout/StepDownProcess"/>
    <dgm:cxn modelId="{81046D8A-01A9-405F-92A4-80335621B90A}" type="presParOf" srcId="{26491D0C-28CD-4ABB-ADBB-CEFAA75CD399}" destId="{DD2AC4F6-96B4-4D40-9E03-41C52C114692}" srcOrd="0" destOrd="0" presId="urn:microsoft.com/office/officeart/2005/8/layout/StepDownProcess"/>
    <dgm:cxn modelId="{C26F7E6E-824A-40DF-9B09-0269576B3EB5}" type="presParOf" srcId="{26491D0C-28CD-4ABB-ADBB-CEFAA75CD399}" destId="{738DF295-DBBD-4863-B69E-44F2AD52E242}" srcOrd="1" destOrd="0" presId="urn:microsoft.com/office/officeart/2005/8/layout/StepDownProcess"/>
    <dgm:cxn modelId="{7409F1BA-C430-4328-821F-FFF462DB6941}" type="presParOf" srcId="{26491D0C-28CD-4ABB-ADBB-CEFAA75CD399}" destId="{EB5FA084-EE2B-454E-B76C-0C9F71768BF3}" srcOrd="2" destOrd="0" presId="urn:microsoft.com/office/officeart/2005/8/layout/StepDownProcess"/>
    <dgm:cxn modelId="{373D9B80-A85F-4582-9F32-23CE53512105}" type="presParOf" srcId="{5714569F-F1C8-4B50-8CEC-2063AD8D6601}" destId="{2832BCD2-9D58-42F5-94C6-11C229E0313A}" srcOrd="5" destOrd="0" presId="urn:microsoft.com/office/officeart/2005/8/layout/StepDownProcess"/>
    <dgm:cxn modelId="{0271283C-FC8E-42E5-9AA3-7C32A953C627}" type="presParOf" srcId="{5714569F-F1C8-4B50-8CEC-2063AD8D6601}" destId="{FD68D926-703A-44C9-87ED-6F99F2106280}" srcOrd="6" destOrd="0" presId="urn:microsoft.com/office/officeart/2005/8/layout/StepDownProcess"/>
    <dgm:cxn modelId="{D9989535-FCE5-4A64-82BA-AD267ABC9B4F}" type="presParOf" srcId="{FD68D926-703A-44C9-87ED-6F99F2106280}" destId="{B05F50EA-E585-4125-9DEF-C5507798DF2A}"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6B969A-7FF6-4FC8-BE9A-0C2B4F2F8985}"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37FF3C61-0D19-4A31-A2A0-D9BF927081EE}">
      <dgm:prSet phldrT="[Text]" custT="1"/>
      <dgm:spPr/>
      <dgm:t>
        <a:bodyPr/>
        <a:lstStyle/>
        <a:p>
          <a:r>
            <a:rPr lang="en-GB" sz="1400">
              <a:effectLst/>
            </a:rPr>
            <a:t>Well developed policies </a:t>
          </a:r>
        </a:p>
        <a:p>
          <a:r>
            <a:rPr lang="en-GB" sz="1400">
              <a:effectLst/>
            </a:rPr>
            <a:t>Not well integrated at field level</a:t>
          </a:r>
          <a:endParaRPr lang="en-GB" sz="1400"/>
        </a:p>
      </dgm:t>
    </dgm:pt>
    <dgm:pt modelId="{9BCB5172-7677-46FF-933E-391893C07D3A}" type="parTrans" cxnId="{715182A4-F5DF-4ED0-9B22-4A361618FCE6}">
      <dgm:prSet/>
      <dgm:spPr/>
      <dgm:t>
        <a:bodyPr/>
        <a:lstStyle/>
        <a:p>
          <a:endParaRPr lang="en-GB" sz="2000"/>
        </a:p>
      </dgm:t>
    </dgm:pt>
    <dgm:pt modelId="{42054474-D4B2-4F8B-97F4-301E93AE897B}" type="sibTrans" cxnId="{715182A4-F5DF-4ED0-9B22-4A361618FCE6}">
      <dgm:prSet/>
      <dgm:spPr/>
      <dgm:t>
        <a:bodyPr/>
        <a:lstStyle/>
        <a:p>
          <a:endParaRPr lang="en-GB" sz="2000"/>
        </a:p>
      </dgm:t>
    </dgm:pt>
    <dgm:pt modelId="{E132CF32-2943-4B5F-A31E-A91432F093D8}">
      <dgm:prSet phldrT="[Text]" custT="1"/>
      <dgm:spPr/>
      <dgm:t>
        <a:bodyPr/>
        <a:lstStyle/>
        <a:p>
          <a:r>
            <a:rPr lang="en-GB" sz="1400">
              <a:effectLst/>
            </a:rPr>
            <a:t>Well developed strategies and policies that put cross-cutting issues at the centre of activities </a:t>
          </a:r>
        </a:p>
        <a:p>
          <a:r>
            <a:rPr lang="en-GB" sz="1400">
              <a:effectLst/>
            </a:rPr>
            <a:t>Incorporate cross-cutting issues as key in planning, targeting, implementation, reporting and learning</a:t>
          </a:r>
        </a:p>
        <a:p>
          <a:r>
            <a:rPr lang="en-GB" sz="1400">
              <a:effectLst/>
            </a:rPr>
            <a:t>Programming must consider cross-cutting issues to be sustainable and effective</a:t>
          </a:r>
          <a:endParaRPr lang="en-GB" sz="1400"/>
        </a:p>
      </dgm:t>
    </dgm:pt>
    <dgm:pt modelId="{44A037FD-5E21-4473-96DA-16F1426048A5}" type="parTrans" cxnId="{3C232856-D9A5-4BCC-8067-E5FB8C7C0165}">
      <dgm:prSet/>
      <dgm:spPr/>
      <dgm:t>
        <a:bodyPr/>
        <a:lstStyle/>
        <a:p>
          <a:endParaRPr lang="en-GB" sz="2000"/>
        </a:p>
      </dgm:t>
    </dgm:pt>
    <dgm:pt modelId="{832A43C1-7E3F-41FE-A8CB-E9C50255A829}" type="sibTrans" cxnId="{3C232856-D9A5-4BCC-8067-E5FB8C7C0165}">
      <dgm:prSet/>
      <dgm:spPr/>
      <dgm:t>
        <a:bodyPr/>
        <a:lstStyle/>
        <a:p>
          <a:endParaRPr lang="en-GB" sz="2000"/>
        </a:p>
      </dgm:t>
    </dgm:pt>
    <dgm:pt modelId="{394AB852-7015-4498-A7DB-E3B240F4F230}">
      <dgm:prSet phldrT="[Text]" custT="1"/>
      <dgm:spPr/>
      <dgm:t>
        <a:bodyPr/>
        <a:lstStyle/>
        <a:p>
          <a:r>
            <a:rPr lang="en-GB" sz="1400">
              <a:effectLst/>
            </a:rPr>
            <a:t>Norad/MFA requirements forwarded in their reporting templates and demands on their partners</a:t>
          </a:r>
          <a:endParaRPr lang="en-GB" sz="1400"/>
        </a:p>
      </dgm:t>
    </dgm:pt>
    <dgm:pt modelId="{EB87D3B0-F4B1-4BE3-B88B-0033580614EC}" type="parTrans" cxnId="{C5C0895E-B1D8-4135-929A-93D706BF1DB3}">
      <dgm:prSet/>
      <dgm:spPr/>
      <dgm:t>
        <a:bodyPr/>
        <a:lstStyle/>
        <a:p>
          <a:endParaRPr lang="en-GB" sz="2000"/>
        </a:p>
      </dgm:t>
    </dgm:pt>
    <dgm:pt modelId="{AC08B4BC-7F10-4790-AD9A-B473DC349B3A}" type="sibTrans" cxnId="{C5C0895E-B1D8-4135-929A-93D706BF1DB3}">
      <dgm:prSet/>
      <dgm:spPr/>
      <dgm:t>
        <a:bodyPr/>
        <a:lstStyle/>
        <a:p>
          <a:endParaRPr lang="en-GB" sz="2000"/>
        </a:p>
      </dgm:t>
    </dgm:pt>
    <dgm:pt modelId="{3C9A682E-E92C-4F68-8332-EFFBDDD9C309}">
      <dgm:prSet phldrT="[Text]" custT="1"/>
      <dgm:spPr/>
      <dgm:t>
        <a:bodyPr/>
        <a:lstStyle/>
        <a:p>
          <a:r>
            <a:rPr lang="en-GB" sz="1400">
              <a:effectLst/>
            </a:rPr>
            <a:t>Adapt to requirements set by other actors</a:t>
          </a:r>
          <a:endParaRPr lang="en-GB" sz="1400"/>
        </a:p>
      </dgm:t>
    </dgm:pt>
    <dgm:pt modelId="{0F52E15C-58EB-4196-AA7D-812DCFACC383}" type="parTrans" cxnId="{673B2628-CFA6-4056-B74F-4F901774D6CF}">
      <dgm:prSet/>
      <dgm:spPr/>
      <dgm:t>
        <a:bodyPr/>
        <a:lstStyle/>
        <a:p>
          <a:endParaRPr lang="en-GB" sz="2000"/>
        </a:p>
      </dgm:t>
    </dgm:pt>
    <dgm:pt modelId="{EB26474E-457D-4ECF-988C-23AA0122DDB9}" type="sibTrans" cxnId="{673B2628-CFA6-4056-B74F-4F901774D6CF}">
      <dgm:prSet/>
      <dgm:spPr/>
      <dgm:t>
        <a:bodyPr/>
        <a:lstStyle/>
        <a:p>
          <a:endParaRPr lang="en-GB" sz="2000"/>
        </a:p>
      </dgm:t>
    </dgm:pt>
    <dgm:pt modelId="{D85E2D14-D207-444C-B2FE-4B2122B443A5}" type="pres">
      <dgm:prSet presAssocID="{D56B969A-7FF6-4FC8-BE9A-0C2B4F2F8985}" presName="matrix" presStyleCnt="0">
        <dgm:presLayoutVars>
          <dgm:chMax val="1"/>
          <dgm:dir/>
          <dgm:resizeHandles val="exact"/>
        </dgm:presLayoutVars>
      </dgm:prSet>
      <dgm:spPr/>
    </dgm:pt>
    <dgm:pt modelId="{2C98C8D6-7EBF-47B6-94B5-D42D874F257B}" type="pres">
      <dgm:prSet presAssocID="{D56B969A-7FF6-4FC8-BE9A-0C2B4F2F8985}" presName="axisShape" presStyleLbl="bgShp" presStyleIdx="0" presStyleCnt="1"/>
      <dgm:spPr/>
    </dgm:pt>
    <dgm:pt modelId="{C4B4EF59-F65C-43EC-BEE7-CA40E12883DF}" type="pres">
      <dgm:prSet presAssocID="{D56B969A-7FF6-4FC8-BE9A-0C2B4F2F8985}" presName="rect1" presStyleLbl="node1" presStyleIdx="0" presStyleCnt="4">
        <dgm:presLayoutVars>
          <dgm:chMax val="0"/>
          <dgm:chPref val="0"/>
          <dgm:bulletEnabled val="1"/>
        </dgm:presLayoutVars>
      </dgm:prSet>
      <dgm:spPr/>
    </dgm:pt>
    <dgm:pt modelId="{B0567D3A-2A1C-46BD-B674-CCDA46CC438D}" type="pres">
      <dgm:prSet presAssocID="{D56B969A-7FF6-4FC8-BE9A-0C2B4F2F8985}" presName="rect2" presStyleLbl="node1" presStyleIdx="1" presStyleCnt="4">
        <dgm:presLayoutVars>
          <dgm:chMax val="0"/>
          <dgm:chPref val="0"/>
          <dgm:bulletEnabled val="1"/>
        </dgm:presLayoutVars>
      </dgm:prSet>
      <dgm:spPr/>
    </dgm:pt>
    <dgm:pt modelId="{FED1DE79-95CB-4A82-9B30-267BBD5BD99F}" type="pres">
      <dgm:prSet presAssocID="{D56B969A-7FF6-4FC8-BE9A-0C2B4F2F8985}" presName="rect3" presStyleLbl="node1" presStyleIdx="2" presStyleCnt="4">
        <dgm:presLayoutVars>
          <dgm:chMax val="0"/>
          <dgm:chPref val="0"/>
          <dgm:bulletEnabled val="1"/>
        </dgm:presLayoutVars>
      </dgm:prSet>
      <dgm:spPr/>
    </dgm:pt>
    <dgm:pt modelId="{48B0E6D2-A6E0-446E-92BD-ACB4657C5508}" type="pres">
      <dgm:prSet presAssocID="{D56B969A-7FF6-4FC8-BE9A-0C2B4F2F8985}" presName="rect4" presStyleLbl="node1" presStyleIdx="3" presStyleCnt="4">
        <dgm:presLayoutVars>
          <dgm:chMax val="0"/>
          <dgm:chPref val="0"/>
          <dgm:bulletEnabled val="1"/>
        </dgm:presLayoutVars>
      </dgm:prSet>
      <dgm:spPr/>
    </dgm:pt>
  </dgm:ptLst>
  <dgm:cxnLst>
    <dgm:cxn modelId="{9C4A7E08-EBC2-4405-97D2-57C94E5E4AD3}" type="presOf" srcId="{D56B969A-7FF6-4FC8-BE9A-0C2B4F2F8985}" destId="{D85E2D14-D207-444C-B2FE-4B2122B443A5}" srcOrd="0" destOrd="0" presId="urn:microsoft.com/office/officeart/2005/8/layout/matrix2"/>
    <dgm:cxn modelId="{673B2628-CFA6-4056-B74F-4F901774D6CF}" srcId="{D56B969A-7FF6-4FC8-BE9A-0C2B4F2F8985}" destId="{3C9A682E-E92C-4F68-8332-EFFBDDD9C309}" srcOrd="3" destOrd="0" parTransId="{0F52E15C-58EB-4196-AA7D-812DCFACC383}" sibTransId="{EB26474E-457D-4ECF-988C-23AA0122DDB9}"/>
    <dgm:cxn modelId="{33B45E5C-E100-45B2-9BDB-79EFADDD26BC}" type="presOf" srcId="{37FF3C61-0D19-4A31-A2A0-D9BF927081EE}" destId="{C4B4EF59-F65C-43EC-BEE7-CA40E12883DF}" srcOrd="0" destOrd="0" presId="urn:microsoft.com/office/officeart/2005/8/layout/matrix2"/>
    <dgm:cxn modelId="{C5C0895E-B1D8-4135-929A-93D706BF1DB3}" srcId="{D56B969A-7FF6-4FC8-BE9A-0C2B4F2F8985}" destId="{394AB852-7015-4498-A7DB-E3B240F4F230}" srcOrd="2" destOrd="0" parTransId="{EB87D3B0-F4B1-4BE3-B88B-0033580614EC}" sibTransId="{AC08B4BC-7F10-4790-AD9A-B473DC349B3A}"/>
    <dgm:cxn modelId="{3C232856-D9A5-4BCC-8067-E5FB8C7C0165}" srcId="{D56B969A-7FF6-4FC8-BE9A-0C2B4F2F8985}" destId="{E132CF32-2943-4B5F-A31E-A91432F093D8}" srcOrd="1" destOrd="0" parTransId="{44A037FD-5E21-4473-96DA-16F1426048A5}" sibTransId="{832A43C1-7E3F-41FE-A8CB-E9C50255A829}"/>
    <dgm:cxn modelId="{8819BD76-3413-4E78-AC95-4D07D4280D42}" type="presOf" srcId="{3C9A682E-E92C-4F68-8332-EFFBDDD9C309}" destId="{48B0E6D2-A6E0-446E-92BD-ACB4657C5508}" srcOrd="0" destOrd="0" presId="urn:microsoft.com/office/officeart/2005/8/layout/matrix2"/>
    <dgm:cxn modelId="{715182A4-F5DF-4ED0-9B22-4A361618FCE6}" srcId="{D56B969A-7FF6-4FC8-BE9A-0C2B4F2F8985}" destId="{37FF3C61-0D19-4A31-A2A0-D9BF927081EE}" srcOrd="0" destOrd="0" parTransId="{9BCB5172-7677-46FF-933E-391893C07D3A}" sibTransId="{42054474-D4B2-4F8B-97F4-301E93AE897B}"/>
    <dgm:cxn modelId="{A4CE97AA-AA9B-4403-BC60-C25599BCD6F1}" type="presOf" srcId="{E132CF32-2943-4B5F-A31E-A91432F093D8}" destId="{B0567D3A-2A1C-46BD-B674-CCDA46CC438D}" srcOrd="0" destOrd="0" presId="urn:microsoft.com/office/officeart/2005/8/layout/matrix2"/>
    <dgm:cxn modelId="{71EFBACB-A8B5-4490-86CF-F034CE85C25A}" type="presOf" srcId="{394AB852-7015-4498-A7DB-E3B240F4F230}" destId="{FED1DE79-95CB-4A82-9B30-267BBD5BD99F}" srcOrd="0" destOrd="0" presId="urn:microsoft.com/office/officeart/2005/8/layout/matrix2"/>
    <dgm:cxn modelId="{BB98515C-A659-45C4-962B-7D19CB94B836}" type="presParOf" srcId="{D85E2D14-D207-444C-B2FE-4B2122B443A5}" destId="{2C98C8D6-7EBF-47B6-94B5-D42D874F257B}" srcOrd="0" destOrd="0" presId="urn:microsoft.com/office/officeart/2005/8/layout/matrix2"/>
    <dgm:cxn modelId="{1486401A-94E3-4A0F-AE5A-362CCFB421F4}" type="presParOf" srcId="{D85E2D14-D207-444C-B2FE-4B2122B443A5}" destId="{C4B4EF59-F65C-43EC-BEE7-CA40E12883DF}" srcOrd="1" destOrd="0" presId="urn:microsoft.com/office/officeart/2005/8/layout/matrix2"/>
    <dgm:cxn modelId="{C6608843-AC67-490F-9F75-113C2AEA0D0D}" type="presParOf" srcId="{D85E2D14-D207-444C-B2FE-4B2122B443A5}" destId="{B0567D3A-2A1C-46BD-B674-CCDA46CC438D}" srcOrd="2" destOrd="0" presId="urn:microsoft.com/office/officeart/2005/8/layout/matrix2"/>
    <dgm:cxn modelId="{A8D518D5-C530-433B-9B06-6AD61D92E93C}" type="presParOf" srcId="{D85E2D14-D207-444C-B2FE-4B2122B443A5}" destId="{FED1DE79-95CB-4A82-9B30-267BBD5BD99F}" srcOrd="3" destOrd="0" presId="urn:microsoft.com/office/officeart/2005/8/layout/matrix2"/>
    <dgm:cxn modelId="{D2A9AB55-179F-40DD-9F98-F76DF69C7B8D}" type="presParOf" srcId="{D85E2D14-D207-444C-B2FE-4B2122B443A5}" destId="{48B0E6D2-A6E0-446E-92BD-ACB4657C550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6C3FF-1F89-496A-937E-73128A0038E4}">
      <dsp:nvSpPr>
        <dsp:cNvPr id="0" name=""/>
        <dsp:cNvSpPr/>
      </dsp:nvSpPr>
      <dsp:spPr>
        <a:xfrm>
          <a:off x="5477271" y="4555934"/>
          <a:ext cx="3309752" cy="214396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endParaRPr lang="en-GB" sz="1800" kern="1200"/>
        </a:p>
        <a:p>
          <a:pPr marL="171450" lvl="1" indent="-171450" algn="l" defTabSz="800100">
            <a:lnSpc>
              <a:spcPct val="90000"/>
            </a:lnSpc>
            <a:spcBef>
              <a:spcPct val="0"/>
            </a:spcBef>
            <a:spcAft>
              <a:spcPct val="15000"/>
            </a:spcAft>
            <a:buChar char="•"/>
          </a:pPr>
          <a:r>
            <a:rPr lang="sv-SE" sz="1800" kern="1200"/>
            <a:t>4 case studies</a:t>
          </a:r>
          <a:endParaRPr lang="en-GB" sz="1800" kern="1200"/>
        </a:p>
        <a:p>
          <a:pPr marL="171450" lvl="1" indent="-171450" algn="l" defTabSz="800100">
            <a:lnSpc>
              <a:spcPct val="90000"/>
            </a:lnSpc>
            <a:spcBef>
              <a:spcPct val="0"/>
            </a:spcBef>
            <a:spcAft>
              <a:spcPct val="15000"/>
            </a:spcAft>
            <a:buChar char="•"/>
          </a:pPr>
          <a:r>
            <a:rPr lang="sv-SE" sz="1800" kern="1200"/>
            <a:t>Field visits</a:t>
          </a:r>
          <a:endParaRPr lang="en-GB" sz="1800" kern="1200"/>
        </a:p>
        <a:p>
          <a:pPr marL="171450" lvl="1" indent="-171450" algn="l" defTabSz="800100">
            <a:lnSpc>
              <a:spcPct val="90000"/>
            </a:lnSpc>
            <a:spcBef>
              <a:spcPct val="0"/>
            </a:spcBef>
            <a:spcAft>
              <a:spcPct val="15000"/>
            </a:spcAft>
            <a:buChar char="•"/>
          </a:pPr>
          <a:r>
            <a:rPr lang="sv-SE" sz="1800" kern="1200"/>
            <a:t>Interviews with partners, field staff and beneficiaries</a:t>
          </a:r>
          <a:endParaRPr lang="en-GB" sz="1800" kern="1200"/>
        </a:p>
      </dsp:txBody>
      <dsp:txXfrm>
        <a:off x="6517292" y="5139022"/>
        <a:ext cx="2222634" cy="1513784"/>
      </dsp:txXfrm>
    </dsp:sp>
    <dsp:sp modelId="{5E9107DF-CE41-4135-A418-C4E868A5FAE3}">
      <dsp:nvSpPr>
        <dsp:cNvPr id="0" name=""/>
        <dsp:cNvSpPr/>
      </dsp:nvSpPr>
      <dsp:spPr>
        <a:xfrm>
          <a:off x="77149" y="4555934"/>
          <a:ext cx="3309752" cy="214396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sv-SE" sz="1800" kern="1200" dirty="0"/>
            <a:t>Survey to Norad, MFA</a:t>
          </a:r>
          <a:r>
            <a:rPr lang="sv-SE" sz="1800" kern="1200"/>
            <a:t>, Embassies</a:t>
          </a:r>
          <a:endParaRPr lang="en-GB" sz="1800" kern="1200" dirty="0"/>
        </a:p>
        <a:p>
          <a:pPr marL="171450" lvl="1" indent="-171450" algn="l" defTabSz="800100">
            <a:lnSpc>
              <a:spcPct val="90000"/>
            </a:lnSpc>
            <a:spcBef>
              <a:spcPct val="0"/>
            </a:spcBef>
            <a:spcAft>
              <a:spcPct val="15000"/>
            </a:spcAft>
            <a:buChar char="•"/>
          </a:pPr>
          <a:r>
            <a:rPr lang="sv-SE" sz="1800" kern="1200" dirty="0"/>
            <a:t>8 case studies</a:t>
          </a:r>
          <a:endParaRPr lang="en-GB" sz="1800" kern="1200" dirty="0"/>
        </a:p>
        <a:p>
          <a:pPr marL="171450" lvl="1" indent="-171450" algn="l" defTabSz="800100">
            <a:lnSpc>
              <a:spcPct val="90000"/>
            </a:lnSpc>
            <a:spcBef>
              <a:spcPct val="0"/>
            </a:spcBef>
            <a:spcAft>
              <a:spcPct val="15000"/>
            </a:spcAft>
            <a:buChar char="•"/>
          </a:pPr>
          <a:r>
            <a:rPr lang="sv-SE" sz="1800" kern="1200"/>
            <a:t>Document review, interviews</a:t>
          </a:r>
          <a:endParaRPr lang="en-GB" sz="1800" kern="1200"/>
        </a:p>
      </dsp:txBody>
      <dsp:txXfrm>
        <a:off x="124245" y="5139022"/>
        <a:ext cx="2222634" cy="1513784"/>
      </dsp:txXfrm>
    </dsp:sp>
    <dsp:sp modelId="{94983CD3-15E7-4A64-BBC3-EFBB73BD153C}">
      <dsp:nvSpPr>
        <dsp:cNvPr id="0" name=""/>
        <dsp:cNvSpPr/>
      </dsp:nvSpPr>
      <dsp:spPr>
        <a:xfrm>
          <a:off x="5477271" y="0"/>
          <a:ext cx="3309752" cy="214396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sv-SE" sz="1800" kern="1200"/>
            <a:t>Norad agreements 2018 - 2023</a:t>
          </a:r>
          <a:endParaRPr lang="en-GB" sz="1800" kern="1200"/>
        </a:p>
        <a:p>
          <a:pPr marL="171450" lvl="1" indent="-171450" algn="l" defTabSz="800100">
            <a:lnSpc>
              <a:spcPct val="90000"/>
            </a:lnSpc>
            <a:spcBef>
              <a:spcPct val="0"/>
            </a:spcBef>
            <a:spcAft>
              <a:spcPct val="15000"/>
            </a:spcAft>
            <a:buChar char="•"/>
          </a:pPr>
          <a:r>
            <a:rPr lang="sv-SE" sz="1800" kern="1200"/>
            <a:t>Natural language processing</a:t>
          </a:r>
          <a:endParaRPr lang="en-GB" sz="1800" kern="1200"/>
        </a:p>
        <a:p>
          <a:pPr marL="171450" lvl="1" indent="-171450" algn="l" defTabSz="800100">
            <a:lnSpc>
              <a:spcPct val="90000"/>
            </a:lnSpc>
            <a:spcBef>
              <a:spcPct val="0"/>
            </a:spcBef>
            <a:spcAft>
              <a:spcPct val="15000"/>
            </a:spcAft>
            <a:buChar char="•"/>
          </a:pPr>
          <a:r>
            <a:rPr lang="sv-SE" sz="1800" kern="1200"/>
            <a:t>Document review</a:t>
          </a:r>
          <a:endParaRPr lang="en-GB" sz="1800" kern="1200"/>
        </a:p>
      </dsp:txBody>
      <dsp:txXfrm>
        <a:off x="6517292" y="47096"/>
        <a:ext cx="2222634" cy="1513784"/>
      </dsp:txXfrm>
    </dsp:sp>
    <dsp:sp modelId="{4A9005E1-6EFF-4C4C-938E-E8D82B9CE2DB}">
      <dsp:nvSpPr>
        <dsp:cNvPr id="0" name=""/>
        <dsp:cNvSpPr/>
      </dsp:nvSpPr>
      <dsp:spPr>
        <a:xfrm>
          <a:off x="77149" y="0"/>
          <a:ext cx="3309752" cy="214396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sv-SE" sz="1800" kern="1200"/>
            <a:t>Review of commitments </a:t>
          </a:r>
          <a:r>
            <a:rPr lang="sv-SE" sz="1800" kern="1200" dirty="0"/>
            <a:t>and expectations</a:t>
          </a:r>
          <a:endParaRPr lang="en-GB" sz="1800" kern="1200" dirty="0"/>
        </a:p>
        <a:p>
          <a:pPr marL="171450" lvl="1" indent="-171450" algn="l" defTabSz="800100">
            <a:lnSpc>
              <a:spcPct val="90000"/>
            </a:lnSpc>
            <a:spcBef>
              <a:spcPct val="0"/>
            </a:spcBef>
            <a:spcAft>
              <a:spcPct val="15000"/>
            </a:spcAft>
            <a:buChar char="•"/>
          </a:pPr>
          <a:r>
            <a:rPr lang="sv-SE" sz="1800" kern="1200" dirty="0"/>
            <a:t>Document review</a:t>
          </a:r>
          <a:endParaRPr lang="en-GB" sz="1800" kern="1200" dirty="0"/>
        </a:p>
        <a:p>
          <a:pPr marL="171450" lvl="1" indent="-171450" algn="l" defTabSz="800100">
            <a:lnSpc>
              <a:spcPct val="90000"/>
            </a:lnSpc>
            <a:spcBef>
              <a:spcPct val="0"/>
            </a:spcBef>
            <a:spcAft>
              <a:spcPct val="15000"/>
            </a:spcAft>
            <a:buChar char="•"/>
          </a:pPr>
          <a:r>
            <a:rPr lang="sv-SE" sz="1800" kern="1200"/>
            <a:t>Content analysis</a:t>
          </a:r>
          <a:endParaRPr lang="en-GB" sz="1800" kern="1200"/>
        </a:p>
      </dsp:txBody>
      <dsp:txXfrm>
        <a:off x="124245" y="47096"/>
        <a:ext cx="2222634" cy="1513784"/>
      </dsp:txXfrm>
    </dsp:sp>
    <dsp:sp modelId="{202E4BF6-9044-48C8-932B-32063132F1A1}">
      <dsp:nvSpPr>
        <dsp:cNvPr id="0" name=""/>
        <dsp:cNvSpPr/>
      </dsp:nvSpPr>
      <dsp:spPr>
        <a:xfrm>
          <a:off x="1464029" y="381894"/>
          <a:ext cx="2901057" cy="2901057"/>
        </a:xfrm>
        <a:prstGeom prst="pieWedg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b="0" kern="1200" dirty="0"/>
            <a:t>Mapping of expectations and </a:t>
          </a:r>
          <a:r>
            <a:rPr lang="en-GB" sz="2000" b="0" kern="1200"/>
            <a:t>commitments </a:t>
          </a:r>
          <a:endParaRPr lang="en-GB" sz="2000" b="0" kern="1200" dirty="0"/>
        </a:p>
      </dsp:txBody>
      <dsp:txXfrm>
        <a:off x="2313729" y="1231594"/>
        <a:ext cx="2051357" cy="2051357"/>
      </dsp:txXfrm>
    </dsp:sp>
    <dsp:sp modelId="{34844596-806C-4514-B013-0EE58A30DD14}">
      <dsp:nvSpPr>
        <dsp:cNvPr id="0" name=""/>
        <dsp:cNvSpPr/>
      </dsp:nvSpPr>
      <dsp:spPr>
        <a:xfrm rot="5400000">
          <a:off x="4499085" y="381894"/>
          <a:ext cx="2901057" cy="2901057"/>
        </a:xfrm>
        <a:prstGeom prst="pieWedg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a:t>Managed in Norwegian </a:t>
          </a:r>
          <a:r>
            <a:rPr lang="en-GB" sz="2000" kern="1200" dirty="0"/>
            <a:t>development administration</a:t>
          </a:r>
        </a:p>
      </dsp:txBody>
      <dsp:txXfrm rot="-5400000">
        <a:off x="4499085" y="1231594"/>
        <a:ext cx="2051357" cy="2051357"/>
      </dsp:txXfrm>
    </dsp:sp>
    <dsp:sp modelId="{E253DCA7-FA66-45B4-888E-87FFDED66244}">
      <dsp:nvSpPr>
        <dsp:cNvPr id="0" name=""/>
        <dsp:cNvSpPr/>
      </dsp:nvSpPr>
      <dsp:spPr>
        <a:xfrm rot="10800000">
          <a:off x="4499085" y="3416950"/>
          <a:ext cx="2901057" cy="2901057"/>
        </a:xfrm>
        <a:prstGeom prst="pieWedg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v-SE" sz="2000" kern="1200" dirty="0"/>
            <a:t>Human </a:t>
          </a:r>
          <a:r>
            <a:rPr lang="sv-SE" sz="2000" kern="1200"/>
            <a:t>rights effects </a:t>
          </a:r>
          <a:r>
            <a:rPr lang="sv-SE" sz="2000" kern="1200" dirty="0"/>
            <a:t>for end beneficiaries in Nepal – case studies</a:t>
          </a:r>
          <a:endParaRPr lang="en-GB" sz="2000" kern="1200" dirty="0"/>
        </a:p>
      </dsp:txBody>
      <dsp:txXfrm rot="10800000">
        <a:off x="4499085" y="3416950"/>
        <a:ext cx="2051357" cy="2051357"/>
      </dsp:txXfrm>
    </dsp:sp>
    <dsp:sp modelId="{709025C6-89FA-4E50-94E9-9C368C778426}">
      <dsp:nvSpPr>
        <dsp:cNvPr id="0" name=""/>
        <dsp:cNvSpPr/>
      </dsp:nvSpPr>
      <dsp:spPr>
        <a:xfrm rot="16200000">
          <a:off x="1464029" y="3416950"/>
          <a:ext cx="2901057" cy="2901057"/>
        </a:xfrm>
        <a:prstGeom prst="pieWedg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v-SE" sz="2000" kern="1200"/>
            <a:t>Barriers and opportunities in project implementation</a:t>
          </a:r>
          <a:endParaRPr lang="en-GB" sz="2000" kern="1200" dirty="0"/>
        </a:p>
      </dsp:txBody>
      <dsp:txXfrm rot="5400000">
        <a:off x="2313729" y="3416950"/>
        <a:ext cx="2051357" cy="2051357"/>
      </dsp:txXfrm>
    </dsp:sp>
    <dsp:sp modelId="{4AD236DE-3A4B-4ED4-943E-65E469DEE712}">
      <dsp:nvSpPr>
        <dsp:cNvPr id="0" name=""/>
        <dsp:cNvSpPr/>
      </dsp:nvSpPr>
      <dsp:spPr>
        <a:xfrm>
          <a:off x="3931268" y="2746960"/>
          <a:ext cx="1001635" cy="870987"/>
        </a:xfrm>
        <a:prstGeom prst="circular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8602F9C3-022F-4A67-B63E-848CDA30EA03}">
      <dsp:nvSpPr>
        <dsp:cNvPr id="0" name=""/>
        <dsp:cNvSpPr/>
      </dsp:nvSpPr>
      <dsp:spPr>
        <a:xfrm rot="10800000">
          <a:off x="3931268" y="3081955"/>
          <a:ext cx="1001635" cy="870987"/>
        </a:xfrm>
        <a:prstGeom prst="circularArrow">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7485C-2638-4FE1-BEC8-83CCBE0F6FF3}">
      <dsp:nvSpPr>
        <dsp:cNvPr id="0" name=""/>
        <dsp:cNvSpPr/>
      </dsp:nvSpPr>
      <dsp:spPr>
        <a:xfrm>
          <a:off x="3028525" y="2409321"/>
          <a:ext cx="1441005" cy="144100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t>Human rights </a:t>
          </a:r>
        </a:p>
      </dsp:txBody>
      <dsp:txXfrm>
        <a:off x="3239555" y="2620351"/>
        <a:ext cx="1018945" cy="1018945"/>
      </dsp:txXfrm>
    </dsp:sp>
    <dsp:sp modelId="{55D0F8E3-1477-495E-838A-9E5E30F77BB6}">
      <dsp:nvSpPr>
        <dsp:cNvPr id="0" name=""/>
        <dsp:cNvSpPr/>
      </dsp:nvSpPr>
      <dsp:spPr>
        <a:xfrm rot="16200000">
          <a:off x="3484632" y="1687359"/>
          <a:ext cx="528790" cy="644101"/>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3563951" y="1895498"/>
        <a:ext cx="370153" cy="386461"/>
      </dsp:txXfrm>
    </dsp:sp>
    <dsp:sp modelId="{058CE678-63C0-47F8-8B3A-39F9C56A269C}">
      <dsp:nvSpPr>
        <dsp:cNvPr id="0" name=""/>
        <dsp:cNvSpPr/>
      </dsp:nvSpPr>
      <dsp:spPr>
        <a:xfrm>
          <a:off x="2896541" y="-120212"/>
          <a:ext cx="1704973" cy="170497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Right to Adequate Standard of Living</a:t>
          </a:r>
        </a:p>
      </dsp:txBody>
      <dsp:txXfrm>
        <a:off x="3146229" y="129476"/>
        <a:ext cx="1205597" cy="1205597"/>
      </dsp:txXfrm>
    </dsp:sp>
    <dsp:sp modelId="{BE817B0E-8423-4AED-A8F7-DB9A5CEEEDC5}">
      <dsp:nvSpPr>
        <dsp:cNvPr id="0" name=""/>
        <dsp:cNvSpPr/>
      </dsp:nvSpPr>
      <dsp:spPr>
        <a:xfrm rot="18900000">
          <a:off x="4276885" y="2015520"/>
          <a:ext cx="528790" cy="644101"/>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4300117" y="2200427"/>
        <a:ext cx="370153" cy="386461"/>
      </dsp:txXfrm>
    </dsp:sp>
    <dsp:sp modelId="{0D8B8A84-0560-460A-B6E6-206795AB7B4C}">
      <dsp:nvSpPr>
        <dsp:cNvPr id="0" name=""/>
        <dsp:cNvSpPr/>
      </dsp:nvSpPr>
      <dsp:spPr>
        <a:xfrm>
          <a:off x="4591864" y="582013"/>
          <a:ext cx="1704973" cy="170497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Right to Dignity</a:t>
          </a:r>
        </a:p>
      </dsp:txBody>
      <dsp:txXfrm>
        <a:off x="4841552" y="831701"/>
        <a:ext cx="1205597" cy="1205597"/>
      </dsp:txXfrm>
    </dsp:sp>
    <dsp:sp modelId="{3B7171E4-889A-4C0C-AC97-571CB8E6251D}">
      <dsp:nvSpPr>
        <dsp:cNvPr id="0" name=""/>
        <dsp:cNvSpPr/>
      </dsp:nvSpPr>
      <dsp:spPr>
        <a:xfrm>
          <a:off x="4605047" y="2807773"/>
          <a:ext cx="528790" cy="644101"/>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4605047" y="2936593"/>
        <a:ext cx="370153" cy="386461"/>
      </dsp:txXfrm>
    </dsp:sp>
    <dsp:sp modelId="{329D1997-007F-45B7-85C8-22F85021C971}">
      <dsp:nvSpPr>
        <dsp:cNvPr id="0" name=""/>
        <dsp:cNvSpPr/>
      </dsp:nvSpPr>
      <dsp:spPr>
        <a:xfrm>
          <a:off x="5294090" y="2277337"/>
          <a:ext cx="1704973" cy="170497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Right to Clean and Healthy Environment</a:t>
          </a:r>
        </a:p>
      </dsp:txBody>
      <dsp:txXfrm>
        <a:off x="5543778" y="2527025"/>
        <a:ext cx="1205597" cy="1205597"/>
      </dsp:txXfrm>
    </dsp:sp>
    <dsp:sp modelId="{101E7F3D-63A0-464C-A0F4-2781FE06E7CA}">
      <dsp:nvSpPr>
        <dsp:cNvPr id="0" name=""/>
        <dsp:cNvSpPr/>
      </dsp:nvSpPr>
      <dsp:spPr>
        <a:xfrm rot="2700000">
          <a:off x="4276885" y="3600025"/>
          <a:ext cx="528790" cy="644101"/>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4300117" y="3672758"/>
        <a:ext cx="370153" cy="386461"/>
      </dsp:txXfrm>
    </dsp:sp>
    <dsp:sp modelId="{5D3F451F-B7A5-45FB-84C6-010ABB87A0EA}">
      <dsp:nvSpPr>
        <dsp:cNvPr id="0" name=""/>
        <dsp:cNvSpPr/>
      </dsp:nvSpPr>
      <dsp:spPr>
        <a:xfrm>
          <a:off x="4591864" y="3972660"/>
          <a:ext cx="1704973" cy="170497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Right to Health and Safety</a:t>
          </a:r>
        </a:p>
      </dsp:txBody>
      <dsp:txXfrm>
        <a:off x="4841552" y="4222348"/>
        <a:ext cx="1205597" cy="1205597"/>
      </dsp:txXfrm>
    </dsp:sp>
    <dsp:sp modelId="{9FA3DD57-6B61-4C86-8C48-28A87C6B7B78}">
      <dsp:nvSpPr>
        <dsp:cNvPr id="0" name=""/>
        <dsp:cNvSpPr/>
      </dsp:nvSpPr>
      <dsp:spPr>
        <a:xfrm rot="5400000">
          <a:off x="3482552" y="3931334"/>
          <a:ext cx="532951" cy="644101"/>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3562495" y="3980212"/>
        <a:ext cx="373066" cy="386461"/>
      </dsp:txXfrm>
    </dsp:sp>
    <dsp:sp modelId="{4B5FFBB7-D0E5-43EB-9109-05CB5756EE02}">
      <dsp:nvSpPr>
        <dsp:cNvPr id="0" name=""/>
        <dsp:cNvSpPr/>
      </dsp:nvSpPr>
      <dsp:spPr>
        <a:xfrm>
          <a:off x="2903030" y="4681375"/>
          <a:ext cx="1691995" cy="169199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ts val="0"/>
            </a:spcAft>
            <a:buNone/>
          </a:pPr>
          <a:r>
            <a:rPr lang="en-GB" sz="1600" kern="1200"/>
            <a:t>Right to Non-</a:t>
          </a:r>
        </a:p>
        <a:p>
          <a:pPr marL="0" lvl="0" indent="0" algn="ctr" defTabSz="711200">
            <a:lnSpc>
              <a:spcPct val="90000"/>
            </a:lnSpc>
            <a:spcBef>
              <a:spcPct val="0"/>
            </a:spcBef>
            <a:spcAft>
              <a:spcPts val="0"/>
            </a:spcAft>
            <a:buNone/>
          </a:pPr>
          <a:r>
            <a:rPr lang="en-GB" sz="1500" kern="1200"/>
            <a:t>discrimination</a:t>
          </a:r>
        </a:p>
      </dsp:txBody>
      <dsp:txXfrm>
        <a:off x="3150817" y="4929162"/>
        <a:ext cx="1196421" cy="1196421"/>
      </dsp:txXfrm>
    </dsp:sp>
    <dsp:sp modelId="{528CA50A-C44D-4960-A84C-21DEBF2E966E}">
      <dsp:nvSpPr>
        <dsp:cNvPr id="0" name=""/>
        <dsp:cNvSpPr/>
      </dsp:nvSpPr>
      <dsp:spPr>
        <a:xfrm rot="8100000">
          <a:off x="2692380" y="3600025"/>
          <a:ext cx="528790" cy="644101"/>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10800000">
        <a:off x="2827785" y="3672758"/>
        <a:ext cx="370153" cy="386461"/>
      </dsp:txXfrm>
    </dsp:sp>
    <dsp:sp modelId="{5995BD0E-17D1-4E20-B705-EAFA0B09D5B4}">
      <dsp:nvSpPr>
        <dsp:cNvPr id="0" name=""/>
        <dsp:cNvSpPr/>
      </dsp:nvSpPr>
      <dsp:spPr>
        <a:xfrm>
          <a:off x="1201217" y="3972660"/>
          <a:ext cx="1704973" cy="170497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Right to Education</a:t>
          </a:r>
        </a:p>
      </dsp:txBody>
      <dsp:txXfrm>
        <a:off x="1450905" y="4222348"/>
        <a:ext cx="1205597" cy="1205597"/>
      </dsp:txXfrm>
    </dsp:sp>
    <dsp:sp modelId="{D1C25FB2-1A9E-4C48-897F-212818644879}">
      <dsp:nvSpPr>
        <dsp:cNvPr id="0" name=""/>
        <dsp:cNvSpPr/>
      </dsp:nvSpPr>
      <dsp:spPr>
        <a:xfrm rot="10800000">
          <a:off x="2364218" y="2807773"/>
          <a:ext cx="528790" cy="644101"/>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10800000">
        <a:off x="2522855" y="2936593"/>
        <a:ext cx="370153" cy="386461"/>
      </dsp:txXfrm>
    </dsp:sp>
    <dsp:sp modelId="{B0DA0A71-3D13-4DD9-8E39-38FD1581E4EB}">
      <dsp:nvSpPr>
        <dsp:cNvPr id="0" name=""/>
        <dsp:cNvSpPr/>
      </dsp:nvSpPr>
      <dsp:spPr>
        <a:xfrm>
          <a:off x="498992" y="2277337"/>
          <a:ext cx="1704973" cy="170497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Right to Livelihood</a:t>
          </a:r>
        </a:p>
      </dsp:txBody>
      <dsp:txXfrm>
        <a:off x="748680" y="2527025"/>
        <a:ext cx="1205597" cy="1205597"/>
      </dsp:txXfrm>
    </dsp:sp>
    <dsp:sp modelId="{D56BB0D4-5E00-40F5-95C1-2B931AED054E}">
      <dsp:nvSpPr>
        <dsp:cNvPr id="0" name=""/>
        <dsp:cNvSpPr/>
      </dsp:nvSpPr>
      <dsp:spPr>
        <a:xfrm rot="13500000">
          <a:off x="2692380" y="2015520"/>
          <a:ext cx="528790" cy="644101"/>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rot="10800000">
        <a:off x="2827785" y="2200427"/>
        <a:ext cx="370153" cy="386461"/>
      </dsp:txXfrm>
    </dsp:sp>
    <dsp:sp modelId="{1B97B286-2BA8-48A0-9E6F-CF0E81D8F2A3}">
      <dsp:nvSpPr>
        <dsp:cNvPr id="0" name=""/>
        <dsp:cNvSpPr/>
      </dsp:nvSpPr>
      <dsp:spPr>
        <a:xfrm>
          <a:off x="1201217" y="582013"/>
          <a:ext cx="1704973" cy="170497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a:t>Right to Information</a:t>
          </a:r>
        </a:p>
      </dsp:txBody>
      <dsp:txXfrm>
        <a:off x="1450905" y="831701"/>
        <a:ext cx="1205597" cy="1205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1898B-3A0A-445A-A19C-1F7359C61A16}">
      <dsp:nvSpPr>
        <dsp:cNvPr id="0" name=""/>
        <dsp:cNvSpPr/>
      </dsp:nvSpPr>
      <dsp:spPr>
        <a:xfrm rot="5400000">
          <a:off x="1233570" y="1654030"/>
          <a:ext cx="906108" cy="1031572"/>
        </a:xfrm>
        <a:prstGeom prst="bentUpArrow">
          <a:avLst>
            <a:gd name="adj1" fmla="val 32840"/>
            <a:gd name="adj2" fmla="val 25000"/>
            <a:gd name="adj3" fmla="val 3578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34F7C5-078A-43C7-8322-00618D6FB0F2}">
      <dsp:nvSpPr>
        <dsp:cNvPr id="0" name=""/>
        <dsp:cNvSpPr/>
      </dsp:nvSpPr>
      <dsp:spPr>
        <a:xfrm>
          <a:off x="202368" y="350223"/>
          <a:ext cx="2233269" cy="1291914"/>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Clear commitments and expectations, translated into clear rules</a:t>
          </a:r>
        </a:p>
      </dsp:txBody>
      <dsp:txXfrm>
        <a:off x="265445" y="413300"/>
        <a:ext cx="2107115" cy="1165760"/>
      </dsp:txXfrm>
    </dsp:sp>
    <dsp:sp modelId="{B7880439-9E43-4267-8AAB-EFB7B23D0D48}">
      <dsp:nvSpPr>
        <dsp:cNvPr id="0" name=""/>
        <dsp:cNvSpPr/>
      </dsp:nvSpPr>
      <dsp:spPr>
        <a:xfrm>
          <a:off x="1801767" y="660334"/>
          <a:ext cx="5607401" cy="1044182"/>
        </a:xfrm>
        <a:prstGeom prst="rect">
          <a:avLst/>
        </a:prstGeom>
        <a:noFill/>
        <a:ln>
          <a:noFill/>
        </a:ln>
        <a:effectLst/>
      </dsp:spPr>
      <dsp:style>
        <a:lnRef idx="0">
          <a:scrgbClr r="0" g="0" b="0"/>
        </a:lnRef>
        <a:fillRef idx="0">
          <a:scrgbClr r="0" g="0" b="0"/>
        </a:fillRef>
        <a:effectRef idx="0">
          <a:scrgbClr r="0" g="0" b="0"/>
        </a:effectRef>
        <a:fontRef idx="minor"/>
      </dsp:style>
    </dsp:sp>
    <dsp:sp modelId="{94F364CB-44EC-4886-9B2D-9CE3404E0E04}">
      <dsp:nvSpPr>
        <dsp:cNvPr id="0" name=""/>
        <dsp:cNvSpPr/>
      </dsp:nvSpPr>
      <dsp:spPr>
        <a:xfrm rot="5400000">
          <a:off x="3288502" y="3179954"/>
          <a:ext cx="906108" cy="1031572"/>
        </a:xfrm>
        <a:prstGeom prst="bentUpArrow">
          <a:avLst>
            <a:gd name="adj1" fmla="val 32840"/>
            <a:gd name="adj2" fmla="val 25000"/>
            <a:gd name="adj3" fmla="val 3578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8B8371-55C7-4A95-A78A-0546882CD366}">
      <dsp:nvSpPr>
        <dsp:cNvPr id="0" name=""/>
        <dsp:cNvSpPr/>
      </dsp:nvSpPr>
      <dsp:spPr>
        <a:xfrm>
          <a:off x="2229494" y="1746634"/>
          <a:ext cx="2233269" cy="1421105"/>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Aid administration applies rules in line with commitments and expectations</a:t>
          </a:r>
        </a:p>
      </dsp:txBody>
      <dsp:txXfrm>
        <a:off x="2298879" y="1816019"/>
        <a:ext cx="2094499" cy="1282335"/>
      </dsp:txXfrm>
    </dsp:sp>
    <dsp:sp modelId="{3D568697-4F58-4671-B8BB-0ABE6ED9EF35}">
      <dsp:nvSpPr>
        <dsp:cNvPr id="0" name=""/>
        <dsp:cNvSpPr/>
      </dsp:nvSpPr>
      <dsp:spPr>
        <a:xfrm>
          <a:off x="3503815" y="1992827"/>
          <a:ext cx="5720160" cy="1044182"/>
        </a:xfrm>
        <a:prstGeom prst="rect">
          <a:avLst/>
        </a:prstGeom>
        <a:noFill/>
        <a:ln>
          <a:noFill/>
        </a:ln>
        <a:effectLst/>
      </dsp:spPr>
      <dsp:style>
        <a:lnRef idx="0">
          <a:scrgbClr r="0" g="0" b="0"/>
        </a:lnRef>
        <a:fillRef idx="0">
          <a:scrgbClr r="0" g="0" b="0"/>
        </a:fillRef>
        <a:effectRef idx="0">
          <a:scrgbClr r="0" g="0" b="0"/>
        </a:effectRef>
        <a:fontRef idx="minor"/>
      </dsp:style>
    </dsp:sp>
    <dsp:sp modelId="{DD2AC4F6-96B4-4D40-9E03-41C52C114692}">
      <dsp:nvSpPr>
        <dsp:cNvPr id="0" name=""/>
        <dsp:cNvSpPr/>
      </dsp:nvSpPr>
      <dsp:spPr>
        <a:xfrm rot="5400000">
          <a:off x="5420677" y="4562958"/>
          <a:ext cx="906108" cy="1031572"/>
        </a:xfrm>
        <a:prstGeom prst="bentUpArrow">
          <a:avLst>
            <a:gd name="adj1" fmla="val 32840"/>
            <a:gd name="adj2" fmla="val 25000"/>
            <a:gd name="adj3" fmla="val 35780"/>
          </a:avLst>
        </a:prstGeom>
        <a:solidFill>
          <a:schemeClr val="dk2">
            <a:tint val="5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8DF295-DBBD-4863-B69E-44F2AD52E242}">
      <dsp:nvSpPr>
        <dsp:cNvPr id="0" name=""/>
        <dsp:cNvSpPr/>
      </dsp:nvSpPr>
      <dsp:spPr>
        <a:xfrm>
          <a:off x="4320400" y="3295159"/>
          <a:ext cx="2233269" cy="1291914"/>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Agreement partners implement cross-cutting issues as required</a:t>
          </a:r>
        </a:p>
      </dsp:txBody>
      <dsp:txXfrm>
        <a:off x="4383477" y="3358236"/>
        <a:ext cx="2107115" cy="1165760"/>
      </dsp:txXfrm>
    </dsp:sp>
    <dsp:sp modelId="{EB5FA084-EE2B-454E-B76C-0C9F71768BF3}">
      <dsp:nvSpPr>
        <dsp:cNvPr id="0" name=""/>
        <dsp:cNvSpPr/>
      </dsp:nvSpPr>
      <dsp:spPr>
        <a:xfrm>
          <a:off x="5287582" y="3287709"/>
          <a:ext cx="5785093" cy="1044182"/>
        </a:xfrm>
        <a:prstGeom prst="rect">
          <a:avLst/>
        </a:prstGeom>
        <a:noFill/>
        <a:ln>
          <a:noFill/>
        </a:ln>
        <a:effectLst/>
      </dsp:spPr>
      <dsp:style>
        <a:lnRef idx="0">
          <a:scrgbClr r="0" g="0" b="0"/>
        </a:lnRef>
        <a:fillRef idx="0">
          <a:scrgbClr r="0" g="0" b="0"/>
        </a:fillRef>
        <a:effectRef idx="0">
          <a:scrgbClr r="0" g="0" b="0"/>
        </a:effectRef>
        <a:fontRef idx="minor"/>
      </dsp:style>
    </dsp:sp>
    <dsp:sp modelId="{B05F50EA-E585-4125-9DEF-C5507798DF2A}">
      <dsp:nvSpPr>
        <dsp:cNvPr id="0" name=""/>
        <dsp:cNvSpPr/>
      </dsp:nvSpPr>
      <dsp:spPr>
        <a:xfrm>
          <a:off x="6429085" y="4693341"/>
          <a:ext cx="2233269" cy="1291914"/>
        </a:xfrm>
        <a:prstGeom prst="roundRect">
          <a:avLst>
            <a:gd name="adj" fmla="val 166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Implementing partners integrate cross-cutting issues in project planning and implementation</a:t>
          </a:r>
        </a:p>
      </dsp:txBody>
      <dsp:txXfrm>
        <a:off x="6492162" y="4756418"/>
        <a:ext cx="2107115" cy="11657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8C8D6-7EBF-47B6-94B5-D42D874F257B}">
      <dsp:nvSpPr>
        <dsp:cNvPr id="0" name=""/>
        <dsp:cNvSpPr/>
      </dsp:nvSpPr>
      <dsp:spPr>
        <a:xfrm>
          <a:off x="740228" y="0"/>
          <a:ext cx="6509657" cy="6509657"/>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B4EF59-F65C-43EC-BEE7-CA40E12883DF}">
      <dsp:nvSpPr>
        <dsp:cNvPr id="0" name=""/>
        <dsp:cNvSpPr/>
      </dsp:nvSpPr>
      <dsp:spPr>
        <a:xfrm>
          <a:off x="1163356" y="423127"/>
          <a:ext cx="2603862" cy="2603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effectLst/>
            </a:rPr>
            <a:t>Well developed policies </a:t>
          </a:r>
        </a:p>
        <a:p>
          <a:pPr marL="0" lvl="0" indent="0" algn="ctr" defTabSz="622300">
            <a:lnSpc>
              <a:spcPct val="90000"/>
            </a:lnSpc>
            <a:spcBef>
              <a:spcPct val="0"/>
            </a:spcBef>
            <a:spcAft>
              <a:spcPct val="35000"/>
            </a:spcAft>
            <a:buNone/>
          </a:pPr>
          <a:r>
            <a:rPr lang="en-GB" sz="1400" kern="1200">
              <a:effectLst/>
            </a:rPr>
            <a:t>Not well integrated at field level</a:t>
          </a:r>
          <a:endParaRPr lang="en-GB" sz="1400" kern="1200"/>
        </a:p>
      </dsp:txBody>
      <dsp:txXfrm>
        <a:off x="1290466" y="550237"/>
        <a:ext cx="2349642" cy="2349642"/>
      </dsp:txXfrm>
    </dsp:sp>
    <dsp:sp modelId="{B0567D3A-2A1C-46BD-B674-CCDA46CC438D}">
      <dsp:nvSpPr>
        <dsp:cNvPr id="0" name=""/>
        <dsp:cNvSpPr/>
      </dsp:nvSpPr>
      <dsp:spPr>
        <a:xfrm>
          <a:off x="4222894" y="423127"/>
          <a:ext cx="2603862" cy="2603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effectLst/>
            </a:rPr>
            <a:t>Well developed strategies and policies that put cross-cutting issues at the centre of activities </a:t>
          </a:r>
        </a:p>
        <a:p>
          <a:pPr marL="0" lvl="0" indent="0" algn="ctr" defTabSz="622300">
            <a:lnSpc>
              <a:spcPct val="90000"/>
            </a:lnSpc>
            <a:spcBef>
              <a:spcPct val="0"/>
            </a:spcBef>
            <a:spcAft>
              <a:spcPct val="35000"/>
            </a:spcAft>
            <a:buNone/>
          </a:pPr>
          <a:r>
            <a:rPr lang="en-GB" sz="1400" kern="1200">
              <a:effectLst/>
            </a:rPr>
            <a:t>Incorporate cross-cutting issues as key in planning, targeting, implementation, reporting and learning</a:t>
          </a:r>
        </a:p>
        <a:p>
          <a:pPr marL="0" lvl="0" indent="0" algn="ctr" defTabSz="622300">
            <a:lnSpc>
              <a:spcPct val="90000"/>
            </a:lnSpc>
            <a:spcBef>
              <a:spcPct val="0"/>
            </a:spcBef>
            <a:spcAft>
              <a:spcPct val="35000"/>
            </a:spcAft>
            <a:buNone/>
          </a:pPr>
          <a:r>
            <a:rPr lang="en-GB" sz="1400" kern="1200">
              <a:effectLst/>
            </a:rPr>
            <a:t>Programming must consider cross-cutting issues to be sustainable and effective</a:t>
          </a:r>
          <a:endParaRPr lang="en-GB" sz="1400" kern="1200"/>
        </a:p>
      </dsp:txBody>
      <dsp:txXfrm>
        <a:off x="4350004" y="550237"/>
        <a:ext cx="2349642" cy="2349642"/>
      </dsp:txXfrm>
    </dsp:sp>
    <dsp:sp modelId="{FED1DE79-95CB-4A82-9B30-267BBD5BD99F}">
      <dsp:nvSpPr>
        <dsp:cNvPr id="0" name=""/>
        <dsp:cNvSpPr/>
      </dsp:nvSpPr>
      <dsp:spPr>
        <a:xfrm>
          <a:off x="1163356" y="3482666"/>
          <a:ext cx="2603862" cy="2603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effectLst/>
            </a:rPr>
            <a:t>Norad/MFA requirements forwarded in their reporting templates and demands on their partners</a:t>
          </a:r>
          <a:endParaRPr lang="en-GB" sz="1400" kern="1200"/>
        </a:p>
      </dsp:txBody>
      <dsp:txXfrm>
        <a:off x="1290466" y="3609776"/>
        <a:ext cx="2349642" cy="2349642"/>
      </dsp:txXfrm>
    </dsp:sp>
    <dsp:sp modelId="{48B0E6D2-A6E0-446E-92BD-ACB4657C5508}">
      <dsp:nvSpPr>
        <dsp:cNvPr id="0" name=""/>
        <dsp:cNvSpPr/>
      </dsp:nvSpPr>
      <dsp:spPr>
        <a:xfrm>
          <a:off x="4222894" y="3482666"/>
          <a:ext cx="2603862" cy="26038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effectLst/>
            </a:rPr>
            <a:t>Adapt to requirements set by other actors</a:t>
          </a:r>
          <a:endParaRPr lang="en-GB" sz="1400" kern="1200"/>
        </a:p>
      </dsp:txBody>
      <dsp:txXfrm>
        <a:off x="4350004" y="3609776"/>
        <a:ext cx="2349642" cy="2349642"/>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E0F077-8813-4667-A4D4-7094192D40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799AC8A-F801-42A0-B736-0005759DFD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1274B9-0609-4F1D-80AC-8634EF0F511B}" type="datetimeFigureOut">
              <a:rPr lang="en-GB" smtClean="0"/>
              <a:t>20/12/2024</a:t>
            </a:fld>
            <a:endParaRPr lang="en-GB"/>
          </a:p>
        </p:txBody>
      </p:sp>
      <p:sp>
        <p:nvSpPr>
          <p:cNvPr id="4" name="Footer Placeholder 3">
            <a:extLst>
              <a:ext uri="{FF2B5EF4-FFF2-40B4-BE49-F238E27FC236}">
                <a16:creationId xmlns:a16="http://schemas.microsoft.com/office/drawing/2014/main" id="{F6E3FF17-C28C-4C5D-9F7C-AA53BAB10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F4024C-59F7-4DA6-9D0B-B0E0ACE77E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8A65D3-A66D-4FE4-945F-955DDBA9C15C}" type="slidenum">
              <a:rPr lang="en-GB" smtClean="0"/>
              <a:t>‹#›</a:t>
            </a:fld>
            <a:endParaRPr lang="en-GB"/>
          </a:p>
        </p:txBody>
      </p:sp>
    </p:spTree>
    <p:extLst>
      <p:ext uri="{BB962C8B-B14F-4D97-AF65-F5344CB8AC3E}">
        <p14:creationId xmlns:p14="http://schemas.microsoft.com/office/powerpoint/2010/main" val="14667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C7632-78F7-4A47-A652-42E3C9AB6606}" type="datetimeFigureOut">
              <a:rPr lang="en-GB" smtClean="0"/>
              <a:t>20/12/2024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A07A7-2BA4-414F-802E-B702F3FE9C4B}" type="slidenum">
              <a:rPr lang="en-GB" smtClean="0"/>
              <a:t>‹#›</a:t>
            </a:fld>
            <a:endParaRPr lang="en-GB"/>
          </a:p>
        </p:txBody>
      </p:sp>
    </p:spTree>
    <p:extLst>
      <p:ext uri="{BB962C8B-B14F-4D97-AF65-F5344CB8AC3E}">
        <p14:creationId xmlns:p14="http://schemas.microsoft.com/office/powerpoint/2010/main" val="234924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BA07A7-2BA4-414F-802E-B702F3FE9C4B}" type="slidenum">
              <a:rPr lang="en-GB" smtClean="0"/>
              <a:t>1</a:t>
            </a:fld>
            <a:endParaRPr lang="en-GB"/>
          </a:p>
        </p:txBody>
      </p:sp>
    </p:spTree>
    <p:extLst>
      <p:ext uri="{BB962C8B-B14F-4D97-AF65-F5344CB8AC3E}">
        <p14:creationId xmlns:p14="http://schemas.microsoft.com/office/powerpoint/2010/main" val="4129421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5D18E-F757-3AAC-001D-1FB086997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CB216-5F1A-C661-54D7-377D94AFDA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6796D6-1806-A616-B900-5789F6A8AC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A9757D9-EC1C-5E33-99E3-B28C83D39C69}"/>
              </a:ext>
            </a:extLst>
          </p:cNvPr>
          <p:cNvSpPr>
            <a:spLocks noGrp="1"/>
          </p:cNvSpPr>
          <p:nvPr>
            <p:ph type="sldNum" sz="quarter" idx="5"/>
          </p:nvPr>
        </p:nvSpPr>
        <p:spPr/>
        <p:txBody>
          <a:bodyPr/>
          <a:lstStyle/>
          <a:p>
            <a:fld id="{38BA07A7-2BA4-414F-802E-B702F3FE9C4B}" type="slidenum">
              <a:rPr lang="en-GB" smtClean="0"/>
              <a:t>2</a:t>
            </a:fld>
            <a:endParaRPr lang="en-GB"/>
          </a:p>
        </p:txBody>
      </p:sp>
    </p:spTree>
    <p:extLst>
      <p:ext uri="{BB962C8B-B14F-4D97-AF65-F5344CB8AC3E}">
        <p14:creationId xmlns:p14="http://schemas.microsoft.com/office/powerpoint/2010/main" val="268124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BA07A7-2BA4-414F-802E-B702F3FE9C4B}" type="slidenum">
              <a:rPr lang="en-GB" smtClean="0"/>
              <a:t>18</a:t>
            </a:fld>
            <a:endParaRPr lang="en-GB"/>
          </a:p>
        </p:txBody>
      </p:sp>
    </p:spTree>
    <p:extLst>
      <p:ext uri="{BB962C8B-B14F-4D97-AF65-F5344CB8AC3E}">
        <p14:creationId xmlns:p14="http://schemas.microsoft.com/office/powerpoint/2010/main" val="160096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And support tracing of pathways within </a:t>
            </a:r>
            <a:r>
              <a:rPr lang="en-GB" err="1"/>
              <a:t>ToC</a:t>
            </a:r>
            <a:r>
              <a:rPr lang="en-GB"/>
              <a:t> and help assess their role in achieving effective implementation of CCIs. </a:t>
            </a:r>
          </a:p>
          <a:p>
            <a:r>
              <a:rPr lang="en-GB"/>
              <a:t>Importance of shared understanding of what commitment and expectation is in this context. Recognise these may sit at different levels – </a:t>
            </a:r>
            <a:r>
              <a:rPr lang="en-GB" err="1"/>
              <a:t>esp</a:t>
            </a:r>
            <a:r>
              <a:rPr lang="en-GB"/>
              <a:t> in view of commitments. </a:t>
            </a:r>
          </a:p>
          <a:p>
            <a:r>
              <a:rPr lang="en-GB"/>
              <a:t>In reporting – will disaggregate by CCI and subtopics, if ‘do no harm’ or will positively impact.</a:t>
            </a:r>
          </a:p>
          <a:p>
            <a:r>
              <a:rPr lang="en-GB" sz="1800">
                <a:effectLst/>
                <a:latin typeface="HelveticaNeueLT Std" panose="020B0604020202020204" pitchFamily="34" charset="0"/>
                <a:ea typeface="Arial" panose="020B0604020202020204" pitchFamily="34" charset="0"/>
                <a:cs typeface="Mangal" panose="02040503050203030202" pitchFamily="18" charset="0"/>
              </a:rPr>
              <a:t>For part 2 of EQ2, we aim to deepen our understanding of the next level of the </a:t>
            </a:r>
            <a:r>
              <a:rPr lang="en-GB" sz="1800" err="1">
                <a:effectLst/>
                <a:latin typeface="HelveticaNeueLT Std" panose="020B0604020202020204" pitchFamily="34" charset="0"/>
                <a:ea typeface="Arial" panose="020B0604020202020204" pitchFamily="34" charset="0"/>
                <a:cs typeface="Mangal" panose="02040503050203030202" pitchFamily="18" charset="0"/>
              </a:rPr>
              <a:t>ToC</a:t>
            </a:r>
            <a:r>
              <a:rPr lang="en-GB" sz="1800">
                <a:effectLst/>
                <a:latin typeface="HelveticaNeueLT Std" panose="020B0604020202020204" pitchFamily="34" charset="0"/>
                <a:ea typeface="Arial" panose="020B0604020202020204" pitchFamily="34" charset="0"/>
                <a:cs typeface="Mangal" panose="02040503050203030202" pitchFamily="18" charset="0"/>
              </a:rPr>
              <a:t> to understand how commitments and expectations identified in part 1 are (</a:t>
            </a:r>
            <a:r>
              <a:rPr lang="en-GB" sz="1800" err="1">
                <a:effectLst/>
                <a:latin typeface="HelveticaNeueLT Std" panose="020B0604020202020204" pitchFamily="34" charset="0"/>
                <a:ea typeface="Arial" panose="020B0604020202020204" pitchFamily="34" charset="0"/>
                <a:cs typeface="Mangal" panose="02040503050203030202" pitchFamily="18" charset="0"/>
              </a:rPr>
              <a:t>i</a:t>
            </a:r>
            <a:r>
              <a:rPr lang="en-GB" sz="1800">
                <a:effectLst/>
                <a:latin typeface="HelveticaNeueLT Std" panose="020B0604020202020204" pitchFamily="34" charset="0"/>
                <a:ea typeface="Arial" panose="020B0604020202020204" pitchFamily="34" charset="0"/>
                <a:cs typeface="Mangal" panose="02040503050203030202" pitchFamily="18" charset="0"/>
              </a:rPr>
              <a:t>) reflected in a sample of partners’ documentation (focusing on policies, guidance and regulations) and (ii) are disseminated. </a:t>
            </a:r>
            <a:endParaRPr lang="en-GB"/>
          </a:p>
        </p:txBody>
      </p:sp>
      <p:sp>
        <p:nvSpPr>
          <p:cNvPr id="4" name="Slide Number Placeholder 3"/>
          <p:cNvSpPr>
            <a:spLocks noGrp="1"/>
          </p:cNvSpPr>
          <p:nvPr>
            <p:ph type="sldNum" sz="quarter" idx="5"/>
          </p:nvPr>
        </p:nvSpPr>
        <p:spPr/>
        <p:txBody>
          <a:bodyPr/>
          <a:lstStyle/>
          <a:p>
            <a:fld id="{38BA07A7-2BA4-414F-802E-B702F3FE9C4B}" type="slidenum">
              <a:rPr lang="en-GB" smtClean="0"/>
              <a:t>19</a:t>
            </a:fld>
            <a:endParaRPr lang="en-GB"/>
          </a:p>
        </p:txBody>
      </p:sp>
    </p:spTree>
    <p:extLst>
      <p:ext uri="{BB962C8B-B14F-4D97-AF65-F5344CB8AC3E}">
        <p14:creationId xmlns:p14="http://schemas.microsoft.com/office/powerpoint/2010/main" val="117715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5FA07-F26E-2C29-BFC8-53F3487A2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0ABF7-21C4-1C96-8406-13FC56B94D5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6DD7D20-420A-8D7C-46E0-774473373372}"/>
              </a:ext>
            </a:extLst>
          </p:cNvPr>
          <p:cNvSpPr>
            <a:spLocks noGrp="1"/>
          </p:cNvSpPr>
          <p:nvPr>
            <p:ph type="body" idx="1"/>
          </p:nvPr>
        </p:nvSpPr>
        <p:spPr/>
        <p:txBody>
          <a:bodyPr/>
          <a:lstStyle/>
          <a:p>
            <a:r>
              <a:rPr lang="en-GB"/>
              <a:t>And support tracing of pathways within </a:t>
            </a:r>
            <a:r>
              <a:rPr lang="en-GB" err="1"/>
              <a:t>ToC</a:t>
            </a:r>
            <a:r>
              <a:rPr lang="en-GB"/>
              <a:t> and help assess their role in achieving effective implementation of CCIs. </a:t>
            </a:r>
          </a:p>
          <a:p>
            <a:r>
              <a:rPr lang="en-GB"/>
              <a:t>Importance of shared understanding of what commitment and expectation is in this context. Recognise these may sit at different levels – </a:t>
            </a:r>
            <a:r>
              <a:rPr lang="en-GB" err="1"/>
              <a:t>esp</a:t>
            </a:r>
            <a:r>
              <a:rPr lang="en-GB"/>
              <a:t> in view of commitments. </a:t>
            </a:r>
          </a:p>
          <a:p>
            <a:r>
              <a:rPr lang="en-GB"/>
              <a:t>In reporting – will disaggregate by CCI and subtopics, if ‘do no harm’ or will positively impact.</a:t>
            </a:r>
          </a:p>
          <a:p>
            <a:r>
              <a:rPr lang="en-GB" sz="1800">
                <a:effectLst/>
                <a:latin typeface="HelveticaNeueLT Std" panose="020B0604020202020204" pitchFamily="34" charset="0"/>
                <a:ea typeface="Arial" panose="020B0604020202020204" pitchFamily="34" charset="0"/>
                <a:cs typeface="Mangal" panose="02040503050203030202" pitchFamily="18" charset="0"/>
              </a:rPr>
              <a:t>For part 2 of EQ2, we aim to deepen our understanding of the next level of the </a:t>
            </a:r>
            <a:r>
              <a:rPr lang="en-GB" sz="1800" err="1">
                <a:effectLst/>
                <a:latin typeface="HelveticaNeueLT Std" panose="020B0604020202020204" pitchFamily="34" charset="0"/>
                <a:ea typeface="Arial" panose="020B0604020202020204" pitchFamily="34" charset="0"/>
                <a:cs typeface="Mangal" panose="02040503050203030202" pitchFamily="18" charset="0"/>
              </a:rPr>
              <a:t>ToC</a:t>
            </a:r>
            <a:r>
              <a:rPr lang="en-GB" sz="1800">
                <a:effectLst/>
                <a:latin typeface="HelveticaNeueLT Std" panose="020B0604020202020204" pitchFamily="34" charset="0"/>
                <a:ea typeface="Arial" panose="020B0604020202020204" pitchFamily="34" charset="0"/>
                <a:cs typeface="Mangal" panose="02040503050203030202" pitchFamily="18" charset="0"/>
              </a:rPr>
              <a:t> to understand how commitments and expectations identified in part 1 are (</a:t>
            </a:r>
            <a:r>
              <a:rPr lang="en-GB" sz="1800" err="1">
                <a:effectLst/>
                <a:latin typeface="HelveticaNeueLT Std" panose="020B0604020202020204" pitchFamily="34" charset="0"/>
                <a:ea typeface="Arial" panose="020B0604020202020204" pitchFamily="34" charset="0"/>
                <a:cs typeface="Mangal" panose="02040503050203030202" pitchFamily="18" charset="0"/>
              </a:rPr>
              <a:t>i</a:t>
            </a:r>
            <a:r>
              <a:rPr lang="en-GB" sz="1800">
                <a:effectLst/>
                <a:latin typeface="HelveticaNeueLT Std" panose="020B0604020202020204" pitchFamily="34" charset="0"/>
                <a:ea typeface="Arial" panose="020B0604020202020204" pitchFamily="34" charset="0"/>
                <a:cs typeface="Mangal" panose="02040503050203030202" pitchFamily="18" charset="0"/>
              </a:rPr>
              <a:t>) reflected in a sample of partners’ documentation (focusing on policies, guidance and regulations) and (ii) are disseminated. </a:t>
            </a:r>
            <a:endParaRPr lang="en-GB"/>
          </a:p>
        </p:txBody>
      </p:sp>
      <p:sp>
        <p:nvSpPr>
          <p:cNvPr id="4" name="Slide Number Placeholder 3">
            <a:extLst>
              <a:ext uri="{FF2B5EF4-FFF2-40B4-BE49-F238E27FC236}">
                <a16:creationId xmlns:a16="http://schemas.microsoft.com/office/drawing/2014/main" id="{5916220F-4956-8DB4-EEED-5E0654D63154}"/>
              </a:ext>
            </a:extLst>
          </p:cNvPr>
          <p:cNvSpPr>
            <a:spLocks noGrp="1"/>
          </p:cNvSpPr>
          <p:nvPr>
            <p:ph type="sldNum" sz="quarter" idx="5"/>
          </p:nvPr>
        </p:nvSpPr>
        <p:spPr/>
        <p:txBody>
          <a:bodyPr/>
          <a:lstStyle/>
          <a:p>
            <a:fld id="{38BA07A7-2BA4-414F-802E-B702F3FE9C4B}" type="slidenum">
              <a:rPr lang="en-GB" smtClean="0"/>
              <a:t>27</a:t>
            </a:fld>
            <a:endParaRPr lang="en-GB"/>
          </a:p>
        </p:txBody>
      </p:sp>
    </p:spTree>
    <p:extLst>
      <p:ext uri="{BB962C8B-B14F-4D97-AF65-F5344CB8AC3E}">
        <p14:creationId xmlns:p14="http://schemas.microsoft.com/office/powerpoint/2010/main" val="3779437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B0FB3E7-965E-4C1C-AC12-864855EE90BC}"/>
              </a:ext>
            </a:extLst>
          </p:cNvPr>
          <p:cNvSpPr>
            <a:spLocks noGrp="1"/>
          </p:cNvSpPr>
          <p:nvPr>
            <p:ph type="ctrTitle" hasCustomPrompt="1"/>
          </p:nvPr>
        </p:nvSpPr>
        <p:spPr>
          <a:xfrm>
            <a:off x="1555751" y="1587501"/>
            <a:ext cx="9080500" cy="1653194"/>
          </a:xfrm>
        </p:spPr>
        <p:txBody>
          <a:bodyPr anchor="b">
            <a:normAutofit/>
          </a:bodyPr>
          <a:lstStyle>
            <a:lvl1pPr algn="l">
              <a:defRPr sz="2400">
                <a:solidFill>
                  <a:schemeClr val="tx2"/>
                </a:solidFill>
                <a:latin typeface="HelveticaNeueLT Std" panose="020B0604020202020204" pitchFamily="34" charset="0"/>
              </a:defRPr>
            </a:lvl1pPr>
          </a:lstStyle>
          <a:p>
            <a:r>
              <a:rPr lang="en-GB"/>
              <a:t>Title</a:t>
            </a:r>
            <a:endParaRPr lang="en-US"/>
          </a:p>
        </p:txBody>
      </p:sp>
      <p:sp>
        <p:nvSpPr>
          <p:cNvPr id="7" name="Subtitle 2">
            <a:extLst>
              <a:ext uri="{FF2B5EF4-FFF2-40B4-BE49-F238E27FC236}">
                <a16:creationId xmlns:a16="http://schemas.microsoft.com/office/drawing/2014/main" id="{86443EAF-0CB3-480B-A4A0-37FA4A211A3B}"/>
              </a:ext>
            </a:extLst>
          </p:cNvPr>
          <p:cNvSpPr>
            <a:spLocks noGrp="1"/>
          </p:cNvSpPr>
          <p:nvPr>
            <p:ph type="subTitle" idx="1" hasCustomPrompt="1"/>
          </p:nvPr>
        </p:nvSpPr>
        <p:spPr>
          <a:xfrm>
            <a:off x="1555752" y="3602039"/>
            <a:ext cx="9080499" cy="715962"/>
          </a:xfrm>
        </p:spPr>
        <p:txBody>
          <a:bodyPr>
            <a:normAutofit/>
          </a:bodyPr>
          <a:lstStyle>
            <a:lvl1pPr marL="0" indent="0" algn="l">
              <a:buNone/>
              <a:defRPr sz="1800">
                <a:solidFill>
                  <a:schemeClr val="accent6"/>
                </a:solidFill>
                <a:latin typeface="HelveticaNeueLT Std"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a:t>
            </a:r>
          </a:p>
        </p:txBody>
      </p:sp>
      <p:cxnSp>
        <p:nvCxnSpPr>
          <p:cNvPr id="3" name="Straight Connector 2">
            <a:extLst>
              <a:ext uri="{FF2B5EF4-FFF2-40B4-BE49-F238E27FC236}">
                <a16:creationId xmlns:a16="http://schemas.microsoft.com/office/drawing/2014/main" id="{DB3C37ED-FF3A-40F8-82EB-5BEE37FB9AE2}"/>
              </a:ext>
            </a:extLst>
          </p:cNvPr>
          <p:cNvCxnSpPr/>
          <p:nvPr/>
        </p:nvCxnSpPr>
        <p:spPr>
          <a:xfrm>
            <a:off x="0" y="3429000"/>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776CCD6-B33E-47B8-8F84-06B5E9C178D1}"/>
              </a:ext>
            </a:extLst>
          </p:cNvPr>
          <p:cNvCxnSpPr/>
          <p:nvPr userDrawn="1"/>
        </p:nvCxnSpPr>
        <p:spPr>
          <a:xfrm>
            <a:off x="0" y="3429000"/>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42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ullet tex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393EDB-2378-4E8B-9207-5AEC057052E7}"/>
              </a:ext>
            </a:extLst>
          </p:cNvPr>
          <p:cNvSpPr>
            <a:spLocks noGrp="1"/>
          </p:cNvSpPr>
          <p:nvPr>
            <p:ph type="title"/>
          </p:nvPr>
        </p:nvSpPr>
        <p:spPr>
          <a:xfrm>
            <a:off x="635000" y="635000"/>
            <a:ext cx="10922000" cy="825500"/>
          </a:xfrm>
        </p:spPr>
        <p:txBody>
          <a:bodyPr>
            <a:normAutofit/>
          </a:bodyPr>
          <a:lstStyle>
            <a:lvl1pPr algn="l">
              <a:defRPr sz="2400">
                <a:solidFill>
                  <a:schemeClr val="tx2"/>
                </a:solidFill>
                <a:latin typeface="HelveticaNeueLT Std" panose="020B0604020202020204" pitchFamily="34"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A53AE9B2-0ABC-4469-88E8-A4DC0A024CAE}"/>
              </a:ext>
            </a:extLst>
          </p:cNvPr>
          <p:cNvSpPr>
            <a:spLocks noGrp="1"/>
          </p:cNvSpPr>
          <p:nvPr>
            <p:ph idx="1"/>
          </p:nvPr>
        </p:nvSpPr>
        <p:spPr>
          <a:xfrm>
            <a:off x="635000" y="1587500"/>
            <a:ext cx="10922000" cy="4635500"/>
          </a:xfrm>
        </p:spPr>
        <p:txBody>
          <a:bodyPr/>
          <a:lstStyle>
            <a:lvl1pPr>
              <a:buClr>
                <a:srgbClr val="111111"/>
              </a:buClr>
              <a:defRPr sz="1800">
                <a:solidFill>
                  <a:schemeClr val="tx1"/>
                </a:solidFill>
                <a:latin typeface="HelveticaNeueLT Std" panose="020B0604020202020204" pitchFamily="34" charset="0"/>
              </a:defRPr>
            </a:lvl1pPr>
            <a:lvl2pPr>
              <a:buClr>
                <a:srgbClr val="111111"/>
              </a:buClr>
              <a:defRPr sz="1400">
                <a:solidFill>
                  <a:schemeClr val="tx1"/>
                </a:solidFill>
                <a:latin typeface="HelveticaNeueLT Std" panose="020B0604020202020204" pitchFamily="34" charset="0"/>
              </a:defRPr>
            </a:lvl2pPr>
            <a:lvl3pPr>
              <a:buClr>
                <a:srgbClr val="111111"/>
              </a:buClr>
              <a:defRPr sz="1200">
                <a:solidFill>
                  <a:schemeClr val="tx1"/>
                </a:solidFill>
                <a:latin typeface="HelveticaNeueLT Std" panose="020B0604020202020204" pitchFamily="34" charset="0"/>
              </a:defRPr>
            </a:lvl3pPr>
            <a:lvl4pPr>
              <a:buClr>
                <a:srgbClr val="111111"/>
              </a:buClr>
              <a:defRPr sz="1000">
                <a:solidFill>
                  <a:schemeClr val="tx1"/>
                </a:solidFill>
                <a:latin typeface="HelveticaNeueLT Std" panose="020B0604020202020204" pitchFamily="34" charset="0"/>
              </a:defRPr>
            </a:lvl4pPr>
            <a:lvl5pPr>
              <a:buClr>
                <a:srgbClr val="111111"/>
              </a:buClr>
              <a:defRPr>
                <a:solidFill>
                  <a:schemeClr val="tx1"/>
                </a:solidFill>
                <a:latin typeface="HelveticaNeueLT Std"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3858726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E472828-28EB-4372-A56E-5481A000E055}"/>
              </a:ext>
            </a:extLst>
          </p:cNvPr>
          <p:cNvSpPr>
            <a:spLocks noGrp="1"/>
          </p:cNvSpPr>
          <p:nvPr>
            <p:ph idx="1"/>
          </p:nvPr>
        </p:nvSpPr>
        <p:spPr>
          <a:xfrm>
            <a:off x="635000" y="1587500"/>
            <a:ext cx="10922000" cy="4635500"/>
          </a:xfrm>
        </p:spPr>
        <p:txBody>
          <a:bodyPr/>
          <a:lstStyle>
            <a:lvl1pPr>
              <a:buClr>
                <a:srgbClr val="111111"/>
              </a:buClr>
              <a:buNone/>
              <a:defRPr sz="1800">
                <a:solidFill>
                  <a:schemeClr val="tx1"/>
                </a:solidFill>
                <a:latin typeface="HelveticaNeueLT Std" panose="020B0604020202020204" pitchFamily="34" charset="0"/>
              </a:defRPr>
            </a:lvl1pPr>
            <a:lvl2pPr>
              <a:buClr>
                <a:srgbClr val="111111"/>
              </a:buClr>
              <a:defRPr sz="1400">
                <a:solidFill>
                  <a:schemeClr val="tx1"/>
                </a:solidFill>
                <a:latin typeface="HelveticaNeueLT Std" panose="020B0604020202020204" pitchFamily="34" charset="0"/>
              </a:defRPr>
            </a:lvl2pPr>
            <a:lvl3pPr>
              <a:buClr>
                <a:srgbClr val="111111"/>
              </a:buClr>
              <a:defRPr sz="1200">
                <a:solidFill>
                  <a:schemeClr val="tx1"/>
                </a:solidFill>
                <a:latin typeface="HelveticaNeueLT Std" panose="020B0604020202020204" pitchFamily="34" charset="0"/>
              </a:defRPr>
            </a:lvl3pPr>
            <a:lvl4pPr>
              <a:buClr>
                <a:srgbClr val="111111"/>
              </a:buClr>
              <a:defRPr sz="1000">
                <a:solidFill>
                  <a:schemeClr val="tx1"/>
                </a:solidFill>
                <a:latin typeface="HelveticaNeueLT Std" panose="020B0604020202020204" pitchFamily="34" charset="0"/>
              </a:defRPr>
            </a:lvl4pPr>
            <a:lvl5pPr>
              <a:buClr>
                <a:srgbClr val="111111"/>
              </a:buClr>
              <a:defRPr>
                <a:solidFill>
                  <a:schemeClr val="tx1"/>
                </a:solidFill>
                <a:latin typeface="HelveticaNeueLT Std" panose="020B0604020202020204" pitchFamily="34" charset="0"/>
              </a:defRPr>
            </a:lvl5pPr>
          </a:lstStyle>
          <a:p>
            <a:pPr lvl="0"/>
            <a:r>
              <a:rPr lang="en-US"/>
              <a:t>Click to edit Master text styles</a:t>
            </a:r>
          </a:p>
        </p:txBody>
      </p:sp>
      <p:sp>
        <p:nvSpPr>
          <p:cNvPr id="6" name="Title 1">
            <a:extLst>
              <a:ext uri="{FF2B5EF4-FFF2-40B4-BE49-F238E27FC236}">
                <a16:creationId xmlns:a16="http://schemas.microsoft.com/office/drawing/2014/main" id="{AB2A72DC-0DE8-407E-A66D-854CE18D6B5B}"/>
              </a:ext>
            </a:extLst>
          </p:cNvPr>
          <p:cNvSpPr>
            <a:spLocks noGrp="1"/>
          </p:cNvSpPr>
          <p:nvPr>
            <p:ph type="title"/>
          </p:nvPr>
        </p:nvSpPr>
        <p:spPr>
          <a:xfrm>
            <a:off x="635000" y="635000"/>
            <a:ext cx="10922000" cy="825500"/>
          </a:xfrm>
        </p:spPr>
        <p:txBody>
          <a:bodyPr>
            <a:normAutofit/>
          </a:bodyPr>
          <a:lstStyle>
            <a:lvl1pPr algn="l">
              <a:defRPr sz="2400">
                <a:solidFill>
                  <a:schemeClr val="tx2"/>
                </a:solidFill>
                <a:latin typeface="HelveticaNeueLT Std"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07311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B2A72DC-0DE8-407E-A66D-854CE18D6B5B}"/>
              </a:ext>
            </a:extLst>
          </p:cNvPr>
          <p:cNvSpPr>
            <a:spLocks noGrp="1"/>
          </p:cNvSpPr>
          <p:nvPr>
            <p:ph type="title"/>
          </p:nvPr>
        </p:nvSpPr>
        <p:spPr>
          <a:xfrm>
            <a:off x="635000" y="635000"/>
            <a:ext cx="10922000" cy="825500"/>
          </a:xfrm>
        </p:spPr>
        <p:txBody>
          <a:bodyPr>
            <a:normAutofit/>
          </a:bodyPr>
          <a:lstStyle>
            <a:lvl1pPr algn="l">
              <a:defRPr sz="2400">
                <a:solidFill>
                  <a:schemeClr val="tx2"/>
                </a:solidFill>
                <a:latin typeface="HelveticaNeueLT Std"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43078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columns">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E472828-28EB-4372-A56E-5481A000E055}"/>
              </a:ext>
            </a:extLst>
          </p:cNvPr>
          <p:cNvSpPr>
            <a:spLocks noGrp="1"/>
          </p:cNvSpPr>
          <p:nvPr>
            <p:ph idx="1"/>
          </p:nvPr>
        </p:nvSpPr>
        <p:spPr>
          <a:xfrm>
            <a:off x="635000" y="1587500"/>
            <a:ext cx="3556000" cy="4635500"/>
          </a:xfrm>
        </p:spPr>
        <p:txBody>
          <a:bodyPr/>
          <a:lstStyle>
            <a:lvl1pPr>
              <a:buClr>
                <a:srgbClr val="111111"/>
              </a:buClr>
              <a:buNone/>
              <a:defRPr sz="1400">
                <a:solidFill>
                  <a:schemeClr val="tx1"/>
                </a:solidFill>
                <a:latin typeface="HelveticaNeueLT Std" panose="020B0604020202020204" pitchFamily="34" charset="0"/>
              </a:defRPr>
            </a:lvl1pPr>
            <a:lvl2pPr>
              <a:buClr>
                <a:srgbClr val="111111"/>
              </a:buClr>
              <a:defRPr sz="1400">
                <a:solidFill>
                  <a:schemeClr val="tx1"/>
                </a:solidFill>
                <a:latin typeface="HelveticaNeueLT Std" panose="020B0604020202020204" pitchFamily="34" charset="0"/>
              </a:defRPr>
            </a:lvl2pPr>
            <a:lvl3pPr>
              <a:buClr>
                <a:srgbClr val="111111"/>
              </a:buClr>
              <a:defRPr sz="1200">
                <a:solidFill>
                  <a:schemeClr val="tx1"/>
                </a:solidFill>
                <a:latin typeface="HelveticaNeueLT Std" panose="020B0604020202020204" pitchFamily="34" charset="0"/>
              </a:defRPr>
            </a:lvl3pPr>
            <a:lvl4pPr>
              <a:buClr>
                <a:srgbClr val="111111"/>
              </a:buClr>
              <a:defRPr sz="1000">
                <a:solidFill>
                  <a:schemeClr val="tx1"/>
                </a:solidFill>
                <a:latin typeface="HelveticaNeueLT Std" panose="020B0604020202020204" pitchFamily="34" charset="0"/>
              </a:defRPr>
            </a:lvl4pPr>
            <a:lvl5pPr>
              <a:buClr>
                <a:srgbClr val="111111"/>
              </a:buClr>
              <a:defRPr>
                <a:solidFill>
                  <a:schemeClr val="tx1"/>
                </a:solidFill>
                <a:latin typeface="HelveticaNeueLT Std" panose="020B0604020202020204" pitchFamily="34" charset="0"/>
              </a:defRPr>
            </a:lvl5pPr>
          </a:lstStyle>
          <a:p>
            <a:pPr lvl="0"/>
            <a:r>
              <a:rPr lang="en-US"/>
              <a:t>Click to edit Master text styles</a:t>
            </a:r>
          </a:p>
        </p:txBody>
      </p:sp>
      <p:sp>
        <p:nvSpPr>
          <p:cNvPr id="6" name="Title 1">
            <a:extLst>
              <a:ext uri="{FF2B5EF4-FFF2-40B4-BE49-F238E27FC236}">
                <a16:creationId xmlns:a16="http://schemas.microsoft.com/office/drawing/2014/main" id="{AB2A72DC-0DE8-407E-A66D-854CE18D6B5B}"/>
              </a:ext>
            </a:extLst>
          </p:cNvPr>
          <p:cNvSpPr>
            <a:spLocks noGrp="1"/>
          </p:cNvSpPr>
          <p:nvPr>
            <p:ph type="title"/>
          </p:nvPr>
        </p:nvSpPr>
        <p:spPr>
          <a:xfrm>
            <a:off x="635000" y="635000"/>
            <a:ext cx="10922000" cy="825500"/>
          </a:xfrm>
        </p:spPr>
        <p:txBody>
          <a:bodyPr>
            <a:normAutofit/>
          </a:bodyPr>
          <a:lstStyle>
            <a:lvl1pPr algn="l">
              <a:defRPr sz="2400">
                <a:solidFill>
                  <a:schemeClr val="tx2"/>
                </a:solidFill>
                <a:latin typeface="HelveticaNeueLT Std"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59C8FBD5-891A-4CE4-BD66-5D31B26D740A}"/>
              </a:ext>
            </a:extLst>
          </p:cNvPr>
          <p:cNvSpPr>
            <a:spLocks noGrp="1"/>
          </p:cNvSpPr>
          <p:nvPr>
            <p:ph idx="10"/>
          </p:nvPr>
        </p:nvSpPr>
        <p:spPr>
          <a:xfrm>
            <a:off x="4318000" y="1587500"/>
            <a:ext cx="3556000" cy="4635500"/>
          </a:xfrm>
        </p:spPr>
        <p:txBody>
          <a:bodyPr/>
          <a:lstStyle>
            <a:lvl1pPr>
              <a:buClr>
                <a:srgbClr val="111111"/>
              </a:buClr>
              <a:buNone/>
              <a:defRPr sz="1400">
                <a:solidFill>
                  <a:schemeClr val="tx1"/>
                </a:solidFill>
                <a:latin typeface="HelveticaNeueLT Std" panose="020B0604020202020204" pitchFamily="34" charset="0"/>
              </a:defRPr>
            </a:lvl1pPr>
            <a:lvl2pPr>
              <a:buClr>
                <a:srgbClr val="111111"/>
              </a:buClr>
              <a:defRPr sz="1400">
                <a:solidFill>
                  <a:schemeClr val="tx1"/>
                </a:solidFill>
                <a:latin typeface="HelveticaNeueLT Std" panose="020B0604020202020204" pitchFamily="34" charset="0"/>
              </a:defRPr>
            </a:lvl2pPr>
            <a:lvl3pPr>
              <a:buClr>
                <a:srgbClr val="111111"/>
              </a:buClr>
              <a:defRPr sz="1200">
                <a:solidFill>
                  <a:schemeClr val="tx1"/>
                </a:solidFill>
                <a:latin typeface="HelveticaNeueLT Std" panose="020B0604020202020204" pitchFamily="34" charset="0"/>
              </a:defRPr>
            </a:lvl3pPr>
            <a:lvl4pPr>
              <a:buClr>
                <a:srgbClr val="111111"/>
              </a:buClr>
              <a:defRPr sz="1000">
                <a:solidFill>
                  <a:schemeClr val="tx1"/>
                </a:solidFill>
                <a:latin typeface="HelveticaNeueLT Std" panose="020B0604020202020204" pitchFamily="34" charset="0"/>
              </a:defRPr>
            </a:lvl4pPr>
            <a:lvl5pPr>
              <a:buClr>
                <a:srgbClr val="111111"/>
              </a:buClr>
              <a:defRPr>
                <a:solidFill>
                  <a:schemeClr val="tx1"/>
                </a:solidFill>
                <a:latin typeface="HelveticaNeueLT Std" panose="020B0604020202020204" pitchFamily="34" charset="0"/>
              </a:defRPr>
            </a:lvl5pPr>
          </a:lstStyle>
          <a:p>
            <a:pPr lvl="0"/>
            <a:r>
              <a:rPr lang="en-US"/>
              <a:t>Click to edit Master text styles</a:t>
            </a:r>
          </a:p>
        </p:txBody>
      </p:sp>
      <p:sp>
        <p:nvSpPr>
          <p:cNvPr id="7" name="Content Placeholder 2">
            <a:extLst>
              <a:ext uri="{FF2B5EF4-FFF2-40B4-BE49-F238E27FC236}">
                <a16:creationId xmlns:a16="http://schemas.microsoft.com/office/drawing/2014/main" id="{14231202-EB99-4B10-8B2E-B74F94657FD7}"/>
              </a:ext>
            </a:extLst>
          </p:cNvPr>
          <p:cNvSpPr>
            <a:spLocks noGrp="1"/>
          </p:cNvSpPr>
          <p:nvPr>
            <p:ph idx="11"/>
          </p:nvPr>
        </p:nvSpPr>
        <p:spPr>
          <a:xfrm>
            <a:off x="8001000" y="1587500"/>
            <a:ext cx="3556000" cy="4635500"/>
          </a:xfrm>
        </p:spPr>
        <p:txBody>
          <a:bodyPr/>
          <a:lstStyle>
            <a:lvl1pPr>
              <a:buClr>
                <a:srgbClr val="111111"/>
              </a:buClr>
              <a:buNone/>
              <a:defRPr sz="1400">
                <a:solidFill>
                  <a:schemeClr val="tx1"/>
                </a:solidFill>
                <a:latin typeface="HelveticaNeueLT Std" panose="020B0604020202020204" pitchFamily="34" charset="0"/>
              </a:defRPr>
            </a:lvl1pPr>
            <a:lvl2pPr>
              <a:buClr>
                <a:srgbClr val="111111"/>
              </a:buClr>
              <a:defRPr sz="1400">
                <a:solidFill>
                  <a:schemeClr val="tx1"/>
                </a:solidFill>
                <a:latin typeface="HelveticaNeueLT Std" panose="020B0604020202020204" pitchFamily="34" charset="0"/>
              </a:defRPr>
            </a:lvl2pPr>
            <a:lvl3pPr>
              <a:buClr>
                <a:srgbClr val="111111"/>
              </a:buClr>
              <a:defRPr sz="1200">
                <a:solidFill>
                  <a:schemeClr val="tx1"/>
                </a:solidFill>
                <a:latin typeface="HelveticaNeueLT Std" panose="020B0604020202020204" pitchFamily="34" charset="0"/>
              </a:defRPr>
            </a:lvl3pPr>
            <a:lvl4pPr>
              <a:buClr>
                <a:srgbClr val="111111"/>
              </a:buClr>
              <a:defRPr sz="1000">
                <a:solidFill>
                  <a:schemeClr val="tx1"/>
                </a:solidFill>
                <a:latin typeface="HelveticaNeueLT Std" panose="020B0604020202020204" pitchFamily="34" charset="0"/>
              </a:defRPr>
            </a:lvl4pPr>
            <a:lvl5pPr>
              <a:buClr>
                <a:srgbClr val="111111"/>
              </a:buClr>
              <a:defRPr>
                <a:solidFill>
                  <a:schemeClr val="tx1"/>
                </a:solidFill>
                <a:latin typeface="HelveticaNeueLT Std"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5587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option menu">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E472828-28EB-4372-A56E-5481A000E055}"/>
              </a:ext>
            </a:extLst>
          </p:cNvPr>
          <p:cNvSpPr>
            <a:spLocks noGrp="1"/>
          </p:cNvSpPr>
          <p:nvPr>
            <p:ph idx="1"/>
          </p:nvPr>
        </p:nvSpPr>
        <p:spPr>
          <a:xfrm>
            <a:off x="635000" y="4445000"/>
            <a:ext cx="3556000" cy="1778000"/>
          </a:xfrm>
        </p:spPr>
        <p:txBody>
          <a:bodyPr/>
          <a:lstStyle>
            <a:lvl1pPr algn="ctr">
              <a:buClr>
                <a:srgbClr val="111111"/>
              </a:buClr>
              <a:buNone/>
              <a:defRPr sz="1400">
                <a:solidFill>
                  <a:schemeClr val="tx1"/>
                </a:solidFill>
                <a:latin typeface="HelveticaNeueLT Std" panose="020B0604020202020204" pitchFamily="34" charset="0"/>
              </a:defRPr>
            </a:lvl1pPr>
            <a:lvl2pPr>
              <a:buClr>
                <a:srgbClr val="111111"/>
              </a:buClr>
              <a:defRPr sz="1400">
                <a:solidFill>
                  <a:schemeClr val="tx1"/>
                </a:solidFill>
                <a:latin typeface="HelveticaNeueLT Std" panose="020B0604020202020204" pitchFamily="34" charset="0"/>
              </a:defRPr>
            </a:lvl2pPr>
            <a:lvl3pPr>
              <a:buClr>
                <a:srgbClr val="111111"/>
              </a:buClr>
              <a:defRPr sz="1200">
                <a:solidFill>
                  <a:schemeClr val="tx1"/>
                </a:solidFill>
                <a:latin typeface="HelveticaNeueLT Std" panose="020B0604020202020204" pitchFamily="34" charset="0"/>
              </a:defRPr>
            </a:lvl3pPr>
            <a:lvl4pPr>
              <a:buClr>
                <a:srgbClr val="111111"/>
              </a:buClr>
              <a:defRPr sz="1000">
                <a:solidFill>
                  <a:schemeClr val="tx1"/>
                </a:solidFill>
                <a:latin typeface="HelveticaNeueLT Std" panose="020B0604020202020204" pitchFamily="34" charset="0"/>
              </a:defRPr>
            </a:lvl4pPr>
            <a:lvl5pPr>
              <a:buClr>
                <a:srgbClr val="111111"/>
              </a:buClr>
              <a:defRPr>
                <a:solidFill>
                  <a:schemeClr val="tx1"/>
                </a:solidFill>
                <a:latin typeface="HelveticaNeueLT Std" panose="020B0604020202020204" pitchFamily="34" charset="0"/>
              </a:defRPr>
            </a:lvl5pPr>
          </a:lstStyle>
          <a:p>
            <a:pPr lvl="0"/>
            <a:r>
              <a:rPr lang="en-US"/>
              <a:t>Click to edit Master text styles</a:t>
            </a:r>
          </a:p>
        </p:txBody>
      </p:sp>
      <p:sp>
        <p:nvSpPr>
          <p:cNvPr id="6" name="Title 1">
            <a:extLst>
              <a:ext uri="{FF2B5EF4-FFF2-40B4-BE49-F238E27FC236}">
                <a16:creationId xmlns:a16="http://schemas.microsoft.com/office/drawing/2014/main" id="{AB2A72DC-0DE8-407E-A66D-854CE18D6B5B}"/>
              </a:ext>
            </a:extLst>
          </p:cNvPr>
          <p:cNvSpPr>
            <a:spLocks noGrp="1"/>
          </p:cNvSpPr>
          <p:nvPr>
            <p:ph type="title"/>
          </p:nvPr>
        </p:nvSpPr>
        <p:spPr>
          <a:xfrm>
            <a:off x="635000" y="635000"/>
            <a:ext cx="10922000" cy="825500"/>
          </a:xfrm>
        </p:spPr>
        <p:txBody>
          <a:bodyPr>
            <a:normAutofit/>
          </a:bodyPr>
          <a:lstStyle>
            <a:lvl1pPr algn="l">
              <a:defRPr sz="2400">
                <a:solidFill>
                  <a:schemeClr val="tx2"/>
                </a:solidFill>
                <a:latin typeface="HelveticaNeueLT Std"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59C8FBD5-891A-4CE4-BD66-5D31B26D740A}"/>
              </a:ext>
            </a:extLst>
          </p:cNvPr>
          <p:cNvSpPr>
            <a:spLocks noGrp="1"/>
          </p:cNvSpPr>
          <p:nvPr>
            <p:ph idx="10"/>
          </p:nvPr>
        </p:nvSpPr>
        <p:spPr>
          <a:xfrm>
            <a:off x="4318000" y="4445000"/>
            <a:ext cx="3556000" cy="1778000"/>
          </a:xfrm>
        </p:spPr>
        <p:txBody>
          <a:bodyPr/>
          <a:lstStyle>
            <a:lvl1pPr algn="ctr">
              <a:buClr>
                <a:srgbClr val="111111"/>
              </a:buClr>
              <a:buNone/>
              <a:defRPr sz="1400">
                <a:solidFill>
                  <a:schemeClr val="tx1"/>
                </a:solidFill>
                <a:latin typeface="HelveticaNeueLT Std" panose="020B0604020202020204" pitchFamily="34" charset="0"/>
              </a:defRPr>
            </a:lvl1pPr>
            <a:lvl2pPr>
              <a:buClr>
                <a:srgbClr val="111111"/>
              </a:buClr>
              <a:defRPr sz="1400">
                <a:solidFill>
                  <a:schemeClr val="tx1"/>
                </a:solidFill>
                <a:latin typeface="HelveticaNeueLT Std" panose="020B0604020202020204" pitchFamily="34" charset="0"/>
              </a:defRPr>
            </a:lvl2pPr>
            <a:lvl3pPr>
              <a:buClr>
                <a:srgbClr val="111111"/>
              </a:buClr>
              <a:defRPr sz="1200">
                <a:solidFill>
                  <a:schemeClr val="tx1"/>
                </a:solidFill>
                <a:latin typeface="HelveticaNeueLT Std" panose="020B0604020202020204" pitchFamily="34" charset="0"/>
              </a:defRPr>
            </a:lvl3pPr>
            <a:lvl4pPr>
              <a:buClr>
                <a:srgbClr val="111111"/>
              </a:buClr>
              <a:defRPr sz="1000">
                <a:solidFill>
                  <a:schemeClr val="tx1"/>
                </a:solidFill>
                <a:latin typeface="HelveticaNeueLT Std" panose="020B0604020202020204" pitchFamily="34" charset="0"/>
              </a:defRPr>
            </a:lvl4pPr>
            <a:lvl5pPr>
              <a:buClr>
                <a:srgbClr val="111111"/>
              </a:buClr>
              <a:defRPr>
                <a:solidFill>
                  <a:schemeClr val="tx1"/>
                </a:solidFill>
                <a:latin typeface="HelveticaNeueLT Std" panose="020B0604020202020204" pitchFamily="34" charset="0"/>
              </a:defRPr>
            </a:lvl5pPr>
          </a:lstStyle>
          <a:p>
            <a:pPr lvl="0"/>
            <a:r>
              <a:rPr lang="en-US"/>
              <a:t>Click to edit Master text styles</a:t>
            </a:r>
          </a:p>
        </p:txBody>
      </p:sp>
      <p:sp>
        <p:nvSpPr>
          <p:cNvPr id="7" name="Content Placeholder 2">
            <a:extLst>
              <a:ext uri="{FF2B5EF4-FFF2-40B4-BE49-F238E27FC236}">
                <a16:creationId xmlns:a16="http://schemas.microsoft.com/office/drawing/2014/main" id="{14231202-EB99-4B10-8B2E-B74F94657FD7}"/>
              </a:ext>
            </a:extLst>
          </p:cNvPr>
          <p:cNvSpPr>
            <a:spLocks noGrp="1"/>
          </p:cNvSpPr>
          <p:nvPr>
            <p:ph idx="11"/>
          </p:nvPr>
        </p:nvSpPr>
        <p:spPr>
          <a:xfrm>
            <a:off x="8001000" y="4445000"/>
            <a:ext cx="3556000" cy="1778000"/>
          </a:xfrm>
        </p:spPr>
        <p:txBody>
          <a:bodyPr/>
          <a:lstStyle>
            <a:lvl1pPr algn="ctr">
              <a:buClr>
                <a:srgbClr val="111111"/>
              </a:buClr>
              <a:buNone/>
              <a:defRPr sz="1400">
                <a:solidFill>
                  <a:schemeClr val="tx1"/>
                </a:solidFill>
                <a:latin typeface="HelveticaNeueLT Std" panose="020B0604020202020204" pitchFamily="34" charset="0"/>
              </a:defRPr>
            </a:lvl1pPr>
            <a:lvl2pPr>
              <a:buClr>
                <a:srgbClr val="111111"/>
              </a:buClr>
              <a:defRPr sz="1400">
                <a:solidFill>
                  <a:schemeClr val="tx1"/>
                </a:solidFill>
                <a:latin typeface="HelveticaNeueLT Std" panose="020B0604020202020204" pitchFamily="34" charset="0"/>
              </a:defRPr>
            </a:lvl2pPr>
            <a:lvl3pPr>
              <a:buClr>
                <a:srgbClr val="111111"/>
              </a:buClr>
              <a:defRPr sz="1200">
                <a:solidFill>
                  <a:schemeClr val="tx1"/>
                </a:solidFill>
                <a:latin typeface="HelveticaNeueLT Std" panose="020B0604020202020204" pitchFamily="34" charset="0"/>
              </a:defRPr>
            </a:lvl3pPr>
            <a:lvl4pPr>
              <a:buClr>
                <a:srgbClr val="111111"/>
              </a:buClr>
              <a:defRPr sz="1000">
                <a:solidFill>
                  <a:schemeClr val="tx1"/>
                </a:solidFill>
                <a:latin typeface="HelveticaNeueLT Std" panose="020B0604020202020204" pitchFamily="34" charset="0"/>
              </a:defRPr>
            </a:lvl4pPr>
            <a:lvl5pPr>
              <a:buClr>
                <a:srgbClr val="111111"/>
              </a:buClr>
              <a:defRPr>
                <a:solidFill>
                  <a:schemeClr val="tx1"/>
                </a:solidFill>
                <a:latin typeface="HelveticaNeueLT Std" panose="020B060402020202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C23DA7A8-C09C-493D-8E6C-8A0C79180619}"/>
              </a:ext>
            </a:extLst>
          </p:cNvPr>
          <p:cNvSpPr>
            <a:spLocks noGrp="1"/>
          </p:cNvSpPr>
          <p:nvPr>
            <p:ph type="pic" sz="quarter" idx="12"/>
          </p:nvPr>
        </p:nvSpPr>
        <p:spPr>
          <a:xfrm>
            <a:off x="635000" y="1596736"/>
            <a:ext cx="3556000" cy="2730500"/>
          </a:xfrm>
        </p:spPr>
        <p:txBody>
          <a:bodyPr/>
          <a:lstStyle>
            <a:lvl1pPr algn="ctr">
              <a:defRPr>
                <a:solidFill>
                  <a:schemeClr val="accent3"/>
                </a:solidFill>
              </a:defRPr>
            </a:lvl1pPr>
          </a:lstStyle>
          <a:p>
            <a:r>
              <a:rPr lang="en-US"/>
              <a:t>Click icon to add picture</a:t>
            </a:r>
            <a:endParaRPr lang="en-GB"/>
          </a:p>
        </p:txBody>
      </p:sp>
      <p:sp>
        <p:nvSpPr>
          <p:cNvPr id="9" name="Picture Placeholder 2">
            <a:extLst>
              <a:ext uri="{FF2B5EF4-FFF2-40B4-BE49-F238E27FC236}">
                <a16:creationId xmlns:a16="http://schemas.microsoft.com/office/drawing/2014/main" id="{A3F6BB96-D37B-4287-B03A-F8C3626F8FD9}"/>
              </a:ext>
            </a:extLst>
          </p:cNvPr>
          <p:cNvSpPr>
            <a:spLocks noGrp="1"/>
          </p:cNvSpPr>
          <p:nvPr>
            <p:ph type="pic" sz="quarter" idx="13"/>
          </p:nvPr>
        </p:nvSpPr>
        <p:spPr>
          <a:xfrm>
            <a:off x="4327235" y="1596740"/>
            <a:ext cx="3556000" cy="2721263"/>
          </a:xfrm>
        </p:spPr>
        <p:txBody>
          <a:bodyPr/>
          <a:lstStyle>
            <a:lvl1pPr algn="ctr">
              <a:defRPr>
                <a:solidFill>
                  <a:schemeClr val="accent3"/>
                </a:solidFill>
              </a:defRPr>
            </a:lvl1pPr>
          </a:lstStyle>
          <a:p>
            <a:r>
              <a:rPr lang="en-US"/>
              <a:t>Click icon to add picture</a:t>
            </a:r>
            <a:endParaRPr lang="en-GB"/>
          </a:p>
        </p:txBody>
      </p:sp>
      <p:sp>
        <p:nvSpPr>
          <p:cNvPr id="10" name="Picture Placeholder 2">
            <a:extLst>
              <a:ext uri="{FF2B5EF4-FFF2-40B4-BE49-F238E27FC236}">
                <a16:creationId xmlns:a16="http://schemas.microsoft.com/office/drawing/2014/main" id="{AC5D28A1-18BA-412D-82A6-9D17242A7A7D}"/>
              </a:ext>
            </a:extLst>
          </p:cNvPr>
          <p:cNvSpPr>
            <a:spLocks noGrp="1"/>
          </p:cNvSpPr>
          <p:nvPr>
            <p:ph type="pic" sz="quarter" idx="14"/>
          </p:nvPr>
        </p:nvSpPr>
        <p:spPr>
          <a:xfrm>
            <a:off x="8001000" y="1596740"/>
            <a:ext cx="3556000" cy="2721263"/>
          </a:xfrm>
        </p:spPr>
        <p:txBody>
          <a:bodyPr/>
          <a:lstStyle>
            <a:lvl1pPr algn="ctr">
              <a:defRPr>
                <a:solidFill>
                  <a:schemeClr val="accent3"/>
                </a:solidFill>
              </a:defRPr>
            </a:lvl1pPr>
          </a:lstStyle>
          <a:p>
            <a:r>
              <a:rPr lang="en-US"/>
              <a:t>Click icon to add picture</a:t>
            </a:r>
            <a:endParaRPr lang="en-GB"/>
          </a:p>
        </p:txBody>
      </p:sp>
    </p:spTree>
    <p:extLst>
      <p:ext uri="{BB962C8B-B14F-4D97-AF65-F5344CB8AC3E}">
        <p14:creationId xmlns:p14="http://schemas.microsoft.com/office/powerpoint/2010/main" val="273964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option menu">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E472828-28EB-4372-A56E-5481A000E055}"/>
              </a:ext>
            </a:extLst>
          </p:cNvPr>
          <p:cNvSpPr>
            <a:spLocks noGrp="1"/>
          </p:cNvSpPr>
          <p:nvPr>
            <p:ph idx="1"/>
          </p:nvPr>
        </p:nvSpPr>
        <p:spPr>
          <a:xfrm>
            <a:off x="635001" y="4445000"/>
            <a:ext cx="2635251" cy="1778000"/>
          </a:xfrm>
        </p:spPr>
        <p:txBody>
          <a:bodyPr/>
          <a:lstStyle>
            <a:lvl1pPr algn="ctr">
              <a:buClr>
                <a:srgbClr val="111111"/>
              </a:buClr>
              <a:buNone/>
              <a:defRPr sz="1400">
                <a:solidFill>
                  <a:schemeClr val="tx1"/>
                </a:solidFill>
                <a:latin typeface="HelveticaNeueLT Std" panose="020B0604020202020204" pitchFamily="34" charset="0"/>
              </a:defRPr>
            </a:lvl1pPr>
            <a:lvl2pPr>
              <a:buClr>
                <a:srgbClr val="111111"/>
              </a:buClr>
              <a:defRPr sz="1400">
                <a:solidFill>
                  <a:schemeClr val="tx1"/>
                </a:solidFill>
                <a:latin typeface="HelveticaNeueLT Std" panose="020B0604020202020204" pitchFamily="34" charset="0"/>
              </a:defRPr>
            </a:lvl2pPr>
            <a:lvl3pPr>
              <a:buClr>
                <a:srgbClr val="111111"/>
              </a:buClr>
              <a:defRPr sz="1200">
                <a:solidFill>
                  <a:schemeClr val="tx1"/>
                </a:solidFill>
                <a:latin typeface="HelveticaNeueLT Std" panose="020B0604020202020204" pitchFamily="34" charset="0"/>
              </a:defRPr>
            </a:lvl3pPr>
            <a:lvl4pPr>
              <a:buClr>
                <a:srgbClr val="111111"/>
              </a:buClr>
              <a:defRPr sz="1000">
                <a:solidFill>
                  <a:schemeClr val="tx1"/>
                </a:solidFill>
                <a:latin typeface="HelveticaNeueLT Std" panose="020B0604020202020204" pitchFamily="34" charset="0"/>
              </a:defRPr>
            </a:lvl4pPr>
            <a:lvl5pPr>
              <a:buClr>
                <a:srgbClr val="111111"/>
              </a:buClr>
              <a:defRPr>
                <a:solidFill>
                  <a:schemeClr val="tx1"/>
                </a:solidFill>
                <a:latin typeface="HelveticaNeueLT Std" panose="020B0604020202020204" pitchFamily="34" charset="0"/>
              </a:defRPr>
            </a:lvl5pPr>
          </a:lstStyle>
          <a:p>
            <a:pPr lvl="0"/>
            <a:r>
              <a:rPr lang="en-US"/>
              <a:t>Click to edit Master text styles</a:t>
            </a:r>
          </a:p>
        </p:txBody>
      </p:sp>
      <p:sp>
        <p:nvSpPr>
          <p:cNvPr id="6" name="Title 1">
            <a:extLst>
              <a:ext uri="{FF2B5EF4-FFF2-40B4-BE49-F238E27FC236}">
                <a16:creationId xmlns:a16="http://schemas.microsoft.com/office/drawing/2014/main" id="{AB2A72DC-0DE8-407E-A66D-854CE18D6B5B}"/>
              </a:ext>
            </a:extLst>
          </p:cNvPr>
          <p:cNvSpPr>
            <a:spLocks noGrp="1"/>
          </p:cNvSpPr>
          <p:nvPr>
            <p:ph type="title"/>
          </p:nvPr>
        </p:nvSpPr>
        <p:spPr>
          <a:xfrm>
            <a:off x="635000" y="635000"/>
            <a:ext cx="10922000" cy="825500"/>
          </a:xfrm>
        </p:spPr>
        <p:txBody>
          <a:bodyPr>
            <a:normAutofit/>
          </a:bodyPr>
          <a:lstStyle>
            <a:lvl1pPr algn="l">
              <a:defRPr sz="2400">
                <a:solidFill>
                  <a:schemeClr val="tx2"/>
                </a:solidFill>
                <a:latin typeface="HelveticaNeueLT Std"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59C8FBD5-891A-4CE4-BD66-5D31B26D740A}"/>
              </a:ext>
            </a:extLst>
          </p:cNvPr>
          <p:cNvSpPr>
            <a:spLocks noGrp="1"/>
          </p:cNvSpPr>
          <p:nvPr>
            <p:ph idx="10"/>
          </p:nvPr>
        </p:nvSpPr>
        <p:spPr>
          <a:xfrm>
            <a:off x="3397249" y="4445000"/>
            <a:ext cx="2635251" cy="1778000"/>
          </a:xfrm>
        </p:spPr>
        <p:txBody>
          <a:bodyPr/>
          <a:lstStyle>
            <a:lvl1pPr algn="ctr">
              <a:buClr>
                <a:srgbClr val="111111"/>
              </a:buClr>
              <a:buNone/>
              <a:defRPr sz="1400">
                <a:solidFill>
                  <a:schemeClr val="tx1"/>
                </a:solidFill>
                <a:latin typeface="HelveticaNeueLT Std" panose="020B0604020202020204" pitchFamily="34" charset="0"/>
              </a:defRPr>
            </a:lvl1pPr>
            <a:lvl2pPr>
              <a:buClr>
                <a:srgbClr val="111111"/>
              </a:buClr>
              <a:defRPr sz="1400">
                <a:solidFill>
                  <a:schemeClr val="tx1"/>
                </a:solidFill>
                <a:latin typeface="HelveticaNeueLT Std" panose="020B0604020202020204" pitchFamily="34" charset="0"/>
              </a:defRPr>
            </a:lvl2pPr>
            <a:lvl3pPr>
              <a:buClr>
                <a:srgbClr val="111111"/>
              </a:buClr>
              <a:defRPr sz="1200">
                <a:solidFill>
                  <a:schemeClr val="tx1"/>
                </a:solidFill>
                <a:latin typeface="HelveticaNeueLT Std" panose="020B0604020202020204" pitchFamily="34" charset="0"/>
              </a:defRPr>
            </a:lvl3pPr>
            <a:lvl4pPr>
              <a:buClr>
                <a:srgbClr val="111111"/>
              </a:buClr>
              <a:defRPr sz="1000">
                <a:solidFill>
                  <a:schemeClr val="tx1"/>
                </a:solidFill>
                <a:latin typeface="HelveticaNeueLT Std" panose="020B0604020202020204" pitchFamily="34" charset="0"/>
              </a:defRPr>
            </a:lvl4pPr>
            <a:lvl5pPr>
              <a:buClr>
                <a:srgbClr val="111111"/>
              </a:buClr>
              <a:defRPr>
                <a:solidFill>
                  <a:schemeClr val="tx1"/>
                </a:solidFill>
                <a:latin typeface="HelveticaNeueLT Std" panose="020B0604020202020204" pitchFamily="34" charset="0"/>
              </a:defRPr>
            </a:lvl5pPr>
          </a:lstStyle>
          <a:p>
            <a:pPr lvl="0"/>
            <a:r>
              <a:rPr lang="en-US"/>
              <a:t>Click to edit Master text styles</a:t>
            </a:r>
          </a:p>
        </p:txBody>
      </p:sp>
      <p:sp>
        <p:nvSpPr>
          <p:cNvPr id="7" name="Content Placeholder 2">
            <a:extLst>
              <a:ext uri="{FF2B5EF4-FFF2-40B4-BE49-F238E27FC236}">
                <a16:creationId xmlns:a16="http://schemas.microsoft.com/office/drawing/2014/main" id="{14231202-EB99-4B10-8B2E-B74F94657FD7}"/>
              </a:ext>
            </a:extLst>
          </p:cNvPr>
          <p:cNvSpPr>
            <a:spLocks noGrp="1"/>
          </p:cNvSpPr>
          <p:nvPr>
            <p:ph idx="11"/>
          </p:nvPr>
        </p:nvSpPr>
        <p:spPr>
          <a:xfrm>
            <a:off x="6159501" y="4445000"/>
            <a:ext cx="2635251" cy="1778400"/>
          </a:xfrm>
        </p:spPr>
        <p:txBody>
          <a:bodyPr/>
          <a:lstStyle>
            <a:lvl1pPr algn="ctr">
              <a:buClr>
                <a:srgbClr val="111111"/>
              </a:buClr>
              <a:buNone/>
              <a:defRPr sz="1400">
                <a:solidFill>
                  <a:schemeClr val="tx1"/>
                </a:solidFill>
                <a:latin typeface="HelveticaNeueLT Std" panose="020B0604020202020204" pitchFamily="34" charset="0"/>
              </a:defRPr>
            </a:lvl1pPr>
            <a:lvl2pPr>
              <a:buClr>
                <a:srgbClr val="111111"/>
              </a:buClr>
              <a:defRPr sz="1400">
                <a:solidFill>
                  <a:schemeClr val="tx1"/>
                </a:solidFill>
                <a:latin typeface="HelveticaNeueLT Std" panose="020B0604020202020204" pitchFamily="34" charset="0"/>
              </a:defRPr>
            </a:lvl2pPr>
            <a:lvl3pPr>
              <a:buClr>
                <a:srgbClr val="111111"/>
              </a:buClr>
              <a:defRPr sz="1200">
                <a:solidFill>
                  <a:schemeClr val="tx1"/>
                </a:solidFill>
                <a:latin typeface="HelveticaNeueLT Std" panose="020B0604020202020204" pitchFamily="34" charset="0"/>
              </a:defRPr>
            </a:lvl3pPr>
            <a:lvl4pPr>
              <a:buClr>
                <a:srgbClr val="111111"/>
              </a:buClr>
              <a:defRPr sz="1000">
                <a:solidFill>
                  <a:schemeClr val="tx1"/>
                </a:solidFill>
                <a:latin typeface="HelveticaNeueLT Std" panose="020B0604020202020204" pitchFamily="34" charset="0"/>
              </a:defRPr>
            </a:lvl4pPr>
            <a:lvl5pPr>
              <a:buClr>
                <a:srgbClr val="111111"/>
              </a:buClr>
              <a:defRPr>
                <a:solidFill>
                  <a:schemeClr val="tx1"/>
                </a:solidFill>
                <a:latin typeface="HelveticaNeueLT Std" panose="020B0604020202020204" pitchFamily="34" charset="0"/>
              </a:defRPr>
            </a:lvl5pPr>
          </a:lstStyle>
          <a:p>
            <a:pPr lvl="0"/>
            <a:r>
              <a:rPr lang="en-US"/>
              <a:t>Click to edit Master text styles</a:t>
            </a:r>
          </a:p>
        </p:txBody>
      </p:sp>
      <p:sp>
        <p:nvSpPr>
          <p:cNvPr id="3" name="Picture Placeholder 2">
            <a:extLst>
              <a:ext uri="{FF2B5EF4-FFF2-40B4-BE49-F238E27FC236}">
                <a16:creationId xmlns:a16="http://schemas.microsoft.com/office/drawing/2014/main" id="{C23DA7A8-C09C-493D-8E6C-8A0C79180619}"/>
              </a:ext>
            </a:extLst>
          </p:cNvPr>
          <p:cNvSpPr>
            <a:spLocks noGrp="1"/>
          </p:cNvSpPr>
          <p:nvPr>
            <p:ph type="pic" sz="quarter" idx="12"/>
          </p:nvPr>
        </p:nvSpPr>
        <p:spPr>
          <a:xfrm>
            <a:off x="635001" y="1596740"/>
            <a:ext cx="2635251" cy="2730499"/>
          </a:xfrm>
        </p:spPr>
        <p:txBody>
          <a:bodyPr/>
          <a:lstStyle>
            <a:lvl1pPr algn="ctr">
              <a:defRPr>
                <a:solidFill>
                  <a:schemeClr val="accent3"/>
                </a:solidFill>
              </a:defRPr>
            </a:lvl1pPr>
          </a:lstStyle>
          <a:p>
            <a:r>
              <a:rPr lang="en-US"/>
              <a:t>Click icon to add picture</a:t>
            </a:r>
            <a:endParaRPr lang="en-GB"/>
          </a:p>
        </p:txBody>
      </p:sp>
      <p:sp>
        <p:nvSpPr>
          <p:cNvPr id="9" name="Picture Placeholder 2">
            <a:extLst>
              <a:ext uri="{FF2B5EF4-FFF2-40B4-BE49-F238E27FC236}">
                <a16:creationId xmlns:a16="http://schemas.microsoft.com/office/drawing/2014/main" id="{A3F6BB96-D37B-4287-B03A-F8C3626F8FD9}"/>
              </a:ext>
            </a:extLst>
          </p:cNvPr>
          <p:cNvSpPr>
            <a:spLocks noGrp="1"/>
          </p:cNvSpPr>
          <p:nvPr>
            <p:ph type="pic" sz="quarter" idx="13"/>
          </p:nvPr>
        </p:nvSpPr>
        <p:spPr>
          <a:xfrm>
            <a:off x="3397252" y="1596740"/>
            <a:ext cx="2635251" cy="2730499"/>
          </a:xfrm>
        </p:spPr>
        <p:txBody>
          <a:bodyPr/>
          <a:lstStyle>
            <a:lvl1pPr algn="ctr">
              <a:defRPr>
                <a:solidFill>
                  <a:schemeClr val="accent3"/>
                </a:solidFill>
              </a:defRPr>
            </a:lvl1pPr>
          </a:lstStyle>
          <a:p>
            <a:r>
              <a:rPr lang="en-US"/>
              <a:t>Click icon to add picture</a:t>
            </a:r>
            <a:endParaRPr lang="en-GB"/>
          </a:p>
        </p:txBody>
      </p:sp>
      <p:sp>
        <p:nvSpPr>
          <p:cNvPr id="10" name="Picture Placeholder 2">
            <a:extLst>
              <a:ext uri="{FF2B5EF4-FFF2-40B4-BE49-F238E27FC236}">
                <a16:creationId xmlns:a16="http://schemas.microsoft.com/office/drawing/2014/main" id="{AC5D28A1-18BA-412D-82A6-9D17242A7A7D}"/>
              </a:ext>
            </a:extLst>
          </p:cNvPr>
          <p:cNvSpPr>
            <a:spLocks noGrp="1"/>
          </p:cNvSpPr>
          <p:nvPr>
            <p:ph type="pic" sz="quarter" idx="14"/>
          </p:nvPr>
        </p:nvSpPr>
        <p:spPr>
          <a:xfrm>
            <a:off x="6159501" y="1596740"/>
            <a:ext cx="2635251" cy="2730499"/>
          </a:xfrm>
        </p:spPr>
        <p:txBody>
          <a:bodyPr/>
          <a:lstStyle>
            <a:lvl1pPr algn="ctr">
              <a:defRPr>
                <a:solidFill>
                  <a:schemeClr val="accent3"/>
                </a:solidFill>
              </a:defRPr>
            </a:lvl1pPr>
          </a:lstStyle>
          <a:p>
            <a:r>
              <a:rPr lang="en-US"/>
              <a:t>Click icon to add picture</a:t>
            </a:r>
            <a:endParaRPr lang="en-GB"/>
          </a:p>
        </p:txBody>
      </p:sp>
      <p:sp>
        <p:nvSpPr>
          <p:cNvPr id="11" name="Picture Placeholder 2">
            <a:extLst>
              <a:ext uri="{FF2B5EF4-FFF2-40B4-BE49-F238E27FC236}">
                <a16:creationId xmlns:a16="http://schemas.microsoft.com/office/drawing/2014/main" id="{AAB09A55-EBD3-4A8E-82D6-C56FCE373415}"/>
              </a:ext>
            </a:extLst>
          </p:cNvPr>
          <p:cNvSpPr>
            <a:spLocks noGrp="1"/>
          </p:cNvSpPr>
          <p:nvPr>
            <p:ph type="pic" sz="quarter" idx="15"/>
          </p:nvPr>
        </p:nvSpPr>
        <p:spPr>
          <a:xfrm>
            <a:off x="8921749" y="1596740"/>
            <a:ext cx="2635251" cy="2730499"/>
          </a:xfrm>
        </p:spPr>
        <p:txBody>
          <a:bodyPr/>
          <a:lstStyle>
            <a:lvl1pPr algn="ctr">
              <a:defRPr>
                <a:solidFill>
                  <a:schemeClr val="accent3"/>
                </a:solidFill>
              </a:defRPr>
            </a:lvl1pPr>
          </a:lstStyle>
          <a:p>
            <a:r>
              <a:rPr lang="en-US"/>
              <a:t>Click icon to add picture</a:t>
            </a:r>
            <a:endParaRPr lang="en-GB"/>
          </a:p>
        </p:txBody>
      </p:sp>
      <p:sp>
        <p:nvSpPr>
          <p:cNvPr id="12" name="Content Placeholder 2">
            <a:extLst>
              <a:ext uri="{FF2B5EF4-FFF2-40B4-BE49-F238E27FC236}">
                <a16:creationId xmlns:a16="http://schemas.microsoft.com/office/drawing/2014/main" id="{1F1D06C6-9F0C-43AB-9563-825CFC76C243}"/>
              </a:ext>
            </a:extLst>
          </p:cNvPr>
          <p:cNvSpPr>
            <a:spLocks noGrp="1"/>
          </p:cNvSpPr>
          <p:nvPr>
            <p:ph idx="16"/>
          </p:nvPr>
        </p:nvSpPr>
        <p:spPr>
          <a:xfrm>
            <a:off x="8921753" y="4445000"/>
            <a:ext cx="2635249" cy="1778400"/>
          </a:xfrm>
        </p:spPr>
        <p:txBody>
          <a:bodyPr/>
          <a:lstStyle>
            <a:lvl1pPr algn="ctr">
              <a:buClr>
                <a:srgbClr val="111111"/>
              </a:buClr>
              <a:buNone/>
              <a:defRPr sz="1400">
                <a:solidFill>
                  <a:schemeClr val="tx1"/>
                </a:solidFill>
                <a:latin typeface="HelveticaNeueLT Std" panose="020B0604020202020204" pitchFamily="34" charset="0"/>
              </a:defRPr>
            </a:lvl1pPr>
            <a:lvl2pPr>
              <a:buClr>
                <a:srgbClr val="111111"/>
              </a:buClr>
              <a:defRPr sz="1400">
                <a:solidFill>
                  <a:schemeClr val="tx1"/>
                </a:solidFill>
                <a:latin typeface="HelveticaNeueLT Std" panose="020B0604020202020204" pitchFamily="34" charset="0"/>
              </a:defRPr>
            </a:lvl2pPr>
            <a:lvl3pPr>
              <a:buClr>
                <a:srgbClr val="111111"/>
              </a:buClr>
              <a:defRPr sz="1200">
                <a:solidFill>
                  <a:schemeClr val="tx1"/>
                </a:solidFill>
                <a:latin typeface="HelveticaNeueLT Std" panose="020B0604020202020204" pitchFamily="34" charset="0"/>
              </a:defRPr>
            </a:lvl3pPr>
            <a:lvl4pPr>
              <a:buClr>
                <a:srgbClr val="111111"/>
              </a:buClr>
              <a:defRPr sz="1000">
                <a:solidFill>
                  <a:schemeClr val="tx1"/>
                </a:solidFill>
                <a:latin typeface="HelveticaNeueLT Std" panose="020B0604020202020204" pitchFamily="34" charset="0"/>
              </a:defRPr>
            </a:lvl4pPr>
            <a:lvl5pPr>
              <a:buClr>
                <a:srgbClr val="111111"/>
              </a:buClr>
              <a:defRPr>
                <a:solidFill>
                  <a:schemeClr val="tx1"/>
                </a:solidFill>
                <a:latin typeface="HelveticaNeueLT Std"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96330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B2A72DC-0DE8-407E-A66D-854CE18D6B5B}"/>
              </a:ext>
            </a:extLst>
          </p:cNvPr>
          <p:cNvSpPr>
            <a:spLocks noGrp="1"/>
          </p:cNvSpPr>
          <p:nvPr>
            <p:ph type="title"/>
          </p:nvPr>
        </p:nvSpPr>
        <p:spPr>
          <a:xfrm>
            <a:off x="635000" y="635000"/>
            <a:ext cx="10922000" cy="825500"/>
          </a:xfrm>
        </p:spPr>
        <p:txBody>
          <a:bodyPr>
            <a:normAutofit/>
          </a:bodyPr>
          <a:lstStyle>
            <a:lvl1pPr algn="l">
              <a:defRPr sz="2400">
                <a:solidFill>
                  <a:schemeClr val="tx2"/>
                </a:solidFill>
                <a:latin typeface="HelveticaNeueLT Std"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59C8FBD5-891A-4CE4-BD66-5D31B26D740A}"/>
              </a:ext>
            </a:extLst>
          </p:cNvPr>
          <p:cNvSpPr>
            <a:spLocks noGrp="1"/>
          </p:cNvSpPr>
          <p:nvPr>
            <p:ph idx="10"/>
          </p:nvPr>
        </p:nvSpPr>
        <p:spPr>
          <a:xfrm>
            <a:off x="635000" y="5397500"/>
            <a:ext cx="10922000" cy="825500"/>
          </a:xfrm>
        </p:spPr>
        <p:txBody>
          <a:bodyPr/>
          <a:lstStyle>
            <a:lvl1pPr>
              <a:buClr>
                <a:srgbClr val="111111"/>
              </a:buClr>
              <a:buNone/>
              <a:defRPr sz="1400">
                <a:solidFill>
                  <a:schemeClr val="tx1"/>
                </a:solidFill>
                <a:latin typeface="HelveticaNeueLT Std" panose="020B0604020202020204" pitchFamily="34" charset="0"/>
              </a:defRPr>
            </a:lvl1pPr>
            <a:lvl2pPr>
              <a:buClr>
                <a:srgbClr val="111111"/>
              </a:buClr>
              <a:defRPr sz="1400">
                <a:solidFill>
                  <a:schemeClr val="tx1"/>
                </a:solidFill>
                <a:latin typeface="HelveticaNeueLT Std" panose="020B0604020202020204" pitchFamily="34" charset="0"/>
              </a:defRPr>
            </a:lvl2pPr>
            <a:lvl3pPr>
              <a:buClr>
                <a:srgbClr val="111111"/>
              </a:buClr>
              <a:defRPr sz="1200">
                <a:solidFill>
                  <a:schemeClr val="tx1"/>
                </a:solidFill>
                <a:latin typeface="HelveticaNeueLT Std" panose="020B0604020202020204" pitchFamily="34" charset="0"/>
              </a:defRPr>
            </a:lvl3pPr>
            <a:lvl4pPr>
              <a:buClr>
                <a:srgbClr val="111111"/>
              </a:buClr>
              <a:defRPr sz="1000">
                <a:solidFill>
                  <a:schemeClr val="tx1"/>
                </a:solidFill>
                <a:latin typeface="HelveticaNeueLT Std" panose="020B0604020202020204" pitchFamily="34" charset="0"/>
              </a:defRPr>
            </a:lvl4pPr>
            <a:lvl5pPr>
              <a:buClr>
                <a:srgbClr val="111111"/>
              </a:buClr>
              <a:defRPr>
                <a:solidFill>
                  <a:schemeClr val="tx1"/>
                </a:solidFill>
                <a:latin typeface="HelveticaNeueLT Std" panose="020B0604020202020204" pitchFamily="34" charset="0"/>
              </a:defRPr>
            </a:lvl5pPr>
          </a:lstStyle>
          <a:p>
            <a:pPr lvl="0"/>
            <a:r>
              <a:rPr lang="en-US"/>
              <a:t>Click to edit Master text styles</a:t>
            </a:r>
          </a:p>
        </p:txBody>
      </p:sp>
      <p:sp>
        <p:nvSpPr>
          <p:cNvPr id="8" name="Content Placeholder 2">
            <a:extLst>
              <a:ext uri="{FF2B5EF4-FFF2-40B4-BE49-F238E27FC236}">
                <a16:creationId xmlns:a16="http://schemas.microsoft.com/office/drawing/2014/main" id="{CCD70470-1092-47A9-A98D-D18077D7FF8E}"/>
              </a:ext>
            </a:extLst>
          </p:cNvPr>
          <p:cNvSpPr>
            <a:spLocks noGrp="1"/>
          </p:cNvSpPr>
          <p:nvPr>
            <p:ph idx="11"/>
          </p:nvPr>
        </p:nvSpPr>
        <p:spPr>
          <a:xfrm>
            <a:off x="635000" y="1587504"/>
            <a:ext cx="10922000" cy="3682999"/>
          </a:xfrm>
        </p:spPr>
        <p:txBody>
          <a:bodyPr/>
          <a:lstStyle>
            <a:lvl1pPr>
              <a:buClr>
                <a:srgbClr val="111111"/>
              </a:buClr>
              <a:buNone/>
              <a:defRPr sz="1400">
                <a:solidFill>
                  <a:schemeClr val="tx1"/>
                </a:solidFill>
                <a:latin typeface="HelveticaNeueLT Std" panose="020B0604020202020204" pitchFamily="34" charset="0"/>
              </a:defRPr>
            </a:lvl1pPr>
            <a:lvl2pPr>
              <a:buClr>
                <a:srgbClr val="111111"/>
              </a:buClr>
              <a:defRPr sz="1400">
                <a:solidFill>
                  <a:schemeClr val="tx1"/>
                </a:solidFill>
                <a:latin typeface="HelveticaNeueLT Std" panose="020B0604020202020204" pitchFamily="34" charset="0"/>
              </a:defRPr>
            </a:lvl2pPr>
            <a:lvl3pPr>
              <a:buClr>
                <a:srgbClr val="111111"/>
              </a:buClr>
              <a:defRPr sz="1200">
                <a:solidFill>
                  <a:schemeClr val="tx1"/>
                </a:solidFill>
                <a:latin typeface="HelveticaNeueLT Std" panose="020B0604020202020204" pitchFamily="34" charset="0"/>
              </a:defRPr>
            </a:lvl3pPr>
            <a:lvl4pPr>
              <a:buClr>
                <a:srgbClr val="111111"/>
              </a:buClr>
              <a:defRPr sz="1000">
                <a:solidFill>
                  <a:schemeClr val="tx1"/>
                </a:solidFill>
                <a:latin typeface="HelveticaNeueLT Std" panose="020B0604020202020204" pitchFamily="34" charset="0"/>
              </a:defRPr>
            </a:lvl4pPr>
            <a:lvl5pPr>
              <a:buClr>
                <a:srgbClr val="111111"/>
              </a:buClr>
              <a:defRPr>
                <a:solidFill>
                  <a:schemeClr val="tx1"/>
                </a:solidFill>
                <a:latin typeface="HelveticaNeueLT Std"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9663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blank">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B2A72DC-0DE8-407E-A66D-854CE18D6B5B}"/>
              </a:ext>
            </a:extLst>
          </p:cNvPr>
          <p:cNvSpPr>
            <a:spLocks noGrp="1"/>
          </p:cNvSpPr>
          <p:nvPr>
            <p:ph type="title"/>
          </p:nvPr>
        </p:nvSpPr>
        <p:spPr>
          <a:xfrm>
            <a:off x="635000" y="635000"/>
            <a:ext cx="10922000" cy="825500"/>
          </a:xfrm>
        </p:spPr>
        <p:txBody>
          <a:bodyPr>
            <a:normAutofit/>
          </a:bodyPr>
          <a:lstStyle>
            <a:lvl1pPr algn="l">
              <a:defRPr sz="2400">
                <a:solidFill>
                  <a:schemeClr val="tx2"/>
                </a:solidFill>
                <a:latin typeface="HelveticaNeueLT Std"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59C8FBD5-891A-4CE4-BD66-5D31B26D740A}"/>
              </a:ext>
            </a:extLst>
          </p:cNvPr>
          <p:cNvSpPr>
            <a:spLocks noGrp="1"/>
          </p:cNvSpPr>
          <p:nvPr>
            <p:ph idx="10"/>
          </p:nvPr>
        </p:nvSpPr>
        <p:spPr>
          <a:xfrm>
            <a:off x="635000" y="6236901"/>
            <a:ext cx="10922000" cy="431345"/>
          </a:xfrm>
        </p:spPr>
        <p:txBody>
          <a:bodyPr/>
          <a:lstStyle>
            <a:lvl1pPr>
              <a:buClr>
                <a:srgbClr val="111111"/>
              </a:buClr>
              <a:buNone/>
              <a:defRPr sz="1400">
                <a:solidFill>
                  <a:schemeClr val="tx1"/>
                </a:solidFill>
                <a:latin typeface="HelveticaNeueLT Std" panose="020B0604020202020204" pitchFamily="34" charset="0"/>
              </a:defRPr>
            </a:lvl1pPr>
            <a:lvl2pPr>
              <a:buClr>
                <a:srgbClr val="111111"/>
              </a:buClr>
              <a:defRPr sz="1400">
                <a:solidFill>
                  <a:schemeClr val="tx1"/>
                </a:solidFill>
                <a:latin typeface="HelveticaNeueLT Std" panose="020B0604020202020204" pitchFamily="34" charset="0"/>
              </a:defRPr>
            </a:lvl2pPr>
            <a:lvl3pPr>
              <a:buClr>
                <a:srgbClr val="111111"/>
              </a:buClr>
              <a:defRPr sz="1200">
                <a:solidFill>
                  <a:schemeClr val="tx1"/>
                </a:solidFill>
                <a:latin typeface="HelveticaNeueLT Std" panose="020B0604020202020204" pitchFamily="34" charset="0"/>
              </a:defRPr>
            </a:lvl3pPr>
            <a:lvl4pPr>
              <a:buClr>
                <a:srgbClr val="111111"/>
              </a:buClr>
              <a:defRPr sz="1000">
                <a:solidFill>
                  <a:schemeClr val="tx1"/>
                </a:solidFill>
                <a:latin typeface="HelveticaNeueLT Std" panose="020B0604020202020204" pitchFamily="34" charset="0"/>
              </a:defRPr>
            </a:lvl4pPr>
            <a:lvl5pPr>
              <a:buClr>
                <a:srgbClr val="111111"/>
              </a:buClr>
              <a:defRPr>
                <a:solidFill>
                  <a:schemeClr val="tx1"/>
                </a:solidFill>
                <a:latin typeface="HelveticaNeueLT Std"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33463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8A5499-3C11-4CAB-AC37-D0030E7524F8}"/>
              </a:ext>
            </a:extLst>
          </p:cNvPr>
          <p:cNvSpPr>
            <a:spLocks noGrp="1"/>
          </p:cNvSpPr>
          <p:nvPr>
            <p:ph type="title"/>
          </p:nvPr>
        </p:nvSpPr>
        <p:spPr>
          <a:xfrm>
            <a:off x="635000" y="635002"/>
            <a:ext cx="10921997" cy="825499"/>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DEF11A70-DB22-46CA-9CE1-A355569781F6}"/>
              </a:ext>
            </a:extLst>
          </p:cNvPr>
          <p:cNvSpPr>
            <a:spLocks noGrp="1"/>
          </p:cNvSpPr>
          <p:nvPr>
            <p:ph type="body" idx="1"/>
          </p:nvPr>
        </p:nvSpPr>
        <p:spPr>
          <a:xfrm>
            <a:off x="635003" y="1587500"/>
            <a:ext cx="10921999" cy="46355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537194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 id="2147483678" r:id="rId5"/>
    <p:sldLayoutId id="2147483680" r:id="rId6"/>
    <p:sldLayoutId id="2147483681" r:id="rId7"/>
    <p:sldLayoutId id="2147483684" r:id="rId8"/>
    <p:sldLayoutId id="214748368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2400" b="0" kern="1200" cap="none" spc="0" baseline="0">
          <a:solidFill>
            <a:schemeClr val="accent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71486"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685783" indent="0" algn="l" defTabSz="914377" rtl="0" eaLnBrk="1" latinLnBrk="0" hangingPunct="1">
        <a:lnSpc>
          <a:spcPct val="90000"/>
        </a:lnSpc>
        <a:spcBef>
          <a:spcPts val="500"/>
        </a:spcBef>
        <a:buFont typeface="Tahoma" panose="020B0604030504040204" pitchFamily="34" charset="0"/>
        <a:buChar char="​"/>
        <a:defRPr sz="1200" kern="1200">
          <a:solidFill>
            <a:schemeClr val="tx1"/>
          </a:solidFill>
          <a:latin typeface="+mn-lt"/>
          <a:ea typeface="+mn-ea"/>
          <a:cs typeface="+mn-cs"/>
        </a:defRPr>
      </a:lvl3pPr>
      <a:lvl4pPr marL="914377" indent="0" algn="l" defTabSz="914377" rtl="0" eaLnBrk="1" latinLnBrk="0" hangingPunct="1">
        <a:lnSpc>
          <a:spcPct val="90000"/>
        </a:lnSpc>
        <a:spcBef>
          <a:spcPts val="500"/>
        </a:spcBef>
        <a:buFont typeface="Tahoma" panose="020B0604030504040204" pitchFamily="34" charset="0"/>
        <a:buChar char="​"/>
        <a:defRPr sz="1000" kern="1200">
          <a:solidFill>
            <a:schemeClr val="tx1"/>
          </a:solidFill>
          <a:latin typeface="+mn-lt"/>
          <a:ea typeface="+mn-ea"/>
          <a:cs typeface="+mn-cs"/>
        </a:defRPr>
      </a:lvl4pPr>
      <a:lvl5pPr marL="1142971" indent="0" algn="l" defTabSz="914377" rtl="0" eaLnBrk="1" latinLnBrk="0" hangingPunct="1">
        <a:lnSpc>
          <a:spcPct val="90000"/>
        </a:lnSpc>
        <a:spcBef>
          <a:spcPts val="500"/>
        </a:spcBef>
        <a:buFont typeface="Tahoma" panose="020B0604030504040204" pitchFamily="34" charset="0"/>
        <a:buChar char="​"/>
        <a:defRPr sz="1000" kern="1200">
          <a:solidFill>
            <a:schemeClr val="tx1"/>
          </a:solidFill>
          <a:latin typeface="+mn-lt"/>
          <a:ea typeface="+mn-ea"/>
          <a:cs typeface="+mn-cs"/>
        </a:defRPr>
      </a:lvl5pPr>
      <a:lvl6pPr marL="1371566" indent="0" algn="l" defTabSz="914377" rtl="0" eaLnBrk="1" latinLnBrk="0" hangingPunct="1">
        <a:lnSpc>
          <a:spcPct val="90000"/>
        </a:lnSpc>
        <a:spcBef>
          <a:spcPts val="500"/>
        </a:spcBef>
        <a:buFont typeface="Tahoma" panose="020B0604030504040204" pitchFamily="34" charset="0"/>
        <a:buChar char="​"/>
        <a:defRPr sz="1800" kern="1200">
          <a:solidFill>
            <a:schemeClr val="tx1"/>
          </a:solidFill>
          <a:latin typeface="+mn-lt"/>
          <a:ea typeface="+mn-ea"/>
          <a:cs typeface="+mn-cs"/>
        </a:defRPr>
      </a:lvl6pPr>
      <a:lvl7pPr marL="1600160" indent="0" algn="l" defTabSz="914377" rtl="0" eaLnBrk="1" latinLnBrk="0" hangingPunct="1">
        <a:lnSpc>
          <a:spcPct val="90000"/>
        </a:lnSpc>
        <a:spcBef>
          <a:spcPts val="500"/>
        </a:spcBef>
        <a:buFont typeface="Tahoma" panose="020B0604030504040204" pitchFamily="34" charset="0"/>
        <a:buChar char="​"/>
        <a:defRPr sz="1800" kern="1200">
          <a:solidFill>
            <a:schemeClr val="tx1"/>
          </a:solidFill>
          <a:latin typeface="+mn-lt"/>
          <a:ea typeface="+mn-ea"/>
          <a:cs typeface="+mn-cs"/>
        </a:defRPr>
      </a:lvl7pPr>
      <a:lvl8pPr marL="1828754" indent="0" algn="l" defTabSz="914377" rtl="0" eaLnBrk="1" latinLnBrk="0" hangingPunct="1">
        <a:lnSpc>
          <a:spcPct val="90000"/>
        </a:lnSpc>
        <a:spcBef>
          <a:spcPts val="500"/>
        </a:spcBef>
        <a:buFont typeface="Tahoma" panose="020B0604030504040204" pitchFamily="34" charset="0"/>
        <a:buChar char="​"/>
        <a:defRPr sz="1800" kern="1200">
          <a:solidFill>
            <a:schemeClr val="tx1"/>
          </a:solidFill>
          <a:latin typeface="+mn-lt"/>
          <a:ea typeface="+mn-ea"/>
          <a:cs typeface="+mn-cs"/>
        </a:defRPr>
      </a:lvl8pPr>
      <a:lvl9pPr marL="2057349" indent="0" algn="l" defTabSz="914377" rtl="0" eaLnBrk="1" latinLnBrk="0" hangingPunct="1">
        <a:lnSpc>
          <a:spcPct val="90000"/>
        </a:lnSpc>
        <a:spcBef>
          <a:spcPts val="500"/>
        </a:spcBef>
        <a:buFont typeface="Tahoma" panose="020B060403050404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400" userDrawn="1">
          <p15:clr>
            <a:srgbClr val="F26B43"/>
          </p15:clr>
        </p15:guide>
        <p15:guide id="4" pos="900" userDrawn="1">
          <p15:clr>
            <a:srgbClr val="F26B43"/>
          </p15:clr>
        </p15:guide>
        <p15:guide id="5" pos="980" userDrawn="1">
          <p15:clr>
            <a:srgbClr val="F26B43"/>
          </p15:clr>
        </p15:guide>
        <p15:guide id="7" pos="1560" userDrawn="1">
          <p15:clr>
            <a:srgbClr val="F26B43"/>
          </p15:clr>
        </p15:guide>
        <p15:guide id="8" pos="2060" userDrawn="1">
          <p15:clr>
            <a:srgbClr val="F26B43"/>
          </p15:clr>
        </p15:guide>
        <p15:guide id="9" pos="2140" userDrawn="1">
          <p15:clr>
            <a:srgbClr val="F26B43"/>
          </p15:clr>
        </p15:guide>
        <p15:guide id="10" pos="2640" userDrawn="1">
          <p15:clr>
            <a:srgbClr val="F26B43"/>
          </p15:clr>
        </p15:guide>
        <p15:guide id="11" pos="2720" userDrawn="1">
          <p15:clr>
            <a:srgbClr val="F26B43"/>
          </p15:clr>
        </p15:guide>
        <p15:guide id="12" pos="3220" userDrawn="1">
          <p15:clr>
            <a:srgbClr val="F26B43"/>
          </p15:clr>
        </p15:guide>
        <p15:guide id="13" pos="3300" userDrawn="1">
          <p15:clr>
            <a:srgbClr val="F26B43"/>
          </p15:clr>
        </p15:guide>
        <p15:guide id="14" pos="3800" userDrawn="1">
          <p15:clr>
            <a:srgbClr val="F26B43"/>
          </p15:clr>
        </p15:guide>
        <p15:guide id="15" pos="3880" userDrawn="1">
          <p15:clr>
            <a:srgbClr val="F26B43"/>
          </p15:clr>
        </p15:guide>
        <p15:guide id="16" pos="4380" userDrawn="1">
          <p15:clr>
            <a:srgbClr val="F26B43"/>
          </p15:clr>
        </p15:guide>
        <p15:guide id="17" pos="4460" userDrawn="1">
          <p15:clr>
            <a:srgbClr val="F26B43"/>
          </p15:clr>
        </p15:guide>
        <p15:guide id="18" pos="4960" userDrawn="1">
          <p15:clr>
            <a:srgbClr val="F26B43"/>
          </p15:clr>
        </p15:guide>
        <p15:guide id="19" pos="5040" userDrawn="1">
          <p15:clr>
            <a:srgbClr val="F26B43"/>
          </p15:clr>
        </p15:guide>
        <p15:guide id="20" pos="5540" userDrawn="1">
          <p15:clr>
            <a:srgbClr val="F26B43"/>
          </p15:clr>
        </p15:guide>
        <p15:guide id="21" pos="5620" userDrawn="1">
          <p15:clr>
            <a:srgbClr val="F26B43"/>
          </p15:clr>
        </p15:guide>
        <p15:guide id="22" pos="6120" userDrawn="1">
          <p15:clr>
            <a:srgbClr val="F26B43"/>
          </p15:clr>
        </p15:guide>
        <p15:guide id="23" pos="6200" userDrawn="1">
          <p15:clr>
            <a:srgbClr val="F26B43"/>
          </p15:clr>
        </p15:guide>
        <p15:guide id="24" pos="6700" userDrawn="1">
          <p15:clr>
            <a:srgbClr val="F26B43"/>
          </p15:clr>
        </p15:guide>
        <p15:guide id="25" pos="6780" userDrawn="1">
          <p15:clr>
            <a:srgbClr val="F26B43"/>
          </p15:clr>
        </p15:guide>
        <p15:guide id="26" pos="7280" userDrawn="1">
          <p15:clr>
            <a:srgbClr val="F26B43"/>
          </p15:clr>
        </p15:guide>
        <p15:guide id="27" orient="horz" userDrawn="1">
          <p15:clr>
            <a:srgbClr val="F26B43"/>
          </p15:clr>
        </p15:guide>
        <p15:guide id="28" orient="horz" pos="4320" userDrawn="1">
          <p15:clr>
            <a:srgbClr val="F26B43"/>
          </p15:clr>
        </p15:guide>
        <p15:guide id="29" orient="horz" pos="400" userDrawn="1">
          <p15:clr>
            <a:srgbClr val="F26B43"/>
          </p15:clr>
        </p15:guide>
        <p15:guide id="30" orient="horz" pos="920" userDrawn="1">
          <p15:clr>
            <a:srgbClr val="F26B43"/>
          </p15:clr>
        </p15:guide>
        <p15:guide id="31" orient="horz" pos="1000" userDrawn="1">
          <p15:clr>
            <a:srgbClr val="F26B43"/>
          </p15:clr>
        </p15:guide>
        <p15:guide id="32" orient="horz" pos="1520" userDrawn="1">
          <p15:clr>
            <a:srgbClr val="F26B43"/>
          </p15:clr>
        </p15:guide>
        <p15:guide id="33" orient="horz" pos="1600" userDrawn="1">
          <p15:clr>
            <a:srgbClr val="F26B43"/>
          </p15:clr>
        </p15:guide>
        <p15:guide id="34" orient="horz" pos="2120" userDrawn="1">
          <p15:clr>
            <a:srgbClr val="F26B43"/>
          </p15:clr>
        </p15:guide>
        <p15:guide id="35" orient="horz" pos="2200" userDrawn="1">
          <p15:clr>
            <a:srgbClr val="F26B43"/>
          </p15:clr>
        </p15:guide>
        <p15:guide id="36" orient="horz" pos="2720" userDrawn="1">
          <p15:clr>
            <a:srgbClr val="F26B43"/>
          </p15:clr>
        </p15:guide>
        <p15:guide id="37" orient="horz" pos="2800" userDrawn="1">
          <p15:clr>
            <a:srgbClr val="F26B43"/>
          </p15:clr>
        </p15:guide>
        <p15:guide id="38" orient="horz" pos="3320" userDrawn="1">
          <p15:clr>
            <a:srgbClr val="F26B43"/>
          </p15:clr>
        </p15:guide>
        <p15:guide id="39" orient="horz" pos="3400" userDrawn="1">
          <p15:clr>
            <a:srgbClr val="F26B43"/>
          </p15:clr>
        </p15:guide>
        <p15:guide id="40" orient="horz" pos="3920" userDrawn="1">
          <p15:clr>
            <a:srgbClr val="F26B43"/>
          </p15:clr>
        </p15:guide>
        <p15:guide id="41" pos="14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microsoft.com/office/2018/10/relationships/comments" Target="../comments/modernComment_15B_621354B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98A9-6B06-4C83-95F5-6CA4BCCD4570}"/>
              </a:ext>
            </a:extLst>
          </p:cNvPr>
          <p:cNvSpPr>
            <a:spLocks noGrp="1"/>
          </p:cNvSpPr>
          <p:nvPr>
            <p:ph type="ctrTitle"/>
          </p:nvPr>
        </p:nvSpPr>
        <p:spPr/>
        <p:txBody>
          <a:bodyPr>
            <a:normAutofit/>
          </a:bodyPr>
          <a:lstStyle/>
          <a:p>
            <a:r>
              <a:rPr lang="en-GB" sz="3200"/>
              <a:t>Evaluation of cross-cutting issues in Norwegian development cooperation</a:t>
            </a:r>
          </a:p>
        </p:txBody>
      </p:sp>
      <p:sp>
        <p:nvSpPr>
          <p:cNvPr id="3" name="Subtitle 2">
            <a:extLst>
              <a:ext uri="{FF2B5EF4-FFF2-40B4-BE49-F238E27FC236}">
                <a16:creationId xmlns:a16="http://schemas.microsoft.com/office/drawing/2014/main" id="{A6408689-AC49-4689-A53E-68C5CD8D1675}"/>
              </a:ext>
            </a:extLst>
          </p:cNvPr>
          <p:cNvSpPr>
            <a:spLocks noGrp="1"/>
          </p:cNvSpPr>
          <p:nvPr>
            <p:ph type="subTitle" idx="1"/>
          </p:nvPr>
        </p:nvSpPr>
        <p:spPr/>
        <p:txBody>
          <a:bodyPr/>
          <a:lstStyle/>
          <a:p>
            <a:r>
              <a:rPr lang="sv-SE">
                <a:solidFill>
                  <a:schemeClr val="accent3"/>
                </a:solidFill>
              </a:rPr>
              <a:t>Presentation of final report, 6 November 2024</a:t>
            </a:r>
            <a:endParaRPr lang="en-GB">
              <a:solidFill>
                <a:schemeClr val="accent3"/>
              </a:solidFill>
            </a:endParaRPr>
          </a:p>
        </p:txBody>
      </p:sp>
      <p:pic>
        <p:nvPicPr>
          <p:cNvPr id="4" name="Picture 3">
            <a:extLst>
              <a:ext uri="{FF2B5EF4-FFF2-40B4-BE49-F238E27FC236}">
                <a16:creationId xmlns:a16="http://schemas.microsoft.com/office/drawing/2014/main" id="{35253A5B-034E-4A5A-BBCC-C9E45B497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53" y="635001"/>
            <a:ext cx="1537721" cy="825500"/>
          </a:xfrm>
          <a:prstGeom prst="rect">
            <a:avLst/>
          </a:prstGeom>
        </p:spPr>
      </p:pic>
    </p:spTree>
    <p:extLst>
      <p:ext uri="{BB962C8B-B14F-4D97-AF65-F5344CB8AC3E}">
        <p14:creationId xmlns:p14="http://schemas.microsoft.com/office/powerpoint/2010/main" val="209105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8E3AAD3-DC4B-E081-40BA-E33B88036C3D}"/>
              </a:ext>
            </a:extLst>
          </p:cNvPr>
          <p:cNvGraphicFramePr/>
          <p:nvPr>
            <p:extLst>
              <p:ext uri="{D42A27DB-BD31-4B8C-83A1-F6EECF244321}">
                <p14:modId xmlns:p14="http://schemas.microsoft.com/office/powerpoint/2010/main" val="1990931810"/>
              </p:ext>
            </p:extLst>
          </p:nvPr>
        </p:nvGraphicFramePr>
        <p:xfrm>
          <a:off x="537028" y="275113"/>
          <a:ext cx="11183257" cy="6320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A75DD44-FD8B-03F9-E132-CEFC1EF407BE}"/>
              </a:ext>
            </a:extLst>
          </p:cNvPr>
          <p:cNvSpPr txBox="1"/>
          <p:nvPr/>
        </p:nvSpPr>
        <p:spPr>
          <a:xfrm>
            <a:off x="6664395" y="841849"/>
            <a:ext cx="4187372" cy="1569660"/>
          </a:xfrm>
          <a:prstGeom prst="rect">
            <a:avLst/>
          </a:prstGeom>
          <a:noFill/>
        </p:spPr>
        <p:txBody>
          <a:bodyPr wrap="square">
            <a:spAutoFit/>
          </a:bodyPr>
          <a:lstStyle/>
          <a:p>
            <a:r>
              <a:rPr kumimoji="0" lang="sv-SE" sz="3200" b="0" u="none" strike="noStrike" kern="1200" cap="none" spc="0" normalizeH="0" baseline="0" noProof="0">
                <a:ln>
                  <a:noFill/>
                </a:ln>
                <a:solidFill>
                  <a:srgbClr val="00A499"/>
                </a:solidFill>
                <a:effectLst/>
                <a:uLnTx/>
                <a:uFillTx/>
                <a:latin typeface="HelveticaNeueLT Std" panose="020B0604020202020204" pitchFamily="34" charset="0"/>
                <a:ea typeface="+mj-ea"/>
                <a:cs typeface="+mj-cs"/>
              </a:rPr>
              <a:t>Implementation </a:t>
            </a:r>
          </a:p>
          <a:p>
            <a:r>
              <a:rPr kumimoji="0" lang="sv-SE" sz="3200" b="0" u="none" strike="noStrike" kern="1200" cap="none" spc="0" normalizeH="0" baseline="0" noProof="0">
                <a:ln>
                  <a:noFill/>
                </a:ln>
                <a:solidFill>
                  <a:srgbClr val="00A499"/>
                </a:solidFill>
                <a:effectLst/>
                <a:uLnTx/>
                <a:uFillTx/>
                <a:latin typeface="HelveticaNeueLT Std" panose="020B0604020202020204" pitchFamily="34" charset="0"/>
                <a:ea typeface="+mj-ea"/>
                <a:cs typeface="+mj-cs"/>
              </a:rPr>
              <a:t>of cross-cutting issues: assumptions</a:t>
            </a:r>
            <a:endParaRPr lang="en-GB" sz="2400"/>
          </a:p>
        </p:txBody>
      </p:sp>
    </p:spTree>
    <p:extLst>
      <p:ext uri="{BB962C8B-B14F-4D97-AF65-F5344CB8AC3E}">
        <p14:creationId xmlns:p14="http://schemas.microsoft.com/office/powerpoint/2010/main" val="257942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00532-FCCF-59C1-42DA-4E24D1761E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B6338D-AF00-9F23-EC56-FB2F12750E34}"/>
              </a:ext>
            </a:extLst>
          </p:cNvPr>
          <p:cNvSpPr>
            <a:spLocks noGrp="1"/>
          </p:cNvSpPr>
          <p:nvPr>
            <p:ph type="title"/>
          </p:nvPr>
        </p:nvSpPr>
        <p:spPr/>
        <p:txBody>
          <a:bodyPr>
            <a:normAutofit/>
          </a:bodyPr>
          <a:lstStyle/>
          <a:p>
            <a:r>
              <a:rPr lang="en-GB" sz="3200"/>
              <a:t>Barriers in aid administration</a:t>
            </a:r>
            <a:endParaRPr lang="en-GB" sz="3200" dirty="0"/>
          </a:p>
        </p:txBody>
      </p:sp>
      <p:sp>
        <p:nvSpPr>
          <p:cNvPr id="3" name="Content Placeholder 2">
            <a:extLst>
              <a:ext uri="{FF2B5EF4-FFF2-40B4-BE49-F238E27FC236}">
                <a16:creationId xmlns:a16="http://schemas.microsoft.com/office/drawing/2014/main" id="{A536AC3E-3399-17B4-A80A-1C5F2CA61E1F}"/>
              </a:ext>
            </a:extLst>
          </p:cNvPr>
          <p:cNvSpPr>
            <a:spLocks noGrp="1"/>
          </p:cNvSpPr>
          <p:nvPr>
            <p:ph idx="1"/>
          </p:nvPr>
        </p:nvSpPr>
        <p:spPr/>
        <p:txBody>
          <a:bodyPr>
            <a:normAutofit/>
          </a:bodyPr>
          <a:lstStyle/>
          <a:p>
            <a:pPr marL="285750" indent="-285750">
              <a:buClr>
                <a:schemeClr val="accent1"/>
              </a:buClr>
              <a:buSzPct val="125000"/>
              <a:buFont typeface="Arial" panose="020B0604020202020204" pitchFamily="34" charset="0"/>
              <a:buChar char="•"/>
            </a:pPr>
            <a:r>
              <a:rPr lang="en-GB" sz="2400">
                <a:latin typeface="HelveticaNeueLT Std" panose="020B0604020202020204"/>
                <a:ea typeface="Times New Roman" panose="02020603050405020304" pitchFamily="18" charset="0"/>
                <a:cs typeface="Mangal" panose="02040503050203030202" pitchFamily="18" charset="0"/>
              </a:rPr>
              <a:t>Lack of time, tools and guidance</a:t>
            </a:r>
          </a:p>
          <a:p>
            <a:pPr marL="285750" indent="-285750">
              <a:buClr>
                <a:schemeClr val="accent1"/>
              </a:buClr>
              <a:buSzPct val="125000"/>
              <a:buFont typeface="Arial" panose="020B0604020202020204" pitchFamily="34" charset="0"/>
              <a:buChar char="•"/>
            </a:pPr>
            <a:r>
              <a:rPr lang="en-GB" sz="2400">
                <a:latin typeface="HelveticaNeueLT Std" panose="020B0604020202020204"/>
                <a:ea typeface="Times New Roman" panose="02020603050405020304" pitchFamily="18" charset="0"/>
                <a:cs typeface="Mangal" panose="02040503050203030202" pitchFamily="18" charset="0"/>
              </a:rPr>
              <a:t>Lack of support from leadership and colleagues</a:t>
            </a:r>
          </a:p>
          <a:p>
            <a:pPr marL="285750" indent="-285750">
              <a:buClr>
                <a:schemeClr val="accent1"/>
              </a:buClr>
              <a:buSzPct val="125000"/>
              <a:buFont typeface="Arial" panose="020B0604020202020204" pitchFamily="34" charset="0"/>
              <a:buChar char="•"/>
            </a:pPr>
            <a:r>
              <a:rPr lang="en-GB" sz="2400"/>
              <a:t>Lack of accountability and monitoring</a:t>
            </a:r>
          </a:p>
          <a:p>
            <a:pPr marL="285750" indent="-285750">
              <a:buClr>
                <a:schemeClr val="accent1"/>
              </a:buClr>
              <a:buSzPct val="125000"/>
              <a:buFont typeface="Arial" panose="020B0604020202020204" pitchFamily="34" charset="0"/>
              <a:buChar char="•"/>
            </a:pPr>
            <a:r>
              <a:rPr lang="en-GB" sz="2400"/>
              <a:t>Grant management system perceived as ‘the rule’, but</a:t>
            </a:r>
          </a:p>
          <a:p>
            <a:pPr lvl="1">
              <a:buClr>
                <a:schemeClr val="accent1"/>
              </a:buClr>
              <a:buSzPct val="125000"/>
            </a:pPr>
            <a:r>
              <a:rPr lang="en-GB" sz="2000"/>
              <a:t>not clear</a:t>
            </a:r>
          </a:p>
          <a:p>
            <a:pPr lvl="1">
              <a:buClr>
                <a:schemeClr val="accent1"/>
              </a:buClr>
              <a:buSzPct val="125000"/>
            </a:pPr>
            <a:r>
              <a:rPr lang="en-GB" sz="2000"/>
              <a:t>not in line with commitments</a:t>
            </a:r>
          </a:p>
          <a:p>
            <a:pPr lvl="1">
              <a:buClr>
                <a:schemeClr val="accent1"/>
              </a:buClr>
              <a:buSzPct val="125000"/>
            </a:pPr>
            <a:r>
              <a:rPr lang="en-GB" sz="2000"/>
              <a:t>not fully understood</a:t>
            </a:r>
          </a:p>
          <a:p>
            <a:pPr lvl="1">
              <a:buClr>
                <a:schemeClr val="accent1"/>
              </a:buClr>
              <a:buSzPct val="125000"/>
            </a:pPr>
            <a:r>
              <a:rPr lang="en-GB" sz="2000"/>
              <a:t>not fully implemented</a:t>
            </a:r>
          </a:p>
        </p:txBody>
      </p:sp>
    </p:spTree>
    <p:extLst>
      <p:ext uri="{BB962C8B-B14F-4D97-AF65-F5344CB8AC3E}">
        <p14:creationId xmlns:p14="http://schemas.microsoft.com/office/powerpoint/2010/main" val="562058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9468C9-9E66-4CA9-DA72-43F0B0DD0569}"/>
              </a:ext>
            </a:extLst>
          </p:cNvPr>
          <p:cNvSpPr>
            <a:spLocks noGrp="1"/>
          </p:cNvSpPr>
          <p:nvPr>
            <p:ph idx="1"/>
          </p:nvPr>
        </p:nvSpPr>
        <p:spPr>
          <a:xfrm>
            <a:off x="1260180" y="1713538"/>
            <a:ext cx="10296819" cy="4509461"/>
          </a:xfrm>
        </p:spPr>
        <p:txBody>
          <a:bodyPr>
            <a:normAutofit fontScale="92500"/>
          </a:bodyPr>
          <a:lstStyle/>
          <a:p>
            <a:pPr marL="342900" lvl="0" indent="-342900" algn="just">
              <a:spcBef>
                <a:spcPts val="600"/>
              </a:spcBef>
              <a:spcAft>
                <a:spcPts val="600"/>
              </a:spcAft>
              <a:buClr>
                <a:srgbClr val="00A499"/>
              </a:buClr>
              <a:buFont typeface="Symbol" panose="05050102010706020507" pitchFamily="18" charset="2"/>
              <a:buChar char=""/>
            </a:pPr>
            <a:r>
              <a:rPr lang="en-GB" sz="2400">
                <a:effectLst/>
                <a:latin typeface="HelveticaNeueLT Std" panose="020B0604020202020204"/>
                <a:ea typeface="Arial" panose="020B0604020202020204" pitchFamily="34" charset="0"/>
                <a:cs typeface="Mangal" panose="02040503050203030202" pitchFamily="18" charset="0"/>
              </a:rPr>
              <a:t>All referred to the requirement </a:t>
            </a:r>
            <a:r>
              <a:rPr lang="en-GB" sz="2400" i="1">
                <a:effectLst/>
                <a:latin typeface="HelveticaNeueLT Std" panose="020B0604020202020204"/>
                <a:ea typeface="Arial" panose="020B0604020202020204" pitchFamily="34" charset="0"/>
                <a:cs typeface="Mangal" panose="02040503050203030202" pitchFamily="18" charset="0"/>
              </a:rPr>
              <a:t>to report on </a:t>
            </a:r>
            <a:r>
              <a:rPr lang="en-GB" sz="2400">
                <a:effectLst/>
                <a:latin typeface="HelveticaNeueLT Std" panose="020B0604020202020204"/>
                <a:ea typeface="Arial" panose="020B0604020202020204" pitchFamily="34" charset="0"/>
                <a:cs typeface="Mangal" panose="02040503050203030202" pitchFamily="18" charset="0"/>
              </a:rPr>
              <a:t>risks to cross-cutting issues</a:t>
            </a:r>
          </a:p>
          <a:p>
            <a:pPr marL="342900" indent="-342900" algn="just">
              <a:spcBef>
                <a:spcPts val="600"/>
              </a:spcBef>
              <a:spcAft>
                <a:spcPts val="600"/>
              </a:spcAft>
              <a:buClr>
                <a:srgbClr val="00A499"/>
              </a:buClr>
              <a:buFont typeface="Symbol" panose="05050102010706020507" pitchFamily="18" charset="2"/>
              <a:buChar char=""/>
            </a:pPr>
            <a:r>
              <a:rPr lang="en-GB" sz="2400"/>
              <a:t>Often more ambitious and specific on cross-cutting issues than the GMA</a:t>
            </a:r>
          </a:p>
          <a:p>
            <a:pPr marL="342900" lvl="0" indent="-342900" algn="just">
              <a:spcBef>
                <a:spcPts val="600"/>
              </a:spcBef>
              <a:spcAft>
                <a:spcPts val="600"/>
              </a:spcAft>
              <a:buClr>
                <a:srgbClr val="00A499"/>
              </a:buClr>
              <a:buFont typeface="Symbol" panose="05050102010706020507" pitchFamily="18" charset="2"/>
              <a:buChar char=""/>
            </a:pPr>
            <a:endParaRPr lang="en-GB" sz="2400">
              <a:effectLst/>
              <a:latin typeface="HelveticaNeueLT Std" panose="020B0604020202020204"/>
              <a:ea typeface="Arial" panose="020B0604020202020204" pitchFamily="34" charset="0"/>
              <a:cs typeface="Mangal" panose="02040503050203030202" pitchFamily="18" charset="0"/>
            </a:endParaRPr>
          </a:p>
          <a:p>
            <a:pPr marL="0" lvl="0" indent="0" algn="just">
              <a:spcBef>
                <a:spcPts val="600"/>
              </a:spcBef>
              <a:spcAft>
                <a:spcPts val="600"/>
              </a:spcAft>
              <a:buClr>
                <a:srgbClr val="00A499"/>
              </a:buClr>
            </a:pPr>
            <a:endParaRPr lang="en-GB" sz="2400">
              <a:latin typeface="HelveticaNeueLT Std" panose="020B0604020202020204"/>
              <a:ea typeface="Arial" panose="020B0604020202020204" pitchFamily="34" charset="0"/>
              <a:cs typeface="Mangal" panose="02040503050203030202" pitchFamily="18" charset="0"/>
            </a:endParaRPr>
          </a:p>
          <a:p>
            <a:pPr marL="0" lvl="0" indent="0" algn="just">
              <a:spcBef>
                <a:spcPts val="600"/>
              </a:spcBef>
              <a:spcAft>
                <a:spcPts val="600"/>
              </a:spcAft>
              <a:buClr>
                <a:srgbClr val="00A499"/>
              </a:buClr>
            </a:pPr>
            <a:r>
              <a:rPr lang="en-GB" sz="2400">
                <a:latin typeface="HelveticaNeueLT Std" panose="020B0604020202020204"/>
                <a:ea typeface="Arial" panose="020B0604020202020204" pitchFamily="34" charset="0"/>
                <a:cs typeface="Mangal" panose="02040503050203030202" pitchFamily="18" charset="0"/>
              </a:rPr>
              <a:t>Different approaches:</a:t>
            </a:r>
            <a:endParaRPr lang="en-GB" sz="2400">
              <a:effectLst/>
              <a:latin typeface="HelveticaNeueLT Std" panose="020B0604020202020204"/>
              <a:ea typeface="Arial" panose="020B0604020202020204" pitchFamily="34" charset="0"/>
              <a:cs typeface="Mangal" panose="02040503050203030202" pitchFamily="18" charset="0"/>
            </a:endParaRPr>
          </a:p>
          <a:p>
            <a:pPr marL="342900" lvl="0" indent="-342900">
              <a:spcBef>
                <a:spcPts val="600"/>
              </a:spcBef>
              <a:spcAft>
                <a:spcPts val="600"/>
              </a:spcAft>
              <a:buClr>
                <a:srgbClr val="00A499"/>
              </a:buClr>
              <a:buFont typeface="Symbol" panose="05050102010706020507" pitchFamily="18" charset="2"/>
              <a:buChar char=""/>
            </a:pPr>
            <a:r>
              <a:rPr lang="en-GB" sz="2400">
                <a:effectLst/>
                <a:latin typeface="HelveticaNeueLT Std" panose="020B0604020202020204"/>
                <a:ea typeface="Arial" panose="020B0604020202020204" pitchFamily="34" charset="0"/>
                <a:cs typeface="Mangal" panose="02040503050203030202" pitchFamily="18" charset="0"/>
              </a:rPr>
              <a:t>Translated or incorporate MFA requirements into their own reporting templates and demands on partners </a:t>
            </a:r>
          </a:p>
          <a:p>
            <a:pPr marL="342900" lvl="0" indent="-342900" algn="just">
              <a:spcBef>
                <a:spcPts val="600"/>
              </a:spcBef>
              <a:spcAft>
                <a:spcPts val="600"/>
              </a:spcAft>
              <a:buClr>
                <a:srgbClr val="00A499"/>
              </a:buClr>
              <a:buFont typeface="Symbol" panose="05050102010706020507" pitchFamily="18" charset="2"/>
              <a:buChar char=""/>
            </a:pPr>
            <a:r>
              <a:rPr lang="en-GB" sz="2400">
                <a:effectLst/>
                <a:latin typeface="HelveticaNeueLT Std" panose="020B0604020202020204"/>
                <a:ea typeface="Arial" panose="020B0604020202020204" pitchFamily="34" charset="0"/>
                <a:cs typeface="Mangal" panose="02040503050203030202" pitchFamily="18" charset="0"/>
              </a:rPr>
              <a:t>Adapted to other external requirements</a:t>
            </a:r>
          </a:p>
          <a:p>
            <a:pPr marL="342900" lvl="0" indent="-342900">
              <a:spcBef>
                <a:spcPts val="600"/>
              </a:spcBef>
              <a:spcAft>
                <a:spcPts val="600"/>
              </a:spcAft>
              <a:buClr>
                <a:srgbClr val="00A499"/>
              </a:buClr>
              <a:buFont typeface="Symbol" panose="05050102010706020507" pitchFamily="18" charset="2"/>
              <a:buChar char=""/>
            </a:pPr>
            <a:r>
              <a:rPr lang="en-GB" sz="2400">
                <a:effectLst/>
                <a:latin typeface="HelveticaNeueLT Std" panose="020B0604020202020204"/>
                <a:ea typeface="Arial" panose="020B0604020202020204" pitchFamily="34" charset="0"/>
                <a:cs typeface="Mangal" panose="02040503050203030202" pitchFamily="18" charset="0"/>
              </a:rPr>
              <a:t>Well-developed policies but not fully implemented in practise</a:t>
            </a:r>
          </a:p>
          <a:p>
            <a:pPr marL="342900" lvl="0" indent="-342900">
              <a:spcBef>
                <a:spcPts val="600"/>
              </a:spcBef>
              <a:spcAft>
                <a:spcPts val="600"/>
              </a:spcAft>
              <a:buClr>
                <a:srgbClr val="00A499"/>
              </a:buClr>
              <a:buFont typeface="Symbol" panose="05050102010706020507" pitchFamily="18" charset="2"/>
              <a:buChar char=""/>
            </a:pPr>
            <a:r>
              <a:rPr lang="en-GB" sz="2400">
                <a:latin typeface="HelveticaNeueLT Std" panose="020B0604020202020204"/>
                <a:ea typeface="Arial" panose="020B0604020202020204" pitchFamily="34" charset="0"/>
                <a:cs typeface="Mangal" panose="02040503050203030202" pitchFamily="18" charset="0"/>
              </a:rPr>
              <a:t>Invested heavily and </a:t>
            </a:r>
            <a:r>
              <a:rPr lang="en-GB" sz="2400">
                <a:effectLst/>
                <a:latin typeface="HelveticaNeueLT Std" panose="020B0604020202020204"/>
                <a:ea typeface="Arial" panose="020B0604020202020204" pitchFamily="34" charset="0"/>
                <a:cs typeface="Mangal" panose="02040503050203030202" pitchFamily="18" charset="0"/>
              </a:rPr>
              <a:t>put cross-cutting issues at the centre of their activities </a:t>
            </a:r>
            <a:endParaRPr lang="en-GB" sz="2400"/>
          </a:p>
        </p:txBody>
      </p:sp>
      <p:sp>
        <p:nvSpPr>
          <p:cNvPr id="3" name="Title 2">
            <a:extLst>
              <a:ext uri="{FF2B5EF4-FFF2-40B4-BE49-F238E27FC236}">
                <a16:creationId xmlns:a16="http://schemas.microsoft.com/office/drawing/2014/main" id="{0566E7A5-3EE7-F8B2-D5FE-119194CEF93F}"/>
              </a:ext>
            </a:extLst>
          </p:cNvPr>
          <p:cNvSpPr>
            <a:spLocks noGrp="1"/>
          </p:cNvSpPr>
          <p:nvPr>
            <p:ph type="title"/>
          </p:nvPr>
        </p:nvSpPr>
        <p:spPr>
          <a:xfrm>
            <a:off x="1260182" y="635000"/>
            <a:ext cx="10296818" cy="825500"/>
          </a:xfrm>
        </p:spPr>
        <p:txBody>
          <a:bodyPr>
            <a:normAutofit/>
          </a:bodyPr>
          <a:lstStyle/>
          <a:p>
            <a:r>
              <a:rPr lang="sv-SE" sz="3200"/>
              <a:t>Agreement partners </a:t>
            </a:r>
            <a:endParaRPr lang="en-GB" sz="3200"/>
          </a:p>
        </p:txBody>
      </p:sp>
    </p:spTree>
    <p:extLst>
      <p:ext uri="{BB962C8B-B14F-4D97-AF65-F5344CB8AC3E}">
        <p14:creationId xmlns:p14="http://schemas.microsoft.com/office/powerpoint/2010/main" val="61991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5E21E-08E2-01C4-F7EC-C640920A6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CED155-68BA-E9AF-06A4-FBF13E5C23BC}"/>
              </a:ext>
            </a:extLst>
          </p:cNvPr>
          <p:cNvSpPr>
            <a:spLocks noGrp="1"/>
          </p:cNvSpPr>
          <p:nvPr>
            <p:ph type="title"/>
          </p:nvPr>
        </p:nvSpPr>
        <p:spPr>
          <a:xfrm>
            <a:off x="580390" y="635000"/>
            <a:ext cx="11031220" cy="825500"/>
          </a:xfrm>
        </p:spPr>
        <p:txBody>
          <a:bodyPr>
            <a:normAutofit/>
          </a:bodyPr>
          <a:lstStyle/>
          <a:p>
            <a:r>
              <a:rPr lang="en-GB" sz="3200"/>
              <a:t>Implementing partners in Nepal</a:t>
            </a:r>
          </a:p>
        </p:txBody>
      </p:sp>
      <p:sp>
        <p:nvSpPr>
          <p:cNvPr id="3" name="Content Placeholder 2">
            <a:extLst>
              <a:ext uri="{FF2B5EF4-FFF2-40B4-BE49-F238E27FC236}">
                <a16:creationId xmlns:a16="http://schemas.microsoft.com/office/drawing/2014/main" id="{418DF52A-797A-CBA1-4DA2-432B80B0FC64}"/>
              </a:ext>
            </a:extLst>
          </p:cNvPr>
          <p:cNvSpPr>
            <a:spLocks noGrp="1"/>
          </p:cNvSpPr>
          <p:nvPr>
            <p:ph idx="1"/>
          </p:nvPr>
        </p:nvSpPr>
        <p:spPr>
          <a:xfrm>
            <a:off x="635000" y="1604592"/>
            <a:ext cx="10922000" cy="4247244"/>
          </a:xfrm>
        </p:spPr>
        <p:txBody>
          <a:bodyPr>
            <a:normAutofit/>
          </a:bodyPr>
          <a:lstStyle/>
          <a:p>
            <a:pPr marL="285750" indent="-285750">
              <a:spcBef>
                <a:spcPts val="1200"/>
              </a:spcBef>
              <a:buClr>
                <a:schemeClr val="accent1"/>
              </a:buClr>
              <a:buSzPct val="125000"/>
            </a:pPr>
            <a:r>
              <a:rPr lang="en-GB" sz="2400"/>
              <a:t>Responsibility for implementing cross-cutting issues </a:t>
            </a:r>
          </a:p>
          <a:p>
            <a:pPr marL="285750" indent="-285750">
              <a:spcBef>
                <a:spcPts val="1200"/>
              </a:spcBef>
              <a:buClr>
                <a:schemeClr val="accent1"/>
              </a:buClr>
              <a:buSzPct val="125000"/>
            </a:pPr>
            <a:r>
              <a:rPr lang="en-GB" sz="2400">
                <a:effectLst/>
                <a:latin typeface="HelveticaNeueLT Std" panose="020B0604020202020204"/>
                <a:ea typeface="Times New Roman" panose="02020603050405020304" pitchFamily="18" charset="0"/>
                <a:cs typeface="Mangal" panose="02040503050203030202" pitchFamily="18" charset="0"/>
              </a:rPr>
              <a:t>All have policies on cross-cutting issues </a:t>
            </a:r>
            <a:r>
              <a:rPr lang="en-GB" sz="2400">
                <a:latin typeface="HelveticaNeueLT Std" panose="020B0604020202020204"/>
                <a:ea typeface="Times New Roman" panose="02020603050405020304" pitchFamily="18" charset="0"/>
                <a:cs typeface="Mangal" panose="02040503050203030202" pitchFamily="18" charset="0"/>
              </a:rPr>
              <a:t>– but not identical to Norway’s</a:t>
            </a:r>
            <a:endParaRPr lang="en-GB" sz="2400">
              <a:effectLst/>
              <a:latin typeface="HelveticaNeueLT Std" panose="020B0604020202020204"/>
              <a:ea typeface="Times New Roman" panose="02020603050405020304" pitchFamily="18" charset="0"/>
              <a:cs typeface="Mangal" panose="02040503050203030202" pitchFamily="18" charset="0"/>
            </a:endParaRPr>
          </a:p>
          <a:p>
            <a:pPr marL="285750" indent="-285750">
              <a:spcBef>
                <a:spcPts val="1200"/>
              </a:spcBef>
              <a:buClr>
                <a:schemeClr val="accent1"/>
              </a:buClr>
              <a:buSzPct val="125000"/>
            </a:pPr>
            <a:r>
              <a:rPr lang="en-GB" sz="2400">
                <a:highlight>
                  <a:srgbClr val="FFFFFF"/>
                </a:highlight>
                <a:latin typeface="HelveticaNeueLT Std" panose="020B0604020202020204"/>
                <a:ea typeface="Arial" panose="020B0604020202020204" pitchFamily="34" charset="0"/>
                <a:cs typeface="Mangal" panose="02040503050203030202" pitchFamily="18" charset="0"/>
              </a:rPr>
              <a:t>Limited knowledge and understanding at field level of human rights as a cross-cutting issue among field staff</a:t>
            </a:r>
          </a:p>
          <a:p>
            <a:pPr marL="285750" indent="-285750">
              <a:spcBef>
                <a:spcPts val="1200"/>
              </a:spcBef>
              <a:buClr>
                <a:schemeClr val="accent1"/>
              </a:buClr>
              <a:buSzPct val="125000"/>
            </a:pPr>
            <a:r>
              <a:rPr lang="en-GB" sz="2400">
                <a:highlight>
                  <a:srgbClr val="FFFFFF"/>
                </a:highlight>
                <a:latin typeface="HelveticaNeueLT Std" panose="020B0604020202020204"/>
                <a:ea typeface="Arial" panose="020B0604020202020204" pitchFamily="34" charset="0"/>
                <a:cs typeface="Mangal" panose="02040503050203030202" pitchFamily="18" charset="0"/>
              </a:rPr>
              <a:t>Risks to human rights not assessed</a:t>
            </a:r>
          </a:p>
          <a:p>
            <a:pPr marL="285750" indent="-285750">
              <a:spcBef>
                <a:spcPts val="1200"/>
              </a:spcBef>
              <a:buClr>
                <a:schemeClr val="accent1"/>
              </a:buClr>
              <a:buSzPct val="125000"/>
              <a:buFont typeface="Arial" panose="020B0604020202020204" pitchFamily="34" charset="0"/>
              <a:buChar char="•"/>
            </a:pPr>
            <a:r>
              <a:rPr lang="en-GB" sz="2400">
                <a:highlight>
                  <a:srgbClr val="FFFFFF"/>
                </a:highlight>
                <a:latin typeface="HelveticaNeueLT Std" panose="020B0604020202020204"/>
                <a:ea typeface="Arial" panose="020B0604020202020204" pitchFamily="34" charset="0"/>
                <a:cs typeface="Mangal" panose="02040503050203030202" pitchFamily="18" charset="0"/>
              </a:rPr>
              <a:t>Mitigation strategies not identified</a:t>
            </a:r>
          </a:p>
          <a:p>
            <a:pPr marL="0" indent="0">
              <a:buNone/>
            </a:pPr>
            <a:endParaRPr lang="en-GB" sz="2000"/>
          </a:p>
        </p:txBody>
      </p:sp>
    </p:spTree>
    <p:extLst>
      <p:ext uri="{BB962C8B-B14F-4D97-AF65-F5344CB8AC3E}">
        <p14:creationId xmlns:p14="http://schemas.microsoft.com/office/powerpoint/2010/main" val="81991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FFE48-0D57-6EBE-33CC-BD9BC253FC88}"/>
              </a:ext>
            </a:extLst>
          </p:cNvPr>
          <p:cNvSpPr>
            <a:spLocks noGrp="1"/>
          </p:cNvSpPr>
          <p:nvPr>
            <p:ph type="title"/>
          </p:nvPr>
        </p:nvSpPr>
        <p:spPr/>
        <p:txBody>
          <a:bodyPr>
            <a:normAutofit/>
          </a:bodyPr>
          <a:lstStyle/>
          <a:p>
            <a:r>
              <a:rPr lang="en-GB" sz="3200"/>
              <a:t>Conceptual Challenges</a:t>
            </a:r>
          </a:p>
        </p:txBody>
      </p:sp>
      <p:sp>
        <p:nvSpPr>
          <p:cNvPr id="3" name="Content Placeholder 2">
            <a:extLst>
              <a:ext uri="{FF2B5EF4-FFF2-40B4-BE49-F238E27FC236}">
                <a16:creationId xmlns:a16="http://schemas.microsoft.com/office/drawing/2014/main" id="{24F4030C-959B-706B-2207-3C0B825D6861}"/>
              </a:ext>
            </a:extLst>
          </p:cNvPr>
          <p:cNvSpPr>
            <a:spLocks noGrp="1"/>
          </p:cNvSpPr>
          <p:nvPr>
            <p:ph idx="1"/>
          </p:nvPr>
        </p:nvSpPr>
        <p:spPr>
          <a:xfrm>
            <a:off x="635000" y="1587500"/>
            <a:ext cx="10922000" cy="4689929"/>
          </a:xfrm>
        </p:spPr>
        <p:txBody>
          <a:bodyPr>
            <a:normAutofit/>
          </a:bodyPr>
          <a:lstStyle/>
          <a:p>
            <a:pPr lvl="1">
              <a:spcBef>
                <a:spcPts val="1200"/>
              </a:spcBef>
              <a:buClr>
                <a:schemeClr val="accent1"/>
              </a:buClr>
              <a:buSzPct val="125000"/>
            </a:pPr>
            <a:r>
              <a:rPr lang="en-GB" sz="2400"/>
              <a:t>‘Do no harm’ and ‘Unexpected negative effects’</a:t>
            </a:r>
          </a:p>
          <a:p>
            <a:pPr lvl="1">
              <a:spcBef>
                <a:spcPts val="1200"/>
              </a:spcBef>
              <a:buClr>
                <a:schemeClr val="accent1"/>
              </a:buClr>
              <a:buSzPct val="125000"/>
            </a:pPr>
            <a:r>
              <a:rPr lang="en-GB" sz="2400"/>
              <a:t>Assessing risks </a:t>
            </a:r>
            <a:r>
              <a:rPr lang="en-GB" sz="2400" i="1"/>
              <a:t>to</a:t>
            </a:r>
            <a:r>
              <a:rPr lang="en-GB" sz="2400"/>
              <a:t> the cross-cutting issues </a:t>
            </a:r>
            <a:r>
              <a:rPr lang="en-GB" sz="2400" i="1"/>
              <a:t>from</a:t>
            </a:r>
            <a:r>
              <a:rPr lang="en-GB" sz="2400"/>
              <a:t> project activities</a:t>
            </a:r>
          </a:p>
          <a:p>
            <a:pPr lvl="1">
              <a:spcBef>
                <a:spcPts val="1200"/>
              </a:spcBef>
              <a:buClr>
                <a:schemeClr val="accent1"/>
              </a:buClr>
              <a:buSzPct val="125000"/>
            </a:pPr>
            <a:r>
              <a:rPr lang="en-GB" sz="2400"/>
              <a:t>Assessing risks to a cross-cutting issue that is an intended result</a:t>
            </a:r>
          </a:p>
          <a:p>
            <a:pPr lvl="1">
              <a:spcBef>
                <a:spcPts val="1200"/>
              </a:spcBef>
              <a:buClr>
                <a:schemeClr val="accent1"/>
              </a:buClr>
              <a:buSzPct val="125000"/>
            </a:pPr>
            <a:r>
              <a:rPr lang="en-GB" sz="2400"/>
              <a:t>Expectation to take a ‘proactive approach’ to cross-cutting issues </a:t>
            </a:r>
          </a:p>
          <a:p>
            <a:pPr lvl="1">
              <a:spcBef>
                <a:spcPts val="1200"/>
              </a:spcBef>
              <a:buClr>
                <a:schemeClr val="accent1"/>
              </a:buClr>
              <a:buSzPct val="125000"/>
            </a:pPr>
            <a:endParaRPr lang="en-GB" sz="2400">
              <a:latin typeface="HelveticaNeueLT Std" panose="020B0604020202020204"/>
              <a:ea typeface="Times New Roman" panose="02020603050405020304" pitchFamily="18" charset="0"/>
              <a:cs typeface="Mangal" panose="02040503050203030202" pitchFamily="18" charset="0"/>
            </a:endParaRPr>
          </a:p>
          <a:p>
            <a:pPr lvl="1">
              <a:spcBef>
                <a:spcPts val="1200"/>
              </a:spcBef>
              <a:buClr>
                <a:schemeClr val="accent1"/>
              </a:buClr>
              <a:buSzPct val="125000"/>
            </a:pPr>
            <a:r>
              <a:rPr lang="en-GB" sz="2400">
                <a:latin typeface="HelveticaNeueLT Std" panose="020B0604020202020204"/>
                <a:ea typeface="Times New Roman" panose="02020603050405020304" pitchFamily="18" charset="0"/>
                <a:cs typeface="Mangal" panose="02040503050203030202" pitchFamily="18" charset="0"/>
              </a:rPr>
              <a:t>H</a:t>
            </a:r>
            <a:r>
              <a:rPr lang="en-GB" sz="2400">
                <a:effectLst/>
                <a:latin typeface="HelveticaNeueLT Std" panose="020B0604020202020204"/>
                <a:ea typeface="Times New Roman" panose="02020603050405020304" pitchFamily="18" charset="0"/>
                <a:cs typeface="Mangal" panose="02040503050203030202" pitchFamily="18" charset="0"/>
              </a:rPr>
              <a:t>uman rights versus HRBA</a:t>
            </a:r>
          </a:p>
          <a:p>
            <a:pPr lvl="1">
              <a:spcBef>
                <a:spcPts val="1200"/>
              </a:spcBef>
              <a:buClr>
                <a:schemeClr val="accent1"/>
              </a:buClr>
              <a:buSzPct val="125000"/>
            </a:pPr>
            <a:r>
              <a:rPr lang="en-GB" sz="2400">
                <a:latin typeface="HelveticaNeueLT Std" panose="020B0604020202020204"/>
                <a:ea typeface="Times New Roman" panose="02020603050405020304" pitchFamily="18" charset="0"/>
                <a:cs typeface="Mangal" panose="02040503050203030202" pitchFamily="18" charset="0"/>
              </a:rPr>
              <a:t>Organisational values</a:t>
            </a:r>
          </a:p>
          <a:p>
            <a:pPr lvl="1">
              <a:spcBef>
                <a:spcPts val="1200"/>
              </a:spcBef>
              <a:buClr>
                <a:schemeClr val="accent1"/>
              </a:buClr>
              <a:buSzPct val="125000"/>
            </a:pPr>
            <a:r>
              <a:rPr lang="en-GB" sz="2400">
                <a:effectLst/>
                <a:latin typeface="HelveticaNeueLT Std" panose="020B0604020202020204"/>
                <a:ea typeface="Times New Roman" panose="02020603050405020304" pitchFamily="18" charset="0"/>
                <a:cs typeface="Mangal" panose="02040503050203030202" pitchFamily="18" charset="0"/>
              </a:rPr>
              <a:t>Gender and Rio markers</a:t>
            </a:r>
          </a:p>
          <a:p>
            <a:pPr lvl="1">
              <a:spcBef>
                <a:spcPts val="1200"/>
              </a:spcBef>
              <a:buClr>
                <a:schemeClr val="accent1"/>
              </a:buClr>
              <a:buSzPct val="125000"/>
            </a:pPr>
            <a:r>
              <a:rPr lang="en-GB" sz="2400">
                <a:effectLst/>
                <a:latin typeface="HelveticaNeueLT Std" panose="020B0604020202020204"/>
                <a:ea typeface="Times New Roman" panose="02020603050405020304" pitchFamily="18" charset="0"/>
                <a:cs typeface="Mangal" panose="02040503050203030202" pitchFamily="18" charset="0"/>
              </a:rPr>
              <a:t>Zero tolerance for corruption - </a:t>
            </a:r>
            <a:r>
              <a:rPr lang="en-GB" sz="2400">
                <a:latin typeface="HelveticaNeueLT Std" panose="020B0604020202020204"/>
                <a:ea typeface="Times New Roman" panose="02020603050405020304" pitchFamily="18" charset="0"/>
                <a:cs typeface="Mangal" panose="02040503050203030202" pitchFamily="18" charset="0"/>
              </a:rPr>
              <a:t>Anti-corruption as cross-cutting issue</a:t>
            </a:r>
            <a:r>
              <a:rPr lang="en-GB" sz="2400">
                <a:effectLst/>
                <a:latin typeface="HelveticaNeueLT Std" panose="020B0604020202020204"/>
                <a:ea typeface="Times New Roman" panose="02020603050405020304" pitchFamily="18" charset="0"/>
                <a:cs typeface="Mangal" panose="02040503050203030202" pitchFamily="18" charset="0"/>
              </a:rPr>
              <a:t> </a:t>
            </a:r>
          </a:p>
          <a:p>
            <a:pPr lvl="1"/>
            <a:endParaRPr lang="en-GB" sz="1800"/>
          </a:p>
          <a:p>
            <a:pPr lvl="1"/>
            <a:endParaRPr lang="en-GB" sz="1800"/>
          </a:p>
          <a:p>
            <a:endParaRPr lang="en-GB" sz="2400"/>
          </a:p>
        </p:txBody>
      </p:sp>
    </p:spTree>
    <p:extLst>
      <p:ext uri="{BB962C8B-B14F-4D97-AF65-F5344CB8AC3E}">
        <p14:creationId xmlns:p14="http://schemas.microsoft.com/office/powerpoint/2010/main" val="782822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700F8-3EDA-7C55-0FBD-CDBBBB0F7208}"/>
              </a:ext>
            </a:extLst>
          </p:cNvPr>
          <p:cNvSpPr>
            <a:spLocks noGrp="1"/>
          </p:cNvSpPr>
          <p:nvPr>
            <p:ph type="title"/>
          </p:nvPr>
        </p:nvSpPr>
        <p:spPr/>
        <p:txBody>
          <a:bodyPr>
            <a:normAutofit/>
          </a:bodyPr>
          <a:lstStyle/>
          <a:p>
            <a:r>
              <a:rPr lang="en-GB" sz="3200"/>
              <a:t>Overall Conclusions</a:t>
            </a:r>
          </a:p>
        </p:txBody>
      </p:sp>
      <p:sp>
        <p:nvSpPr>
          <p:cNvPr id="3" name="Content Placeholder 2">
            <a:extLst>
              <a:ext uri="{FF2B5EF4-FFF2-40B4-BE49-F238E27FC236}">
                <a16:creationId xmlns:a16="http://schemas.microsoft.com/office/drawing/2014/main" id="{61233551-EADA-AD2A-57A7-5ED915B06C68}"/>
              </a:ext>
            </a:extLst>
          </p:cNvPr>
          <p:cNvSpPr>
            <a:spLocks noGrp="1"/>
          </p:cNvSpPr>
          <p:nvPr>
            <p:ph idx="1"/>
          </p:nvPr>
        </p:nvSpPr>
        <p:spPr/>
        <p:txBody>
          <a:bodyPr>
            <a:normAutofit/>
          </a:bodyPr>
          <a:lstStyle/>
          <a:p>
            <a:pPr>
              <a:buClr>
                <a:schemeClr val="accent1"/>
              </a:buClr>
              <a:buSzPct val="125000"/>
            </a:pPr>
            <a:r>
              <a:rPr lang="en-GB" sz="2400"/>
              <a:t>Many and often not clear commitments and expectations</a:t>
            </a:r>
          </a:p>
          <a:p>
            <a:pPr>
              <a:buClr>
                <a:schemeClr val="accent1"/>
              </a:buClr>
              <a:buSzPct val="125000"/>
            </a:pPr>
            <a:r>
              <a:rPr lang="en-GB" sz="2400"/>
              <a:t>Grant management rules not followed</a:t>
            </a:r>
          </a:p>
          <a:p>
            <a:pPr>
              <a:buClr>
                <a:schemeClr val="accent1"/>
              </a:buClr>
              <a:buSzPct val="125000"/>
            </a:pPr>
            <a:r>
              <a:rPr lang="en-GB" sz="2400"/>
              <a:t>Implementation left </a:t>
            </a:r>
            <a:r>
              <a:rPr lang="en-GB" sz="2400" dirty="0"/>
              <a:t>to agreement partners and project implementers, with little guidance, oversight </a:t>
            </a:r>
            <a:r>
              <a:rPr lang="en-GB" sz="2400"/>
              <a:t>or accountability</a:t>
            </a:r>
            <a:endParaRPr lang="en-GB" sz="2400" dirty="0"/>
          </a:p>
          <a:p>
            <a:pPr>
              <a:buClr>
                <a:schemeClr val="accent1"/>
              </a:buClr>
              <a:buSzPct val="125000"/>
            </a:pPr>
            <a:r>
              <a:rPr lang="en-GB" sz="2400" dirty="0"/>
              <a:t>Implementation of cross-cutting issues depends on the level of ambition, knowledge and resources of agreement partners – and on their control over </a:t>
            </a:r>
            <a:r>
              <a:rPr lang="en-GB" sz="2400"/>
              <a:t>implementing partners</a:t>
            </a:r>
          </a:p>
          <a:p>
            <a:pPr>
              <a:buClr>
                <a:schemeClr val="accent1"/>
              </a:buClr>
              <a:buSzPct val="125000"/>
            </a:pPr>
            <a:r>
              <a:rPr lang="en-GB" sz="2400"/>
              <a:t>Some harm and many missed opportunities for end beneficiaries</a:t>
            </a:r>
          </a:p>
          <a:p>
            <a:pPr>
              <a:buClr>
                <a:schemeClr val="accent1"/>
              </a:buClr>
              <a:buSzPct val="125000"/>
            </a:pPr>
            <a:endParaRPr lang="en-GB" sz="2400"/>
          </a:p>
        </p:txBody>
      </p:sp>
    </p:spTree>
    <p:extLst>
      <p:ext uri="{BB962C8B-B14F-4D97-AF65-F5344CB8AC3E}">
        <p14:creationId xmlns:p14="http://schemas.microsoft.com/office/powerpoint/2010/main" val="3337970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9468C9-9E66-4CA9-DA72-43F0B0DD0569}"/>
              </a:ext>
            </a:extLst>
          </p:cNvPr>
          <p:cNvSpPr>
            <a:spLocks noGrp="1"/>
          </p:cNvSpPr>
          <p:nvPr>
            <p:ph idx="1"/>
          </p:nvPr>
        </p:nvSpPr>
        <p:spPr>
          <a:xfrm>
            <a:off x="1260180" y="1713538"/>
            <a:ext cx="10296819" cy="4509461"/>
          </a:xfrm>
        </p:spPr>
        <p:txBody>
          <a:bodyPr>
            <a:normAutofit/>
          </a:bodyPr>
          <a:lstStyle/>
          <a:p>
            <a:pPr marL="628642" lvl="1" indent="-285750">
              <a:spcBef>
                <a:spcPts val="1200"/>
              </a:spcBef>
            </a:pPr>
            <a:r>
              <a:rPr lang="en-GB" sz="2400">
                <a:effectLst/>
                <a:latin typeface="HelveticaNeueLT Std" panose="020B0604020202020204"/>
                <a:ea typeface="Arial" panose="020B0604020202020204" pitchFamily="34" charset="0"/>
                <a:cs typeface="Mangal" panose="02040503050203030202" pitchFamily="18" charset="0"/>
              </a:rPr>
              <a:t>Increase knowledge and understanding</a:t>
            </a:r>
          </a:p>
          <a:p>
            <a:pPr marL="628642" lvl="1" indent="-285750">
              <a:spcBef>
                <a:spcPts val="1200"/>
              </a:spcBef>
            </a:pPr>
            <a:r>
              <a:rPr lang="en-GB" sz="2400">
                <a:latin typeface="HelveticaNeueLT Std" panose="020B0604020202020204"/>
                <a:cs typeface="Mangal" panose="02040503050203030202" pitchFamily="18" charset="0"/>
              </a:rPr>
              <a:t>Align and clarify commitments and instructions</a:t>
            </a:r>
          </a:p>
          <a:p>
            <a:pPr marL="628642" lvl="1" indent="-285750">
              <a:spcBef>
                <a:spcPts val="1200"/>
              </a:spcBef>
            </a:pPr>
            <a:r>
              <a:rPr lang="en-GB" sz="2400">
                <a:latin typeface="HelveticaNeueLT Std" panose="020B0604020202020204"/>
                <a:cs typeface="Mangal" panose="02040503050203030202" pitchFamily="18" charset="0"/>
              </a:rPr>
              <a:t>Develop guidance, tools and support</a:t>
            </a:r>
          </a:p>
          <a:p>
            <a:pPr marL="628642" lvl="1" indent="-285750">
              <a:spcBef>
                <a:spcPts val="1200"/>
              </a:spcBef>
            </a:pPr>
            <a:r>
              <a:rPr lang="en-GB" sz="2400">
                <a:latin typeface="HelveticaNeueLT Std" panose="020B0604020202020204"/>
                <a:cs typeface="Mangal" panose="02040503050203030202" pitchFamily="18" charset="0"/>
              </a:rPr>
              <a:t>Develop monitoring and accountability systems</a:t>
            </a:r>
          </a:p>
          <a:p>
            <a:pPr marL="628642" lvl="1" indent="-285750">
              <a:spcBef>
                <a:spcPts val="1200"/>
              </a:spcBef>
            </a:pPr>
            <a:r>
              <a:rPr lang="en-GB" sz="2400">
                <a:latin typeface="HelveticaNeueLT Std" panose="020B0604020202020204"/>
                <a:cs typeface="Mangal" panose="02040503050203030202" pitchFamily="18" charset="0"/>
              </a:rPr>
              <a:t>Include cross-cutting issues in partner assessments</a:t>
            </a:r>
          </a:p>
          <a:p>
            <a:pPr marL="628642" lvl="1" indent="-285750">
              <a:spcBef>
                <a:spcPts val="1200"/>
              </a:spcBef>
            </a:pPr>
            <a:r>
              <a:rPr lang="en-GB" sz="2400">
                <a:latin typeface="HelveticaNeueLT Std" panose="020B0604020202020204"/>
                <a:cs typeface="Mangal" panose="02040503050203030202" pitchFamily="18" charset="0"/>
              </a:rPr>
              <a:t>Mainstream cross-cutting issues in contracts</a:t>
            </a:r>
          </a:p>
          <a:p>
            <a:pPr marL="628642" marR="0" lvl="1" indent="-285750" algn="l" defTabSz="914377" rtl="0" eaLnBrk="1" fontAlgn="auto" latinLnBrk="0" hangingPunct="1">
              <a:lnSpc>
                <a:spcPct val="90000"/>
              </a:lnSpc>
              <a:spcBef>
                <a:spcPts val="1200"/>
              </a:spcBef>
              <a:spcAft>
                <a:spcPts val="0"/>
              </a:spcAft>
              <a:buClr>
                <a:srgbClr val="111111"/>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HelveticaNeueLT Std" panose="020B0604020202020204"/>
                <a:ea typeface="+mn-ea"/>
                <a:cs typeface="Mangal" panose="02040503050203030202" pitchFamily="18" charset="0"/>
              </a:rPr>
              <a:t>Promote sharing of good practise</a:t>
            </a:r>
          </a:p>
          <a:p>
            <a:pPr marL="628642" lvl="1" indent="-285750"/>
            <a:endParaRPr lang="en-GB" sz="2000"/>
          </a:p>
        </p:txBody>
      </p:sp>
      <p:sp>
        <p:nvSpPr>
          <p:cNvPr id="3" name="Title 2">
            <a:extLst>
              <a:ext uri="{FF2B5EF4-FFF2-40B4-BE49-F238E27FC236}">
                <a16:creationId xmlns:a16="http://schemas.microsoft.com/office/drawing/2014/main" id="{0566E7A5-3EE7-F8B2-D5FE-119194CEF93F}"/>
              </a:ext>
            </a:extLst>
          </p:cNvPr>
          <p:cNvSpPr>
            <a:spLocks noGrp="1"/>
          </p:cNvSpPr>
          <p:nvPr>
            <p:ph type="title"/>
          </p:nvPr>
        </p:nvSpPr>
        <p:spPr>
          <a:xfrm>
            <a:off x="1260182" y="635000"/>
            <a:ext cx="10296818" cy="1078538"/>
          </a:xfrm>
        </p:spPr>
        <p:txBody>
          <a:bodyPr>
            <a:normAutofit/>
          </a:bodyPr>
          <a:lstStyle/>
          <a:p>
            <a:r>
              <a:rPr lang="sv-SE" sz="2800"/>
              <a:t>Recommendations</a:t>
            </a:r>
            <a:endParaRPr lang="en-GB" sz="2800"/>
          </a:p>
        </p:txBody>
      </p:sp>
    </p:spTree>
    <p:extLst>
      <p:ext uri="{BB962C8B-B14F-4D97-AF65-F5344CB8AC3E}">
        <p14:creationId xmlns:p14="http://schemas.microsoft.com/office/powerpoint/2010/main" val="215210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783E-F7DA-2C49-0108-CD64613A7D5C}"/>
              </a:ext>
            </a:extLst>
          </p:cNvPr>
          <p:cNvSpPr>
            <a:spLocks noGrp="1"/>
          </p:cNvSpPr>
          <p:nvPr>
            <p:ph type="title"/>
          </p:nvPr>
        </p:nvSpPr>
        <p:spPr/>
        <p:txBody>
          <a:bodyPr/>
          <a:lstStyle/>
          <a:p>
            <a:r>
              <a:rPr lang="sv-SE"/>
              <a:t>End of presentation – slides below are for backup only</a:t>
            </a:r>
            <a:endParaRPr lang="en-GB"/>
          </a:p>
        </p:txBody>
      </p:sp>
      <p:sp>
        <p:nvSpPr>
          <p:cNvPr id="3" name="Content Placeholder 2">
            <a:extLst>
              <a:ext uri="{FF2B5EF4-FFF2-40B4-BE49-F238E27FC236}">
                <a16:creationId xmlns:a16="http://schemas.microsoft.com/office/drawing/2014/main" id="{81D3851E-1F1D-06D9-F7EA-19D845EC38EA}"/>
              </a:ext>
            </a:extLst>
          </p:cNvPr>
          <p:cNvSpPr>
            <a:spLocks noGrp="1"/>
          </p:cNvSpPr>
          <p:nvPr>
            <p:ph idx="1"/>
          </p:nvPr>
        </p:nvSpPr>
        <p:spPr/>
        <p:txBody>
          <a:bodyPr/>
          <a:lstStyle/>
          <a:p>
            <a:r>
              <a:rPr lang="sv-SE"/>
              <a:t>.</a:t>
            </a:r>
            <a:endParaRPr lang="en-GB"/>
          </a:p>
        </p:txBody>
      </p:sp>
    </p:spTree>
    <p:extLst>
      <p:ext uri="{BB962C8B-B14F-4D97-AF65-F5344CB8AC3E}">
        <p14:creationId xmlns:p14="http://schemas.microsoft.com/office/powerpoint/2010/main" val="1662048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96FC59-E0E1-0F83-F352-680858D6EFAB}"/>
              </a:ext>
            </a:extLst>
          </p:cNvPr>
          <p:cNvSpPr>
            <a:spLocks noGrp="1"/>
          </p:cNvSpPr>
          <p:nvPr>
            <p:ph idx="1"/>
          </p:nvPr>
        </p:nvSpPr>
        <p:spPr/>
        <p:txBody>
          <a:bodyPr>
            <a:normAutofit/>
          </a:bodyPr>
          <a:lstStyle/>
          <a:p>
            <a:pPr marL="285750" indent="-285750">
              <a:buFont typeface="Arial" panose="020B0604020202020204" pitchFamily="34" charset="0"/>
              <a:buChar char="•"/>
            </a:pPr>
            <a:r>
              <a:rPr lang="sv-SE" sz="2000"/>
              <a:t>Human rights</a:t>
            </a:r>
          </a:p>
          <a:p>
            <a:pPr marL="285750" indent="-285750">
              <a:buFont typeface="Arial" panose="020B0604020202020204" pitchFamily="34" charset="0"/>
              <a:buChar char="•"/>
            </a:pPr>
            <a:r>
              <a:rPr lang="sv-SE" sz="2000"/>
              <a:t>Gender equality and women’s rights</a:t>
            </a:r>
          </a:p>
          <a:p>
            <a:pPr marL="285750" indent="-285750">
              <a:buFont typeface="Arial" panose="020B0604020202020204" pitchFamily="34" charset="0"/>
              <a:buChar char="•"/>
            </a:pPr>
            <a:r>
              <a:rPr lang="sv-SE" sz="2000"/>
              <a:t>Environment and climate change</a:t>
            </a:r>
          </a:p>
          <a:p>
            <a:pPr marL="285750" indent="-285750">
              <a:buFont typeface="Arial" panose="020B0604020202020204" pitchFamily="34" charset="0"/>
              <a:buChar char="•"/>
            </a:pPr>
            <a:r>
              <a:rPr lang="sv-SE" sz="2000"/>
              <a:t>Anti-corruption</a:t>
            </a:r>
          </a:p>
          <a:p>
            <a:pPr marL="285750" indent="-285750">
              <a:buFont typeface="Arial" panose="020B0604020202020204" pitchFamily="34" charset="0"/>
              <a:buChar char="•"/>
            </a:pPr>
            <a:endParaRPr lang="sv-SE" sz="2000"/>
          </a:p>
        </p:txBody>
      </p:sp>
      <p:sp>
        <p:nvSpPr>
          <p:cNvPr id="3" name="Title 2">
            <a:extLst>
              <a:ext uri="{FF2B5EF4-FFF2-40B4-BE49-F238E27FC236}">
                <a16:creationId xmlns:a16="http://schemas.microsoft.com/office/drawing/2014/main" id="{02F96DE9-7F35-9583-141C-B35F83C2F0D9}"/>
              </a:ext>
            </a:extLst>
          </p:cNvPr>
          <p:cNvSpPr>
            <a:spLocks noGrp="1"/>
          </p:cNvSpPr>
          <p:nvPr>
            <p:ph type="title"/>
          </p:nvPr>
        </p:nvSpPr>
        <p:spPr/>
        <p:txBody>
          <a:bodyPr/>
          <a:lstStyle/>
          <a:p>
            <a:r>
              <a:rPr lang="sv-SE"/>
              <a:t>Norway’s committment to cross-cutting issues</a:t>
            </a:r>
            <a:endParaRPr lang="en-GB"/>
          </a:p>
        </p:txBody>
      </p:sp>
    </p:spTree>
    <p:extLst>
      <p:ext uri="{BB962C8B-B14F-4D97-AF65-F5344CB8AC3E}">
        <p14:creationId xmlns:p14="http://schemas.microsoft.com/office/powerpoint/2010/main" val="230952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3A6D2C21-EAAA-E7AB-6895-D2CF78C88813}"/>
              </a:ext>
            </a:extLst>
          </p:cNvPr>
          <p:cNvSpPr>
            <a:spLocks noGrp="1"/>
          </p:cNvSpPr>
          <p:nvPr>
            <p:ph idx="1"/>
          </p:nvPr>
        </p:nvSpPr>
        <p:spPr>
          <a:xfrm>
            <a:off x="1240970" y="1625599"/>
            <a:ext cx="10043887" cy="4597401"/>
          </a:xfrm>
        </p:spPr>
        <p:txBody>
          <a:bodyPr>
            <a:normAutofit/>
          </a:bodyPr>
          <a:lstStyle/>
          <a:p>
            <a:pPr marL="342900" indent="-342900">
              <a:buFont typeface="Arial" panose="020B0604020202020204" pitchFamily="34" charset="0"/>
              <a:buChar char="•"/>
            </a:pPr>
            <a:r>
              <a:rPr lang="en-GB" sz="2000">
                <a:latin typeface="HelveticaNeueLT Std" panose="020B0604020202020204"/>
                <a:cs typeface="Mangal" panose="02040503050203030202" pitchFamily="18" charset="0"/>
              </a:rPr>
              <a:t>Human rights as a cross-cutting issue shall </a:t>
            </a:r>
            <a:r>
              <a:rPr lang="en-GB" sz="2000" i="1">
                <a:latin typeface="HelveticaNeueLT Std" panose="020B0604020202020204"/>
                <a:cs typeface="Mangal" panose="02040503050203030202" pitchFamily="18" charset="0"/>
              </a:rPr>
              <a:t>have special focus on participation and accountability.</a:t>
            </a:r>
          </a:p>
          <a:p>
            <a:pPr marL="342900" indent="-342900">
              <a:buFont typeface="Arial" panose="020B0604020202020204" pitchFamily="34" charset="0"/>
              <a:buChar char="•"/>
            </a:pPr>
            <a:r>
              <a:rPr lang="en-GB" sz="2000">
                <a:latin typeface="HelveticaNeueLT Std" panose="020B0604020202020204"/>
                <a:cs typeface="Mangal" panose="02040503050203030202" pitchFamily="18" charset="0"/>
              </a:rPr>
              <a:t>Women’s rights and gender equality as a cross-cutting issue </a:t>
            </a:r>
            <a:r>
              <a:rPr lang="en-GB" sz="2000" i="1">
                <a:latin typeface="HelveticaNeueLT Std" panose="020B0604020202020204"/>
                <a:cs typeface="Mangal" panose="02040503050203030202" pitchFamily="18" charset="0"/>
              </a:rPr>
              <a:t>shall reduce the risk that supported interventions cause unintentional discrimination of women or men</a:t>
            </a:r>
            <a:r>
              <a:rPr lang="en-GB" sz="2000">
                <a:latin typeface="HelveticaNeueLT Std" panose="020B0604020202020204"/>
                <a:cs typeface="Mangal" panose="02040503050203030202" pitchFamily="18" charset="0"/>
              </a:rPr>
              <a:t>.</a:t>
            </a:r>
          </a:p>
          <a:p>
            <a:pPr marL="342900" indent="-342900">
              <a:buFont typeface="Arial" panose="020B0604020202020204" pitchFamily="34" charset="0"/>
              <a:buChar char="•"/>
            </a:pPr>
            <a:r>
              <a:rPr lang="en-GB" sz="2000">
                <a:latin typeface="HelveticaNeueLT Std" panose="020B0604020202020204"/>
                <a:cs typeface="Mangal" panose="02040503050203030202" pitchFamily="18" charset="0"/>
              </a:rPr>
              <a:t>The inclusion of climate and environment in development cooperation is a </a:t>
            </a:r>
            <a:r>
              <a:rPr lang="en-GB" sz="2000" i="1">
                <a:latin typeface="HelveticaNeueLT Std" panose="020B0604020202020204"/>
                <a:cs typeface="Mangal" panose="02040503050203030202" pitchFamily="18" charset="0"/>
              </a:rPr>
              <a:t>prerequisite for reaching the goal of poverty reduction</a:t>
            </a:r>
            <a:r>
              <a:rPr lang="en-GB" sz="2000">
                <a:latin typeface="HelveticaNeueLT Std" panose="020B0604020202020204"/>
                <a:cs typeface="Mangal" panose="02040503050203030202" pitchFamily="18" charset="0"/>
              </a:rPr>
              <a:t>. Climate- and environmental assessments, clarification of overlapping user or ownership rights and inclusive processes with local populations are particularly important.</a:t>
            </a:r>
          </a:p>
          <a:p>
            <a:pPr marL="342900" indent="-342900">
              <a:buFont typeface="Arial" panose="020B0604020202020204" pitchFamily="34" charset="0"/>
              <a:buChar char="•"/>
            </a:pPr>
            <a:r>
              <a:rPr lang="en-GB" sz="2000">
                <a:latin typeface="HelveticaNeueLT Std" panose="020B0604020202020204"/>
                <a:cs typeface="Mangal" panose="02040503050203030202" pitchFamily="18" charset="0"/>
              </a:rPr>
              <a:t>Anti-corruption as a cross-cutting issue shall provide sufficient ensurance that </a:t>
            </a:r>
            <a:r>
              <a:rPr lang="en-GB" sz="2000" i="1">
                <a:latin typeface="HelveticaNeueLT Std" panose="020B0604020202020204"/>
                <a:cs typeface="Mangal" panose="02040503050203030202" pitchFamily="18" charset="0"/>
              </a:rPr>
              <a:t>interventions supported by Norway do not contribute to corrupt practices</a:t>
            </a:r>
            <a:r>
              <a:rPr lang="en-GB" sz="2000">
                <a:latin typeface="HelveticaNeueLT Std" panose="020B0604020202020204"/>
                <a:cs typeface="Mangal" panose="02040503050203030202" pitchFamily="18" charset="0"/>
              </a:rPr>
              <a:t>, neither in the interventions nor in society. Special focus shall be placed on increased openness and transparency, and participation of beneficiaries to achieve increased accountability.</a:t>
            </a:r>
          </a:p>
        </p:txBody>
      </p:sp>
      <p:sp>
        <p:nvSpPr>
          <p:cNvPr id="2" name="Title 1">
            <a:extLst>
              <a:ext uri="{FF2B5EF4-FFF2-40B4-BE49-F238E27FC236}">
                <a16:creationId xmlns:a16="http://schemas.microsoft.com/office/drawing/2014/main" id="{9C5B5118-12EA-4EC5-EA88-4FA723E447BA}"/>
              </a:ext>
            </a:extLst>
          </p:cNvPr>
          <p:cNvSpPr>
            <a:spLocks noGrp="1"/>
          </p:cNvSpPr>
          <p:nvPr>
            <p:ph type="title"/>
          </p:nvPr>
        </p:nvSpPr>
        <p:spPr>
          <a:xfrm>
            <a:off x="1240970" y="635001"/>
            <a:ext cx="10316029" cy="816428"/>
          </a:xfrm>
        </p:spPr>
        <p:txBody>
          <a:bodyPr anchor="b">
            <a:normAutofit/>
          </a:bodyPr>
          <a:lstStyle/>
          <a:p>
            <a:r>
              <a:rPr lang="en-GB"/>
              <a:t>Commitments in Meld St. 24 (2016-2017)</a:t>
            </a:r>
          </a:p>
        </p:txBody>
      </p:sp>
    </p:spTree>
    <p:extLst>
      <p:ext uri="{BB962C8B-B14F-4D97-AF65-F5344CB8AC3E}">
        <p14:creationId xmlns:p14="http://schemas.microsoft.com/office/powerpoint/2010/main" val="60418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7D953-74DB-75AD-1430-37016BBB689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E7862F-60F8-CAFF-5186-C704CCECBC07}"/>
              </a:ext>
            </a:extLst>
          </p:cNvPr>
          <p:cNvSpPr>
            <a:spLocks noGrp="1"/>
          </p:cNvSpPr>
          <p:nvPr>
            <p:ph idx="1"/>
          </p:nvPr>
        </p:nvSpPr>
        <p:spPr/>
        <p:txBody>
          <a:bodyPr>
            <a:normAutofit/>
          </a:bodyPr>
          <a:lstStyle/>
          <a:p>
            <a:pPr marL="285750" indent="-285750">
              <a:spcBef>
                <a:spcPts val="1200"/>
              </a:spcBef>
              <a:buClr>
                <a:schemeClr val="accent1"/>
              </a:buClr>
              <a:buSzPct val="125000"/>
              <a:buFont typeface="Arial" panose="020B0604020202020204" pitchFamily="34" charset="0"/>
              <a:buChar char="•"/>
            </a:pPr>
            <a:r>
              <a:rPr lang="sv-SE" sz="2400"/>
              <a:t>Human rights</a:t>
            </a:r>
          </a:p>
          <a:p>
            <a:pPr marL="285750" indent="-285750">
              <a:spcBef>
                <a:spcPts val="1200"/>
              </a:spcBef>
              <a:buClr>
                <a:schemeClr val="accent1"/>
              </a:buClr>
              <a:buSzPct val="125000"/>
              <a:buFont typeface="Arial" panose="020B0604020202020204" pitchFamily="34" charset="0"/>
              <a:buChar char="•"/>
            </a:pPr>
            <a:r>
              <a:rPr lang="sv-SE" sz="2400"/>
              <a:t>Gender equality and women’s rights</a:t>
            </a:r>
          </a:p>
          <a:p>
            <a:pPr marL="285750" indent="-285750">
              <a:spcBef>
                <a:spcPts val="1200"/>
              </a:spcBef>
              <a:buClr>
                <a:schemeClr val="accent1"/>
              </a:buClr>
              <a:buSzPct val="125000"/>
              <a:buFont typeface="Arial" panose="020B0604020202020204" pitchFamily="34" charset="0"/>
              <a:buChar char="•"/>
            </a:pPr>
            <a:r>
              <a:rPr lang="sv-SE" sz="2400"/>
              <a:t>Environment and climate change</a:t>
            </a:r>
          </a:p>
          <a:p>
            <a:pPr marL="285750" indent="-285750">
              <a:spcBef>
                <a:spcPts val="1200"/>
              </a:spcBef>
              <a:buClr>
                <a:schemeClr val="accent1"/>
              </a:buClr>
              <a:buSzPct val="125000"/>
              <a:buFont typeface="Arial" panose="020B0604020202020204" pitchFamily="34" charset="0"/>
              <a:buChar char="•"/>
            </a:pPr>
            <a:r>
              <a:rPr lang="sv-SE" sz="2400"/>
              <a:t>Anti-corruption</a:t>
            </a:r>
          </a:p>
          <a:p>
            <a:pPr marL="285750" indent="-285750">
              <a:spcBef>
                <a:spcPts val="1200"/>
              </a:spcBef>
              <a:buClr>
                <a:schemeClr val="accent1"/>
              </a:buClr>
              <a:buSzPct val="125000"/>
              <a:buFont typeface="Arial" panose="020B0604020202020204" pitchFamily="34" charset="0"/>
              <a:buChar char="•"/>
            </a:pPr>
            <a:endParaRPr lang="sv-SE" sz="2400"/>
          </a:p>
          <a:p>
            <a:pPr marL="285750" indent="-285750">
              <a:spcBef>
                <a:spcPts val="1200"/>
              </a:spcBef>
              <a:buClr>
                <a:schemeClr val="accent1"/>
              </a:buClr>
              <a:buSzPct val="125000"/>
              <a:buFont typeface="Arial" panose="020B0604020202020204" pitchFamily="34" charset="0"/>
              <a:buChar char="•"/>
            </a:pPr>
            <a:endParaRPr lang="sv-SE" sz="2400"/>
          </a:p>
          <a:p>
            <a:pPr marL="285750" indent="-285750">
              <a:spcBef>
                <a:spcPts val="1200"/>
              </a:spcBef>
              <a:buClr>
                <a:schemeClr val="accent1"/>
              </a:buClr>
              <a:buSzPct val="125000"/>
              <a:buFont typeface="Arial" panose="020B0604020202020204" pitchFamily="34" charset="0"/>
              <a:buChar char="•"/>
            </a:pPr>
            <a:r>
              <a:rPr lang="sv-SE" sz="2400"/>
              <a:t>Do no harm</a:t>
            </a:r>
          </a:p>
          <a:p>
            <a:pPr marL="285750" indent="-285750">
              <a:spcBef>
                <a:spcPts val="1200"/>
              </a:spcBef>
              <a:buClr>
                <a:schemeClr val="accent1"/>
              </a:buClr>
              <a:buSzPct val="125000"/>
              <a:buFont typeface="Arial" panose="020B0604020202020204" pitchFamily="34" charset="0"/>
              <a:buChar char="•"/>
            </a:pPr>
            <a:r>
              <a:rPr lang="sv-SE" sz="2400"/>
              <a:t>Promote</a:t>
            </a:r>
          </a:p>
          <a:p>
            <a:pPr marL="285750" indent="-285750">
              <a:spcBef>
                <a:spcPts val="1200"/>
              </a:spcBef>
              <a:buClr>
                <a:schemeClr val="accent1"/>
              </a:buClr>
              <a:buSzPct val="125000"/>
              <a:buFont typeface="Arial" panose="020B0604020202020204" pitchFamily="34" charset="0"/>
              <a:buChar char="•"/>
            </a:pPr>
            <a:endParaRPr lang="sv-SE" sz="2400"/>
          </a:p>
        </p:txBody>
      </p:sp>
      <p:sp>
        <p:nvSpPr>
          <p:cNvPr id="3" name="Title 2">
            <a:extLst>
              <a:ext uri="{FF2B5EF4-FFF2-40B4-BE49-F238E27FC236}">
                <a16:creationId xmlns:a16="http://schemas.microsoft.com/office/drawing/2014/main" id="{E06AA5AA-C880-3278-504F-A465D7E4B591}"/>
              </a:ext>
            </a:extLst>
          </p:cNvPr>
          <p:cNvSpPr>
            <a:spLocks noGrp="1"/>
          </p:cNvSpPr>
          <p:nvPr>
            <p:ph type="title"/>
          </p:nvPr>
        </p:nvSpPr>
        <p:spPr/>
        <p:txBody>
          <a:bodyPr>
            <a:normAutofit/>
          </a:bodyPr>
          <a:lstStyle/>
          <a:p>
            <a:r>
              <a:rPr lang="sv-SE" sz="3200"/>
              <a:t>Norway’s committment to cross-cutting issues</a:t>
            </a:r>
            <a:endParaRPr lang="en-GB" sz="3200"/>
          </a:p>
        </p:txBody>
      </p:sp>
    </p:spTree>
    <p:extLst>
      <p:ext uri="{BB962C8B-B14F-4D97-AF65-F5344CB8AC3E}">
        <p14:creationId xmlns:p14="http://schemas.microsoft.com/office/powerpoint/2010/main" val="412731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a:extLst>
              <a:ext uri="{FF2B5EF4-FFF2-40B4-BE49-F238E27FC236}">
                <a16:creationId xmlns:a16="http://schemas.microsoft.com/office/drawing/2014/main" id="{D73E876A-2361-384B-04FF-A2D96F24E5F8}"/>
              </a:ext>
            </a:extLst>
          </p:cNvPr>
          <p:cNvGraphicFramePr>
            <a:graphicFrameLocks noGrp="1"/>
          </p:cNvGraphicFramePr>
          <p:nvPr>
            <p:ph idx="1"/>
            <p:extLst>
              <p:ext uri="{D42A27DB-BD31-4B8C-83A1-F6EECF244321}">
                <p14:modId xmlns:p14="http://schemas.microsoft.com/office/powerpoint/2010/main" val="2043932449"/>
              </p:ext>
            </p:extLst>
          </p:nvPr>
        </p:nvGraphicFramePr>
        <p:xfrm>
          <a:off x="1180518" y="969819"/>
          <a:ext cx="9830963" cy="5089271"/>
        </p:xfrm>
        <a:graphic>
          <a:graphicData uri="http://schemas.openxmlformats.org/drawingml/2006/table">
            <a:tbl>
              <a:tblPr firstRow="1" firstCol="1" bandRow="1"/>
              <a:tblGrid>
                <a:gridCol w="1702723">
                  <a:extLst>
                    <a:ext uri="{9D8B030D-6E8A-4147-A177-3AD203B41FA5}">
                      <a16:colId xmlns:a16="http://schemas.microsoft.com/office/drawing/2014/main" val="510638000"/>
                    </a:ext>
                  </a:extLst>
                </a:gridCol>
                <a:gridCol w="8128240">
                  <a:extLst>
                    <a:ext uri="{9D8B030D-6E8A-4147-A177-3AD203B41FA5}">
                      <a16:colId xmlns:a16="http://schemas.microsoft.com/office/drawing/2014/main" val="3668054751"/>
                    </a:ext>
                  </a:extLst>
                </a:gridCol>
              </a:tblGrid>
              <a:tr h="745871">
                <a:tc>
                  <a:txBody>
                    <a:bodyPr/>
                    <a:lstStyle/>
                    <a:p>
                      <a:pPr algn="just">
                        <a:spcAft>
                          <a:spcPts val="600"/>
                        </a:spcAft>
                      </a:pPr>
                      <a:r>
                        <a:rPr lang="en-GB" sz="1800">
                          <a:solidFill>
                            <a:srgbClr val="000000"/>
                          </a:solidFill>
                          <a:effectLst/>
                          <a:highlight>
                            <a:srgbClr val="00D1C3"/>
                          </a:highlight>
                          <a:latin typeface="HelveticaNeueLT Std" panose="020B0604020202020204"/>
                          <a:ea typeface="Arial" panose="020B0604020202020204" pitchFamily="34" charset="0"/>
                          <a:cs typeface="Mangal" panose="02040503050203030202" pitchFamily="18" charset="0"/>
                        </a:rPr>
                        <a:t>Level </a:t>
                      </a:r>
                      <a:endParaRPr lang="en-GB" sz="2400">
                        <a:effectLst/>
                        <a:highlight>
                          <a:srgbClr val="00D1C3"/>
                        </a:highlight>
                        <a:latin typeface="HelveticaNeueLT Std" panose="020B0604020202020204"/>
                        <a:ea typeface="Arial" panose="020B0604020202020204" pitchFamily="34" charset="0"/>
                        <a:cs typeface="Mangal" panose="02040503050203030202" pitchFamily="18" charset="0"/>
                      </a:endParaRPr>
                    </a:p>
                  </a:txBody>
                  <a:tcPr marL="45720" marR="45720" anchor="ctr">
                    <a:lnL w="19050" cap="flat" cmpd="sng" algn="ctr">
                      <a:solidFill>
                        <a:srgbClr val="00A499"/>
                      </a:solidFill>
                      <a:prstDash val="solid"/>
                      <a:round/>
                      <a:headEnd type="none" w="med" len="med"/>
                      <a:tailEnd type="none" w="med" len="med"/>
                    </a:lnL>
                    <a:lnR w="19050" cap="flat" cmpd="sng" algn="ctr">
                      <a:solidFill>
                        <a:srgbClr val="00A499"/>
                      </a:solidFill>
                      <a:prstDash val="solid"/>
                      <a:round/>
                      <a:headEnd type="none" w="med" len="med"/>
                      <a:tailEnd type="none" w="med" len="med"/>
                    </a:lnR>
                    <a:lnT w="19050" cap="flat" cmpd="sng" algn="ctr">
                      <a:solidFill>
                        <a:srgbClr val="00A499"/>
                      </a:solidFill>
                      <a:prstDash val="solid"/>
                      <a:round/>
                      <a:headEnd type="none" w="med" len="med"/>
                      <a:tailEnd type="none" w="med" len="med"/>
                    </a:lnT>
                    <a:lnB w="19050" cap="flat" cmpd="sng" algn="ctr">
                      <a:solidFill>
                        <a:srgbClr val="00A499"/>
                      </a:solidFill>
                      <a:prstDash val="solid"/>
                      <a:round/>
                      <a:headEnd type="none" w="med" len="med"/>
                      <a:tailEnd type="none" w="med" len="med"/>
                    </a:lnB>
                    <a:solidFill>
                      <a:srgbClr val="00D1C3"/>
                    </a:solidFill>
                  </a:tcPr>
                </a:tc>
                <a:tc>
                  <a:txBody>
                    <a:bodyPr/>
                    <a:lstStyle/>
                    <a:p>
                      <a:pPr algn="just">
                        <a:spcAft>
                          <a:spcPts val="600"/>
                        </a:spcAft>
                      </a:pPr>
                      <a:r>
                        <a:rPr lang="en-GB" sz="1800">
                          <a:solidFill>
                            <a:srgbClr val="000000"/>
                          </a:solidFill>
                          <a:effectLst/>
                          <a:highlight>
                            <a:srgbClr val="00D1C3"/>
                          </a:highlight>
                          <a:latin typeface="HelveticaNeueLT Std" panose="020B0604020202020204"/>
                          <a:ea typeface="Arial" panose="020B0604020202020204" pitchFamily="34" charset="0"/>
                          <a:cs typeface="Mangal" panose="02040503050203030202" pitchFamily="18" charset="0"/>
                        </a:rPr>
                        <a:t>Definition</a:t>
                      </a:r>
                      <a:endParaRPr lang="en-GB" sz="2400">
                        <a:effectLst/>
                        <a:highlight>
                          <a:srgbClr val="00D1C3"/>
                        </a:highlight>
                        <a:latin typeface="HelveticaNeueLT Std" panose="020B0604020202020204"/>
                        <a:ea typeface="Arial" panose="020B0604020202020204" pitchFamily="34" charset="0"/>
                        <a:cs typeface="Mangal" panose="02040503050203030202" pitchFamily="18" charset="0"/>
                      </a:endParaRPr>
                    </a:p>
                  </a:txBody>
                  <a:tcPr marL="45720" marR="45720" anchor="ctr">
                    <a:lnL w="19050" cap="flat" cmpd="sng" algn="ctr">
                      <a:solidFill>
                        <a:srgbClr val="00A499"/>
                      </a:solidFill>
                      <a:prstDash val="solid"/>
                      <a:round/>
                      <a:headEnd type="none" w="med" len="med"/>
                      <a:tailEnd type="none" w="med" len="med"/>
                    </a:lnL>
                    <a:lnR w="19050" cap="flat" cmpd="sng" algn="ctr">
                      <a:solidFill>
                        <a:srgbClr val="00A499"/>
                      </a:solidFill>
                      <a:prstDash val="solid"/>
                      <a:round/>
                      <a:headEnd type="none" w="med" len="med"/>
                      <a:tailEnd type="none" w="med" len="med"/>
                    </a:lnR>
                    <a:lnT w="19050" cap="flat" cmpd="sng" algn="ctr">
                      <a:solidFill>
                        <a:srgbClr val="00A499"/>
                      </a:solidFill>
                      <a:prstDash val="solid"/>
                      <a:round/>
                      <a:headEnd type="none" w="med" len="med"/>
                      <a:tailEnd type="none" w="med" len="med"/>
                    </a:lnT>
                    <a:lnB w="19050" cap="flat" cmpd="sng" algn="ctr">
                      <a:solidFill>
                        <a:srgbClr val="00A499"/>
                      </a:solidFill>
                      <a:prstDash val="solid"/>
                      <a:round/>
                      <a:headEnd type="none" w="med" len="med"/>
                      <a:tailEnd type="none" w="med" len="med"/>
                    </a:lnB>
                    <a:solidFill>
                      <a:srgbClr val="00D1C3"/>
                    </a:solidFill>
                  </a:tcPr>
                </a:tc>
                <a:extLst>
                  <a:ext uri="{0D108BD9-81ED-4DB2-BD59-A6C34878D82A}">
                    <a16:rowId xmlns:a16="http://schemas.microsoft.com/office/drawing/2014/main" val="598745480"/>
                  </a:ext>
                </a:extLst>
              </a:tr>
              <a:tr h="1035231">
                <a:tc>
                  <a:txBody>
                    <a:bodyPr/>
                    <a:lstStyle/>
                    <a:p>
                      <a:pPr algn="just">
                        <a:spcAft>
                          <a:spcPts val="600"/>
                        </a:spcAft>
                      </a:pPr>
                      <a:r>
                        <a:rPr lang="en-GB" sz="1800" b="1">
                          <a:solidFill>
                            <a:srgbClr val="000000"/>
                          </a:solidFill>
                          <a:effectLst/>
                          <a:highlight>
                            <a:srgbClr val="FFFFFF"/>
                          </a:highlight>
                          <a:latin typeface="HelveticaNeueLT Std" panose="020B0604020202020204"/>
                          <a:ea typeface="Arial" panose="020B0604020202020204" pitchFamily="34" charset="0"/>
                          <a:cs typeface="Mangal" panose="02040503050203030202" pitchFamily="18" charset="0"/>
                        </a:rPr>
                        <a:t>Insufficiently implemented</a:t>
                      </a:r>
                      <a:endParaRPr lang="en-GB" sz="2400" b="1">
                        <a:effectLst/>
                        <a:highlight>
                          <a:srgbClr val="FFFFFF"/>
                        </a:highlight>
                        <a:latin typeface="HelveticaNeueLT Std" panose="020B0604020202020204"/>
                        <a:ea typeface="Arial" panose="020B0604020202020204" pitchFamily="34" charset="0"/>
                        <a:cs typeface="Mangal" panose="02040503050203030202" pitchFamily="18" charset="0"/>
                      </a:endParaRPr>
                    </a:p>
                  </a:txBody>
                  <a:tcPr marL="45720" marR="45720" anchor="ctr">
                    <a:lnL w="19050" cap="flat" cmpd="sng" algn="ctr">
                      <a:solidFill>
                        <a:srgbClr val="00A499"/>
                      </a:solidFill>
                      <a:prstDash val="solid"/>
                      <a:round/>
                      <a:headEnd type="none" w="med" len="med"/>
                      <a:tailEnd type="none" w="med" len="med"/>
                    </a:lnL>
                    <a:lnR w="19050" cap="flat" cmpd="sng" algn="ctr">
                      <a:solidFill>
                        <a:srgbClr val="00A499"/>
                      </a:solidFill>
                      <a:prstDash val="solid"/>
                      <a:round/>
                      <a:headEnd type="none" w="med" len="med"/>
                      <a:tailEnd type="none" w="med" len="med"/>
                    </a:lnR>
                    <a:lnT w="19050" cap="flat" cmpd="sng" algn="ctr">
                      <a:solidFill>
                        <a:srgbClr val="00A499"/>
                      </a:solidFill>
                      <a:prstDash val="solid"/>
                      <a:round/>
                      <a:headEnd type="none" w="med" len="med"/>
                      <a:tailEnd type="none" w="med" len="med"/>
                    </a:lnT>
                    <a:lnB w="19050" cap="flat" cmpd="sng" algn="ctr">
                      <a:solidFill>
                        <a:srgbClr val="00A499"/>
                      </a:solidFill>
                      <a:prstDash val="solid"/>
                      <a:round/>
                      <a:headEnd type="none" w="med" len="med"/>
                      <a:tailEnd type="none" w="med" len="med"/>
                    </a:lnB>
                    <a:solidFill>
                      <a:srgbClr val="FFFFFF"/>
                    </a:solidFill>
                  </a:tcPr>
                </a:tc>
                <a:tc>
                  <a:txBody>
                    <a:bodyPr/>
                    <a:lstStyle/>
                    <a:p>
                      <a:pPr algn="just">
                        <a:spcAft>
                          <a:spcPts val="600"/>
                        </a:spcAft>
                      </a:pPr>
                      <a:r>
                        <a:rPr lang="en-GB" sz="1800" b="1">
                          <a:solidFill>
                            <a:srgbClr val="000000"/>
                          </a:solidFill>
                          <a:effectLst/>
                          <a:highlight>
                            <a:srgbClr val="F2F2F2"/>
                          </a:highlight>
                          <a:latin typeface="HelveticaNeueLT Std" panose="020B0604020202020204"/>
                          <a:ea typeface="Arial" panose="020B0604020202020204" pitchFamily="34" charset="0"/>
                          <a:cs typeface="Mangal" panose="02040503050203030202" pitchFamily="18" charset="0"/>
                        </a:rPr>
                        <a:t>In design documentation; </a:t>
                      </a:r>
                      <a:r>
                        <a:rPr lang="en-GB" sz="1800">
                          <a:solidFill>
                            <a:srgbClr val="000000"/>
                          </a:solidFill>
                          <a:effectLst/>
                          <a:highlight>
                            <a:srgbClr val="F2F2F2"/>
                          </a:highlight>
                          <a:latin typeface="HelveticaNeueLT Std" panose="020B0604020202020204"/>
                          <a:ea typeface="Arial" panose="020B0604020202020204" pitchFamily="34" charset="0"/>
                          <a:cs typeface="Mangal" panose="02040503050203030202" pitchFamily="18" charset="0"/>
                        </a:rPr>
                        <a:t>the document does not contain a substantial analysis of risks to cross-cutting issues associated with the implementation of the intervention  </a:t>
                      </a:r>
                      <a:endParaRPr lang="en-GB" sz="2400">
                        <a:effectLst/>
                        <a:highlight>
                          <a:srgbClr val="F2F2F2"/>
                        </a:highlight>
                        <a:latin typeface="HelveticaNeueLT Std" panose="020B0604020202020204"/>
                        <a:ea typeface="Arial" panose="020B0604020202020204" pitchFamily="34" charset="0"/>
                        <a:cs typeface="Mangal" panose="02040503050203030202" pitchFamily="18" charset="0"/>
                      </a:endParaRPr>
                    </a:p>
                    <a:p>
                      <a:pPr algn="just">
                        <a:spcAft>
                          <a:spcPts val="600"/>
                        </a:spcAft>
                      </a:pPr>
                      <a:r>
                        <a:rPr lang="en-GB" sz="1800" b="1">
                          <a:solidFill>
                            <a:srgbClr val="000000"/>
                          </a:solidFill>
                          <a:effectLst/>
                          <a:highlight>
                            <a:srgbClr val="F2F2F2"/>
                          </a:highlight>
                          <a:latin typeface="HelveticaNeueLT Std" panose="020B0604020202020204"/>
                          <a:ea typeface="Arial" panose="020B0604020202020204" pitchFamily="34" charset="0"/>
                          <a:cs typeface="Mangal" panose="02040503050203030202" pitchFamily="18" charset="0"/>
                        </a:rPr>
                        <a:t>In follow up documentation; </a:t>
                      </a:r>
                      <a:r>
                        <a:rPr lang="en-GB" sz="1800">
                          <a:solidFill>
                            <a:srgbClr val="000000"/>
                          </a:solidFill>
                          <a:effectLst/>
                          <a:highlight>
                            <a:srgbClr val="F2F2F2"/>
                          </a:highlight>
                          <a:latin typeface="HelveticaNeueLT Std" panose="020B0604020202020204"/>
                          <a:ea typeface="Arial" panose="020B0604020202020204" pitchFamily="34" charset="0"/>
                          <a:cs typeface="Mangal" panose="02040503050203030202" pitchFamily="18" charset="0"/>
                        </a:rPr>
                        <a:t>the document does not contain substantial reporting on risks to cross-cutting issues associated with project delivery </a:t>
                      </a:r>
                      <a:endParaRPr lang="en-GB" sz="2400">
                        <a:effectLst/>
                        <a:highlight>
                          <a:srgbClr val="F2F2F2"/>
                        </a:highlight>
                        <a:latin typeface="HelveticaNeueLT Std" panose="020B0604020202020204"/>
                        <a:ea typeface="Arial" panose="020B0604020202020204" pitchFamily="34" charset="0"/>
                        <a:cs typeface="Mangal" panose="02040503050203030202" pitchFamily="18" charset="0"/>
                      </a:endParaRPr>
                    </a:p>
                  </a:txBody>
                  <a:tcPr marL="45720" marR="45720" anchor="ctr">
                    <a:lnL w="19050" cap="flat" cmpd="sng" algn="ctr">
                      <a:solidFill>
                        <a:srgbClr val="00A499"/>
                      </a:solidFill>
                      <a:prstDash val="solid"/>
                      <a:round/>
                      <a:headEnd type="none" w="med" len="med"/>
                      <a:tailEnd type="none" w="med" len="med"/>
                    </a:lnL>
                    <a:lnR w="19050" cap="flat" cmpd="sng" algn="ctr">
                      <a:solidFill>
                        <a:srgbClr val="00A499"/>
                      </a:solidFill>
                      <a:prstDash val="solid"/>
                      <a:round/>
                      <a:headEnd type="none" w="med" len="med"/>
                      <a:tailEnd type="none" w="med" len="med"/>
                    </a:lnR>
                    <a:lnT w="19050" cap="flat" cmpd="sng" algn="ctr">
                      <a:solidFill>
                        <a:srgbClr val="00A499"/>
                      </a:solidFill>
                      <a:prstDash val="solid"/>
                      <a:round/>
                      <a:headEnd type="none" w="med" len="med"/>
                      <a:tailEnd type="none" w="med" len="med"/>
                    </a:lnT>
                    <a:lnB w="19050" cap="flat" cmpd="sng" algn="ctr">
                      <a:solidFill>
                        <a:srgbClr val="00A499"/>
                      </a:solidFill>
                      <a:prstDash val="solid"/>
                      <a:round/>
                      <a:headEnd type="none" w="med" len="med"/>
                      <a:tailEnd type="none" w="med" len="med"/>
                    </a:lnB>
                    <a:solidFill>
                      <a:srgbClr val="F2F2F2"/>
                    </a:solidFill>
                  </a:tcPr>
                </a:tc>
                <a:extLst>
                  <a:ext uri="{0D108BD9-81ED-4DB2-BD59-A6C34878D82A}">
                    <a16:rowId xmlns:a16="http://schemas.microsoft.com/office/drawing/2014/main" val="4099253329"/>
                  </a:ext>
                </a:extLst>
              </a:tr>
              <a:tr h="1035231">
                <a:tc>
                  <a:txBody>
                    <a:bodyPr/>
                    <a:lstStyle/>
                    <a:p>
                      <a:pPr algn="just">
                        <a:spcAft>
                          <a:spcPts val="600"/>
                        </a:spcAft>
                      </a:pPr>
                      <a:r>
                        <a:rPr lang="en-GB" sz="1800" b="1">
                          <a:solidFill>
                            <a:srgbClr val="000000"/>
                          </a:solidFill>
                          <a:effectLst/>
                          <a:highlight>
                            <a:srgbClr val="FFFFFF"/>
                          </a:highlight>
                          <a:latin typeface="HelveticaNeueLT Std" panose="020B0604020202020204"/>
                          <a:ea typeface="Arial" panose="020B0604020202020204" pitchFamily="34" charset="0"/>
                          <a:cs typeface="Mangal" panose="02040503050203030202" pitchFamily="18" charset="0"/>
                        </a:rPr>
                        <a:t>Do No Harm</a:t>
                      </a:r>
                      <a:endParaRPr lang="en-GB" sz="2400" b="1">
                        <a:effectLst/>
                        <a:highlight>
                          <a:srgbClr val="FFFFFF"/>
                        </a:highlight>
                        <a:latin typeface="HelveticaNeueLT Std" panose="020B0604020202020204"/>
                        <a:ea typeface="Arial" panose="020B0604020202020204" pitchFamily="34" charset="0"/>
                        <a:cs typeface="Mangal" panose="02040503050203030202" pitchFamily="18" charset="0"/>
                      </a:endParaRPr>
                    </a:p>
                  </a:txBody>
                  <a:tcPr marL="45720" marR="45720" anchor="ctr">
                    <a:lnL w="19050" cap="flat" cmpd="sng" algn="ctr">
                      <a:solidFill>
                        <a:srgbClr val="00A499"/>
                      </a:solidFill>
                      <a:prstDash val="solid"/>
                      <a:round/>
                      <a:headEnd type="none" w="med" len="med"/>
                      <a:tailEnd type="none" w="med" len="med"/>
                    </a:lnL>
                    <a:lnR w="19050" cap="flat" cmpd="sng" algn="ctr">
                      <a:solidFill>
                        <a:srgbClr val="00A499"/>
                      </a:solidFill>
                      <a:prstDash val="solid"/>
                      <a:round/>
                      <a:headEnd type="none" w="med" len="med"/>
                      <a:tailEnd type="none" w="med" len="med"/>
                    </a:lnR>
                    <a:lnT w="19050" cap="flat" cmpd="sng" algn="ctr">
                      <a:solidFill>
                        <a:srgbClr val="00A499"/>
                      </a:solidFill>
                      <a:prstDash val="solid"/>
                      <a:round/>
                      <a:headEnd type="none" w="med" len="med"/>
                      <a:tailEnd type="none" w="med" len="med"/>
                    </a:lnT>
                    <a:lnB w="19050" cap="flat" cmpd="sng" algn="ctr">
                      <a:solidFill>
                        <a:srgbClr val="00A499"/>
                      </a:solidFill>
                      <a:prstDash val="solid"/>
                      <a:round/>
                      <a:headEnd type="none" w="med" len="med"/>
                      <a:tailEnd type="none" w="med" len="med"/>
                    </a:lnB>
                    <a:solidFill>
                      <a:srgbClr val="FFFFFF"/>
                    </a:solidFill>
                  </a:tcPr>
                </a:tc>
                <a:tc>
                  <a:txBody>
                    <a:bodyPr/>
                    <a:lstStyle/>
                    <a:p>
                      <a:pPr algn="just">
                        <a:spcAft>
                          <a:spcPts val="600"/>
                        </a:spcAft>
                      </a:pPr>
                      <a:r>
                        <a:rPr lang="en-GB" sz="1800" b="1">
                          <a:effectLst/>
                          <a:latin typeface="HelveticaNeueLT Std" panose="020B0604020202020204"/>
                          <a:ea typeface="Arial" panose="020B0604020202020204" pitchFamily="34" charset="0"/>
                          <a:cs typeface="Mangal" panose="02040503050203030202" pitchFamily="18" charset="0"/>
                        </a:rPr>
                        <a:t>In design documentation: </a:t>
                      </a:r>
                      <a:r>
                        <a:rPr lang="en-GB" sz="1800">
                          <a:effectLst/>
                          <a:latin typeface="HelveticaNeueLT Std" panose="020B0604020202020204"/>
                          <a:ea typeface="Arial" panose="020B0604020202020204" pitchFamily="34" charset="0"/>
                          <a:cs typeface="Mangal" panose="02040503050203030202" pitchFamily="18" charset="0"/>
                        </a:rPr>
                        <a:t>the documentation contains a substantial analysis of risks to cross-cutting issues associated with project delivery</a:t>
                      </a:r>
                      <a:endParaRPr lang="en-GB" sz="2400">
                        <a:effectLst/>
                        <a:latin typeface="HelveticaNeueLT Std" panose="020B0604020202020204"/>
                        <a:ea typeface="Arial" panose="020B0604020202020204" pitchFamily="34" charset="0"/>
                        <a:cs typeface="Mangal" panose="02040503050203030202" pitchFamily="18" charset="0"/>
                      </a:endParaRPr>
                    </a:p>
                    <a:p>
                      <a:pPr algn="just">
                        <a:spcAft>
                          <a:spcPts val="600"/>
                        </a:spcAft>
                      </a:pPr>
                      <a:r>
                        <a:rPr lang="en-GB" sz="1800" b="1">
                          <a:effectLst/>
                          <a:latin typeface="HelveticaNeueLT Std" panose="020B0604020202020204"/>
                          <a:ea typeface="Arial" panose="020B0604020202020204" pitchFamily="34" charset="0"/>
                          <a:cs typeface="Mangal" panose="02040503050203030202" pitchFamily="18" charset="0"/>
                        </a:rPr>
                        <a:t>In follow up documentation</a:t>
                      </a:r>
                      <a:r>
                        <a:rPr lang="en-GB" sz="1800">
                          <a:effectLst/>
                          <a:latin typeface="HelveticaNeueLT Std" panose="020B0604020202020204"/>
                          <a:ea typeface="Arial" panose="020B0604020202020204" pitchFamily="34" charset="0"/>
                          <a:cs typeface="Mangal" panose="02040503050203030202" pitchFamily="18" charset="0"/>
                        </a:rPr>
                        <a:t>: the document contains substantial reporting on risks to cross-cutting issues associated with project delivery</a:t>
                      </a:r>
                      <a:endParaRPr lang="en-GB" sz="2400">
                        <a:effectLst/>
                        <a:latin typeface="HelveticaNeueLT Std" panose="020B0604020202020204"/>
                        <a:ea typeface="Arial" panose="020B0604020202020204" pitchFamily="34" charset="0"/>
                        <a:cs typeface="Mangal" panose="02040503050203030202" pitchFamily="18" charset="0"/>
                      </a:endParaRPr>
                    </a:p>
                  </a:txBody>
                  <a:tcPr marL="45720" marR="45720" anchor="ctr">
                    <a:lnL w="19050" cap="flat" cmpd="sng" algn="ctr">
                      <a:solidFill>
                        <a:srgbClr val="00A499"/>
                      </a:solidFill>
                      <a:prstDash val="solid"/>
                      <a:round/>
                      <a:headEnd type="none" w="med" len="med"/>
                      <a:tailEnd type="none" w="med" len="med"/>
                    </a:lnL>
                    <a:lnR w="19050" cap="flat" cmpd="sng" algn="ctr">
                      <a:solidFill>
                        <a:srgbClr val="00A499"/>
                      </a:solidFill>
                      <a:prstDash val="solid"/>
                      <a:round/>
                      <a:headEnd type="none" w="med" len="med"/>
                      <a:tailEnd type="none" w="med" len="med"/>
                    </a:lnR>
                    <a:lnT w="19050" cap="flat" cmpd="sng" algn="ctr">
                      <a:solidFill>
                        <a:srgbClr val="00A499"/>
                      </a:solidFill>
                      <a:prstDash val="solid"/>
                      <a:round/>
                      <a:headEnd type="none" w="med" len="med"/>
                      <a:tailEnd type="none" w="med" len="med"/>
                    </a:lnT>
                    <a:lnB w="19050" cap="flat" cmpd="sng" algn="ctr">
                      <a:solidFill>
                        <a:srgbClr val="00A499"/>
                      </a:solidFill>
                      <a:prstDash val="solid"/>
                      <a:round/>
                      <a:headEnd type="none" w="med" len="med"/>
                      <a:tailEnd type="none" w="med" len="med"/>
                    </a:lnB>
                    <a:noFill/>
                  </a:tcPr>
                </a:tc>
                <a:extLst>
                  <a:ext uri="{0D108BD9-81ED-4DB2-BD59-A6C34878D82A}">
                    <a16:rowId xmlns:a16="http://schemas.microsoft.com/office/drawing/2014/main" val="1910034002"/>
                  </a:ext>
                </a:extLst>
              </a:tr>
              <a:tr h="1035231">
                <a:tc>
                  <a:txBody>
                    <a:bodyPr/>
                    <a:lstStyle/>
                    <a:p>
                      <a:pPr algn="just">
                        <a:spcAft>
                          <a:spcPts val="600"/>
                        </a:spcAft>
                      </a:pPr>
                      <a:r>
                        <a:rPr lang="en-GB" sz="1800" b="1">
                          <a:solidFill>
                            <a:srgbClr val="000000"/>
                          </a:solidFill>
                          <a:effectLst/>
                          <a:highlight>
                            <a:srgbClr val="FFFFFF"/>
                          </a:highlight>
                          <a:latin typeface="HelveticaNeueLT Std" panose="020B0604020202020204"/>
                          <a:ea typeface="Arial" panose="020B0604020202020204" pitchFamily="34" charset="0"/>
                          <a:cs typeface="Mangal" panose="02040503050203030202" pitchFamily="18" charset="0"/>
                        </a:rPr>
                        <a:t>Proactive</a:t>
                      </a:r>
                      <a:endParaRPr lang="en-GB" sz="2400" b="1">
                        <a:effectLst/>
                        <a:highlight>
                          <a:srgbClr val="FFFFFF"/>
                        </a:highlight>
                        <a:latin typeface="HelveticaNeueLT Std" panose="020B0604020202020204"/>
                        <a:ea typeface="Arial" panose="020B0604020202020204" pitchFamily="34" charset="0"/>
                        <a:cs typeface="Mangal" panose="02040503050203030202" pitchFamily="18" charset="0"/>
                      </a:endParaRPr>
                    </a:p>
                  </a:txBody>
                  <a:tcPr marL="45720" marR="45720" anchor="ctr">
                    <a:lnL w="19050" cap="flat" cmpd="sng" algn="ctr">
                      <a:solidFill>
                        <a:srgbClr val="00A499"/>
                      </a:solidFill>
                      <a:prstDash val="solid"/>
                      <a:round/>
                      <a:headEnd type="none" w="med" len="med"/>
                      <a:tailEnd type="none" w="med" len="med"/>
                    </a:lnL>
                    <a:lnR w="19050" cap="flat" cmpd="sng" algn="ctr">
                      <a:solidFill>
                        <a:srgbClr val="00A499"/>
                      </a:solidFill>
                      <a:prstDash val="solid"/>
                      <a:round/>
                      <a:headEnd type="none" w="med" len="med"/>
                      <a:tailEnd type="none" w="med" len="med"/>
                    </a:lnR>
                    <a:lnT w="19050" cap="flat" cmpd="sng" algn="ctr">
                      <a:solidFill>
                        <a:srgbClr val="00A499"/>
                      </a:solidFill>
                      <a:prstDash val="solid"/>
                      <a:round/>
                      <a:headEnd type="none" w="med" len="med"/>
                      <a:tailEnd type="none" w="med" len="med"/>
                    </a:lnT>
                    <a:lnB w="19050" cap="flat" cmpd="sng" algn="ctr">
                      <a:solidFill>
                        <a:srgbClr val="00A499"/>
                      </a:solidFill>
                      <a:prstDash val="solid"/>
                      <a:round/>
                      <a:headEnd type="none" w="med" len="med"/>
                      <a:tailEnd type="none" w="med" len="med"/>
                    </a:lnB>
                    <a:solidFill>
                      <a:srgbClr val="FFFFFF"/>
                    </a:solidFill>
                  </a:tcPr>
                </a:tc>
                <a:tc>
                  <a:txBody>
                    <a:bodyPr/>
                    <a:lstStyle/>
                    <a:p>
                      <a:pPr algn="just">
                        <a:spcAft>
                          <a:spcPts val="600"/>
                        </a:spcAft>
                      </a:pPr>
                      <a:r>
                        <a:rPr lang="en-GB" sz="1800" b="1">
                          <a:solidFill>
                            <a:srgbClr val="000000"/>
                          </a:solidFill>
                          <a:effectLst/>
                          <a:highlight>
                            <a:srgbClr val="F2F2F2"/>
                          </a:highlight>
                          <a:latin typeface="HelveticaNeueLT Std" panose="020B0604020202020204"/>
                          <a:ea typeface="Arial" panose="020B0604020202020204" pitchFamily="34" charset="0"/>
                          <a:cs typeface="Mangal" panose="02040503050203030202" pitchFamily="18" charset="0"/>
                        </a:rPr>
                        <a:t>In design documentation: </a:t>
                      </a:r>
                      <a:r>
                        <a:rPr lang="en-GB" sz="1800">
                          <a:solidFill>
                            <a:srgbClr val="000000"/>
                          </a:solidFill>
                          <a:effectLst/>
                          <a:highlight>
                            <a:srgbClr val="F2F2F2"/>
                          </a:highlight>
                          <a:latin typeface="HelveticaNeueLT Std" panose="020B0604020202020204"/>
                          <a:ea typeface="Arial" panose="020B0604020202020204" pitchFamily="34" charset="0"/>
                          <a:cs typeface="Mangal" panose="02040503050203030202" pitchFamily="18" charset="0"/>
                        </a:rPr>
                        <a:t> the document demonstrates the integration of cross-cutting issue specific objectives into a project/programme results chain</a:t>
                      </a:r>
                      <a:endParaRPr lang="en-GB" sz="2400">
                        <a:effectLst/>
                        <a:highlight>
                          <a:srgbClr val="F2F2F2"/>
                        </a:highlight>
                        <a:latin typeface="HelveticaNeueLT Std" panose="020B0604020202020204"/>
                        <a:ea typeface="Arial" panose="020B0604020202020204" pitchFamily="34" charset="0"/>
                        <a:cs typeface="Mangal" panose="02040503050203030202" pitchFamily="18" charset="0"/>
                      </a:endParaRPr>
                    </a:p>
                    <a:p>
                      <a:pPr algn="just">
                        <a:spcAft>
                          <a:spcPts val="600"/>
                        </a:spcAft>
                      </a:pPr>
                      <a:r>
                        <a:rPr lang="en-GB" sz="1800" b="1">
                          <a:solidFill>
                            <a:srgbClr val="000000"/>
                          </a:solidFill>
                          <a:effectLst/>
                          <a:highlight>
                            <a:srgbClr val="F2F2F2"/>
                          </a:highlight>
                          <a:latin typeface="HelveticaNeueLT Std" panose="020B0604020202020204"/>
                          <a:ea typeface="Arial" panose="020B0604020202020204" pitchFamily="34" charset="0"/>
                          <a:cs typeface="Mangal" panose="02040503050203030202" pitchFamily="18" charset="0"/>
                        </a:rPr>
                        <a:t>In follow up documentation: </a:t>
                      </a:r>
                      <a:r>
                        <a:rPr lang="en-GB" sz="1800">
                          <a:solidFill>
                            <a:srgbClr val="000000"/>
                          </a:solidFill>
                          <a:effectLst/>
                          <a:highlight>
                            <a:srgbClr val="F2F2F2"/>
                          </a:highlight>
                          <a:latin typeface="HelveticaNeueLT Std" panose="020B0604020202020204"/>
                          <a:ea typeface="Arial" panose="020B0604020202020204" pitchFamily="34" charset="0"/>
                          <a:cs typeface="Mangal" panose="02040503050203030202" pitchFamily="18" charset="0"/>
                        </a:rPr>
                        <a:t>the document demonstrates reporting on cross-cutting-issue specific objectives articulated in a project/programme’s results chain</a:t>
                      </a:r>
                      <a:endParaRPr lang="en-GB" sz="2400">
                        <a:effectLst/>
                        <a:highlight>
                          <a:srgbClr val="F2F2F2"/>
                        </a:highlight>
                        <a:latin typeface="HelveticaNeueLT Std" panose="020B0604020202020204"/>
                        <a:ea typeface="Arial" panose="020B0604020202020204" pitchFamily="34" charset="0"/>
                        <a:cs typeface="Mangal" panose="02040503050203030202" pitchFamily="18" charset="0"/>
                      </a:endParaRPr>
                    </a:p>
                  </a:txBody>
                  <a:tcPr marL="45720" marR="45720" anchor="ctr">
                    <a:lnL w="19050" cap="flat" cmpd="sng" algn="ctr">
                      <a:solidFill>
                        <a:srgbClr val="00A499"/>
                      </a:solidFill>
                      <a:prstDash val="solid"/>
                      <a:round/>
                      <a:headEnd type="none" w="med" len="med"/>
                      <a:tailEnd type="none" w="med" len="med"/>
                    </a:lnL>
                    <a:lnR w="19050" cap="flat" cmpd="sng" algn="ctr">
                      <a:solidFill>
                        <a:srgbClr val="00A499"/>
                      </a:solidFill>
                      <a:prstDash val="solid"/>
                      <a:round/>
                      <a:headEnd type="none" w="med" len="med"/>
                      <a:tailEnd type="none" w="med" len="med"/>
                    </a:lnR>
                    <a:lnT w="19050" cap="flat" cmpd="sng" algn="ctr">
                      <a:solidFill>
                        <a:srgbClr val="00A499"/>
                      </a:solidFill>
                      <a:prstDash val="solid"/>
                      <a:round/>
                      <a:headEnd type="none" w="med" len="med"/>
                      <a:tailEnd type="none" w="med" len="med"/>
                    </a:lnT>
                    <a:lnB w="19050" cap="flat" cmpd="sng" algn="ctr">
                      <a:solidFill>
                        <a:srgbClr val="00A499"/>
                      </a:solidFill>
                      <a:prstDash val="solid"/>
                      <a:round/>
                      <a:headEnd type="none" w="med" len="med"/>
                      <a:tailEnd type="none" w="med" len="med"/>
                    </a:lnB>
                    <a:solidFill>
                      <a:srgbClr val="F2F2F2"/>
                    </a:solidFill>
                  </a:tcPr>
                </a:tc>
                <a:extLst>
                  <a:ext uri="{0D108BD9-81ED-4DB2-BD59-A6C34878D82A}">
                    <a16:rowId xmlns:a16="http://schemas.microsoft.com/office/drawing/2014/main" val="3088528914"/>
                  </a:ext>
                </a:extLst>
              </a:tr>
            </a:tbl>
          </a:graphicData>
        </a:graphic>
      </p:graphicFrame>
    </p:spTree>
    <p:extLst>
      <p:ext uri="{BB962C8B-B14F-4D97-AF65-F5344CB8AC3E}">
        <p14:creationId xmlns:p14="http://schemas.microsoft.com/office/powerpoint/2010/main" val="384274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F0E247-1C95-3835-CBB6-FBD340D40FCF}"/>
              </a:ext>
            </a:extLst>
          </p:cNvPr>
          <p:cNvSpPr>
            <a:spLocks noGrp="1"/>
          </p:cNvSpPr>
          <p:nvPr>
            <p:ph idx="1"/>
          </p:nvPr>
        </p:nvSpPr>
        <p:spPr/>
        <p:txBody>
          <a:bodyPr/>
          <a:lstStyle/>
          <a:p>
            <a:pPr marL="342900" lvl="0" indent="-342900">
              <a:lnSpc>
                <a:spcPct val="107000"/>
              </a:lnSpc>
              <a:spcAft>
                <a:spcPts val="600"/>
              </a:spcAft>
              <a:buFont typeface="Arial" panose="020B0604020202020204" pitchFamily="34" charset="0"/>
              <a:buChar char="•"/>
            </a:pPr>
            <a:r>
              <a:rPr lang="en-GB" sz="2400" kern="100">
                <a:effectLst/>
              </a:rPr>
              <a:t>Conceptual challenges: ‘Cross-cutting issues’, ‘unexpected effects’, ‘risks from or risks to cross-cutting issues’. How to increase clarity and understanding?</a:t>
            </a:r>
          </a:p>
          <a:p>
            <a:pPr marL="342900" lvl="0" indent="-342900">
              <a:lnSpc>
                <a:spcPct val="107000"/>
              </a:lnSpc>
              <a:spcAft>
                <a:spcPts val="600"/>
              </a:spcAft>
              <a:buFont typeface="Arial" panose="020B0604020202020204" pitchFamily="34" charset="0"/>
              <a:buChar char="•"/>
            </a:pPr>
            <a:r>
              <a:rPr lang="en-GB" sz="2400" kern="100">
                <a:effectLst/>
              </a:rPr>
              <a:t>Motivational challenges: Reporting on risks or mainstreaming cross-cutting issues. How to increase motivation to integrate cross-cutting issues?</a:t>
            </a:r>
          </a:p>
          <a:p>
            <a:pPr marL="342900" lvl="0" indent="-342900">
              <a:lnSpc>
                <a:spcPct val="107000"/>
              </a:lnSpc>
              <a:spcAft>
                <a:spcPts val="600"/>
              </a:spcAft>
              <a:buFont typeface="Arial" panose="020B0604020202020204" pitchFamily="34" charset="0"/>
              <a:buChar char="•"/>
            </a:pPr>
            <a:r>
              <a:rPr lang="en-GB" sz="2400" kern="100">
                <a:effectLst/>
              </a:rPr>
              <a:t>Implementation at field level: How far does the Norwegian influence reach, can/should the influence of MFA/Norad be increased? How?</a:t>
            </a:r>
          </a:p>
          <a:p>
            <a:endParaRPr lang="en-GB"/>
          </a:p>
        </p:txBody>
      </p:sp>
      <p:sp>
        <p:nvSpPr>
          <p:cNvPr id="3" name="Title 2">
            <a:extLst>
              <a:ext uri="{FF2B5EF4-FFF2-40B4-BE49-F238E27FC236}">
                <a16:creationId xmlns:a16="http://schemas.microsoft.com/office/drawing/2014/main" id="{EE6757E9-C373-AD07-5C95-A21C72224F1A}"/>
              </a:ext>
            </a:extLst>
          </p:cNvPr>
          <p:cNvSpPr>
            <a:spLocks noGrp="1"/>
          </p:cNvSpPr>
          <p:nvPr>
            <p:ph type="title"/>
          </p:nvPr>
        </p:nvSpPr>
        <p:spPr/>
        <p:txBody>
          <a:bodyPr/>
          <a:lstStyle/>
          <a:p>
            <a:r>
              <a:rPr lang="sv-SE"/>
              <a:t>Topics for discussion to develop recommendations</a:t>
            </a:r>
            <a:endParaRPr lang="en-GB"/>
          </a:p>
        </p:txBody>
      </p:sp>
    </p:spTree>
    <p:extLst>
      <p:ext uri="{BB962C8B-B14F-4D97-AF65-F5344CB8AC3E}">
        <p14:creationId xmlns:p14="http://schemas.microsoft.com/office/powerpoint/2010/main" val="22791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1C614C0-8DDC-696B-DE47-26B5831E8C97}"/>
              </a:ext>
            </a:extLst>
          </p:cNvPr>
          <p:cNvGraphicFramePr>
            <a:graphicFrameLocks noGrp="1"/>
          </p:cNvGraphicFramePr>
          <p:nvPr>
            <p:extLst>
              <p:ext uri="{D42A27DB-BD31-4B8C-83A1-F6EECF244321}">
                <p14:modId xmlns:p14="http://schemas.microsoft.com/office/powerpoint/2010/main" val="3705709298"/>
              </p:ext>
            </p:extLst>
          </p:nvPr>
        </p:nvGraphicFramePr>
        <p:xfrm>
          <a:off x="635000" y="459509"/>
          <a:ext cx="10922000" cy="6262981"/>
        </p:xfrm>
        <a:graphic>
          <a:graphicData uri="http://schemas.openxmlformats.org/drawingml/2006/table">
            <a:tbl>
              <a:tblPr firstRow="1" firstCol="1" bandRow="1">
                <a:tableStyleId>{B301B821-A1FF-4177-AEE7-76D212191A09}</a:tableStyleId>
              </a:tblPr>
              <a:tblGrid>
                <a:gridCol w="292710">
                  <a:extLst>
                    <a:ext uri="{9D8B030D-6E8A-4147-A177-3AD203B41FA5}">
                      <a16:colId xmlns:a16="http://schemas.microsoft.com/office/drawing/2014/main" val="827455463"/>
                    </a:ext>
                  </a:extLst>
                </a:gridCol>
                <a:gridCol w="1179576">
                  <a:extLst>
                    <a:ext uri="{9D8B030D-6E8A-4147-A177-3AD203B41FA5}">
                      <a16:colId xmlns:a16="http://schemas.microsoft.com/office/drawing/2014/main" val="1200435513"/>
                    </a:ext>
                  </a:extLst>
                </a:gridCol>
                <a:gridCol w="786384">
                  <a:extLst>
                    <a:ext uri="{9D8B030D-6E8A-4147-A177-3AD203B41FA5}">
                      <a16:colId xmlns:a16="http://schemas.microsoft.com/office/drawing/2014/main" val="4175100053"/>
                    </a:ext>
                  </a:extLst>
                </a:gridCol>
                <a:gridCol w="1673250">
                  <a:extLst>
                    <a:ext uri="{9D8B030D-6E8A-4147-A177-3AD203B41FA5}">
                      <a16:colId xmlns:a16="http://schemas.microsoft.com/office/drawing/2014/main" val="4126616145"/>
                    </a:ext>
                  </a:extLst>
                </a:gridCol>
                <a:gridCol w="755803">
                  <a:extLst>
                    <a:ext uri="{9D8B030D-6E8A-4147-A177-3AD203B41FA5}">
                      <a16:colId xmlns:a16="http://schemas.microsoft.com/office/drawing/2014/main" val="2544882197"/>
                    </a:ext>
                  </a:extLst>
                </a:gridCol>
                <a:gridCol w="1114044">
                  <a:extLst>
                    <a:ext uri="{9D8B030D-6E8A-4147-A177-3AD203B41FA5}">
                      <a16:colId xmlns:a16="http://schemas.microsoft.com/office/drawing/2014/main" val="1919197007"/>
                    </a:ext>
                  </a:extLst>
                </a:gridCol>
                <a:gridCol w="5120233">
                  <a:extLst>
                    <a:ext uri="{9D8B030D-6E8A-4147-A177-3AD203B41FA5}">
                      <a16:colId xmlns:a16="http://schemas.microsoft.com/office/drawing/2014/main" val="1734793862"/>
                    </a:ext>
                  </a:extLst>
                </a:gridCol>
              </a:tblGrid>
              <a:tr h="191684">
                <a:tc gridSpan="7">
                  <a:txBody>
                    <a:bodyPr/>
                    <a:lstStyle/>
                    <a:p>
                      <a:pPr algn="l">
                        <a:spcAft>
                          <a:spcPts val="600"/>
                        </a:spcAft>
                      </a:pPr>
                      <a:r>
                        <a:rPr lang="en-GB" sz="1000">
                          <a:solidFill>
                            <a:schemeClr val="tx1">
                              <a:lumMod val="75000"/>
                              <a:lumOff val="25000"/>
                            </a:schemeClr>
                          </a:solidFill>
                          <a:effectLst/>
                          <a:highlight>
                            <a:srgbClr val="00D1C3"/>
                          </a:highlight>
                        </a:rPr>
                        <a:t>Projects included in sample</a:t>
                      </a:r>
                      <a:endParaRPr lang="en-GB" sz="1050">
                        <a:solidFill>
                          <a:schemeClr val="tx1">
                            <a:lumMod val="75000"/>
                            <a:lumOff val="25000"/>
                          </a:schemeClr>
                        </a:solidFill>
                        <a:effectLst/>
                        <a:highlight>
                          <a:srgbClr val="00D1C3"/>
                        </a:highligh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67775988"/>
                  </a:ext>
                </a:extLst>
              </a:tr>
              <a:tr h="265529">
                <a:tc>
                  <a:txBody>
                    <a:bodyPr/>
                    <a:lstStyle/>
                    <a:p>
                      <a:pPr algn="l">
                        <a:spcAft>
                          <a:spcPts val="600"/>
                        </a:spcAft>
                      </a:pPr>
                      <a:r>
                        <a:rPr lang="en-GB" sz="1000">
                          <a:solidFill>
                            <a:schemeClr val="tx1">
                              <a:lumMod val="75000"/>
                              <a:lumOff val="25000"/>
                            </a:schemeClr>
                          </a:solidFill>
                          <a:effectLst/>
                        </a:rPr>
                        <a:t>#</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Number</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Years</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Title</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Partner</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Implementing partner</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Description</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extLst>
                  <a:ext uri="{0D108BD9-81ED-4DB2-BD59-A6C34878D82A}">
                    <a16:rowId xmlns:a16="http://schemas.microsoft.com/office/drawing/2014/main" val="3380290998"/>
                  </a:ext>
                </a:extLst>
              </a:tr>
              <a:tr h="191684">
                <a:tc gridSpan="7">
                  <a:txBody>
                    <a:bodyPr/>
                    <a:lstStyle/>
                    <a:p>
                      <a:pPr algn="l">
                        <a:spcAft>
                          <a:spcPts val="600"/>
                        </a:spcAft>
                      </a:pPr>
                      <a:r>
                        <a:rPr lang="en-GB" sz="1000">
                          <a:solidFill>
                            <a:schemeClr val="tx1">
                              <a:lumMod val="75000"/>
                              <a:lumOff val="25000"/>
                            </a:schemeClr>
                          </a:solidFill>
                          <a:effectLst/>
                          <a:highlight>
                            <a:srgbClr val="F2F2F2"/>
                          </a:highlight>
                        </a:rPr>
                        <a:t>Norad - Development Fund (DF) – Local Initiatives for Biodiversity, Research (LI-BIRD)</a:t>
                      </a:r>
                      <a:endParaRPr lang="en-GB" sz="1050">
                        <a:solidFill>
                          <a:schemeClr val="tx1">
                            <a:lumMod val="75000"/>
                            <a:lumOff val="25000"/>
                          </a:schemeClr>
                        </a:solidFill>
                        <a:effectLst/>
                        <a:highlight>
                          <a:srgbClr val="F2F2F2"/>
                        </a:highligh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81378738"/>
                  </a:ext>
                </a:extLst>
              </a:tr>
              <a:tr h="340883">
                <a:tc>
                  <a:txBody>
                    <a:bodyPr/>
                    <a:lstStyle/>
                    <a:p>
                      <a:pPr algn="l">
                        <a:spcAft>
                          <a:spcPts val="600"/>
                        </a:spcAft>
                      </a:pPr>
                      <a:r>
                        <a:rPr lang="en-GB" sz="1000">
                          <a:solidFill>
                            <a:schemeClr val="tx1">
                              <a:lumMod val="75000"/>
                              <a:lumOff val="25000"/>
                            </a:schemeClr>
                          </a:solidFill>
                          <a:effectLst/>
                        </a:rPr>
                        <a:t>1</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QZA-16/0389-28</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2018 – 2022</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Climate change adaptation for marginalised rural communities</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DF</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LI-BIRD</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Increased food and nutrition security, income and resilience of women and marginalized families, including rebuilding after 2015 earthquake. Seed and climate policy work</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extLst>
                  <a:ext uri="{0D108BD9-81ED-4DB2-BD59-A6C34878D82A}">
                    <a16:rowId xmlns:a16="http://schemas.microsoft.com/office/drawing/2014/main" val="54582106"/>
                  </a:ext>
                </a:extLst>
              </a:tr>
              <a:tr h="191684">
                <a:tc gridSpan="7">
                  <a:txBody>
                    <a:bodyPr/>
                    <a:lstStyle/>
                    <a:p>
                      <a:pPr algn="l">
                        <a:spcAft>
                          <a:spcPts val="600"/>
                        </a:spcAft>
                      </a:pPr>
                      <a:r>
                        <a:rPr lang="it-IT" sz="1000">
                          <a:solidFill>
                            <a:schemeClr val="tx1">
                              <a:lumMod val="75000"/>
                              <a:lumOff val="25000"/>
                            </a:schemeClr>
                          </a:solidFill>
                          <a:effectLst/>
                          <a:highlight>
                            <a:srgbClr val="F2F2F2"/>
                          </a:highlight>
                        </a:rPr>
                        <a:t>Norad - Digni – United Mission Nepal (UMN) – Mission Alliance (MA)</a:t>
                      </a:r>
                      <a:endParaRPr lang="en-GB" sz="1050">
                        <a:solidFill>
                          <a:schemeClr val="tx1">
                            <a:lumMod val="75000"/>
                            <a:lumOff val="25000"/>
                          </a:schemeClr>
                        </a:solidFill>
                        <a:effectLst/>
                        <a:highlight>
                          <a:srgbClr val="F2F2F2"/>
                        </a:highligh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79937503"/>
                  </a:ext>
                </a:extLst>
              </a:tr>
              <a:tr h="681767">
                <a:tc>
                  <a:txBody>
                    <a:bodyPr/>
                    <a:lstStyle/>
                    <a:p>
                      <a:pPr algn="l">
                        <a:spcAft>
                          <a:spcPts val="600"/>
                        </a:spcAft>
                      </a:pPr>
                      <a:r>
                        <a:rPr lang="en-GB" sz="1000">
                          <a:solidFill>
                            <a:schemeClr val="tx1">
                              <a:lumMod val="75000"/>
                              <a:lumOff val="25000"/>
                            </a:schemeClr>
                          </a:solidFill>
                          <a:effectLst/>
                        </a:rPr>
                        <a:t>2</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QZA-18/0159-269</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2020 - 2022</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MA - Livelihood and education Nepal </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Digni</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UMN and Rural Community Development Centre (RCDC)</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Livelihood project tentatively focusing on education and environment.</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extLst>
                  <a:ext uri="{0D108BD9-81ED-4DB2-BD59-A6C34878D82A}">
                    <a16:rowId xmlns:a16="http://schemas.microsoft.com/office/drawing/2014/main" val="2660606491"/>
                  </a:ext>
                </a:extLst>
              </a:tr>
              <a:tr h="191684">
                <a:tc gridSpan="7">
                  <a:txBody>
                    <a:bodyPr/>
                    <a:lstStyle/>
                    <a:p>
                      <a:pPr algn="l">
                        <a:spcAft>
                          <a:spcPts val="600"/>
                        </a:spcAft>
                      </a:pPr>
                      <a:r>
                        <a:rPr lang="en-GB" sz="1000">
                          <a:solidFill>
                            <a:schemeClr val="tx1">
                              <a:lumMod val="75000"/>
                              <a:lumOff val="25000"/>
                            </a:schemeClr>
                          </a:solidFill>
                          <a:effectLst/>
                          <a:highlight>
                            <a:srgbClr val="F2F2F2"/>
                          </a:highlight>
                        </a:rPr>
                        <a:t>MCE - NICFI – CLUA</a:t>
                      </a:r>
                      <a:endParaRPr lang="en-GB" sz="1050">
                        <a:solidFill>
                          <a:schemeClr val="tx1">
                            <a:lumMod val="75000"/>
                            <a:lumOff val="25000"/>
                          </a:schemeClr>
                        </a:solidFill>
                        <a:effectLst/>
                        <a:highlight>
                          <a:srgbClr val="F2F2F2"/>
                        </a:highligh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94046051"/>
                  </a:ext>
                </a:extLst>
              </a:tr>
              <a:tr h="511325">
                <a:tc>
                  <a:txBody>
                    <a:bodyPr/>
                    <a:lstStyle/>
                    <a:p>
                      <a:pPr algn="l">
                        <a:spcAft>
                          <a:spcPts val="600"/>
                        </a:spcAft>
                      </a:pPr>
                      <a:r>
                        <a:rPr lang="en-GB" sz="1000">
                          <a:solidFill>
                            <a:schemeClr val="tx1">
                              <a:lumMod val="75000"/>
                              <a:lumOff val="25000"/>
                            </a:schemeClr>
                          </a:solidFill>
                          <a:effectLst/>
                        </a:rPr>
                        <a:t>3</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KLD-NICFI-43</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2018 - 2022</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Targeted support to Climate and Land Use Alliance (CLUA) strategy</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CLUA</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CLUA</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Contributes to achieving emission reductions from deforestation and forest degradation. CLUA also aims to maintain and increase the role of forest carbon sinks (Natural Carbon Capture) and to contribute to a shift in protein consumption.</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extLst>
                  <a:ext uri="{0D108BD9-81ED-4DB2-BD59-A6C34878D82A}">
                    <a16:rowId xmlns:a16="http://schemas.microsoft.com/office/drawing/2014/main" val="1113342421"/>
                  </a:ext>
                </a:extLst>
              </a:tr>
              <a:tr h="191684">
                <a:tc gridSpan="7">
                  <a:txBody>
                    <a:bodyPr/>
                    <a:lstStyle/>
                    <a:p>
                      <a:pPr algn="l">
                        <a:spcAft>
                          <a:spcPts val="600"/>
                        </a:spcAft>
                      </a:pPr>
                      <a:r>
                        <a:rPr lang="en-GB" sz="1000">
                          <a:solidFill>
                            <a:schemeClr val="tx1">
                              <a:lumMod val="75000"/>
                              <a:lumOff val="25000"/>
                            </a:schemeClr>
                          </a:solidFill>
                          <a:effectLst/>
                          <a:highlight>
                            <a:srgbClr val="F2F2F2"/>
                          </a:highlight>
                        </a:rPr>
                        <a:t>Norad - Malthe Winje AS </a:t>
                      </a:r>
                      <a:endParaRPr lang="en-GB" sz="1050">
                        <a:solidFill>
                          <a:schemeClr val="tx1">
                            <a:lumMod val="75000"/>
                            <a:lumOff val="25000"/>
                          </a:schemeClr>
                        </a:solidFill>
                        <a:effectLst/>
                        <a:highlight>
                          <a:srgbClr val="F2F2F2"/>
                        </a:highligh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27597387"/>
                  </a:ext>
                </a:extLst>
              </a:tr>
              <a:tr h="511325">
                <a:tc>
                  <a:txBody>
                    <a:bodyPr/>
                    <a:lstStyle/>
                    <a:p>
                      <a:pPr algn="l">
                        <a:spcAft>
                          <a:spcPts val="600"/>
                        </a:spcAft>
                      </a:pPr>
                      <a:r>
                        <a:rPr lang="en-GB" sz="1000">
                          <a:solidFill>
                            <a:schemeClr val="tx1">
                              <a:lumMod val="75000"/>
                              <a:lumOff val="25000"/>
                            </a:schemeClr>
                          </a:solidFill>
                          <a:effectLst/>
                        </a:rPr>
                        <a:t>4</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RAF-16/0059</a:t>
                      </a:r>
                      <a:endParaRPr lang="en-GB" sz="1050">
                        <a:solidFill>
                          <a:schemeClr val="tx1">
                            <a:lumMod val="75000"/>
                            <a:lumOff val="25000"/>
                          </a:schemeClr>
                        </a:solidFill>
                        <a:effectLst/>
                      </a:endParaRPr>
                    </a:p>
                    <a:p>
                      <a:pPr algn="l">
                        <a:spcAft>
                          <a:spcPts val="600"/>
                        </a:spcAft>
                      </a:pPr>
                      <a:r>
                        <a:rPr lang="en-GB" sz="1000">
                          <a:solidFill>
                            <a:schemeClr val="tx1">
                              <a:lumMod val="75000"/>
                              <a:lumOff val="25000"/>
                            </a:schemeClr>
                          </a:solidFill>
                          <a:effectLst/>
                        </a:rPr>
                        <a:t>RAF-17/0031</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2018 - 2022</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Malthe Winje AS Feasibility study Phase II small hydropower East-Africa</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Malthe Winje AS</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Malthe Winje AS (MW)</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Feasibility study phase II of small hydropower projects in East-Africa. MW identified a project portfolio of 10 potential small hydropower projects in East Africa they want to develop on a BOT basis (build, own, operate, transfer) with local partners. </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extLst>
                  <a:ext uri="{0D108BD9-81ED-4DB2-BD59-A6C34878D82A}">
                    <a16:rowId xmlns:a16="http://schemas.microsoft.com/office/drawing/2014/main" val="1963063608"/>
                  </a:ext>
                </a:extLst>
              </a:tr>
              <a:tr h="191684">
                <a:tc gridSpan="7">
                  <a:txBody>
                    <a:bodyPr/>
                    <a:lstStyle/>
                    <a:p>
                      <a:pPr algn="l">
                        <a:spcAft>
                          <a:spcPts val="600"/>
                        </a:spcAft>
                      </a:pPr>
                      <a:r>
                        <a:rPr lang="en-GB" sz="1000">
                          <a:solidFill>
                            <a:schemeClr val="tx1">
                              <a:lumMod val="75000"/>
                              <a:lumOff val="25000"/>
                            </a:schemeClr>
                          </a:solidFill>
                          <a:effectLst/>
                          <a:highlight>
                            <a:srgbClr val="F2F2F2"/>
                          </a:highlight>
                        </a:rPr>
                        <a:t>MFA – Embassy - Asian Development Bank (ADB) </a:t>
                      </a:r>
                      <a:endParaRPr lang="en-GB" sz="1050">
                        <a:solidFill>
                          <a:schemeClr val="tx1">
                            <a:lumMod val="75000"/>
                            <a:lumOff val="25000"/>
                          </a:schemeClr>
                        </a:solidFill>
                        <a:effectLst/>
                        <a:highlight>
                          <a:srgbClr val="F2F2F2"/>
                        </a:highligh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57105640"/>
                  </a:ext>
                </a:extLst>
              </a:tr>
              <a:tr h="511325">
                <a:tc>
                  <a:txBody>
                    <a:bodyPr/>
                    <a:lstStyle/>
                    <a:p>
                      <a:pPr algn="l">
                        <a:spcAft>
                          <a:spcPts val="600"/>
                        </a:spcAft>
                      </a:pPr>
                      <a:r>
                        <a:rPr lang="en-GB" sz="1000">
                          <a:solidFill>
                            <a:schemeClr val="tx1">
                              <a:lumMod val="75000"/>
                              <a:lumOff val="25000"/>
                            </a:schemeClr>
                          </a:solidFill>
                          <a:effectLst/>
                        </a:rPr>
                        <a:t>5</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NPL-18/0008</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2019 – 2022</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Power Transmission and Distribution System Strengthening Project (PTDSSP)</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ADB </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Nepal Electricity Authority (NEA)</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South Asia Subregional Economic Cooperation (SASEC) -PTDSSP Upgrade substation capacity to allow more hydropower into the grid and to have better access to clean energy and reduce imports of coal electricity. </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extLst>
                  <a:ext uri="{0D108BD9-81ED-4DB2-BD59-A6C34878D82A}">
                    <a16:rowId xmlns:a16="http://schemas.microsoft.com/office/drawing/2014/main" val="1764069621"/>
                  </a:ext>
                </a:extLst>
              </a:tr>
              <a:tr h="191684">
                <a:tc gridSpan="7">
                  <a:txBody>
                    <a:bodyPr/>
                    <a:lstStyle/>
                    <a:p>
                      <a:pPr algn="l">
                        <a:spcAft>
                          <a:spcPts val="600"/>
                        </a:spcAft>
                      </a:pPr>
                      <a:r>
                        <a:rPr lang="en-GB" sz="1000">
                          <a:solidFill>
                            <a:schemeClr val="tx1">
                              <a:lumMod val="75000"/>
                              <a:lumOff val="25000"/>
                            </a:schemeClr>
                          </a:solidFill>
                          <a:effectLst/>
                          <a:highlight>
                            <a:srgbClr val="F2F2F2"/>
                          </a:highlight>
                        </a:rPr>
                        <a:t>MFA – Embassy - UN Office for Project Services (UNOPS) </a:t>
                      </a:r>
                      <a:endParaRPr lang="en-GB" sz="1050">
                        <a:solidFill>
                          <a:schemeClr val="tx1">
                            <a:lumMod val="75000"/>
                            <a:lumOff val="25000"/>
                          </a:schemeClr>
                        </a:solidFill>
                        <a:effectLst/>
                        <a:highlight>
                          <a:srgbClr val="F2F2F2"/>
                        </a:highligh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28528272"/>
                  </a:ext>
                </a:extLst>
              </a:tr>
              <a:tr h="511325">
                <a:tc>
                  <a:txBody>
                    <a:bodyPr/>
                    <a:lstStyle/>
                    <a:p>
                      <a:pPr algn="l">
                        <a:spcAft>
                          <a:spcPts val="600"/>
                        </a:spcAft>
                      </a:pPr>
                      <a:r>
                        <a:rPr lang="en-GB" sz="1000">
                          <a:solidFill>
                            <a:schemeClr val="tx1">
                              <a:lumMod val="75000"/>
                              <a:lumOff val="25000"/>
                            </a:schemeClr>
                          </a:solidFill>
                          <a:effectLst/>
                        </a:rPr>
                        <a:t>6</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NPL-18/0006</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2018 - 2021</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UNOPS Reconstruction of schools</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UNOPS </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UNOPS </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Reconstruction and retrofitting of schools that were damaged by the earthquake, including: access to WASH, disability accessible drinking water, book corner/library, playground facilities, classroom furniture, connection to electricity, boundary walls. </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extLst>
                  <a:ext uri="{0D108BD9-81ED-4DB2-BD59-A6C34878D82A}">
                    <a16:rowId xmlns:a16="http://schemas.microsoft.com/office/drawing/2014/main" val="2308780065"/>
                  </a:ext>
                </a:extLst>
              </a:tr>
              <a:tr h="191684">
                <a:tc gridSpan="7">
                  <a:txBody>
                    <a:bodyPr/>
                    <a:lstStyle/>
                    <a:p>
                      <a:pPr algn="l">
                        <a:spcAft>
                          <a:spcPts val="600"/>
                        </a:spcAft>
                      </a:pPr>
                      <a:r>
                        <a:rPr lang="en-GB" sz="1000">
                          <a:solidFill>
                            <a:schemeClr val="tx1">
                              <a:lumMod val="75000"/>
                              <a:lumOff val="25000"/>
                            </a:schemeClr>
                          </a:solidFill>
                          <a:effectLst/>
                          <a:highlight>
                            <a:srgbClr val="F2F2F2"/>
                          </a:highlight>
                        </a:rPr>
                        <a:t>MFA - Norwegian Refugee Council (NRC) </a:t>
                      </a:r>
                      <a:endParaRPr lang="en-GB" sz="1050">
                        <a:solidFill>
                          <a:schemeClr val="tx1">
                            <a:lumMod val="75000"/>
                            <a:lumOff val="25000"/>
                          </a:schemeClr>
                        </a:solidFill>
                        <a:effectLst/>
                        <a:highlight>
                          <a:srgbClr val="F2F2F2"/>
                        </a:highligh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36577214"/>
                  </a:ext>
                </a:extLst>
              </a:tr>
              <a:tr h="191684">
                <a:tc>
                  <a:txBody>
                    <a:bodyPr/>
                    <a:lstStyle/>
                    <a:p>
                      <a:pPr algn="l">
                        <a:spcAft>
                          <a:spcPts val="600"/>
                        </a:spcAft>
                      </a:pPr>
                      <a:r>
                        <a:rPr lang="en-GB" sz="1000">
                          <a:solidFill>
                            <a:schemeClr val="tx1">
                              <a:lumMod val="75000"/>
                              <a:lumOff val="25000"/>
                            </a:schemeClr>
                          </a:solidFill>
                          <a:effectLst/>
                        </a:rPr>
                        <a:t>7</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QZA-20/0048</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2020 - 2022</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Humanitarian Response</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NRC</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NRC Country Office</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Humanitarian Response to various countries. </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extLst>
                  <a:ext uri="{0D108BD9-81ED-4DB2-BD59-A6C34878D82A}">
                    <a16:rowId xmlns:a16="http://schemas.microsoft.com/office/drawing/2014/main" val="2478444564"/>
                  </a:ext>
                </a:extLst>
              </a:tr>
              <a:tr h="191684">
                <a:tc gridSpan="7">
                  <a:txBody>
                    <a:bodyPr/>
                    <a:lstStyle/>
                    <a:p>
                      <a:pPr algn="l">
                        <a:spcAft>
                          <a:spcPts val="600"/>
                        </a:spcAft>
                      </a:pPr>
                      <a:r>
                        <a:rPr lang="en-GB" sz="1000">
                          <a:solidFill>
                            <a:schemeClr val="tx1">
                              <a:lumMod val="75000"/>
                              <a:lumOff val="25000"/>
                            </a:schemeClr>
                          </a:solidFill>
                          <a:effectLst/>
                          <a:highlight>
                            <a:srgbClr val="F2F2F2"/>
                          </a:highlight>
                        </a:rPr>
                        <a:t>MFA/Norad - Norwegian Church Aid (NCA)</a:t>
                      </a:r>
                      <a:endParaRPr lang="en-GB" sz="1050">
                        <a:solidFill>
                          <a:schemeClr val="tx1">
                            <a:lumMod val="75000"/>
                            <a:lumOff val="25000"/>
                          </a:schemeClr>
                        </a:solidFill>
                        <a:effectLst/>
                        <a:highlight>
                          <a:srgbClr val="F2F2F2"/>
                        </a:highligh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34018028"/>
                  </a:ext>
                </a:extLst>
              </a:tr>
              <a:tr h="340883">
                <a:tc>
                  <a:txBody>
                    <a:bodyPr/>
                    <a:lstStyle/>
                    <a:p>
                      <a:pPr algn="l">
                        <a:spcAft>
                          <a:spcPts val="600"/>
                        </a:spcAft>
                      </a:pPr>
                      <a:r>
                        <a:rPr lang="en-GB" sz="1000">
                          <a:solidFill>
                            <a:schemeClr val="tx1">
                              <a:lumMod val="75000"/>
                              <a:lumOff val="25000"/>
                            </a:schemeClr>
                          </a:solidFill>
                          <a:effectLst/>
                        </a:rPr>
                        <a:t>8</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QZA-19/0212</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2020 - 2022</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Governance/ Humanitarian response</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NCA</a:t>
                      </a:r>
                      <a:r>
                        <a:rPr lang="en-GB" sz="1000" kern="100">
                          <a:solidFill>
                            <a:schemeClr val="tx1">
                              <a:lumMod val="75000"/>
                              <a:lumOff val="25000"/>
                            </a:schemeClr>
                          </a:solidFill>
                          <a:effectLst/>
                        </a:rPr>
                        <a:t> </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rPr>
                        <a:t>NCA country offices</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rowSpan="2">
                  <a:txBody>
                    <a:bodyPr/>
                    <a:lstStyle/>
                    <a:p>
                      <a:pPr algn="l">
                        <a:spcAft>
                          <a:spcPts val="600"/>
                        </a:spcAft>
                      </a:pPr>
                      <a:r>
                        <a:rPr lang="en-GB" sz="1000">
                          <a:solidFill>
                            <a:schemeClr val="tx1">
                              <a:lumMod val="75000"/>
                              <a:lumOff val="25000"/>
                            </a:schemeClr>
                          </a:solidFill>
                          <a:effectLst/>
                        </a:rPr>
                        <a:t>Humanitarian Response to various countries. As NCA has support via both Norad and MFA, an additional agreement was added to give opportunity for comparing grant management of the same organsiation in the two agencies.</a:t>
                      </a:r>
                      <a:endParaRPr lang="en-GB" sz="1050">
                        <a:solidFill>
                          <a:schemeClr val="tx1">
                            <a:lumMod val="75000"/>
                            <a:lumOff val="25000"/>
                          </a:schemeClr>
                        </a:solidFill>
                        <a:effectLst/>
                        <a:latin typeface="HelveticaNeueLT Std" panose="020B0604020202020204"/>
                        <a:ea typeface="Arial" panose="020B0604020202020204" pitchFamily="34" charset="0"/>
                        <a:cs typeface="Mangal" panose="02040503050203030202" pitchFamily="18" charset="0"/>
                      </a:endParaRPr>
                    </a:p>
                  </a:txBody>
                  <a:tcPr marL="60690" marR="60690" marT="0" marB="0" anchor="ctr"/>
                </a:tc>
                <a:extLst>
                  <a:ext uri="{0D108BD9-81ED-4DB2-BD59-A6C34878D82A}">
                    <a16:rowId xmlns:a16="http://schemas.microsoft.com/office/drawing/2014/main" val="3155293003"/>
                  </a:ext>
                </a:extLst>
              </a:tr>
              <a:tr h="191684">
                <a:tc>
                  <a:txBody>
                    <a:bodyPr/>
                    <a:lstStyle/>
                    <a:p>
                      <a:pPr algn="l">
                        <a:spcAft>
                          <a:spcPts val="600"/>
                        </a:spcAft>
                      </a:pPr>
                      <a:r>
                        <a:rPr lang="en-GB" sz="1000">
                          <a:solidFill>
                            <a:schemeClr val="tx1">
                              <a:lumMod val="75000"/>
                              <a:lumOff val="25000"/>
                            </a:schemeClr>
                          </a:solidFill>
                          <a:effectLst/>
                          <a:highlight>
                            <a:srgbClr val="F2F2F2"/>
                          </a:highlight>
                        </a:rPr>
                        <a:t>9</a:t>
                      </a:r>
                      <a:endParaRPr lang="en-GB" sz="1050">
                        <a:solidFill>
                          <a:schemeClr val="tx1">
                            <a:lumMod val="75000"/>
                            <a:lumOff val="25000"/>
                          </a:schemeClr>
                        </a:solidFill>
                        <a:effectLst/>
                        <a:highlight>
                          <a:srgbClr val="F2F2F2"/>
                        </a:highligh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highlight>
                            <a:srgbClr val="F2F2F2"/>
                          </a:highlight>
                        </a:rPr>
                        <a:t>QZA-20/0052-8</a:t>
                      </a:r>
                      <a:endParaRPr lang="en-GB" sz="1050">
                        <a:solidFill>
                          <a:schemeClr val="tx1">
                            <a:lumMod val="75000"/>
                            <a:lumOff val="25000"/>
                          </a:schemeClr>
                        </a:solidFill>
                        <a:effectLst/>
                        <a:highlight>
                          <a:srgbClr val="F2F2F2"/>
                        </a:highligh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highlight>
                            <a:srgbClr val="F2F2F2"/>
                          </a:highlight>
                        </a:rPr>
                        <a:t> </a:t>
                      </a:r>
                      <a:endParaRPr lang="en-GB" sz="1050">
                        <a:solidFill>
                          <a:schemeClr val="tx1">
                            <a:lumMod val="75000"/>
                            <a:lumOff val="25000"/>
                          </a:schemeClr>
                        </a:solidFill>
                        <a:effectLst/>
                        <a:highlight>
                          <a:srgbClr val="F2F2F2"/>
                        </a:highligh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highlight>
                            <a:srgbClr val="F2F2F2"/>
                          </a:highlight>
                        </a:rPr>
                        <a:t>Humanitarian response</a:t>
                      </a:r>
                      <a:endParaRPr lang="en-GB" sz="1050">
                        <a:solidFill>
                          <a:schemeClr val="tx1">
                            <a:lumMod val="75000"/>
                            <a:lumOff val="25000"/>
                          </a:schemeClr>
                        </a:solidFill>
                        <a:effectLst/>
                        <a:highlight>
                          <a:srgbClr val="F2F2F2"/>
                        </a:highligh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highlight>
                            <a:srgbClr val="F2F2F2"/>
                          </a:highlight>
                        </a:rPr>
                        <a:t>NCA</a:t>
                      </a:r>
                      <a:r>
                        <a:rPr lang="en-GB" sz="1000" kern="100">
                          <a:solidFill>
                            <a:schemeClr val="tx1">
                              <a:lumMod val="75000"/>
                              <a:lumOff val="25000"/>
                            </a:schemeClr>
                          </a:solidFill>
                          <a:effectLst/>
                          <a:highlight>
                            <a:srgbClr val="F2F2F2"/>
                          </a:highlight>
                        </a:rPr>
                        <a:t> </a:t>
                      </a:r>
                      <a:endParaRPr lang="en-GB" sz="1050">
                        <a:solidFill>
                          <a:schemeClr val="tx1">
                            <a:lumMod val="75000"/>
                            <a:lumOff val="25000"/>
                          </a:schemeClr>
                        </a:solidFill>
                        <a:effectLst/>
                        <a:highlight>
                          <a:srgbClr val="F2F2F2"/>
                        </a:highligh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a:txBody>
                    <a:bodyPr/>
                    <a:lstStyle/>
                    <a:p>
                      <a:pPr algn="l">
                        <a:spcAft>
                          <a:spcPts val="600"/>
                        </a:spcAft>
                      </a:pPr>
                      <a:r>
                        <a:rPr lang="en-GB" sz="1000">
                          <a:solidFill>
                            <a:schemeClr val="tx1">
                              <a:lumMod val="75000"/>
                              <a:lumOff val="25000"/>
                            </a:schemeClr>
                          </a:solidFill>
                          <a:effectLst/>
                          <a:highlight>
                            <a:srgbClr val="F2F2F2"/>
                          </a:highlight>
                        </a:rPr>
                        <a:t>NCA country offices</a:t>
                      </a:r>
                      <a:endParaRPr lang="en-GB" sz="1050">
                        <a:solidFill>
                          <a:schemeClr val="tx1">
                            <a:lumMod val="75000"/>
                            <a:lumOff val="25000"/>
                          </a:schemeClr>
                        </a:solidFill>
                        <a:effectLst/>
                        <a:highlight>
                          <a:srgbClr val="F2F2F2"/>
                        </a:highlight>
                        <a:latin typeface="HelveticaNeueLT Std" panose="020B0604020202020204"/>
                        <a:ea typeface="Arial" panose="020B0604020202020204" pitchFamily="34" charset="0"/>
                        <a:cs typeface="Mangal" panose="02040503050203030202" pitchFamily="18" charset="0"/>
                      </a:endParaRPr>
                    </a:p>
                  </a:txBody>
                  <a:tcPr marL="60690" marR="60690" marT="0" marB="0" anchor="ctr"/>
                </a:tc>
                <a:tc vMerge="1">
                  <a:txBody>
                    <a:bodyPr/>
                    <a:lstStyle/>
                    <a:p>
                      <a:endParaRPr lang="en-GB"/>
                    </a:p>
                  </a:txBody>
                  <a:tcPr/>
                </a:tc>
                <a:extLst>
                  <a:ext uri="{0D108BD9-81ED-4DB2-BD59-A6C34878D82A}">
                    <a16:rowId xmlns:a16="http://schemas.microsoft.com/office/drawing/2014/main" val="41285802"/>
                  </a:ext>
                </a:extLst>
              </a:tr>
            </a:tbl>
          </a:graphicData>
        </a:graphic>
      </p:graphicFrame>
    </p:spTree>
    <p:extLst>
      <p:ext uri="{BB962C8B-B14F-4D97-AF65-F5344CB8AC3E}">
        <p14:creationId xmlns:p14="http://schemas.microsoft.com/office/powerpoint/2010/main" val="219520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BEA6696-55B4-63EF-B06F-5C049CFACA3F}"/>
              </a:ext>
            </a:extLst>
          </p:cNvPr>
          <p:cNvSpPr>
            <a:spLocks noGrp="1"/>
          </p:cNvSpPr>
          <p:nvPr>
            <p:ph type="title"/>
          </p:nvPr>
        </p:nvSpPr>
        <p:spPr>
          <a:xfrm>
            <a:off x="635001" y="635000"/>
            <a:ext cx="3320142" cy="1092200"/>
          </a:xfrm>
        </p:spPr>
        <p:txBody>
          <a:bodyPr>
            <a:normAutofit/>
          </a:bodyPr>
          <a:lstStyle/>
          <a:p>
            <a:r>
              <a:rPr lang="sv-SE" sz="2800"/>
              <a:t>Right to education Right to health</a:t>
            </a:r>
            <a:endParaRPr lang="en-GB" sz="2800"/>
          </a:p>
        </p:txBody>
      </p:sp>
      <p:pic>
        <p:nvPicPr>
          <p:cNvPr id="17" name="Picture 16">
            <a:extLst>
              <a:ext uri="{FF2B5EF4-FFF2-40B4-BE49-F238E27FC236}">
                <a16:creationId xmlns:a16="http://schemas.microsoft.com/office/drawing/2014/main" id="{14C3F06A-4EEB-5E78-2D8E-69EB4DC09884}"/>
              </a:ext>
            </a:extLst>
          </p:cNvPr>
          <p:cNvPicPr/>
          <p:nvPr/>
        </p:nvPicPr>
        <p:blipFill>
          <a:blip r:embed="rId2"/>
          <a:stretch>
            <a:fillRect/>
          </a:stretch>
        </p:blipFill>
        <p:spPr>
          <a:xfrm>
            <a:off x="5174343" y="442685"/>
            <a:ext cx="6705599" cy="5972629"/>
          </a:xfrm>
          <a:prstGeom prst="rect">
            <a:avLst/>
          </a:prstGeom>
        </p:spPr>
      </p:pic>
    </p:spTree>
    <p:extLst>
      <p:ext uri="{BB962C8B-B14F-4D97-AF65-F5344CB8AC3E}">
        <p14:creationId xmlns:p14="http://schemas.microsoft.com/office/powerpoint/2010/main" val="34490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AE838C-19CF-1DD5-D0EF-A73CAB6A3456}"/>
              </a:ext>
            </a:extLst>
          </p:cNvPr>
          <p:cNvPicPr/>
          <p:nvPr/>
        </p:nvPicPr>
        <p:blipFill>
          <a:blip r:embed="rId2"/>
          <a:stretch>
            <a:fillRect/>
          </a:stretch>
        </p:blipFill>
        <p:spPr>
          <a:xfrm>
            <a:off x="4354642" y="328415"/>
            <a:ext cx="7590020" cy="6201169"/>
          </a:xfrm>
          <a:prstGeom prst="rect">
            <a:avLst/>
          </a:prstGeom>
        </p:spPr>
      </p:pic>
      <p:sp>
        <p:nvSpPr>
          <p:cNvPr id="2" name="Title 1">
            <a:extLst>
              <a:ext uri="{FF2B5EF4-FFF2-40B4-BE49-F238E27FC236}">
                <a16:creationId xmlns:a16="http://schemas.microsoft.com/office/drawing/2014/main" id="{E3B23903-5D46-5D60-687C-54B88B0A50A4}"/>
              </a:ext>
            </a:extLst>
          </p:cNvPr>
          <p:cNvSpPr>
            <a:spLocks noGrp="1"/>
          </p:cNvSpPr>
          <p:nvPr>
            <p:ph type="title"/>
          </p:nvPr>
        </p:nvSpPr>
        <p:spPr>
          <a:xfrm>
            <a:off x="635000" y="634999"/>
            <a:ext cx="3719641" cy="2348044"/>
          </a:xfrm>
        </p:spPr>
        <p:txBody>
          <a:bodyPr/>
          <a:lstStyle/>
          <a:p>
            <a:r>
              <a:rPr lang="en-GB"/>
              <a:t>Missed opportunity to promote</a:t>
            </a:r>
            <a:br>
              <a:rPr lang="en-GB"/>
            </a:br>
            <a:r>
              <a:rPr lang="en-GB"/>
              <a:t>right to survival, </a:t>
            </a:r>
            <a:br>
              <a:rPr lang="en-GB"/>
            </a:br>
            <a:r>
              <a:rPr lang="en-GB"/>
              <a:t>right to protection, </a:t>
            </a:r>
            <a:br>
              <a:rPr lang="en-GB"/>
            </a:br>
            <a:r>
              <a:rPr lang="en-GB"/>
              <a:t>right to non-discrimination</a:t>
            </a:r>
          </a:p>
        </p:txBody>
      </p:sp>
    </p:spTree>
    <p:extLst>
      <p:ext uri="{BB962C8B-B14F-4D97-AF65-F5344CB8AC3E}">
        <p14:creationId xmlns:p14="http://schemas.microsoft.com/office/powerpoint/2010/main" val="3955590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98E1-1962-5077-951C-E40A245EE468}"/>
              </a:ext>
            </a:extLst>
          </p:cNvPr>
          <p:cNvSpPr>
            <a:spLocks noGrp="1"/>
          </p:cNvSpPr>
          <p:nvPr>
            <p:ph type="title"/>
          </p:nvPr>
        </p:nvSpPr>
        <p:spPr>
          <a:xfrm>
            <a:off x="635000" y="634999"/>
            <a:ext cx="3399972" cy="1723571"/>
          </a:xfrm>
        </p:spPr>
        <p:txBody>
          <a:bodyPr/>
          <a:lstStyle/>
          <a:p>
            <a:r>
              <a:rPr lang="en-GB"/>
              <a:t>Right to clean and healthy environment</a:t>
            </a:r>
          </a:p>
        </p:txBody>
      </p:sp>
      <p:pic>
        <p:nvPicPr>
          <p:cNvPr id="4" name="Picture 3">
            <a:extLst>
              <a:ext uri="{FF2B5EF4-FFF2-40B4-BE49-F238E27FC236}">
                <a16:creationId xmlns:a16="http://schemas.microsoft.com/office/drawing/2014/main" id="{65639027-EAD2-AFD0-4AE9-1B8A528F0E21}"/>
              </a:ext>
            </a:extLst>
          </p:cNvPr>
          <p:cNvPicPr/>
          <p:nvPr/>
        </p:nvPicPr>
        <p:blipFill>
          <a:blip r:embed="rId2"/>
          <a:stretch>
            <a:fillRect/>
          </a:stretch>
        </p:blipFill>
        <p:spPr>
          <a:xfrm>
            <a:off x="4310743" y="0"/>
            <a:ext cx="7881257" cy="6858000"/>
          </a:xfrm>
          <a:prstGeom prst="rect">
            <a:avLst/>
          </a:prstGeom>
        </p:spPr>
      </p:pic>
    </p:spTree>
    <p:extLst>
      <p:ext uri="{BB962C8B-B14F-4D97-AF65-F5344CB8AC3E}">
        <p14:creationId xmlns:p14="http://schemas.microsoft.com/office/powerpoint/2010/main" val="717191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8C27-BE56-189D-754B-F93D0DE716DD}"/>
              </a:ext>
            </a:extLst>
          </p:cNvPr>
          <p:cNvSpPr>
            <a:spLocks noGrp="1"/>
          </p:cNvSpPr>
          <p:nvPr>
            <p:ph type="title"/>
          </p:nvPr>
        </p:nvSpPr>
        <p:spPr>
          <a:xfrm>
            <a:off x="635000" y="634999"/>
            <a:ext cx="4082143" cy="1048658"/>
          </a:xfrm>
        </p:spPr>
        <p:txBody>
          <a:bodyPr>
            <a:normAutofit/>
          </a:bodyPr>
          <a:lstStyle/>
          <a:p>
            <a:r>
              <a:rPr lang="sv-SE" sz="2800"/>
              <a:t>Agreement partners</a:t>
            </a:r>
            <a:endParaRPr lang="en-GB" sz="2800"/>
          </a:p>
        </p:txBody>
      </p:sp>
      <p:graphicFrame>
        <p:nvGraphicFramePr>
          <p:cNvPr id="4" name="Diagram 3">
            <a:extLst>
              <a:ext uri="{FF2B5EF4-FFF2-40B4-BE49-F238E27FC236}">
                <a16:creationId xmlns:a16="http://schemas.microsoft.com/office/drawing/2014/main" id="{A8A58429-FECF-7C95-9279-37119C79CD75}"/>
              </a:ext>
            </a:extLst>
          </p:cNvPr>
          <p:cNvGraphicFramePr/>
          <p:nvPr>
            <p:extLst>
              <p:ext uri="{D42A27DB-BD31-4B8C-83A1-F6EECF244321}">
                <p14:modId xmlns:p14="http://schemas.microsoft.com/office/powerpoint/2010/main" val="917971614"/>
              </p:ext>
            </p:extLst>
          </p:nvPr>
        </p:nvGraphicFramePr>
        <p:xfrm>
          <a:off x="4005943" y="174171"/>
          <a:ext cx="7990114" cy="6509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7A5EC2D-B42B-0F54-6D60-451D58D62084}"/>
              </a:ext>
            </a:extLst>
          </p:cNvPr>
          <p:cNvSpPr txBox="1"/>
          <p:nvPr/>
        </p:nvSpPr>
        <p:spPr>
          <a:xfrm>
            <a:off x="635000" y="2082577"/>
            <a:ext cx="3820886" cy="1733808"/>
          </a:xfrm>
          <a:prstGeom prst="rect">
            <a:avLst/>
          </a:prstGeom>
          <a:noFill/>
        </p:spPr>
        <p:txBody>
          <a:bodyPr wrap="square">
            <a:spAutoFit/>
          </a:bodyPr>
          <a:lstStyle/>
          <a:p>
            <a:pPr marL="285750" indent="-285750">
              <a:spcBef>
                <a:spcPts val="1000"/>
              </a:spcBef>
              <a:buFont typeface="Arial" panose="020B0604020202020204" pitchFamily="34" charset="0"/>
              <a:buChar char="•"/>
            </a:pPr>
            <a:r>
              <a:rPr lang="en-GB"/>
              <a:t>All are aware of the requirement to report on cci</a:t>
            </a:r>
          </a:p>
          <a:p>
            <a:pPr marL="285750" indent="-285750">
              <a:spcBef>
                <a:spcPts val="1000"/>
              </a:spcBef>
              <a:buFont typeface="Arial" panose="020B0604020202020204" pitchFamily="34" charset="0"/>
              <a:buChar char="•"/>
            </a:pPr>
            <a:r>
              <a:rPr lang="en-GB"/>
              <a:t>Different approaches applied</a:t>
            </a:r>
          </a:p>
          <a:p>
            <a:pPr marL="285750" indent="-285750">
              <a:spcBef>
                <a:spcPts val="1000"/>
              </a:spcBef>
              <a:buFont typeface="Arial" panose="020B0604020202020204" pitchFamily="34" charset="0"/>
              <a:buChar char="•"/>
            </a:pPr>
            <a:r>
              <a:rPr lang="en-GB"/>
              <a:t>Demand for more support and guidance</a:t>
            </a:r>
          </a:p>
        </p:txBody>
      </p:sp>
    </p:spTree>
    <p:extLst>
      <p:ext uri="{BB962C8B-B14F-4D97-AF65-F5344CB8AC3E}">
        <p14:creationId xmlns:p14="http://schemas.microsoft.com/office/powerpoint/2010/main" val="164543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DFAF37B-47AA-96CB-1934-A616EB3AAE56}"/>
            </a:ext>
          </a:extLst>
        </p:cNvPr>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4226062-1222-9D18-0122-D2FC8D57CA74}"/>
              </a:ext>
            </a:extLst>
          </p:cNvPr>
          <p:cNvSpPr>
            <a:spLocks noGrp="1"/>
          </p:cNvSpPr>
          <p:nvPr>
            <p:ph idx="1"/>
          </p:nvPr>
        </p:nvSpPr>
        <p:spPr>
          <a:xfrm>
            <a:off x="1240970" y="1625599"/>
            <a:ext cx="10043887" cy="4597401"/>
          </a:xfrm>
        </p:spPr>
        <p:txBody>
          <a:bodyPr>
            <a:normAutofit/>
          </a:bodyPr>
          <a:lstStyle/>
          <a:p>
            <a:pPr marL="342900" indent="-342900">
              <a:buFont typeface="Arial" panose="020B0604020202020204" pitchFamily="34" charset="0"/>
              <a:buChar char="•"/>
            </a:pPr>
            <a:r>
              <a:rPr lang="en-GB" sz="2000">
                <a:latin typeface="HelveticaNeueLT Std" panose="020B0604020202020204"/>
                <a:cs typeface="Mangal" panose="02040503050203030202" pitchFamily="18" charset="0"/>
              </a:rPr>
              <a:t>Human rights as a cross-cutting issue shall </a:t>
            </a:r>
            <a:r>
              <a:rPr lang="en-GB" sz="2000" i="1">
                <a:latin typeface="HelveticaNeueLT Std" panose="020B0604020202020204"/>
                <a:cs typeface="Mangal" panose="02040503050203030202" pitchFamily="18" charset="0"/>
              </a:rPr>
              <a:t>have special focus on participation and accountability.</a:t>
            </a:r>
          </a:p>
          <a:p>
            <a:pPr marL="342900" indent="-342900">
              <a:buFont typeface="Arial" panose="020B0604020202020204" pitchFamily="34" charset="0"/>
              <a:buChar char="•"/>
            </a:pPr>
            <a:r>
              <a:rPr lang="en-GB" sz="2000">
                <a:latin typeface="HelveticaNeueLT Std" panose="020B0604020202020204"/>
                <a:cs typeface="Mangal" panose="02040503050203030202" pitchFamily="18" charset="0"/>
              </a:rPr>
              <a:t>Women’s rights and gender equality as a cross-cutting issue </a:t>
            </a:r>
            <a:r>
              <a:rPr lang="en-GB" sz="2000" i="1">
                <a:latin typeface="HelveticaNeueLT Std" panose="020B0604020202020204"/>
                <a:cs typeface="Mangal" panose="02040503050203030202" pitchFamily="18" charset="0"/>
              </a:rPr>
              <a:t>shall reduce the risk that supported interventions cause unintentional discrimination of women or men</a:t>
            </a:r>
            <a:r>
              <a:rPr lang="en-GB" sz="2000">
                <a:latin typeface="HelveticaNeueLT Std" panose="020B0604020202020204"/>
                <a:cs typeface="Mangal" panose="02040503050203030202" pitchFamily="18" charset="0"/>
              </a:rPr>
              <a:t>.</a:t>
            </a:r>
          </a:p>
          <a:p>
            <a:pPr marL="342900" indent="-342900">
              <a:buFont typeface="Arial" panose="020B0604020202020204" pitchFamily="34" charset="0"/>
              <a:buChar char="•"/>
            </a:pPr>
            <a:r>
              <a:rPr lang="en-GB" sz="2000">
                <a:latin typeface="HelveticaNeueLT Std" panose="020B0604020202020204"/>
                <a:cs typeface="Mangal" panose="02040503050203030202" pitchFamily="18" charset="0"/>
              </a:rPr>
              <a:t>The inclusion of climate and environment in development cooperation is a </a:t>
            </a:r>
            <a:r>
              <a:rPr lang="en-GB" sz="2000" i="1">
                <a:latin typeface="HelveticaNeueLT Std" panose="020B0604020202020204"/>
                <a:cs typeface="Mangal" panose="02040503050203030202" pitchFamily="18" charset="0"/>
              </a:rPr>
              <a:t>prerequisite for reaching the goal of poverty reduction</a:t>
            </a:r>
            <a:r>
              <a:rPr lang="en-GB" sz="2000">
                <a:latin typeface="HelveticaNeueLT Std" panose="020B0604020202020204"/>
                <a:cs typeface="Mangal" panose="02040503050203030202" pitchFamily="18" charset="0"/>
              </a:rPr>
              <a:t>. Climate- and environmental assessments, clarification of overlapping user or ownership rights and inclusive processes with local populations are particularly important.</a:t>
            </a:r>
          </a:p>
          <a:p>
            <a:pPr marL="342900" indent="-342900">
              <a:buFont typeface="Arial" panose="020B0604020202020204" pitchFamily="34" charset="0"/>
              <a:buChar char="•"/>
            </a:pPr>
            <a:r>
              <a:rPr lang="en-GB" sz="2000">
                <a:latin typeface="HelveticaNeueLT Std" panose="020B0604020202020204"/>
                <a:cs typeface="Mangal" panose="02040503050203030202" pitchFamily="18" charset="0"/>
              </a:rPr>
              <a:t>Anti-corruption as a cross-cutting issue shall provide sufficient ensurance that </a:t>
            </a:r>
            <a:r>
              <a:rPr lang="en-GB" sz="2000" i="1">
                <a:latin typeface="HelveticaNeueLT Std" panose="020B0604020202020204"/>
                <a:cs typeface="Mangal" panose="02040503050203030202" pitchFamily="18" charset="0"/>
              </a:rPr>
              <a:t>interventions supported by Norway do not contribute to corrupt practices</a:t>
            </a:r>
            <a:r>
              <a:rPr lang="en-GB" sz="2000">
                <a:latin typeface="HelveticaNeueLT Std" panose="020B0604020202020204"/>
                <a:cs typeface="Mangal" panose="02040503050203030202" pitchFamily="18" charset="0"/>
              </a:rPr>
              <a:t>, neither in the interventions nor in society. Special focus shall be placed on increased openness and transparency, and participation of beneficiaries to achieve increased accountability.</a:t>
            </a:r>
          </a:p>
        </p:txBody>
      </p:sp>
      <p:sp>
        <p:nvSpPr>
          <p:cNvPr id="2" name="Title 1">
            <a:extLst>
              <a:ext uri="{FF2B5EF4-FFF2-40B4-BE49-F238E27FC236}">
                <a16:creationId xmlns:a16="http://schemas.microsoft.com/office/drawing/2014/main" id="{48C06F43-3751-5904-5D5E-2805BD3BD167}"/>
              </a:ext>
            </a:extLst>
          </p:cNvPr>
          <p:cNvSpPr>
            <a:spLocks noGrp="1"/>
          </p:cNvSpPr>
          <p:nvPr>
            <p:ph type="title"/>
          </p:nvPr>
        </p:nvSpPr>
        <p:spPr>
          <a:xfrm>
            <a:off x="1240970" y="635001"/>
            <a:ext cx="10316029" cy="816428"/>
          </a:xfrm>
        </p:spPr>
        <p:txBody>
          <a:bodyPr anchor="b">
            <a:normAutofit/>
          </a:bodyPr>
          <a:lstStyle/>
          <a:p>
            <a:r>
              <a:rPr lang="en-GB"/>
              <a:t>Commitments in Meld St. 24 (2016-2017)</a:t>
            </a:r>
          </a:p>
        </p:txBody>
      </p:sp>
    </p:spTree>
    <p:extLst>
      <p:ext uri="{BB962C8B-B14F-4D97-AF65-F5344CB8AC3E}">
        <p14:creationId xmlns:p14="http://schemas.microsoft.com/office/powerpoint/2010/main" val="420226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AC08-D191-2CDF-064C-D154B0DB47CE}"/>
              </a:ext>
            </a:extLst>
          </p:cNvPr>
          <p:cNvSpPr>
            <a:spLocks noGrp="1"/>
          </p:cNvSpPr>
          <p:nvPr>
            <p:ph type="title"/>
          </p:nvPr>
        </p:nvSpPr>
        <p:spPr>
          <a:xfrm>
            <a:off x="376016" y="529840"/>
            <a:ext cx="2835018" cy="1999716"/>
          </a:xfrm>
        </p:spPr>
        <p:txBody>
          <a:bodyPr>
            <a:normAutofit/>
          </a:bodyPr>
          <a:lstStyle/>
          <a:p>
            <a:r>
              <a:rPr lang="sv-SE" sz="3200"/>
              <a:t>Evaluation questions </a:t>
            </a:r>
            <a:br>
              <a:rPr lang="sv-SE" sz="3200"/>
            </a:br>
            <a:r>
              <a:rPr lang="sv-SE" sz="3200"/>
              <a:t>and </a:t>
            </a:r>
            <a:br>
              <a:rPr lang="sv-SE" sz="3200"/>
            </a:br>
            <a:r>
              <a:rPr lang="sv-SE" sz="3200"/>
              <a:t>methodology </a:t>
            </a:r>
            <a:endParaRPr lang="en-GB" sz="3200"/>
          </a:p>
        </p:txBody>
      </p:sp>
      <p:graphicFrame>
        <p:nvGraphicFramePr>
          <p:cNvPr id="5" name="Content Placeholder 4">
            <a:extLst>
              <a:ext uri="{FF2B5EF4-FFF2-40B4-BE49-F238E27FC236}">
                <a16:creationId xmlns:a16="http://schemas.microsoft.com/office/drawing/2014/main" id="{9231054F-9801-4DE8-53F5-E5BB37D7322B}"/>
              </a:ext>
            </a:extLst>
          </p:cNvPr>
          <p:cNvGraphicFramePr>
            <a:graphicFrameLocks noGrp="1"/>
          </p:cNvGraphicFramePr>
          <p:nvPr>
            <p:ph idx="1"/>
            <p:extLst>
              <p:ext uri="{D42A27DB-BD31-4B8C-83A1-F6EECF244321}">
                <p14:modId xmlns:p14="http://schemas.microsoft.com/office/powerpoint/2010/main" val="2738942748"/>
              </p:ext>
            </p:extLst>
          </p:nvPr>
        </p:nvGraphicFramePr>
        <p:xfrm>
          <a:off x="3211033" y="76912"/>
          <a:ext cx="8864173" cy="6699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312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0F34-9C05-21F1-793E-1ABA5CC4E99B}"/>
              </a:ext>
            </a:extLst>
          </p:cNvPr>
          <p:cNvSpPr>
            <a:spLocks noGrp="1"/>
          </p:cNvSpPr>
          <p:nvPr>
            <p:ph type="title"/>
          </p:nvPr>
        </p:nvSpPr>
        <p:spPr>
          <a:xfrm>
            <a:off x="635000" y="634999"/>
            <a:ext cx="3254829" cy="1687287"/>
          </a:xfrm>
        </p:spPr>
        <p:txBody>
          <a:bodyPr>
            <a:normAutofit/>
          </a:bodyPr>
          <a:lstStyle/>
          <a:p>
            <a:r>
              <a:rPr lang="sv-SE" sz="3200"/>
              <a:t>Human rights effects in Nepal</a:t>
            </a:r>
            <a:endParaRPr lang="en-GB" sz="3200"/>
          </a:p>
        </p:txBody>
      </p:sp>
      <p:graphicFrame>
        <p:nvGraphicFramePr>
          <p:cNvPr id="5" name="Diagram 4">
            <a:extLst>
              <a:ext uri="{FF2B5EF4-FFF2-40B4-BE49-F238E27FC236}">
                <a16:creationId xmlns:a16="http://schemas.microsoft.com/office/drawing/2014/main" id="{188AD2F7-4691-02A9-B184-FAC198D28A95}"/>
              </a:ext>
            </a:extLst>
          </p:cNvPr>
          <p:cNvGraphicFramePr/>
          <p:nvPr>
            <p:extLst>
              <p:ext uri="{D42A27DB-BD31-4B8C-83A1-F6EECF244321}">
                <p14:modId xmlns:p14="http://schemas.microsoft.com/office/powerpoint/2010/main" val="908024415"/>
              </p:ext>
            </p:extLst>
          </p:nvPr>
        </p:nvGraphicFramePr>
        <p:xfrm>
          <a:off x="3976914" y="307297"/>
          <a:ext cx="7498056" cy="6253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9519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F854-A6A5-FB17-9265-3C067D75CE8F}"/>
              </a:ext>
            </a:extLst>
          </p:cNvPr>
          <p:cNvSpPr>
            <a:spLocks noGrp="1"/>
          </p:cNvSpPr>
          <p:nvPr>
            <p:ph type="title"/>
          </p:nvPr>
        </p:nvSpPr>
        <p:spPr>
          <a:xfrm>
            <a:off x="635001" y="635000"/>
            <a:ext cx="5015524" cy="1146908"/>
          </a:xfrm>
        </p:spPr>
        <p:txBody>
          <a:bodyPr>
            <a:normAutofit/>
          </a:bodyPr>
          <a:lstStyle/>
          <a:p>
            <a:r>
              <a:rPr lang="sv-SE" sz="2800"/>
              <a:t>Right to education</a:t>
            </a:r>
            <a:br>
              <a:rPr lang="sv-SE" sz="2800"/>
            </a:br>
            <a:r>
              <a:rPr lang="sv-SE" sz="2800"/>
              <a:t>Right to non-discrimination</a:t>
            </a:r>
            <a:endParaRPr lang="en-GB" sz="2800"/>
          </a:p>
        </p:txBody>
      </p:sp>
      <p:pic>
        <p:nvPicPr>
          <p:cNvPr id="4" name="Picture 3">
            <a:extLst>
              <a:ext uri="{FF2B5EF4-FFF2-40B4-BE49-F238E27FC236}">
                <a16:creationId xmlns:a16="http://schemas.microsoft.com/office/drawing/2014/main" id="{ECDA37DA-59D8-ABE8-8B8B-F98DA442E238}"/>
              </a:ext>
            </a:extLst>
          </p:cNvPr>
          <p:cNvPicPr/>
          <p:nvPr/>
        </p:nvPicPr>
        <p:blipFill>
          <a:blip r:embed="rId2"/>
          <a:stretch>
            <a:fillRect/>
          </a:stretch>
        </p:blipFill>
        <p:spPr>
          <a:xfrm>
            <a:off x="635000" y="2110154"/>
            <a:ext cx="4779253" cy="4307921"/>
          </a:xfrm>
          <a:prstGeom prst="rect">
            <a:avLst/>
          </a:prstGeom>
        </p:spPr>
      </p:pic>
      <p:pic>
        <p:nvPicPr>
          <p:cNvPr id="7" name="Picture 6">
            <a:extLst>
              <a:ext uri="{FF2B5EF4-FFF2-40B4-BE49-F238E27FC236}">
                <a16:creationId xmlns:a16="http://schemas.microsoft.com/office/drawing/2014/main" id="{61F12761-B90E-6933-87E4-5871448DF971}"/>
              </a:ext>
            </a:extLst>
          </p:cNvPr>
          <p:cNvPicPr/>
          <p:nvPr/>
        </p:nvPicPr>
        <p:blipFill>
          <a:blip r:embed="rId3"/>
          <a:stretch>
            <a:fillRect/>
          </a:stretch>
        </p:blipFill>
        <p:spPr>
          <a:xfrm>
            <a:off x="6541477" y="799831"/>
            <a:ext cx="4937687" cy="4116046"/>
          </a:xfrm>
          <a:prstGeom prst="rect">
            <a:avLst/>
          </a:prstGeom>
        </p:spPr>
      </p:pic>
    </p:spTree>
    <p:extLst>
      <p:ext uri="{BB962C8B-B14F-4D97-AF65-F5344CB8AC3E}">
        <p14:creationId xmlns:p14="http://schemas.microsoft.com/office/powerpoint/2010/main" val="126665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23129-337F-E066-C391-E54910902109}"/>
              </a:ext>
            </a:extLst>
          </p:cNvPr>
          <p:cNvSpPr>
            <a:spLocks noGrp="1"/>
          </p:cNvSpPr>
          <p:nvPr>
            <p:ph type="title"/>
          </p:nvPr>
        </p:nvSpPr>
        <p:spPr>
          <a:xfrm>
            <a:off x="635000" y="635000"/>
            <a:ext cx="4577862" cy="881185"/>
          </a:xfrm>
        </p:spPr>
        <p:txBody>
          <a:bodyPr>
            <a:normAutofit/>
          </a:bodyPr>
          <a:lstStyle/>
          <a:p>
            <a:r>
              <a:rPr lang="sv-SE" sz="2800"/>
              <a:t>Right to education</a:t>
            </a:r>
            <a:br>
              <a:rPr lang="sv-SE" sz="2800"/>
            </a:br>
            <a:r>
              <a:rPr lang="sv-SE" sz="2800"/>
              <a:t>Right to non-discrimination</a:t>
            </a:r>
            <a:endParaRPr lang="en-GB" sz="2800"/>
          </a:p>
        </p:txBody>
      </p:sp>
      <p:pic>
        <p:nvPicPr>
          <p:cNvPr id="7" name="Picture 6">
            <a:extLst>
              <a:ext uri="{FF2B5EF4-FFF2-40B4-BE49-F238E27FC236}">
                <a16:creationId xmlns:a16="http://schemas.microsoft.com/office/drawing/2014/main" id="{748FB18E-1E4D-A997-DBB7-BB216A0701B2}"/>
              </a:ext>
            </a:extLst>
          </p:cNvPr>
          <p:cNvPicPr/>
          <p:nvPr/>
        </p:nvPicPr>
        <p:blipFill>
          <a:blip r:embed="rId2"/>
          <a:stretch>
            <a:fillRect/>
          </a:stretch>
        </p:blipFill>
        <p:spPr>
          <a:xfrm>
            <a:off x="3788228" y="1723522"/>
            <a:ext cx="4171232" cy="4041484"/>
          </a:xfrm>
          <a:prstGeom prst="rect">
            <a:avLst/>
          </a:prstGeom>
        </p:spPr>
      </p:pic>
      <p:pic>
        <p:nvPicPr>
          <p:cNvPr id="6" name="Picture 5">
            <a:extLst>
              <a:ext uri="{FF2B5EF4-FFF2-40B4-BE49-F238E27FC236}">
                <a16:creationId xmlns:a16="http://schemas.microsoft.com/office/drawing/2014/main" id="{699F80F9-6837-E9D1-753A-17CA8072EDC6}"/>
              </a:ext>
            </a:extLst>
          </p:cNvPr>
          <p:cNvPicPr/>
          <p:nvPr/>
        </p:nvPicPr>
        <p:blipFill>
          <a:blip r:embed="rId3"/>
          <a:stretch>
            <a:fillRect/>
          </a:stretch>
        </p:blipFill>
        <p:spPr>
          <a:xfrm>
            <a:off x="7514770" y="326570"/>
            <a:ext cx="4430487" cy="3976915"/>
          </a:xfrm>
          <a:prstGeom prst="rect">
            <a:avLst/>
          </a:prstGeom>
        </p:spPr>
      </p:pic>
      <p:pic>
        <p:nvPicPr>
          <p:cNvPr id="4" name="Picture 3">
            <a:extLst>
              <a:ext uri="{FF2B5EF4-FFF2-40B4-BE49-F238E27FC236}">
                <a16:creationId xmlns:a16="http://schemas.microsoft.com/office/drawing/2014/main" id="{831F94AC-3DEF-E0EB-DC55-4572BE95C06F}"/>
              </a:ext>
            </a:extLst>
          </p:cNvPr>
          <p:cNvPicPr/>
          <p:nvPr/>
        </p:nvPicPr>
        <p:blipFill>
          <a:blip r:embed="rId4"/>
          <a:stretch>
            <a:fillRect/>
          </a:stretch>
        </p:blipFill>
        <p:spPr>
          <a:xfrm>
            <a:off x="308429" y="2585292"/>
            <a:ext cx="4171232" cy="4041483"/>
          </a:xfrm>
          <a:prstGeom prst="rect">
            <a:avLst/>
          </a:prstGeom>
        </p:spPr>
      </p:pic>
    </p:spTree>
    <p:extLst>
      <p:ext uri="{BB962C8B-B14F-4D97-AF65-F5344CB8AC3E}">
        <p14:creationId xmlns:p14="http://schemas.microsoft.com/office/powerpoint/2010/main" val="2188444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BB22D-13BA-DA34-1F14-CBD503746C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C610200-B59C-5D07-D615-C7A0105B2234}"/>
              </a:ext>
            </a:extLst>
          </p:cNvPr>
          <p:cNvSpPr>
            <a:spLocks noGrp="1"/>
          </p:cNvSpPr>
          <p:nvPr>
            <p:ph type="title"/>
          </p:nvPr>
        </p:nvSpPr>
        <p:spPr>
          <a:xfrm>
            <a:off x="635000" y="634999"/>
            <a:ext cx="3179011" cy="1049421"/>
          </a:xfrm>
        </p:spPr>
        <p:txBody>
          <a:bodyPr>
            <a:normAutofit/>
          </a:bodyPr>
          <a:lstStyle/>
          <a:p>
            <a:r>
              <a:rPr lang="en-GB" sz="2800"/>
              <a:t>Right to education </a:t>
            </a:r>
            <a:br>
              <a:rPr lang="en-GB" sz="2800"/>
            </a:br>
            <a:r>
              <a:rPr lang="en-GB" sz="2800"/>
              <a:t>Right to protection </a:t>
            </a:r>
          </a:p>
        </p:txBody>
      </p:sp>
      <p:pic>
        <p:nvPicPr>
          <p:cNvPr id="4" name="Content Placeholder 3">
            <a:extLst>
              <a:ext uri="{FF2B5EF4-FFF2-40B4-BE49-F238E27FC236}">
                <a16:creationId xmlns:a16="http://schemas.microsoft.com/office/drawing/2014/main" id="{AB819F05-5B2C-A925-1FD7-47E2BEA03773}"/>
              </a:ext>
            </a:extLst>
          </p:cNvPr>
          <p:cNvPicPr>
            <a:picLocks/>
          </p:cNvPicPr>
          <p:nvPr/>
        </p:nvPicPr>
        <p:blipFill>
          <a:blip r:embed="rId2"/>
          <a:stretch>
            <a:fillRect/>
          </a:stretch>
        </p:blipFill>
        <p:spPr>
          <a:xfrm>
            <a:off x="5355771" y="0"/>
            <a:ext cx="6836229" cy="6858000"/>
          </a:xfrm>
          <a:prstGeom prst="rect">
            <a:avLst/>
          </a:prstGeom>
        </p:spPr>
      </p:pic>
      <p:pic>
        <p:nvPicPr>
          <p:cNvPr id="5" name="Picture 4">
            <a:extLst>
              <a:ext uri="{FF2B5EF4-FFF2-40B4-BE49-F238E27FC236}">
                <a16:creationId xmlns:a16="http://schemas.microsoft.com/office/drawing/2014/main" id="{D73BDEB4-B79F-180C-3008-4449160B1A4A}"/>
              </a:ext>
            </a:extLst>
          </p:cNvPr>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44896" t="45435" r="42673" b="33692"/>
          <a:stretch/>
        </p:blipFill>
        <p:spPr>
          <a:xfrm>
            <a:off x="1345201" y="2231307"/>
            <a:ext cx="2372360" cy="2395386"/>
          </a:xfrm>
          <a:prstGeom prst="ellipse">
            <a:avLst/>
          </a:prstGeom>
          <a:effectLst>
            <a:softEdge rad="127000"/>
          </a:effectLst>
        </p:spPr>
      </p:pic>
    </p:spTree>
    <p:extLst>
      <p:ext uri="{BB962C8B-B14F-4D97-AF65-F5344CB8AC3E}">
        <p14:creationId xmlns:p14="http://schemas.microsoft.com/office/powerpoint/2010/main" val="208360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949A-92D1-B376-632C-AC14BF3CAED5}"/>
              </a:ext>
            </a:extLst>
          </p:cNvPr>
          <p:cNvSpPr>
            <a:spLocks noGrp="1"/>
          </p:cNvSpPr>
          <p:nvPr>
            <p:ph type="title"/>
          </p:nvPr>
        </p:nvSpPr>
        <p:spPr>
          <a:xfrm>
            <a:off x="580390" y="635000"/>
            <a:ext cx="9443827" cy="1125434"/>
          </a:xfrm>
        </p:spPr>
        <p:txBody>
          <a:bodyPr>
            <a:normAutofit/>
          </a:bodyPr>
          <a:lstStyle/>
          <a:p>
            <a:r>
              <a:rPr lang="en-GB" sz="3200"/>
              <a:t>Human rights effects for end beneficiaries in Nepal</a:t>
            </a:r>
          </a:p>
        </p:txBody>
      </p:sp>
      <p:sp>
        <p:nvSpPr>
          <p:cNvPr id="3" name="Content Placeholder 2">
            <a:extLst>
              <a:ext uri="{FF2B5EF4-FFF2-40B4-BE49-F238E27FC236}">
                <a16:creationId xmlns:a16="http://schemas.microsoft.com/office/drawing/2014/main" id="{239C830F-E3FC-795E-9237-EC36917FF3A9}"/>
              </a:ext>
            </a:extLst>
          </p:cNvPr>
          <p:cNvSpPr>
            <a:spLocks noGrp="1"/>
          </p:cNvSpPr>
          <p:nvPr>
            <p:ph idx="1"/>
          </p:nvPr>
        </p:nvSpPr>
        <p:spPr>
          <a:xfrm>
            <a:off x="635000" y="2025353"/>
            <a:ext cx="10922000" cy="4197647"/>
          </a:xfrm>
        </p:spPr>
        <p:txBody>
          <a:bodyPr>
            <a:normAutofit/>
          </a:bodyPr>
          <a:lstStyle/>
          <a:p>
            <a:pPr>
              <a:spcBef>
                <a:spcPts val="1200"/>
              </a:spcBef>
              <a:buClr>
                <a:schemeClr val="accent1"/>
              </a:buClr>
              <a:buSzPct val="125000"/>
            </a:pPr>
            <a:r>
              <a:rPr lang="en-GB" sz="2400"/>
              <a:t>Positive human rights effects </a:t>
            </a:r>
            <a:r>
              <a:rPr lang="en-GB" sz="2400" i="1"/>
              <a:t>of project outcomes – not of cross-cutting considerations</a:t>
            </a:r>
          </a:p>
          <a:p>
            <a:pPr>
              <a:spcBef>
                <a:spcPts val="1200"/>
              </a:spcBef>
              <a:buClr>
                <a:schemeClr val="accent1"/>
              </a:buClr>
              <a:buSzPct val="125000"/>
            </a:pPr>
            <a:r>
              <a:rPr lang="en-GB" sz="2400"/>
              <a:t>Negative effects and missed opportunities</a:t>
            </a:r>
          </a:p>
          <a:p>
            <a:pPr>
              <a:spcBef>
                <a:spcPts val="1200"/>
              </a:spcBef>
              <a:buClr>
                <a:schemeClr val="accent1"/>
              </a:buClr>
              <a:buSzPct val="125000"/>
            </a:pPr>
            <a:r>
              <a:rPr lang="en-GB" sz="2400"/>
              <a:t>Limited application of a Human rights-based approach</a:t>
            </a:r>
          </a:p>
          <a:p>
            <a:endParaRPr lang="en-GB" sz="2400"/>
          </a:p>
        </p:txBody>
      </p:sp>
    </p:spTree>
    <p:extLst>
      <p:ext uri="{BB962C8B-B14F-4D97-AF65-F5344CB8AC3E}">
        <p14:creationId xmlns:p14="http://schemas.microsoft.com/office/powerpoint/2010/main" val="3399568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7F090-38DE-670D-B71D-D3D2362E371B}"/>
              </a:ext>
            </a:extLst>
          </p:cNvPr>
          <p:cNvSpPr>
            <a:spLocks noGrp="1"/>
          </p:cNvSpPr>
          <p:nvPr>
            <p:ph type="title"/>
          </p:nvPr>
        </p:nvSpPr>
        <p:spPr>
          <a:xfrm>
            <a:off x="635000" y="529839"/>
            <a:ext cx="10922000" cy="615297"/>
          </a:xfrm>
        </p:spPr>
        <p:txBody>
          <a:bodyPr>
            <a:normAutofit/>
          </a:bodyPr>
          <a:lstStyle/>
          <a:p>
            <a:r>
              <a:rPr lang="en-GB" sz="3200"/>
              <a:t>Cross-cutting issues in Norad project documents</a:t>
            </a:r>
          </a:p>
        </p:txBody>
      </p:sp>
      <p:sp>
        <p:nvSpPr>
          <p:cNvPr id="3" name="Content Placeholder 2">
            <a:extLst>
              <a:ext uri="{FF2B5EF4-FFF2-40B4-BE49-F238E27FC236}">
                <a16:creationId xmlns:a16="http://schemas.microsoft.com/office/drawing/2014/main" id="{59C6D81F-85C4-C036-3D9C-4C6CACAACA93}"/>
              </a:ext>
            </a:extLst>
          </p:cNvPr>
          <p:cNvSpPr>
            <a:spLocks noGrp="1"/>
          </p:cNvSpPr>
          <p:nvPr>
            <p:ph idx="1"/>
          </p:nvPr>
        </p:nvSpPr>
        <p:spPr>
          <a:xfrm>
            <a:off x="635000" y="1230594"/>
            <a:ext cx="10922000" cy="4992406"/>
          </a:xfrm>
        </p:spPr>
        <p:txBody>
          <a:bodyPr>
            <a:normAutofit/>
          </a:bodyPr>
          <a:lstStyle/>
          <a:p>
            <a:pPr>
              <a:buClr>
                <a:schemeClr val="accent1"/>
              </a:buClr>
              <a:buSzPct val="125000"/>
            </a:pPr>
            <a:r>
              <a:rPr lang="en-GB" sz="2400"/>
              <a:t>Promotion of cross-cutting issues </a:t>
            </a:r>
          </a:p>
          <a:p>
            <a:pPr lvl="1">
              <a:buClr>
                <a:schemeClr val="accent1"/>
              </a:buClr>
              <a:buSzPct val="125000"/>
            </a:pPr>
            <a:r>
              <a:rPr lang="en-GB" sz="1800"/>
              <a:t>mentioned in design </a:t>
            </a:r>
            <a:r>
              <a:rPr lang="en-GB" sz="1800" dirty="0"/>
              <a:t>phase </a:t>
            </a:r>
            <a:r>
              <a:rPr lang="en-GB" sz="1800"/>
              <a:t>documents more than half of </a:t>
            </a:r>
            <a:r>
              <a:rPr lang="en-GB" sz="1800" dirty="0"/>
              <a:t>agreements</a:t>
            </a:r>
          </a:p>
          <a:p>
            <a:pPr lvl="1">
              <a:buClr>
                <a:schemeClr val="accent1"/>
              </a:buClr>
              <a:buSzPct val="125000"/>
            </a:pPr>
            <a:r>
              <a:rPr lang="en-GB" sz="1800"/>
              <a:t>reported </a:t>
            </a:r>
            <a:r>
              <a:rPr lang="en-GB" sz="1800" dirty="0"/>
              <a:t>on in 12% of follow-up documents</a:t>
            </a:r>
          </a:p>
          <a:p>
            <a:pPr>
              <a:buClr>
                <a:schemeClr val="accent1"/>
              </a:buClr>
              <a:buSzPct val="125000"/>
            </a:pPr>
            <a:r>
              <a:rPr lang="en-GB" sz="2400"/>
              <a:t>Risks relating to cross-cutting issues not sufficiently assessed:</a:t>
            </a:r>
          </a:p>
          <a:p>
            <a:pPr marL="0" indent="0">
              <a:buNone/>
            </a:pPr>
            <a:endParaRPr lang="en-GB" sz="2000" dirty="0"/>
          </a:p>
          <a:p>
            <a:pPr marL="0" indent="0">
              <a:buNone/>
            </a:pPr>
            <a:endParaRPr lang="en-GB" sz="2000" dirty="0"/>
          </a:p>
          <a:p>
            <a:endParaRPr lang="en-GB" sz="2000" dirty="0"/>
          </a:p>
        </p:txBody>
      </p:sp>
      <p:graphicFrame>
        <p:nvGraphicFramePr>
          <p:cNvPr id="5" name="Chart 4">
            <a:extLst>
              <a:ext uri="{FF2B5EF4-FFF2-40B4-BE49-F238E27FC236}">
                <a16:creationId xmlns:a16="http://schemas.microsoft.com/office/drawing/2014/main" id="{EEAFCEF8-7901-613D-339C-CFF1E403A2A8}"/>
              </a:ext>
            </a:extLst>
          </p:cNvPr>
          <p:cNvGraphicFramePr/>
          <p:nvPr>
            <p:extLst>
              <p:ext uri="{D42A27DB-BD31-4B8C-83A1-F6EECF244321}">
                <p14:modId xmlns:p14="http://schemas.microsoft.com/office/powerpoint/2010/main" val="1021192426"/>
              </p:ext>
            </p:extLst>
          </p:nvPr>
        </p:nvGraphicFramePr>
        <p:xfrm>
          <a:off x="635000" y="2891692"/>
          <a:ext cx="9837615" cy="35834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708785"/>
      </p:ext>
    </p:extLst>
  </p:cSld>
  <p:clrMapOvr>
    <a:masterClrMapping/>
  </p:clrMapOvr>
</p:sld>
</file>

<file path=ppt/theme/theme1.xml><?xml version="1.0" encoding="utf-8"?>
<a:theme xmlns:a="http://schemas.openxmlformats.org/drawingml/2006/main" name="IODPARCbasic">
  <a:themeElements>
    <a:clrScheme name="IOD PARC basic">
      <a:dk1>
        <a:sysClr val="windowText" lastClr="000000"/>
      </a:dk1>
      <a:lt1>
        <a:sysClr val="window" lastClr="FFFFFF"/>
      </a:lt1>
      <a:dk2>
        <a:srgbClr val="00A499"/>
      </a:dk2>
      <a:lt2>
        <a:srgbClr val="FFFFFF"/>
      </a:lt2>
      <a:accent1>
        <a:srgbClr val="00A499"/>
      </a:accent1>
      <a:accent2>
        <a:srgbClr val="A50050"/>
      </a:accent2>
      <a:accent3>
        <a:srgbClr val="878787"/>
      </a:accent3>
      <a:accent4>
        <a:srgbClr val="772583"/>
      </a:accent4>
      <a:accent5>
        <a:srgbClr val="00843D"/>
      </a:accent5>
      <a:accent6>
        <a:srgbClr val="00629B"/>
      </a:accent6>
      <a:hlink>
        <a:srgbClr val="00629B"/>
      </a:hlink>
      <a:folHlink>
        <a:srgbClr val="878787"/>
      </a:folHlink>
    </a:clrScheme>
    <a:fontScheme name="IOD PARC">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dirty="0" err="1" smtClean="0"/>
        </a:defPPr>
      </a:lstStyle>
    </a:txDef>
  </a:objectDefaults>
  <a:extraClrSchemeLst/>
  <a:extLst>
    <a:ext uri="{05A4C25C-085E-4340-85A3-A5531E510DB2}">
      <thm15:themeFamily xmlns:thm15="http://schemas.microsoft.com/office/thememl/2012/main" name="PowerPoint Standard.potx" id="{5E8EAD0E-F832-4CD2-820E-269992DD592A}" vid="{E62DAE1F-D3E0-4D80-B750-0A37C7142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D Brand Colours ">
    <a:dk1>
      <a:srgbClr val="000000"/>
    </a:dk1>
    <a:lt1>
      <a:srgbClr val="FFFFFF"/>
    </a:lt1>
    <a:dk2>
      <a:srgbClr val="00A499"/>
    </a:dk2>
    <a:lt2>
      <a:srgbClr val="FFFFFF"/>
    </a:lt2>
    <a:accent1>
      <a:srgbClr val="00833C"/>
    </a:accent1>
    <a:accent2>
      <a:srgbClr val="FF6A13"/>
    </a:accent2>
    <a:accent3>
      <a:srgbClr val="A50050"/>
    </a:accent3>
    <a:accent4>
      <a:srgbClr val="00629B"/>
    </a:accent4>
    <a:accent5>
      <a:srgbClr val="772583"/>
    </a:accent5>
    <a:accent6>
      <a:srgbClr val="878787"/>
    </a:accent6>
    <a:hlink>
      <a:srgbClr val="00A499"/>
    </a:hlink>
    <a:folHlink>
      <a:srgbClr val="8787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FA031754D924141BCE8D4F64BFEAD29" ma:contentTypeVersion="18" ma:contentTypeDescription="Opprett et nytt dokument." ma:contentTypeScope="" ma:versionID="be69b97074fae4ef58421b828c281c40">
  <xsd:schema xmlns:xsd="http://www.w3.org/2001/XMLSchema" xmlns:xs="http://www.w3.org/2001/XMLSchema" xmlns:p="http://schemas.microsoft.com/office/2006/metadata/properties" xmlns:ns2="0e2a60a3-aac0-4b4d-808b-830d5fbed167" xmlns:ns3="2b0e0798-b1b2-42a2-ac2a-48fce1177dfc" xmlns:ns4="26b2e8c6-c18b-4fdc-81ca-33d6dc938b7a" xmlns:ns5="065af48a-6e8b-48fc-a074-5e8638c0ea44" targetNamespace="http://schemas.microsoft.com/office/2006/metadata/properties" ma:root="true" ma:fieldsID="9d011c28e96a371c2ece8916166bd1d8" ns2:_="" ns3:_="" ns4:_="" ns5:_="">
    <xsd:import namespace="0e2a60a3-aac0-4b4d-808b-830d5fbed167"/>
    <xsd:import namespace="2b0e0798-b1b2-42a2-ac2a-48fce1177dfc"/>
    <xsd:import namespace="26b2e8c6-c18b-4fdc-81ca-33d6dc938b7a"/>
    <xsd:import namespace="065af48a-6e8b-48fc-a074-5e8638c0ea44"/>
    <xsd:element name="properties">
      <xsd:complexType>
        <xsd:sequence>
          <xsd:element name="documentManagement">
            <xsd:complexType>
              <xsd:all>
                <xsd:element ref="ns2:Kilde" minOccurs="0"/>
                <xsd:element ref="ns2:Topic" minOccurs="0"/>
                <xsd:element ref="ns2:Sub_x002d_topic" minOccurs="0"/>
                <xsd:element ref="ns2:Relevance" minOccurs="0"/>
                <xsd:element ref="ns2:Oktoshare_x003f_" minOccurs="0"/>
                <xsd:element ref="ns2:Bidinvitationpackage_x003f_" minOccurs="0"/>
                <xsd:element ref="ns2:Comments" minOccurs="0"/>
                <xsd:element ref="ns2:Perso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3:MediaLengthInSeconds" minOccurs="0"/>
                <xsd:element ref="ns3:MediaServiceObjectDetectorVersions" minOccurs="0"/>
                <xsd:element ref="ns3:MediaServiceSearchProperties" minOccurs="0"/>
                <xsd:element ref="ns3:MediaServiceDateTaken" minOccurs="0"/>
                <xsd:element ref="ns2:lcf76f155ced4ddcb4097134ff3c332f" minOccurs="0"/>
                <xsd:element ref="ns5:TaxCatchAll" minOccurs="0"/>
                <xsd:element ref="ns3:MediaServiceFastMetadata" minOccurs="0"/>
                <xsd:element ref="ns3:MediaServiceMetadata" minOccurs="0"/>
                <xsd:element ref="ns2:Description" minOccurs="0"/>
                <xsd:element ref="ns2:Omr_x00e5_det" minOccurs="0"/>
                <xsd:element ref="ns2:SharedwithItad_x003f_" minOccurs="0"/>
                <xsd:element ref="ns2:Komment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2a60a3-aac0-4b4d-808b-830d5fbed167" elementFormDefault="qualified">
    <xsd:import namespace="http://schemas.microsoft.com/office/2006/documentManagement/types"/>
    <xsd:import namespace="http://schemas.microsoft.com/office/infopath/2007/PartnerControls"/>
    <xsd:element name="Kilde" ma:index="1" nillable="true" ma:displayName="Kilde" ma:format="Dropdown" ma:internalName="Kilde">
      <xsd:simpleType>
        <xsd:union memberTypes="dms:Text">
          <xsd:simpleType>
            <xsd:restriction base="dms:Choice">
              <xsd:enumeration value="Internet"/>
              <xsd:enumeration value="Nansen Department"/>
              <xsd:enumeration value="Norad intranet"/>
              <xsd:enumeration value="360"/>
              <xsd:enumeration value="GMA"/>
              <xsd:enumeration value="PTA"/>
              <xsd:enumeration value="MFA"/>
              <xsd:enumeration value="EVAL"/>
              <xsd:enumeration value="Valg 9"/>
            </xsd:restriction>
          </xsd:simpleType>
        </xsd:union>
      </xsd:simpleType>
    </xsd:element>
    <xsd:element name="Topic" ma:index="2" nillable="true" ma:displayName="Topic" ma:format="Dropdown" ma:internalName="Topic">
      <xsd:simpleType>
        <xsd:union memberTypes="dms:Text">
          <xsd:simpleType>
            <xsd:restriction base="dms:Choice">
              <xsd:enumeration value="Principles, regulations and standards"/>
              <xsd:enumeration value="Norad governance"/>
              <xsd:enumeration value="Nansen Department management"/>
              <xsd:enumeration value="Case candidate: URTF"/>
              <xsd:enumeration value="Case candidate: EBRD"/>
              <xsd:enumeration value="Case candidate: ICRC"/>
              <xsd:enumeration value="Case candidate: OECD"/>
              <xsd:enumeration value="Case candidate: UNDP"/>
              <xsd:enumeration value="Case candidate: Nuclear safety"/>
              <xsd:enumeration value="Evaluation and research"/>
              <xsd:enumeration value="Statistics"/>
              <xsd:enumeration value="Comparable agencies and countries"/>
              <xsd:enumeration value="Ukraine donor strategy and coordination"/>
              <xsd:enumeration value="Tools, templates, examples - RBM, AI, digital solutions"/>
              <xsd:enumeration value="Admin"/>
            </xsd:restriction>
          </xsd:simpleType>
        </xsd:union>
      </xsd:simpleType>
    </xsd:element>
    <xsd:element name="Sub_x002d_topic" ma:index="3" nillable="true" ma:displayName="Sub-topic" ma:description="Topic, partner, type of document" ma:format="Dropdown" ma:internalName="Sub_x002d_topic">
      <xsd:simpleType>
        <xsd:union memberTypes="dms:Text">
          <xsd:simpleType>
            <xsd:restriction base="dms:Choice">
              <xsd:enumeration value="Project proposal"/>
              <xsd:enumeration value="Decision document for agreement"/>
              <xsd:enumeration value="Agreement and addendums"/>
              <xsd:enumeration value="Work plans and budgets"/>
              <xsd:enumeration value="Progress and result reports of agreements"/>
              <xsd:enumeration value="Annual and other meeting minutes related to agreements"/>
              <xsd:enumeration value="Department specific policies and guidelines"/>
              <xsd:enumeration value="Norad governance and management documents"/>
              <xsd:enumeration value="Norad - MFA - embassy dialogue and clarifications"/>
              <xsd:enumeration value="MFA governance and management documents"/>
              <xsd:enumeration value="Norway regulations and policies"/>
              <xsd:enumeration value="Grant Management Assistant"/>
              <xsd:enumeration value="Research, studies and reports"/>
              <xsd:enumeration value="Evaluation various"/>
              <xsd:enumeration value="WB evaluations"/>
              <xsd:enumeration value="Save the Children evaluation"/>
              <xsd:enumeration value="Nordic multidonor evaluation"/>
            </xsd:restriction>
          </xsd:simpleType>
        </xsd:union>
      </xsd:simpleType>
    </xsd:element>
    <xsd:element name="Relevance" ma:index="4" nillable="true" ma:displayName="Relevance" ma:format="Dropdown" ma:internalName="Relevance">
      <xsd:complexType>
        <xsd:complexContent>
          <xsd:extension base="dms:MultiChoiceFillIn">
            <xsd:sequence>
              <xsd:element name="Value" maxOccurs="unbounded" minOccurs="0" nillable="true">
                <xsd:simpleType>
                  <xsd:union memberTypes="dms:Text">
                    <xsd:simpleType>
                      <xsd:restriction base="dms:Choice">
                        <xsd:enumeration value="Background"/>
                        <xsd:enumeration value="Sampled agreements"/>
                        <xsd:enumeration value="Note principles and standards"/>
                        <xsd:enumeration value="EQ1"/>
                        <xsd:enumeration value="EQ2"/>
                      </xsd:restriction>
                    </xsd:simpleType>
                  </xsd:union>
                </xsd:simpleType>
              </xsd:element>
            </xsd:sequence>
          </xsd:extension>
        </xsd:complexContent>
      </xsd:complexType>
    </xsd:element>
    <xsd:element name="Oktoshare_x003f_" ma:index="5" nillable="true" ma:displayName="Ok to share?" ma:default="1" ma:format="Dropdown" ma:internalName="Oktoshare_x003f_">
      <xsd:simpleType>
        <xsd:restriction base="dms:Boolean"/>
      </xsd:simpleType>
    </xsd:element>
    <xsd:element name="Bidinvitationpackage_x003f_" ma:index="6" nillable="true" ma:displayName="Bid invitation package?" ma:default="0" ma:description="Document to be shared with the bid invitation" ma:format="Dropdown" ma:internalName="Bidinvitationpackage_x003f_" ma:readOnly="false">
      <xsd:simpleType>
        <xsd:restriction base="dms:Boolean"/>
      </xsd:simpleType>
    </xsd:element>
    <xsd:element name="Comments" ma:index="7" nillable="true" ma:displayName="Comments" ma:format="Dropdown" ma:internalName="Comments" ma:readOnly="false">
      <xsd:simpleType>
        <xsd:restriction base="dms:Note">
          <xsd:maxLength value="255"/>
        </xsd:restriction>
      </xsd:simpleType>
    </xsd:element>
    <xsd:element name="Person" ma:index="8" nillable="true" ma:displayName="Person" ma:format="Dropdown" ma:list="UserInfo" ma:SharePointGroup="0" ma:internalName="Person"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4" nillable="true" ma:taxonomy="true" ma:internalName="lcf76f155ced4ddcb4097134ff3c332f" ma:taxonomyFieldName="MediaServiceImageTags" ma:displayName="Bildemerkelapper" ma:readOnly="false" ma:fieldId="{5cf76f15-5ced-4ddc-b409-7134ff3c332f}" ma:taxonomyMulti="true" ma:sspId="613e87f7-f6bd-424e-a36d-b4e432f21039" ma:termSetId="09814cd3-568e-fe90-9814-8d621ff8fb84" ma:anchorId="fba54fb3-c3e1-fe81-a776-ca4b69148c4d" ma:open="true" ma:isKeyword="false">
      <xsd:complexType>
        <xsd:sequence>
          <xsd:element ref="pc:Terms" minOccurs="0" maxOccurs="1"/>
        </xsd:sequence>
      </xsd:complexType>
    </xsd:element>
    <xsd:element name="Description" ma:index="34" nillable="true" ma:displayName="Description" ma:format="Dropdown" ma:internalName="Description">
      <xsd:simpleType>
        <xsd:restriction base="dms:Note">
          <xsd:maxLength value="255"/>
        </xsd:restriction>
      </xsd:simpleType>
    </xsd:element>
    <xsd:element name="Omr_x00e5_det" ma:index="35" nillable="true" ma:displayName="Området" ma:format="Dropdown" ma:internalName="Omr_x00e5_det">
      <xsd:simpleType>
        <xsd:restriction base="dms:Choice">
          <xsd:enumeration value="Anskaffelser"/>
          <xsd:enumeration value="Arkiv"/>
          <xsd:enumeration value="Evalueringsfunksjon"/>
          <xsd:enumeration value="Institusjonelt samarbeid"/>
          <xsd:enumeration value="Kommunikasjon"/>
        </xsd:restriction>
      </xsd:simpleType>
    </xsd:element>
    <xsd:element name="SharedwithItad_x003f_" ma:index="36" nillable="true" ma:displayName="Shared with Itad?" ma:default="0" ma:format="Dropdown" ma:internalName="SharedwithItad_x003f_">
      <xsd:simpleType>
        <xsd:restriction base="dms:Boolean"/>
      </xsd:simpleType>
    </xsd:element>
    <xsd:element name="Kommentar" ma:index="37" nillable="true" ma:displayName="Kommentar" ma:format="Dropdown" ma:internalName="Kommentar">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0e0798-b1b2-42a2-ac2a-48fce1177dfc" elementFormDefault="qualified">
    <xsd:import namespace="http://schemas.microsoft.com/office/2006/documentManagement/types"/>
    <xsd:import namespace="http://schemas.microsoft.com/office/infopath/2007/PartnerControls"/>
    <xsd:element name="MediaServiceAutoTags" ma:index="11" nillable="true" ma:displayName="Tags" ma:hidden="true" ma:internalName="MediaServiceAutoTags" ma:readOnly="false">
      <xsd:simpleType>
        <xsd:restriction base="dms:Text"/>
      </xsd:simpleType>
    </xsd:element>
    <xsd:element name="MediaServiceGenerationTime" ma:index="12" nillable="true" ma:displayName="MediaServiceGenerationTime" ma:hidden="true" ma:internalName="MediaServiceGenerationTime" ma:readOnly="false">
      <xsd:simpleType>
        <xsd:restriction base="dms:Text"/>
      </xsd:simpleType>
    </xsd:element>
    <xsd:element name="MediaServiceEventHashCode" ma:index="13" nillable="true" ma:displayName="MediaServiceEventHashCode" ma:hidden="true" ma:internalName="MediaServiceEventHashCode" ma:readOnly="false">
      <xsd:simpleType>
        <xsd:restriction base="dms:Text"/>
      </xsd:simpleType>
    </xsd:element>
    <xsd:element name="MediaServiceOCR" ma:index="14" nillable="true" ma:displayName="Extracted Text" ma:hidden="true" ma:internalName="MediaServiceOCR" ma:readOnly="false">
      <xsd:simpleType>
        <xsd:restriction base="dms:Note"/>
      </xsd:simpleType>
    </xsd:element>
    <xsd:element name="MediaServiceLocation" ma:index="15" nillable="true" ma:displayName="Location" ma:hidden="true" ma:internalName="MediaServiceLocation" ma:readOnly="false">
      <xsd:simpleType>
        <xsd:restriction base="dms:Text"/>
      </xsd:simpleType>
    </xsd:element>
    <xsd:element name="MediaServiceAutoKeyPoints" ma:index="16" nillable="true" ma:displayName="MediaServiceAutoKeyPoints" ma:hidden="true" ma:internalName="MediaServiceAutoKeyPoints" ma:readOnly="fals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LengthInSeconds" ma:index="20" nillable="true" ma:displayName="MediaLengthInSeconds" ma:hidden="true" ma:internalName="MediaLengthInSeconds" ma:readOnly="false">
      <xsd:simpleType>
        <xsd:restriction base="dms:Unknown"/>
      </xsd:simpleType>
    </xsd:element>
    <xsd:element name="MediaServiceObjectDetectorVersions" ma:index="21" nillable="true" ma:displayName="MediaServiceObjectDetectorVersions" ma:hidden="true" ma:indexed="true" ma:internalName="MediaServiceObjectDetectorVersions" ma:readOnly="false">
      <xsd:simpleType>
        <xsd:restriction base="dms:Text"/>
      </xsd:simpleType>
    </xsd:element>
    <xsd:element name="MediaServiceSearchProperties" ma:index="22" nillable="true" ma:displayName="MediaServiceSearchProperties" ma:hidden="true" ma:internalName="MediaServiceSearchProperties" ma:readOnly="false">
      <xsd:simpleType>
        <xsd:restriction base="dms:Note"/>
      </xsd:simpleType>
    </xsd:element>
    <xsd:element name="MediaServiceDateTaken" ma:index="23" nillable="true" ma:displayName="MediaServiceDateTaken" ma:hidden="true" ma:internalName="MediaServiceDateTaken" ma:readOnly="false">
      <xsd:simpleType>
        <xsd:restriction base="dms:Text"/>
      </xsd:simpleType>
    </xsd:element>
    <xsd:element name="MediaServiceFastMetadata" ma:index="26" nillable="true" ma:displayName="MediaServiceFastMetadata" ma:hidden="true" ma:internalName="MediaServiceFastMetadata" ma:readOnly="false">
      <xsd:simpleType>
        <xsd:restriction base="dms:Note"/>
      </xsd:simpleType>
    </xsd:element>
    <xsd:element name="MediaServiceMetadata" ma:index="31" nillable="true" ma:displayName="MediaServiceMetadata" ma:hidden="true" ma:internalName="MediaServiceMetadata"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b2e8c6-c18b-4fdc-81ca-33d6dc938b7a"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5af48a-6e8b-48fc-a074-5e8638c0ea44"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772f605e-d4b1-4e97-a724-b62d11c910c3}" ma:internalName="TaxCatchAll" ma:readOnly="false" ma:showField="CatchAllData" ma:web="065af48a-6e8b-48fc-a074-5e8638c0ea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nholdstype"/>
        <xsd:element ref="dc:title" minOccurs="0" maxOccurs="1" ma:index="10"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idinvitationpackage_x003f_ xmlns="0e2a60a3-aac0-4b4d-808b-830d5fbed167">false</Bidinvitationpackage_x003f_>
    <MediaServiceGenerationTime xmlns="2b0e0798-b1b2-42a2-ac2a-48fce1177dfc" xsi:nil="true"/>
    <Omr_x00e5_det xmlns="0e2a60a3-aac0-4b4d-808b-830d5fbed167" xsi:nil="true"/>
    <Relevance xmlns="0e2a60a3-aac0-4b4d-808b-830d5fbed167" xsi:nil="true"/>
    <MediaServiceAutoKeyPoints xmlns="2b0e0798-b1b2-42a2-ac2a-48fce1177dfc" xsi:nil="true"/>
    <MediaServiceObjectDetectorVersions xmlns="2b0e0798-b1b2-42a2-ac2a-48fce1177dfc" xsi:nil="true"/>
    <MediaServiceMetadata xmlns="2b0e0798-b1b2-42a2-ac2a-48fce1177dfc" xsi:nil="true"/>
    <MediaServiceKeyPoints xmlns="2b0e0798-b1b2-42a2-ac2a-48fce1177dfc" xsi:nil="true"/>
    <Comments xmlns="0e2a60a3-aac0-4b4d-808b-830d5fbed167" xsi:nil="true"/>
    <lcf76f155ced4ddcb4097134ff3c332f xmlns="0e2a60a3-aac0-4b4d-808b-830d5fbed167">
      <Terms xmlns="http://schemas.microsoft.com/office/infopath/2007/PartnerControls"/>
    </lcf76f155ced4ddcb4097134ff3c332f>
    <Kilde xmlns="0e2a60a3-aac0-4b4d-808b-830d5fbed167" xsi:nil="true"/>
    <SharedWithDetails xmlns="26b2e8c6-c18b-4fdc-81ca-33d6dc938b7a" xsi:nil="true"/>
    <MediaLengthInSeconds xmlns="2b0e0798-b1b2-42a2-ac2a-48fce1177dfc" xsi:nil="true"/>
    <Person xmlns="0e2a60a3-aac0-4b4d-808b-830d5fbed167">
      <UserInfo>
        <DisplayName/>
        <AccountId xsi:nil="true"/>
        <AccountType/>
      </UserInfo>
    </Person>
    <Kommentar xmlns="0e2a60a3-aac0-4b4d-808b-830d5fbed167" xsi:nil="true"/>
    <MediaServiceLocation xmlns="2b0e0798-b1b2-42a2-ac2a-48fce1177dfc" xsi:nil="true"/>
    <MediaServiceFastMetadata xmlns="2b0e0798-b1b2-42a2-ac2a-48fce1177dfc" xsi:nil="true"/>
    <Topic xmlns="0e2a60a3-aac0-4b4d-808b-830d5fbed167" xsi:nil="true"/>
    <MediaServiceSearchProperties xmlns="2b0e0798-b1b2-42a2-ac2a-48fce1177dfc" xsi:nil="true"/>
    <MediaServiceDateTaken xmlns="2b0e0798-b1b2-42a2-ac2a-48fce1177dfc" xsi:nil="true"/>
    <TaxCatchAll xmlns="065af48a-6e8b-48fc-a074-5e8638c0ea44" xsi:nil="true"/>
    <Oktoshare_x003f_ xmlns="0e2a60a3-aac0-4b4d-808b-830d5fbed167">true</Oktoshare_x003f_>
    <MediaServiceAutoTags xmlns="2b0e0798-b1b2-42a2-ac2a-48fce1177dfc" xsi:nil="true"/>
    <Description xmlns="0e2a60a3-aac0-4b4d-808b-830d5fbed167" xsi:nil="true"/>
    <MediaServiceOCR xmlns="2b0e0798-b1b2-42a2-ac2a-48fce1177dfc" xsi:nil="true"/>
    <MediaServiceEventHashCode xmlns="2b0e0798-b1b2-42a2-ac2a-48fce1177dfc" xsi:nil="true"/>
    <SharedWithUsers xmlns="26b2e8c6-c18b-4fdc-81ca-33d6dc938b7a">
      <UserInfo>
        <DisplayName/>
        <AccountId xsi:nil="true"/>
        <AccountType/>
      </UserInfo>
    </SharedWithUsers>
    <SharedwithItad_x003f_ xmlns="0e2a60a3-aac0-4b4d-808b-830d5fbed167">false</SharedwithItad_x003f_>
    <Sub_x002d_topic xmlns="0e2a60a3-aac0-4b4d-808b-830d5fbed16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3D298A-D50B-4EDF-9BC5-18BC2D3E4F5F}">
  <ds:schemaRefs>
    <ds:schemaRef ds:uri="065af48a-6e8b-48fc-a074-5e8638c0ea44"/>
    <ds:schemaRef ds:uri="0e2a60a3-aac0-4b4d-808b-830d5fbed167"/>
    <ds:schemaRef ds:uri="26b2e8c6-c18b-4fdc-81ca-33d6dc938b7a"/>
    <ds:schemaRef ds:uri="2b0e0798-b1b2-42a2-ac2a-48fce1177d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2339653-5D7D-4D4E-A95C-DC5058B86B7E}">
  <ds:schemaRefs>
    <ds:schemaRef ds:uri="065af48a-6e8b-48fc-a074-5e8638c0ea44"/>
    <ds:schemaRef ds:uri="0e2a60a3-aac0-4b4d-808b-830d5fbed167"/>
    <ds:schemaRef ds:uri="26b2e8c6-c18b-4fdc-81ca-33d6dc938b7a"/>
    <ds:schemaRef ds:uri="2b0e0798-b1b2-42a2-ac2a-48fce1177dfc"/>
    <ds:schemaRef ds:uri="deecc873-a282-40ae-b4c0-fd2b29a7e05b"/>
    <ds:schemaRef ds:uri="ea03994f-d887-4df3-80a0-ce748c7085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C1D2535-6F46-4507-8434-4431A8B5D8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1988</Words>
  <Application>Microsoft Office PowerPoint</Application>
  <PresentationFormat>Widescreen</PresentationFormat>
  <Paragraphs>246</Paragraphs>
  <Slides>27</Slides>
  <Notes>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HelveticaNeueLT Std</vt:lpstr>
      <vt:lpstr>Symbol</vt:lpstr>
      <vt:lpstr>Tahoma</vt:lpstr>
      <vt:lpstr>IODPARCbasic</vt:lpstr>
      <vt:lpstr>Evaluation of cross-cutting issues in Norwegian development cooperation</vt:lpstr>
      <vt:lpstr>Norway’s committment to cross-cutting issues</vt:lpstr>
      <vt:lpstr>Evaluation questions  and  methodology </vt:lpstr>
      <vt:lpstr>Human rights effects in Nepal</vt:lpstr>
      <vt:lpstr>Right to education Right to non-discrimination</vt:lpstr>
      <vt:lpstr>Right to education Right to non-discrimination</vt:lpstr>
      <vt:lpstr>Right to education  Right to protection </vt:lpstr>
      <vt:lpstr>Human rights effects for end beneficiaries in Nepal</vt:lpstr>
      <vt:lpstr>Cross-cutting issues in Norad project documents</vt:lpstr>
      <vt:lpstr>PowerPoint Presentation</vt:lpstr>
      <vt:lpstr>Barriers in aid administration</vt:lpstr>
      <vt:lpstr>Agreement partners </vt:lpstr>
      <vt:lpstr>Implementing partners in Nepal</vt:lpstr>
      <vt:lpstr>Conceptual Challenges</vt:lpstr>
      <vt:lpstr>Overall Conclusions</vt:lpstr>
      <vt:lpstr>Recommendations</vt:lpstr>
      <vt:lpstr>End of presentation – slides below are for backup only</vt:lpstr>
      <vt:lpstr>Norway’s committment to cross-cutting issues</vt:lpstr>
      <vt:lpstr>Commitments in Meld St. 24 (2016-2017)</vt:lpstr>
      <vt:lpstr>PowerPoint Presentation</vt:lpstr>
      <vt:lpstr>Topics for discussion to develop recommendations</vt:lpstr>
      <vt:lpstr>PowerPoint Presentation</vt:lpstr>
      <vt:lpstr>Right to education Right to health</vt:lpstr>
      <vt:lpstr>Missed opportunity to promote right to survival,  right to protection,  right to non-discrimination</vt:lpstr>
      <vt:lpstr>Right to clean and healthy environment</vt:lpstr>
      <vt:lpstr>Agreement partners</vt:lpstr>
      <vt:lpstr>Commitments in Meld St. 24 (2016-2017)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cross-cutting issues in Norwegian development cooperation</dc:title>
  <dc:creator>Gabi Volak</dc:creator>
  <cp:lastModifiedBy>Sagmo, Tove Heggli</cp:lastModifiedBy>
  <cp:revision>13</cp:revision>
  <dcterms:created xsi:type="dcterms:W3CDTF">2023-10-09T09:27:41Z</dcterms:created>
  <dcterms:modified xsi:type="dcterms:W3CDTF">2024-12-20T09:45:55Z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0x010100DFA031754D924141BCE8D4F64BFEAD29</vt:lpwstr>
  </property>
  <property fmtid="{D5CDD505-2E9C-101B-9397-08002B2CF9AE}" pid="3" name="MSIP_Label_defa4170-0d19-0005-0004-bc88714345d2_Enabled">
    <vt:lpwstr>true</vt:lpwstr>
  </property>
  <property fmtid="{D5CDD505-2E9C-101B-9397-08002B2CF9AE}" pid="4" name="MSIP_Label_defa4170-0d19-0005-0004-bc88714345d2_SetDate">
    <vt:lpwstr>2024-10-30T12:47:49Z</vt:lpwstr>
  </property>
  <property fmtid="{D5CDD505-2E9C-101B-9397-08002B2CF9AE}" pid="5" name="MSIP_Label_defa4170-0d19-0005-0004-bc88714345d2_Method">
    <vt:lpwstr>Standard</vt:lpwstr>
  </property>
  <property fmtid="{D5CDD505-2E9C-101B-9397-08002B2CF9AE}" pid="6" name="MSIP_Label_defa4170-0d19-0005-0004-bc88714345d2_Name">
    <vt:lpwstr>defa4170-0d19-0005-0004-bc88714345d2</vt:lpwstr>
  </property>
  <property fmtid="{D5CDD505-2E9C-101B-9397-08002B2CF9AE}" pid="7" name="MSIP_Label_defa4170-0d19-0005-0004-bc88714345d2_SiteId">
    <vt:lpwstr>3977e38c-aa4b-439e-80ea-421a4d4ef891</vt:lpwstr>
  </property>
  <property fmtid="{D5CDD505-2E9C-101B-9397-08002B2CF9AE}" pid="8" name="MSIP_Label_defa4170-0d19-0005-0004-bc88714345d2_ActionId">
    <vt:lpwstr>3681359e-3e5e-46d2-bbfc-5c5ddfec026f</vt:lpwstr>
  </property>
  <property fmtid="{D5CDD505-2E9C-101B-9397-08002B2CF9AE}" pid="9" name="MSIP_Label_defa4170-0d19-0005-0004-bc88714345d2_ContentBits">
    <vt:lpwstr>0</vt:lpwstr>
  </property>
  <property fmtid="{D5CDD505-2E9C-101B-9397-08002B2CF9AE}" pid="10" name="MediaServiceImageTags">
    <vt:lpwstr/>
  </property>
</Properties>
</file>