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714" r:id="rId2"/>
  </p:sldMasterIdLst>
  <p:notesMasterIdLst>
    <p:notesMasterId r:id="rId36"/>
  </p:notesMasterIdLst>
  <p:sldIdLst>
    <p:sldId id="256" r:id="rId3"/>
    <p:sldId id="258" r:id="rId4"/>
    <p:sldId id="259" r:id="rId5"/>
    <p:sldId id="261" r:id="rId6"/>
    <p:sldId id="263" r:id="rId7"/>
    <p:sldId id="264" r:id="rId8"/>
    <p:sldId id="265" r:id="rId9"/>
    <p:sldId id="266" r:id="rId10"/>
    <p:sldId id="285" r:id="rId11"/>
    <p:sldId id="271" r:id="rId12"/>
    <p:sldId id="267" r:id="rId13"/>
    <p:sldId id="262" r:id="rId14"/>
    <p:sldId id="282" r:id="rId15"/>
    <p:sldId id="268" r:id="rId16"/>
    <p:sldId id="270" r:id="rId17"/>
    <p:sldId id="269" r:id="rId18"/>
    <p:sldId id="273" r:id="rId19"/>
    <p:sldId id="272" r:id="rId20"/>
    <p:sldId id="274" r:id="rId21"/>
    <p:sldId id="280" r:id="rId22"/>
    <p:sldId id="288" r:id="rId23"/>
    <p:sldId id="260" r:id="rId24"/>
    <p:sldId id="278" r:id="rId25"/>
    <p:sldId id="275" r:id="rId26"/>
    <p:sldId id="276" r:id="rId27"/>
    <p:sldId id="279" r:id="rId28"/>
    <p:sldId id="281" r:id="rId29"/>
    <p:sldId id="283" r:id="rId30"/>
    <p:sldId id="284" r:id="rId31"/>
    <p:sldId id="289" r:id="rId32"/>
    <p:sldId id="290" r:id="rId33"/>
    <p:sldId id="286" r:id="rId34"/>
    <p:sldId id="287"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4"/>
    <p:restoredTop sz="94782"/>
  </p:normalViewPr>
  <p:slideViewPr>
    <p:cSldViewPr snapToGrid="0">
      <p:cViewPr varScale="1">
        <p:scale>
          <a:sx n="105" d="100"/>
          <a:sy n="105" d="100"/>
        </p:scale>
        <p:origin x="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2B199-40FA-024A-B79E-9C543496C67F}" type="datetimeFigureOut">
              <a:rPr lang="fr-CA" smtClean="0"/>
              <a:t>2026-04-08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EF8A4-EE6A-7F4F-BF08-6333A29EBFC9}" type="slidenum">
              <a:rPr lang="fr-CA" smtClean="0"/>
              <a:t>‹n°›</a:t>
            </a:fld>
            <a:endParaRPr lang="fr-CA"/>
          </a:p>
        </p:txBody>
      </p:sp>
    </p:spTree>
    <p:extLst>
      <p:ext uri="{BB962C8B-B14F-4D97-AF65-F5344CB8AC3E}">
        <p14:creationId xmlns:p14="http://schemas.microsoft.com/office/powerpoint/2010/main" val="298170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EEEF8A4-EE6A-7F4F-BF08-6333A29EBFC9}" type="slidenum">
              <a:rPr lang="fr-CA" smtClean="0"/>
              <a:t>4</a:t>
            </a:fld>
            <a:endParaRPr lang="fr-CA"/>
          </a:p>
        </p:txBody>
      </p:sp>
    </p:spTree>
    <p:extLst>
      <p:ext uri="{BB962C8B-B14F-4D97-AF65-F5344CB8AC3E}">
        <p14:creationId xmlns:p14="http://schemas.microsoft.com/office/powerpoint/2010/main" val="170078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EEEF8A4-EE6A-7F4F-BF08-6333A29EBFC9}" type="slidenum">
              <a:rPr lang="fr-CA" smtClean="0"/>
              <a:t>21</a:t>
            </a:fld>
            <a:endParaRPr lang="fr-CA"/>
          </a:p>
        </p:txBody>
      </p:sp>
    </p:spTree>
    <p:extLst>
      <p:ext uri="{BB962C8B-B14F-4D97-AF65-F5344CB8AC3E}">
        <p14:creationId xmlns:p14="http://schemas.microsoft.com/office/powerpoint/2010/main" val="154401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EEEF8A4-EE6A-7F4F-BF08-6333A29EBFC9}" type="slidenum">
              <a:rPr lang="fr-CA" smtClean="0"/>
              <a:t>32</a:t>
            </a:fld>
            <a:endParaRPr lang="fr-CA"/>
          </a:p>
        </p:txBody>
      </p:sp>
    </p:spTree>
    <p:extLst>
      <p:ext uri="{BB962C8B-B14F-4D97-AF65-F5344CB8AC3E}">
        <p14:creationId xmlns:p14="http://schemas.microsoft.com/office/powerpoint/2010/main" val="1889760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hasCustomPrompt="1"/>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6CD91AB5-8D64-469B-81DF-A26B406D2B54}"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1695937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98464" y="2423160"/>
            <a:ext cx="5486400" cy="3886200"/>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1BB0C55-2E11-4E7F-9EF8-868B07C6C42C}" type="datetime1">
              <a:rPr lang="en-US" smtClean="0"/>
              <a:t>4/8/26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610254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644384" y="1012952"/>
            <a:ext cx="4023360" cy="1636776"/>
          </a:xfrm>
        </p:spPr>
        <p:txBody>
          <a:bodyPr anchor="b">
            <a:normAutofit/>
          </a:bodyPr>
          <a:lstStyle>
            <a:lvl1pPr>
              <a:defRPr sz="4800"/>
            </a:lvl1pPr>
          </a:lstStyle>
          <a:p>
            <a:r>
              <a:rPr lang="en-US" dirty="0"/>
              <a:t>Click to edit Master title style</a:t>
            </a:r>
          </a:p>
        </p:txBody>
      </p:sp>
      <p:sp>
        <p:nvSpPr>
          <p:cNvPr id="10" name="Picture Placeholder 8">
            <a:extLst>
              <a:ext uri="{FF2B5EF4-FFF2-40B4-BE49-F238E27FC236}">
                <a16:creationId xmlns:a16="http://schemas.microsoft.com/office/drawing/2014/main" id="{FE8E4848-C9F6-6844-AB1C-C4F0E8A472A1}"/>
              </a:ext>
            </a:extLst>
          </p:cNvPr>
          <p:cNvSpPr>
            <a:spLocks noGrp="1"/>
          </p:cNvSpPr>
          <p:nvPr>
            <p:ph type="pic" sz="quarter" idx="14" hasCustomPrompt="1"/>
          </p:nvPr>
        </p:nvSpPr>
        <p:spPr>
          <a:xfrm>
            <a:off x="342901" y="345109"/>
            <a:ext cx="6714969" cy="6163508"/>
          </a:xfrm>
          <a:custGeom>
            <a:avLst/>
            <a:gdLst>
              <a:gd name="connsiteX0" fmla="*/ 281857 w 6714969"/>
              <a:gd name="connsiteY0" fmla="*/ 0 h 6163508"/>
              <a:gd name="connsiteX1" fmla="*/ 6433112 w 6714969"/>
              <a:gd name="connsiteY1" fmla="*/ 0 h 6163508"/>
              <a:gd name="connsiteX2" fmla="*/ 6714969 w 6714969"/>
              <a:gd name="connsiteY2" fmla="*/ 281857 h 6163508"/>
              <a:gd name="connsiteX3" fmla="*/ 6714969 w 6714969"/>
              <a:gd name="connsiteY3" fmla="*/ 5881651 h 6163508"/>
              <a:gd name="connsiteX4" fmla="*/ 6433112 w 6714969"/>
              <a:gd name="connsiteY4" fmla="*/ 6163508 h 6163508"/>
              <a:gd name="connsiteX5" fmla="*/ 281857 w 6714969"/>
              <a:gd name="connsiteY5" fmla="*/ 6163508 h 6163508"/>
              <a:gd name="connsiteX6" fmla="*/ 0 w 6714969"/>
              <a:gd name="connsiteY6" fmla="*/ 5881651 h 6163508"/>
              <a:gd name="connsiteX7" fmla="*/ 0 w 6714969"/>
              <a:gd name="connsiteY7" fmla="*/ 281857 h 6163508"/>
              <a:gd name="connsiteX8" fmla="*/ 281857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281857" y="0"/>
                </a:moveTo>
                <a:lnTo>
                  <a:pt x="6433112" y="0"/>
                </a:lnTo>
                <a:cubicBezTo>
                  <a:pt x="6588777" y="0"/>
                  <a:pt x="6714969" y="126192"/>
                  <a:pt x="6714969" y="281857"/>
                </a:cubicBezTo>
                <a:lnTo>
                  <a:pt x="6714969" y="5881651"/>
                </a:lnTo>
                <a:cubicBezTo>
                  <a:pt x="6714969" y="6037316"/>
                  <a:pt x="6588777" y="6163508"/>
                  <a:pt x="6433112" y="6163508"/>
                </a:cubicBezTo>
                <a:lnTo>
                  <a:pt x="281857" y="6163508"/>
                </a:lnTo>
                <a:cubicBezTo>
                  <a:pt x="126192" y="6163508"/>
                  <a:pt x="0" y="6037316"/>
                  <a:pt x="0" y="5881651"/>
                </a:cubicBezTo>
                <a:lnTo>
                  <a:pt x="0" y="281857"/>
                </a:lnTo>
                <a:cubicBezTo>
                  <a:pt x="0" y="126192"/>
                  <a:pt x="126192" y="0"/>
                  <a:pt x="281857" y="0"/>
                </a:cubicBez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644384" y="2896616"/>
            <a:ext cx="4023360" cy="3364992"/>
          </a:xfrm>
        </p:spPr>
        <p:txBody>
          <a:bodyPr vert="horz" lIns="91440" tIns="45720" rIns="91440" bIns="45720" rtlCol="0">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marL="228600" lvl="0" indent="-228600"/>
            <a:r>
              <a:rPr lang="en-US" dirty="0"/>
              <a:t>Click to edit Master text styles</a:t>
            </a:r>
          </a:p>
          <a:p>
            <a:pPr marL="228600" lvl="1" indent="-228600"/>
            <a:r>
              <a:rPr lang="en-US" dirty="0"/>
              <a:t>Second level</a:t>
            </a:r>
          </a:p>
          <a:p>
            <a:pPr marL="228600" lvl="2" indent="-228600"/>
            <a:r>
              <a:rPr lang="en-US" dirty="0"/>
              <a:t>Third level</a:t>
            </a:r>
          </a:p>
          <a:p>
            <a:pPr marL="228600" lvl="3" indent="-228600"/>
            <a:r>
              <a:rPr lang="en-US" dirty="0"/>
              <a:t>Fourth level</a:t>
            </a:r>
          </a:p>
          <a:p>
            <a:pPr marL="228600" lvl="4" indent="-228600"/>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AC9FCAD-E19B-4A0F-866E-979EDEC4B525}" type="datetime1">
              <a:rPr lang="en-US" smtClean="0"/>
              <a:t>4/8/26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15352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97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79B4A14-E3E2-4038-B0C4-0EC5ECBDA17A}"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923220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2301396-E7F4-44BB-B3C1-CAADE8EE1BCB}"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4236173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C603B70-0873-4F91-B20E-188F8FCBC95A}"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443362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4032504"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422392" y="640080"/>
            <a:ext cx="597103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A211211-1BBF-43C8-98F1-415153382D43}"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830065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vert="horz" lIns="91440" tIns="45720" rIns="91440" bIns="45720" rtlCol="0" anchor="t">
            <a:norm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25696" y="640080"/>
            <a:ext cx="7159752"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23C37F1-4FE0-40C5-A1CC-AC65E60D9E3F}"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699346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F226A48-373B-47E6-1E90-9892366CC9F0}"/>
              </a:ext>
            </a:extLst>
          </p:cNvPr>
          <p:cNvSpPr>
            <a:spLocks noGrp="1"/>
          </p:cNvSpPr>
          <p:nvPr>
            <p:ph type="pic" sz="quarter" idx="13" hasCustomPrompt="1"/>
          </p:nvPr>
        </p:nvSpPr>
        <p:spPr>
          <a:xfrm>
            <a:off x="342900" y="342900"/>
            <a:ext cx="4501152" cy="6172200"/>
          </a:xfrm>
          <a:custGeom>
            <a:avLst/>
            <a:gdLst>
              <a:gd name="connsiteX0" fmla="*/ 332635 w 4501152"/>
              <a:gd name="connsiteY0" fmla="*/ 0 h 6172200"/>
              <a:gd name="connsiteX1" fmla="*/ 4168517 w 4501152"/>
              <a:gd name="connsiteY1" fmla="*/ 0 h 6172200"/>
              <a:gd name="connsiteX2" fmla="*/ 4501152 w 4501152"/>
              <a:gd name="connsiteY2" fmla="*/ 331423 h 6172200"/>
              <a:gd name="connsiteX3" fmla="*/ 4501152 w 4501152"/>
              <a:gd name="connsiteY3" fmla="*/ 5840778 h 6172200"/>
              <a:gd name="connsiteX4" fmla="*/ 4168517 w 4501152"/>
              <a:gd name="connsiteY4" fmla="*/ 6172200 h 6172200"/>
              <a:gd name="connsiteX5" fmla="*/ 332635 w 4501152"/>
              <a:gd name="connsiteY5" fmla="*/ 6172200 h 6172200"/>
              <a:gd name="connsiteX6" fmla="*/ 0 w 4501152"/>
              <a:gd name="connsiteY6" fmla="*/ 5840778 h 6172200"/>
              <a:gd name="connsiteX7" fmla="*/ 0 w 4501152"/>
              <a:gd name="connsiteY7" fmla="*/ 331423 h 6172200"/>
              <a:gd name="connsiteX8" fmla="*/ 332635 w 4501152"/>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1152" h="6172200">
                <a:moveTo>
                  <a:pt x="332635" y="0"/>
                </a:moveTo>
                <a:lnTo>
                  <a:pt x="4168517" y="0"/>
                </a:lnTo>
                <a:cubicBezTo>
                  <a:pt x="4352226" y="0"/>
                  <a:pt x="4501152" y="148383"/>
                  <a:pt x="4501152" y="331423"/>
                </a:cubicBezTo>
                <a:lnTo>
                  <a:pt x="4501152" y="5840778"/>
                </a:lnTo>
                <a:cubicBezTo>
                  <a:pt x="4501152" y="6023817"/>
                  <a:pt x="4352226" y="6172200"/>
                  <a:pt x="4168517" y="6172200"/>
                </a:cubicBezTo>
                <a:lnTo>
                  <a:pt x="332635" y="6172200"/>
                </a:lnTo>
                <a:cubicBezTo>
                  <a:pt x="148926" y="6172200"/>
                  <a:pt x="0" y="6023817"/>
                  <a:pt x="0" y="5840778"/>
                </a:cubicBezTo>
                <a:lnTo>
                  <a:pt x="0" y="331423"/>
                </a:lnTo>
                <a:cubicBezTo>
                  <a:pt x="0" y="148383"/>
                  <a:pt x="148926" y="0"/>
                  <a:pt x="33263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0F37310-2C84-4F72-97F3-ED5E52F7A674}"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176850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ED7373D-8BEF-4D11-A85D-4ADD8461D8CF}" type="datetime1">
              <a:rPr lang="en-US" smtClean="0"/>
              <a:t>4/8/26</a:t>
            </a:fld>
            <a:endParaRPr lang="en-US"/>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hasCustomPrompt="1"/>
          </p:nvPr>
        </p:nvSpPr>
        <p:spPr>
          <a:xfrm>
            <a:off x="7353304" y="352327"/>
            <a:ext cx="4495799" cy="61722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4161775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9539F8C7-DD74-7177-C2DA-02533B6576FD}"/>
              </a:ext>
            </a:extLst>
          </p:cNvPr>
          <p:cNvSpPr>
            <a:spLocks noGrp="1"/>
          </p:cNvSpPr>
          <p:nvPr>
            <p:ph type="pic" sz="quarter" idx="13" hasCustomPrompt="1"/>
          </p:nvPr>
        </p:nvSpPr>
        <p:spPr>
          <a:xfrm>
            <a:off x="339373"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04D0A65-74B1-4258-9347-517577BEF7B0}"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922032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0796B54-ED46-4036-80F8-E8EFB102CB24}"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362411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3B00591-709C-49DC-8FE0-9F32B5969F72}" type="datetime1">
              <a:rPr lang="en-US" smtClean="0"/>
              <a:t>4/8/26</a:t>
            </a:fld>
            <a:endParaRPr lang="en-US"/>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8046768"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1862546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53D0D37D-152B-44E6-AB8F-60E41FE679D7}"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925437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93FD62D-5EED-4798-9EBA-B6E1A9B98072}" type="datetime1">
              <a:rPr lang="en-US" smtClean="0"/>
              <a:t>4/8/26</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557613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6FCFE97D-4F8B-4270-9223-9617008B9FA3}"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831337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E1B1D5C-1F84-4585-9043-549E87BD77AE}" type="datetime1">
              <a:rPr lang="en-US" smtClean="0"/>
              <a:t>4/8/26</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634684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1EB90F8-5A2D-4795-872B-662FE96339B2}"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996241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4502843" y="342901"/>
            <a:ext cx="7346257"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A22F9C2-5647-4E58-BE9B-A16834D13FE3}"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585010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B124E6D-88B1-474F-9E7C-C29F02FACC38}"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962408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111854"/>
            <a:ext cx="3739279" cy="1389888"/>
          </a:xfrm>
        </p:spPr>
        <p:txBody>
          <a:bodyPr anchor="t">
            <a:normAutofit/>
          </a:bodyPr>
          <a:lstStyle>
            <a:lvl1pPr>
              <a:defRPr sz="3200"/>
            </a:lvl1pPr>
          </a:lstStyle>
          <a:p>
            <a:r>
              <a:rPr lang="en-US" dirty="0"/>
              <a:t>Click to edit Master title style</a:t>
            </a:r>
          </a:p>
        </p:txBody>
      </p:sp>
      <p:sp>
        <p:nvSpPr>
          <p:cNvPr id="19" name="Picture Placeholder 17">
            <a:extLst>
              <a:ext uri="{FF2B5EF4-FFF2-40B4-BE49-F238E27FC236}">
                <a16:creationId xmlns:a16="http://schemas.microsoft.com/office/drawing/2014/main" id="{D5837EDE-723C-6CF6-EB95-3AEDA1F07E9E}"/>
              </a:ext>
            </a:extLst>
          </p:cNvPr>
          <p:cNvSpPr>
            <a:spLocks noGrp="1"/>
          </p:cNvSpPr>
          <p:nvPr>
            <p:ph type="pic" sz="quarter" idx="15" hasCustomPrompt="1"/>
          </p:nvPr>
        </p:nvSpPr>
        <p:spPr>
          <a:xfrm>
            <a:off x="339373" y="320043"/>
            <a:ext cx="11509730" cy="4404825"/>
          </a:xfrm>
          <a:custGeom>
            <a:avLst/>
            <a:gdLst>
              <a:gd name="connsiteX0" fmla="*/ 299132 w 11509730"/>
              <a:gd name="connsiteY0" fmla="*/ 0 h 4404825"/>
              <a:gd name="connsiteX1" fmla="*/ 11210598 w 11509730"/>
              <a:gd name="connsiteY1" fmla="*/ 0 h 4404825"/>
              <a:gd name="connsiteX2" fmla="*/ 11509730 w 11509730"/>
              <a:gd name="connsiteY2" fmla="*/ 299132 h 4404825"/>
              <a:gd name="connsiteX3" fmla="*/ 11509730 w 11509730"/>
              <a:gd name="connsiteY3" fmla="*/ 4105693 h 4404825"/>
              <a:gd name="connsiteX4" fmla="*/ 11210598 w 11509730"/>
              <a:gd name="connsiteY4" fmla="*/ 4404825 h 4404825"/>
              <a:gd name="connsiteX5" fmla="*/ 299132 w 11509730"/>
              <a:gd name="connsiteY5" fmla="*/ 4404825 h 4404825"/>
              <a:gd name="connsiteX6" fmla="*/ 0 w 11509730"/>
              <a:gd name="connsiteY6" fmla="*/ 4105693 h 4404825"/>
              <a:gd name="connsiteX7" fmla="*/ 0 w 11509730"/>
              <a:gd name="connsiteY7" fmla="*/ 299132 h 4404825"/>
              <a:gd name="connsiteX8" fmla="*/ 299132 w 11509730"/>
              <a:gd name="connsiteY8" fmla="*/ 0 h 44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4404825">
                <a:moveTo>
                  <a:pt x="299132" y="0"/>
                </a:moveTo>
                <a:lnTo>
                  <a:pt x="11210598" y="0"/>
                </a:lnTo>
                <a:cubicBezTo>
                  <a:pt x="11375804" y="0"/>
                  <a:pt x="11509730" y="133926"/>
                  <a:pt x="11509730" y="299132"/>
                </a:cubicBezTo>
                <a:lnTo>
                  <a:pt x="11509730" y="4105693"/>
                </a:lnTo>
                <a:cubicBezTo>
                  <a:pt x="11509730" y="4270899"/>
                  <a:pt x="11375804" y="4404825"/>
                  <a:pt x="11210598" y="4404825"/>
                </a:cubicBezTo>
                <a:lnTo>
                  <a:pt x="299132" y="4404825"/>
                </a:lnTo>
                <a:cubicBezTo>
                  <a:pt x="133926" y="4404825"/>
                  <a:pt x="0" y="4270899"/>
                  <a:pt x="0" y="4105693"/>
                </a:cubicBezTo>
                <a:lnTo>
                  <a:pt x="0" y="299132"/>
                </a:lnTo>
                <a:cubicBezTo>
                  <a:pt x="0" y="133926"/>
                  <a:pt x="133926" y="0"/>
                  <a:pt x="29913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0D21C7E-4348-443E-B7C8-EE213DFF1CB1}" type="datetime1">
              <a:rPr lang="en-US" smtClean="0"/>
              <a:t>4/8/26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51928" y="5111854"/>
            <a:ext cx="6400800"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720570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9" name="Picture Placeholder 8">
            <a:extLst>
              <a:ext uri="{FF2B5EF4-FFF2-40B4-BE49-F238E27FC236}">
                <a16:creationId xmlns:a16="http://schemas.microsoft.com/office/drawing/2014/main" id="{1BCE7E7D-ED4A-B625-6CB8-4D71682F63D4}"/>
              </a:ext>
            </a:extLst>
          </p:cNvPr>
          <p:cNvSpPr>
            <a:spLocks noGrp="1"/>
          </p:cNvSpPr>
          <p:nvPr>
            <p:ph type="pic" sz="quarter" idx="13" hasCustomPrompt="1"/>
          </p:nvPr>
        </p:nvSpPr>
        <p:spPr>
          <a:xfrm>
            <a:off x="339373" y="320042"/>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5E2BB8D-1BA0-4790-987D-651470CA8928}" type="datetime1">
              <a:rPr lang="en-US" smtClean="0"/>
              <a:t>4/8/26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4112990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5591348"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64B5AC7-D387-41BC-BBB6-F6DD0E8CACDB}"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40349076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9" name="Picture Placeholder 8">
            <a:extLst>
              <a:ext uri="{FF2B5EF4-FFF2-40B4-BE49-F238E27FC236}">
                <a16:creationId xmlns:a16="http://schemas.microsoft.com/office/drawing/2014/main" id="{86A25225-80A2-7139-2A81-39CA926639FF}"/>
              </a:ext>
            </a:extLst>
          </p:cNvPr>
          <p:cNvSpPr>
            <a:spLocks noGrp="1"/>
          </p:cNvSpPr>
          <p:nvPr>
            <p:ph type="pic" sz="quarter" idx="13" hasCustomPrompt="1"/>
          </p:nvPr>
        </p:nvSpPr>
        <p:spPr>
          <a:xfrm>
            <a:off x="339373" y="3067414"/>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519672"/>
            <a:ext cx="3494314" cy="338328"/>
          </a:xfrm>
        </p:spPr>
        <p:txBody>
          <a:bodyPr/>
          <a:lstStyle/>
          <a:p>
            <a:fld id="{48CD4B21-9C97-4358-8E22-9F49A31BDF6B}" type="datetime1">
              <a:rPr lang="en-US" smtClean="0"/>
              <a:t>4/8/26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6519672"/>
            <a:ext cx="2805405" cy="338328"/>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6519672"/>
            <a:ext cx="429207" cy="338328"/>
          </a:xfrm>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182059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10" name="Picture Placeholder 9">
            <a:extLst>
              <a:ext uri="{FF2B5EF4-FFF2-40B4-BE49-F238E27FC236}">
                <a16:creationId xmlns:a16="http://schemas.microsoft.com/office/drawing/2014/main" id="{45F6FDB5-F783-3538-287C-754C11C30975}"/>
              </a:ext>
            </a:extLst>
          </p:cNvPr>
          <p:cNvSpPr>
            <a:spLocks noGrp="1"/>
          </p:cNvSpPr>
          <p:nvPr>
            <p:ph type="pic" sz="quarter" idx="13" hasCustomPrompt="1"/>
          </p:nvPr>
        </p:nvSpPr>
        <p:spPr>
          <a:xfrm>
            <a:off x="429768" y="1828800"/>
            <a:ext cx="6176399" cy="4425696"/>
          </a:xfrm>
          <a:custGeom>
            <a:avLst/>
            <a:gdLst>
              <a:gd name="connsiteX0" fmla="*/ 325421 w 6450717"/>
              <a:gd name="connsiteY0" fmla="*/ 0 h 4425696"/>
              <a:gd name="connsiteX1" fmla="*/ 6125296 w 6450717"/>
              <a:gd name="connsiteY1" fmla="*/ 0 h 4425696"/>
              <a:gd name="connsiteX2" fmla="*/ 6450717 w 6450717"/>
              <a:gd name="connsiteY2" fmla="*/ 325421 h 4425696"/>
              <a:gd name="connsiteX3" fmla="*/ 6450717 w 6450717"/>
              <a:gd name="connsiteY3" fmla="*/ 4100275 h 4425696"/>
              <a:gd name="connsiteX4" fmla="*/ 6125296 w 6450717"/>
              <a:gd name="connsiteY4" fmla="*/ 4425696 h 4425696"/>
              <a:gd name="connsiteX5" fmla="*/ 325421 w 6450717"/>
              <a:gd name="connsiteY5" fmla="*/ 4425696 h 4425696"/>
              <a:gd name="connsiteX6" fmla="*/ 0 w 6450717"/>
              <a:gd name="connsiteY6" fmla="*/ 4100275 h 4425696"/>
              <a:gd name="connsiteX7" fmla="*/ 0 w 6450717"/>
              <a:gd name="connsiteY7" fmla="*/ 325421 h 4425696"/>
              <a:gd name="connsiteX8" fmla="*/ 325421 w 6450717"/>
              <a:gd name="connsiteY8"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717" h="4425696">
                <a:moveTo>
                  <a:pt x="325421" y="0"/>
                </a:moveTo>
                <a:lnTo>
                  <a:pt x="6125296" y="0"/>
                </a:lnTo>
                <a:cubicBezTo>
                  <a:pt x="6305021" y="0"/>
                  <a:pt x="6450717" y="145696"/>
                  <a:pt x="6450717" y="325421"/>
                </a:cubicBezTo>
                <a:lnTo>
                  <a:pt x="6450717" y="4100275"/>
                </a:lnTo>
                <a:cubicBezTo>
                  <a:pt x="6450717" y="4280000"/>
                  <a:pt x="6305021" y="4425696"/>
                  <a:pt x="6125296" y="4425696"/>
                </a:cubicBezTo>
                <a:lnTo>
                  <a:pt x="325421" y="4425696"/>
                </a:lnTo>
                <a:cubicBezTo>
                  <a:pt x="145696" y="4425696"/>
                  <a:pt x="0" y="4280000"/>
                  <a:pt x="0" y="4100275"/>
                </a:cubicBezTo>
                <a:lnTo>
                  <a:pt x="0" y="325421"/>
                </a:lnTo>
                <a:cubicBezTo>
                  <a:pt x="0" y="145696"/>
                  <a:pt x="145696" y="0"/>
                  <a:pt x="32542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87768" y="1828800"/>
            <a:ext cx="429768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B98FABC-5F70-4DE9-8A42-1DE3D93319BF}"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621267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9" name="Picture Placeholder 8">
            <a:extLst>
              <a:ext uri="{FF2B5EF4-FFF2-40B4-BE49-F238E27FC236}">
                <a16:creationId xmlns:a16="http://schemas.microsoft.com/office/drawing/2014/main" id="{F5F2F272-6D18-7E06-3E9A-D10C5C502195}"/>
              </a:ext>
            </a:extLst>
          </p:cNvPr>
          <p:cNvSpPr>
            <a:spLocks noGrp="1"/>
          </p:cNvSpPr>
          <p:nvPr>
            <p:ph type="pic" sz="quarter" idx="13" hasCustomPrompt="1"/>
          </p:nvPr>
        </p:nvSpPr>
        <p:spPr>
          <a:xfrm>
            <a:off x="510075" y="2293496"/>
            <a:ext cx="4775158" cy="4039043"/>
          </a:xfrm>
          <a:custGeom>
            <a:avLst/>
            <a:gdLst>
              <a:gd name="connsiteX0" fmla="*/ 305917 w 4855463"/>
              <a:gd name="connsiteY0" fmla="*/ 0 h 4039043"/>
              <a:gd name="connsiteX1" fmla="*/ 4549547 w 4855463"/>
              <a:gd name="connsiteY1" fmla="*/ 0 h 4039043"/>
              <a:gd name="connsiteX2" fmla="*/ 4849249 w 4855463"/>
              <a:gd name="connsiteY2" fmla="*/ 244264 h 4039043"/>
              <a:gd name="connsiteX3" fmla="*/ 4855463 w 4855463"/>
              <a:gd name="connsiteY3" fmla="*/ 305907 h 4039043"/>
              <a:gd name="connsiteX4" fmla="*/ 4855463 w 4855463"/>
              <a:gd name="connsiteY4" fmla="*/ 3733136 h 4039043"/>
              <a:gd name="connsiteX5" fmla="*/ 4849249 w 4855463"/>
              <a:gd name="connsiteY5" fmla="*/ 3794779 h 4039043"/>
              <a:gd name="connsiteX6" fmla="*/ 4549547 w 4855463"/>
              <a:gd name="connsiteY6" fmla="*/ 4039043 h 4039043"/>
              <a:gd name="connsiteX7" fmla="*/ 305917 w 4855463"/>
              <a:gd name="connsiteY7" fmla="*/ 4039043 h 4039043"/>
              <a:gd name="connsiteX8" fmla="*/ 0 w 4855463"/>
              <a:gd name="connsiteY8" fmla="*/ 3733126 h 4039043"/>
              <a:gd name="connsiteX9" fmla="*/ 0 w 4855463"/>
              <a:gd name="connsiteY9" fmla="*/ 305917 h 4039043"/>
              <a:gd name="connsiteX10" fmla="*/ 305917 w 4855463"/>
              <a:gd name="connsiteY10" fmla="*/ 0 h 403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463" h="4039043">
                <a:moveTo>
                  <a:pt x="305917" y="0"/>
                </a:moveTo>
                <a:lnTo>
                  <a:pt x="4549547" y="0"/>
                </a:lnTo>
                <a:cubicBezTo>
                  <a:pt x="4697381" y="0"/>
                  <a:pt x="4820723" y="104863"/>
                  <a:pt x="4849249" y="244264"/>
                </a:cubicBezTo>
                <a:lnTo>
                  <a:pt x="4855463" y="305907"/>
                </a:lnTo>
                <a:lnTo>
                  <a:pt x="4855463" y="3733136"/>
                </a:lnTo>
                <a:lnTo>
                  <a:pt x="4849249" y="3794779"/>
                </a:lnTo>
                <a:cubicBezTo>
                  <a:pt x="4820723" y="3934180"/>
                  <a:pt x="4697381" y="4039043"/>
                  <a:pt x="4549547" y="4039043"/>
                </a:cubicBezTo>
                <a:lnTo>
                  <a:pt x="305917" y="4039043"/>
                </a:lnTo>
                <a:cubicBezTo>
                  <a:pt x="136964" y="4039043"/>
                  <a:pt x="0" y="3902079"/>
                  <a:pt x="0" y="3733126"/>
                </a:cubicBezTo>
                <a:lnTo>
                  <a:pt x="0" y="305917"/>
                </a:lnTo>
                <a:cubicBezTo>
                  <a:pt x="0" y="136964"/>
                  <a:pt x="136964" y="0"/>
                  <a:pt x="30591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732AAB-0859-49C5-9F81-D3744B520913}"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731563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14639E5C-EF58-65A1-C364-F58DE761581C}"/>
              </a:ext>
            </a:extLst>
          </p:cNvPr>
          <p:cNvSpPr>
            <a:spLocks noGrp="1"/>
          </p:cNvSpPr>
          <p:nvPr>
            <p:ph type="pic" sz="quarter" idx="13" hasCustomPrompt="1"/>
          </p:nvPr>
        </p:nvSpPr>
        <p:spPr>
          <a:xfrm>
            <a:off x="510075" y="2293494"/>
            <a:ext cx="3666744" cy="4039044"/>
          </a:xfrm>
          <a:custGeom>
            <a:avLst/>
            <a:gdLst>
              <a:gd name="connsiteX0" fmla="*/ 292716 w 3666744"/>
              <a:gd name="connsiteY0" fmla="*/ 0 h 4039044"/>
              <a:gd name="connsiteX1" fmla="*/ 3374028 w 3666744"/>
              <a:gd name="connsiteY1" fmla="*/ 0 h 4039044"/>
              <a:gd name="connsiteX2" fmla="*/ 3666744 w 3666744"/>
              <a:gd name="connsiteY2" fmla="*/ 292716 h 4039044"/>
              <a:gd name="connsiteX3" fmla="*/ 3666744 w 3666744"/>
              <a:gd name="connsiteY3" fmla="*/ 3746328 h 4039044"/>
              <a:gd name="connsiteX4" fmla="*/ 3374028 w 3666744"/>
              <a:gd name="connsiteY4" fmla="*/ 4039044 h 4039044"/>
              <a:gd name="connsiteX5" fmla="*/ 292716 w 3666744"/>
              <a:gd name="connsiteY5" fmla="*/ 4039044 h 4039044"/>
              <a:gd name="connsiteX6" fmla="*/ 0 w 3666744"/>
              <a:gd name="connsiteY6" fmla="*/ 3746328 h 4039044"/>
              <a:gd name="connsiteX7" fmla="*/ 0 w 3666744"/>
              <a:gd name="connsiteY7" fmla="*/ 292716 h 4039044"/>
              <a:gd name="connsiteX8" fmla="*/ 292716 w 3666744"/>
              <a:gd name="connsiteY8" fmla="*/ 0 h 40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744" h="4039044">
                <a:moveTo>
                  <a:pt x="292716" y="0"/>
                </a:moveTo>
                <a:lnTo>
                  <a:pt x="3374028" y="0"/>
                </a:lnTo>
                <a:cubicBezTo>
                  <a:pt x="3535691" y="0"/>
                  <a:pt x="3666744" y="131053"/>
                  <a:pt x="3666744" y="292716"/>
                </a:cubicBezTo>
                <a:lnTo>
                  <a:pt x="3666744" y="3746328"/>
                </a:lnTo>
                <a:cubicBezTo>
                  <a:pt x="3666744" y="3907991"/>
                  <a:pt x="3535691" y="4039044"/>
                  <a:pt x="3374028" y="4039044"/>
                </a:cubicBezTo>
                <a:lnTo>
                  <a:pt x="292716" y="4039044"/>
                </a:lnTo>
                <a:cubicBezTo>
                  <a:pt x="131053" y="4039044"/>
                  <a:pt x="0" y="3907991"/>
                  <a:pt x="0" y="3746328"/>
                </a:cubicBezTo>
                <a:lnTo>
                  <a:pt x="0" y="292716"/>
                </a:lnTo>
                <a:cubicBezTo>
                  <a:pt x="0" y="131053"/>
                  <a:pt x="131053" y="0"/>
                  <a:pt x="2927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73C0E27-EFA9-4706-B7B3-384BAC09CA5C}"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722240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400">
                <a:solidFill>
                  <a:schemeClr val="tx2">
                    <a:lumMod val="90000"/>
                    <a:lumOff val="1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44A38527-6BF7-45BD-8E9C-2BDCA53716A3}" type="datetime1">
              <a:rPr lang="en-US" smtClean="0"/>
              <a:t>4/8/26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2147880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800">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FAE2D2C4-0829-4B37-AFA9-97EED5EA275A}" type="datetime1">
              <a:rPr lang="en-US" smtClean="0"/>
              <a:t>4/8/26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1"/>
                </a:solidFill>
              </a:defRPr>
            </a:lvl1pPr>
          </a:lstStyle>
          <a:p>
            <a:pPr lvl="0"/>
            <a:r>
              <a:rPr lang="en-US" dirty="0"/>
              <a:t>##%</a:t>
            </a:r>
          </a:p>
        </p:txBody>
      </p:sp>
    </p:spTree>
    <p:extLst>
      <p:ext uri="{BB962C8B-B14F-4D97-AF65-F5344CB8AC3E}">
        <p14:creationId xmlns:p14="http://schemas.microsoft.com/office/powerpoint/2010/main" val="804116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29768" y="4809744"/>
            <a:ext cx="5897880" cy="1353312"/>
          </a:xfrm>
        </p:spPr>
        <p:txBody>
          <a:bodyPr vert="horz" lIns="91440" tIns="45720" rIns="91440" bIns="45720" rtlCol="0" anchor="t">
            <a:normAutofit/>
          </a:bodyPr>
          <a:lstStyle>
            <a:lvl1pPr>
              <a:lnSpc>
                <a:spcPct val="120000"/>
              </a:lnSpc>
              <a:defRPr lang="en-US" sz="2800" dirty="0">
                <a:solidFill>
                  <a:schemeClr val="tx2">
                    <a:lumMod val="90000"/>
                    <a:lumOff val="10000"/>
                  </a:schemeClr>
                </a:solidFill>
              </a:defRPr>
            </a:lvl1pPr>
          </a:lstStyle>
          <a:p>
            <a:pPr lvl="0"/>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DE13353C-D70D-4D92-85A4-BE6E7FCC2830}" type="datetime1">
              <a:rPr lang="en-US" smtClean="0"/>
              <a:t>4/8/26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29768" y="603504"/>
            <a:ext cx="11201400" cy="4206240"/>
          </a:xfrm>
        </p:spPr>
        <p:txBody>
          <a:bodyPr vert="horz" lIns="91440" tIns="45720" rIns="91440" bIns="45720" rtlCol="0" anchor="b">
            <a:normAutofit/>
          </a:bodyPr>
          <a:lstStyle>
            <a:lvl1pPr marL="0" indent="0">
              <a:lnSpc>
                <a:spcPct val="90000"/>
              </a:lnSpc>
              <a:spcBef>
                <a:spcPts val="0"/>
              </a:spcBef>
              <a:buNone/>
              <a:defRPr lang="en-US" sz="27800" dirty="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2972123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67622C3-A8C0-4CE4-AFAA-25D23CB3242F}" type="datetime1">
              <a:rPr lang="en-US" smtClean="0"/>
              <a:t>4/8/26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7494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B9B6EAC-4E38-4BC4-964B-55A6571A4EBF}" type="datetime1">
              <a:rPr lang="en-US" smtClean="0"/>
              <a:t>4/8/26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909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CB2DDD8-66B1-484C-ABC1-3F6C2E131531}" type="datetime1">
              <a:rPr lang="en-US" smtClean="0"/>
              <a:t>4/8/26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7578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97718" cy="3739896"/>
          </a:xfrm>
        </p:spPr>
        <p:txBody>
          <a:bodyPr vert="horz" lIns="91440" tIns="45720" rIns="91440" bIns="45720" rtlCol="0" anchor="t">
            <a:normAutofit/>
          </a:bodyPr>
          <a:lstStyle>
            <a:lvl1pPr>
              <a:defRPr lang="en-US" sz="6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A0D73698-4765-4C7F-8C74-6EF048F95E94}"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
        <p:nvSpPr>
          <p:cNvPr id="11" name="Picture Placeholder 6">
            <a:extLst>
              <a:ext uri="{FF2B5EF4-FFF2-40B4-BE49-F238E27FC236}">
                <a16:creationId xmlns:a16="http://schemas.microsoft.com/office/drawing/2014/main" id="{8F28510C-0939-D915-FCC8-7D8AD4475782}"/>
              </a:ext>
            </a:extLst>
          </p:cNvPr>
          <p:cNvSpPr>
            <a:spLocks noGrp="1"/>
          </p:cNvSpPr>
          <p:nvPr>
            <p:ph type="pic" sz="quarter" idx="13" hasCustomPrompt="1"/>
          </p:nvPr>
        </p:nvSpPr>
        <p:spPr>
          <a:xfrm>
            <a:off x="6720113" y="342900"/>
            <a:ext cx="5131133" cy="6172200"/>
          </a:xfrm>
          <a:custGeom>
            <a:avLst/>
            <a:gdLst>
              <a:gd name="connsiteX0" fmla="*/ 305905 w 5334000"/>
              <a:gd name="connsiteY0" fmla="*/ 0 h 6172200"/>
              <a:gd name="connsiteX1" fmla="*/ 5028095 w 5334000"/>
              <a:gd name="connsiteY1" fmla="*/ 0 h 6172200"/>
              <a:gd name="connsiteX2" fmla="*/ 5334000 w 5334000"/>
              <a:gd name="connsiteY2" fmla="*/ 305905 h 6172200"/>
              <a:gd name="connsiteX3" fmla="*/ 5334000 w 5334000"/>
              <a:gd name="connsiteY3" fmla="*/ 5866295 h 6172200"/>
              <a:gd name="connsiteX4" fmla="*/ 5028095 w 5334000"/>
              <a:gd name="connsiteY4" fmla="*/ 6172200 h 6172200"/>
              <a:gd name="connsiteX5" fmla="*/ 305905 w 5334000"/>
              <a:gd name="connsiteY5" fmla="*/ 6172200 h 6172200"/>
              <a:gd name="connsiteX6" fmla="*/ 0 w 5334000"/>
              <a:gd name="connsiteY6" fmla="*/ 5866295 h 6172200"/>
              <a:gd name="connsiteX7" fmla="*/ 0 w 5334000"/>
              <a:gd name="connsiteY7" fmla="*/ 305905 h 6172200"/>
              <a:gd name="connsiteX8" fmla="*/ 305905 w 533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0" h="6172200">
                <a:moveTo>
                  <a:pt x="305905" y="0"/>
                </a:moveTo>
                <a:lnTo>
                  <a:pt x="5028095" y="0"/>
                </a:lnTo>
                <a:cubicBezTo>
                  <a:pt x="5197042" y="0"/>
                  <a:pt x="5334000" y="136958"/>
                  <a:pt x="5334000" y="305905"/>
                </a:cubicBezTo>
                <a:lnTo>
                  <a:pt x="5334000" y="5866295"/>
                </a:lnTo>
                <a:cubicBezTo>
                  <a:pt x="5334000" y="6035242"/>
                  <a:pt x="5197042" y="6172200"/>
                  <a:pt x="5028095" y="6172200"/>
                </a:cubicBezTo>
                <a:lnTo>
                  <a:pt x="305905" y="6172200"/>
                </a:lnTo>
                <a:cubicBezTo>
                  <a:pt x="136958" y="6172200"/>
                  <a:pt x="0" y="6035242"/>
                  <a:pt x="0" y="5866295"/>
                </a:cubicBezTo>
                <a:lnTo>
                  <a:pt x="0" y="305905"/>
                </a:lnTo>
                <a:cubicBezTo>
                  <a:pt x="0" y="136958"/>
                  <a:pt x="136958" y="0"/>
                  <a:pt x="30590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22566137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636776" y="5276088"/>
            <a:ext cx="9061704" cy="466344"/>
          </a:xfrm>
        </p:spPr>
        <p:txBody>
          <a:bodyPr anchor="t">
            <a:normAutofit/>
          </a:bodyPr>
          <a:lstStyle>
            <a:lvl1pPr>
              <a:lnSpc>
                <a:spcPct val="120000"/>
              </a:lnSpc>
              <a:defRPr sz="2200" b="1">
                <a:solidFill>
                  <a:schemeClr val="tx2">
                    <a:lumMod val="75000"/>
                    <a:lumOff val="25000"/>
                  </a:schemeClr>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499616" y="1828800"/>
            <a:ext cx="9198864" cy="2871216"/>
          </a:xfrm>
        </p:spPr>
        <p:txBody>
          <a:bodyPr anchor="ctr">
            <a:normAutofit/>
          </a:bodyPr>
          <a:lstStyle>
            <a:lvl1pPr marL="137160" indent="-137160">
              <a:lnSpc>
                <a:spcPct val="100000"/>
              </a:lnSpc>
              <a:spcBef>
                <a:spcPts val="0"/>
              </a:spcBef>
              <a:buFont typeface="Arial" panose="020B0604020202020204" pitchFamily="34" charset="0"/>
              <a:buNone/>
              <a:defRPr sz="40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E66CBEC5-37D0-4E5C-8671-D7D2A06BE21B}" type="datetime1">
              <a:rPr lang="en-US" smtClean="0"/>
              <a:t>4/8/26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362341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351F96B-ED98-BF55-D2B0-047000EF48E1}"/>
              </a:ext>
            </a:extLst>
          </p:cNvPr>
          <p:cNvSpPr/>
          <p:nvPr/>
        </p:nvSpPr>
        <p:spPr>
          <a:xfrm>
            <a:off x="806386" y="760151"/>
            <a:ext cx="10579222" cy="5337698"/>
          </a:xfrm>
          <a:prstGeom prst="roundRect">
            <a:avLst>
              <a:gd name="adj" fmla="val 609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655064" y="2093976"/>
            <a:ext cx="8695944" cy="2130552"/>
          </a:xfrm>
        </p:spPr>
        <p:txBody>
          <a:bodyPr anchor="ctr">
            <a:normAutofit/>
          </a:bodyPr>
          <a:lstStyle>
            <a:lvl1pPr marL="137160" indent="-137160">
              <a:lnSpc>
                <a:spcPct val="100000"/>
              </a:lnSpc>
              <a:spcBef>
                <a:spcPts val="0"/>
              </a:spcBef>
              <a:buFont typeface="Arial" panose="020B0604020202020204" pitchFamily="34" charset="0"/>
              <a:buNone/>
              <a:defRPr sz="36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5246FC37-12B5-4EB9-BB05-B5E210E93FF0}" type="datetime1">
              <a:rPr lang="en-US" smtClean="0"/>
              <a:t>4/8/26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277216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450699"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438912"/>
            <a:ext cx="9619488" cy="4526280"/>
          </a:xfrm>
        </p:spPr>
        <p:txBody>
          <a:bodyPr anchor="ctr">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A710F6F3-6829-4CDD-B3A1-8F321E27194A}" type="datetime1">
              <a:rPr lang="en-US" smtClean="0"/>
              <a:t>4/8/26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597536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148947"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179576"/>
            <a:ext cx="9317736" cy="3785616"/>
          </a:xfrm>
        </p:spPr>
        <p:txBody>
          <a:bodyPr anchor="b">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FCA6652C-AA1E-4738-883B-0336FAAA5DB1}" type="datetime1">
              <a:rPr lang="en-US" smtClean="0"/>
              <a:t>4/8/26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138977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430213" y="2020825"/>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381750" y="2020824"/>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20F56A5-925A-45AB-8491-C696F304662B}" type="datetime1">
              <a:rPr lang="en-US" smtClean="0"/>
              <a:t>4/8/26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404332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430213" y="2020888"/>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2F882B41-9B9A-4653-8E8E-9D57A4983847}" type="datetime1">
              <a:rPr lang="en-US" smtClean="0"/>
              <a:t>4/8/26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883864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6C80A14-C874-4C11-943E-4B7AAF73B997}" type="datetime1">
              <a:rPr lang="en-US" smtClean="0"/>
              <a:t>4/8/26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4211194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59A60914-BFFA-4E5B-B382-06A92C8508A8}" type="datetime1">
              <a:rPr lang="en-US" smtClean="0"/>
              <a:t>4/8/26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124820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5"/>
            <a:ext cx="3595634" cy="2212848"/>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823029"/>
            <a:ext cx="3309608" cy="3481355"/>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E6DEE75D-2E4A-469A-9092-8B43711F5315}" type="datetime1">
              <a:rPr lang="en-US" smtClean="0"/>
              <a:t>4/8/26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772211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593592"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2">
            <a:extLst>
              <a:ext uri="{FF2B5EF4-FFF2-40B4-BE49-F238E27FC236}">
                <a16:creationId xmlns:a16="http://schemas.microsoft.com/office/drawing/2014/main" id="{ADACA751-BBB2-3E33-EA6C-54B4A7F6842B}"/>
              </a:ext>
            </a:extLst>
          </p:cNvPr>
          <p:cNvSpPr>
            <a:spLocks noGrp="1"/>
          </p:cNvSpPr>
          <p:nvPr>
            <p:ph type="pic" idx="1" hasCustomPrompt="1"/>
          </p:nvPr>
        </p:nvSpPr>
        <p:spPr>
          <a:xfrm>
            <a:off x="4502843" y="342901"/>
            <a:ext cx="7346258" cy="6172198"/>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1E6FD38-01FF-4539-8A35-AB19E4D5C3A7}" type="datetime1">
              <a:rPr lang="en-US" smtClean="0"/>
              <a:t>4/8/26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812369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347472"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9A3EA51-69C4-4090-B98A-31CA47A2E35E}"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2482453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8C5BFC-EF85-4C2B-8809-2F9E7D76A143}"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6190033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7370064"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7370064" cy="22311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48805FF-0F6F-4DB7-B5D6-9BF14E40F716}" type="datetime1">
              <a:rPr lang="en-US" smtClean="0"/>
              <a:t>4/8/26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5976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9D380B3-E270-4064-8D13-292A875F6C31}" type="datetime1">
              <a:rPr lang="en-US" smtClean="0"/>
              <a:t>4/8/26</a:t>
            </a:fld>
            <a:endParaRPr lang="en-US"/>
          </a:p>
        </p:txBody>
      </p:sp>
      <p:sp>
        <p:nvSpPr>
          <p:cNvPr id="5" name="Footer Placeholder 4"/>
          <p:cNvSpPr>
            <a:spLocks noGrp="1"/>
          </p:cNvSpPr>
          <p:nvPr>
            <p:ph type="ftr" sz="quarter" idx="11"/>
          </p:nvPr>
        </p:nvSpPr>
        <p:spPr>
          <a:xfrm>
            <a:off x="3962399" y="5870575"/>
            <a:ext cx="4893958" cy="377825"/>
          </a:xfrm>
        </p:spPr>
        <p:txBody>
          <a:bodyPr/>
          <a:lstStyle/>
          <a:p>
            <a:r>
              <a:rPr lang="en-US"/>
              <a:t>Sample Footer Text</a:t>
            </a:r>
          </a:p>
        </p:txBody>
      </p:sp>
      <p:sp>
        <p:nvSpPr>
          <p:cNvPr id="6" name="Slide Number Placeholder 5"/>
          <p:cNvSpPr>
            <a:spLocks noGrp="1"/>
          </p:cNvSpPr>
          <p:nvPr>
            <p:ph type="sldNum" sz="quarter" idx="12"/>
          </p:nvPr>
        </p:nvSpPr>
        <p:spPr>
          <a:xfrm>
            <a:off x="10608958" y="5870575"/>
            <a:ext cx="551167" cy="377825"/>
          </a:xfrm>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474042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D380B3-E270-4064-8D13-292A875F6C31}" type="datetime1">
              <a:rPr lang="en-US" smtClean="0"/>
              <a:t>4/8/26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204079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D380B3-E270-4064-8D13-292A875F6C31}" type="datetime1">
              <a:rPr lang="en-US" smtClean="0"/>
              <a:t>4/8/26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4067115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9D380B3-E270-4064-8D13-292A875F6C31}" type="datetime1">
              <a:rPr lang="en-US" smtClean="0"/>
              <a:t>4/8/26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451982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D380B3-E270-4064-8D13-292A875F6C31}" type="datetime1">
              <a:rPr lang="en-US" smtClean="0"/>
              <a:t>4/8/26</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49047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9D380B3-E270-4064-8D13-292A875F6C31}" type="datetime1">
              <a:rPr lang="en-US" smtClean="0"/>
              <a:t>4/8/26</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839048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9D380B3-E270-4064-8D13-292A875F6C31}" type="datetime1">
              <a:rPr lang="en-US" smtClean="0"/>
              <a:t>4/8/26</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953860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D380B3-E270-4064-8D13-292A875F6C31}" type="datetime1">
              <a:rPr lang="en-US" smtClean="0"/>
              <a:t>4/8/26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259902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9317736" cy="4453128"/>
          </a:xfrm>
        </p:spPr>
        <p:txBody>
          <a:bodyPr vert="horz" lIns="91440" tIns="45720" rIns="91440" bIns="45720" rtlCol="0" anchor="t">
            <a:normAutofit/>
          </a:bodyPr>
          <a:lstStyle>
            <a:lvl1pPr>
              <a:defRPr lang="en-US" sz="9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965192"/>
            <a:ext cx="5431536" cy="128930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46633933-AD95-42CF-A390-A7073FD506A1}"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30918093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D380B3-E270-4064-8D13-292A875F6C31}" type="datetime1">
              <a:rPr lang="en-US" smtClean="0"/>
              <a:t>4/8/26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425399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D380B3-E270-4064-8D13-292A875F6C31}" type="datetime1">
              <a:rPr lang="en-US" smtClean="0"/>
              <a:t>4/8/26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437001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D380B3-E270-4064-8D13-292A875F6C31}" type="datetime1">
              <a:rPr lang="en-US" smtClean="0"/>
              <a:t>4/8/26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97711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D380B3-E270-4064-8D13-292A875F6C31}" type="datetime1">
              <a:rPr lang="en-US" smtClean="0"/>
              <a:t>4/8/26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064625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D380B3-E270-4064-8D13-292A875F6C31}" type="datetime1">
              <a:rPr lang="en-US" smtClean="0"/>
              <a:t>4/8/26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598288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D380B3-E270-4064-8D13-292A875F6C31}" type="datetime1">
              <a:rPr lang="en-US" smtClean="0"/>
              <a:t>4/8/26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261394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D380B3-E270-4064-8D13-292A875F6C31}" type="datetime1">
              <a:rPr lang="en-US" smtClean="0"/>
              <a:t>4/8/26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714398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D380B3-E270-4064-8D13-292A875F6C31}" type="datetime1">
              <a:rPr lang="en-US" smtClean="0"/>
              <a:t>4/8/26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E274F5D-21DC-40EF-8DBA-AB9BB119E939}" type="slidenum">
              <a:rPr lang="en-US" smtClean="0"/>
              <a:t>‹n°›</a:t>
            </a:fld>
            <a:endParaRPr lang="en-US"/>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extLst>
      <p:ext uri="{BB962C8B-B14F-4D97-AF65-F5344CB8AC3E}">
        <p14:creationId xmlns:p14="http://schemas.microsoft.com/office/powerpoint/2010/main" val="3984803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D380B3-E270-4064-8D13-292A875F6C31}" type="datetime1">
              <a:rPr lang="en-US" smtClean="0"/>
              <a:t>4/8/26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811770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4427554"/>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CD50E307-C64C-483A-9485-A61D01D72197}"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3072916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93208"/>
            <a:ext cx="5669280" cy="1161288"/>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8BC36CA3-7064-4E52-B24E-E3CC37B36CB8}" type="datetime1">
              <a:rPr lang="en-US" smtClean="0"/>
              <a:t>4/8/26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20124426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bg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7772400" cy="4562856"/>
          </a:xfrm>
        </p:spPr>
        <p:txBody>
          <a:bodyPr anchor="b">
            <a:normAutofit/>
          </a:bodyPr>
          <a:lstStyle>
            <a:lvl1pPr>
              <a:defRPr sz="8000">
                <a:solidFill>
                  <a:schemeClr val="tx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2"/>
                </a:solidFill>
              </a:defRPr>
            </a:lvl1pPr>
          </a:lstStyle>
          <a:p>
            <a:fld id="{333F469A-9BA4-41D9-A358-7174319CB857}" type="datetime1">
              <a:rPr lang="en-US" smtClean="0"/>
              <a:t>4/8/26</a:t>
            </a:fld>
            <a:endParaRPr lang="en-US"/>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21750465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2.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519672"/>
            <a:ext cx="2843784" cy="338328"/>
          </a:xfrm>
          <a:prstGeom prst="rect">
            <a:avLst/>
          </a:prstGeom>
        </p:spPr>
        <p:txBody>
          <a:bodyPr vert="horz" lIns="91440" tIns="45720" rIns="91440" bIns="45720" rtlCol="0" anchor="ctr"/>
          <a:lstStyle>
            <a:lvl1pPr algn="l">
              <a:defRPr sz="800">
                <a:solidFill>
                  <a:schemeClr val="tx1"/>
                </a:solidFill>
              </a:defRPr>
            </a:lvl1pPr>
          </a:lstStyle>
          <a:p>
            <a:fld id="{E9D380B3-E270-4064-8D13-292A875F6C31}" type="datetime1">
              <a:rPr lang="en-US" smtClean="0"/>
              <a:t>4/8/26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60536" y="6519672"/>
            <a:ext cx="2642616"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75720" y="6519672"/>
            <a:ext cx="457200" cy="338328"/>
          </a:xfrm>
          <a:prstGeom prst="rect">
            <a:avLst/>
          </a:prstGeom>
        </p:spPr>
        <p:txBody>
          <a:bodyPr vert="horz" lIns="91440" tIns="45720" rIns="91440" bIns="45720" rtlCol="0" anchor="ctr"/>
          <a:lstStyle>
            <a:lvl1pPr algn="r">
              <a:defRPr sz="800">
                <a:solidFill>
                  <a:schemeClr val="tx1"/>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326966618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D380B3-E270-4064-8D13-292A875F6C31}" type="datetime1">
              <a:rPr lang="en-US" smtClean="0"/>
              <a:t>4/8/26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Sample Footer Text</a:t>
            </a: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326667029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hyperlink" Target="https://fr.wikipedia.org/wiki/Joseph_Staline" TargetMode="Externa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hyperlink" Target="https://fr.wikipedia.org/wiki/Fable" TargetMode="External"/><Relationship Id="rId2" Type="http://schemas.openxmlformats.org/officeDocument/2006/relationships/image" Target="../media/image14.png"/><Relationship Id="rId1" Type="http://schemas.openxmlformats.org/officeDocument/2006/relationships/slideLayout" Target="../slideLayouts/slideLayout58.xml"/><Relationship Id="rId5" Type="http://schemas.openxmlformats.org/officeDocument/2006/relationships/hyperlink" Target="https://fr.wikipedia.org/wiki/All%C3%A9gorie" TargetMode="External"/><Relationship Id="rId4" Type="http://schemas.openxmlformats.org/officeDocument/2006/relationships/hyperlink" Target="https://fr.wikipedia.org/wiki/Fantastiqu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hyperlink" Target="https://fr.wikipedia.org/wiki/Conte" TargetMode="External"/><Relationship Id="rId2" Type="http://schemas.openxmlformats.org/officeDocument/2006/relationships/image" Target="../media/image16.jpg"/><Relationship Id="rId1" Type="http://schemas.openxmlformats.org/officeDocument/2006/relationships/slideLayout" Target="../slideLayouts/slideLayout58.xml"/><Relationship Id="rId4" Type="http://schemas.openxmlformats.org/officeDocument/2006/relationships/hyperlink" Target="https://fr.wikipedia.org/wiki/Dialect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58.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Document_Microsoft_Word.docx"/><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6625F8-ECBC-62B9-0C2B-BC80BA64690B}"/>
              </a:ext>
            </a:extLst>
          </p:cNvPr>
          <p:cNvSpPr>
            <a:spLocks noGrp="1"/>
          </p:cNvSpPr>
          <p:nvPr>
            <p:ph type="ctrTitle"/>
          </p:nvPr>
        </p:nvSpPr>
        <p:spPr>
          <a:xfrm>
            <a:off x="1828801" y="2445744"/>
            <a:ext cx="9496540" cy="1211856"/>
          </a:xfrm>
        </p:spPr>
        <p:txBody>
          <a:bodyPr anchor="t">
            <a:noAutofit/>
          </a:bodyPr>
          <a:lstStyle/>
          <a:p>
            <a:r>
              <a:rPr lang="fr-CA" sz="7200" dirty="0"/>
              <a:t>Humour &amp; …………</a:t>
            </a:r>
          </a:p>
        </p:txBody>
      </p:sp>
    </p:spTree>
    <p:extLst>
      <p:ext uri="{BB962C8B-B14F-4D97-AF65-F5344CB8AC3E}">
        <p14:creationId xmlns:p14="http://schemas.microsoft.com/office/powerpoint/2010/main" val="4092282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Graphique, encre, conception&#10;&#10;Le contenu généré par l’IA peut être incorrect.">
            <a:extLst>
              <a:ext uri="{FF2B5EF4-FFF2-40B4-BE49-F238E27FC236}">
                <a16:creationId xmlns:a16="http://schemas.microsoft.com/office/drawing/2014/main" id="{188F373C-2DA2-D685-C0C4-2054977294EF}"/>
              </a:ext>
            </a:extLst>
          </p:cNvPr>
          <p:cNvPicPr>
            <a:picLocks noChangeAspect="1"/>
          </p:cNvPicPr>
          <p:nvPr/>
        </p:nvPicPr>
        <p:blipFill>
          <a:blip r:embed="rId2"/>
          <a:stretch>
            <a:fillRect/>
          </a:stretch>
        </p:blipFill>
        <p:spPr>
          <a:xfrm>
            <a:off x="361950" y="342899"/>
            <a:ext cx="2358057" cy="3882935"/>
          </a:xfrm>
          <a:prstGeom prst="rect">
            <a:avLst/>
          </a:prstGeom>
        </p:spPr>
      </p:pic>
      <p:sp>
        <p:nvSpPr>
          <p:cNvPr id="9" name="ZoneTexte 8">
            <a:extLst>
              <a:ext uri="{FF2B5EF4-FFF2-40B4-BE49-F238E27FC236}">
                <a16:creationId xmlns:a16="http://schemas.microsoft.com/office/drawing/2014/main" id="{93C018A7-2D58-6C03-ACCA-4275D5C7B8BA}"/>
              </a:ext>
            </a:extLst>
          </p:cNvPr>
          <p:cNvSpPr txBox="1"/>
          <p:nvPr/>
        </p:nvSpPr>
        <p:spPr>
          <a:xfrm>
            <a:off x="751114" y="4349931"/>
            <a:ext cx="1534886" cy="276999"/>
          </a:xfrm>
          <a:prstGeom prst="rect">
            <a:avLst/>
          </a:prstGeom>
          <a:noFill/>
        </p:spPr>
        <p:txBody>
          <a:bodyPr wrap="square" rtlCol="0">
            <a:spAutoFit/>
          </a:bodyPr>
          <a:lstStyle/>
          <a:p>
            <a:r>
              <a:rPr lang="fr-CA" sz="1200" dirty="0"/>
              <a:t>Premier roman 1947</a:t>
            </a:r>
          </a:p>
        </p:txBody>
      </p:sp>
      <p:sp>
        <p:nvSpPr>
          <p:cNvPr id="11" name="ZoneTexte 10">
            <a:extLst>
              <a:ext uri="{FF2B5EF4-FFF2-40B4-BE49-F238E27FC236}">
                <a16:creationId xmlns:a16="http://schemas.microsoft.com/office/drawing/2014/main" id="{7AD62D94-1B9D-909C-A2E4-D37A3941DEC4}"/>
              </a:ext>
            </a:extLst>
          </p:cNvPr>
          <p:cNvSpPr txBox="1"/>
          <p:nvPr/>
        </p:nvSpPr>
        <p:spPr>
          <a:xfrm>
            <a:off x="3103683" y="342899"/>
            <a:ext cx="8598877" cy="5632311"/>
          </a:xfrm>
          <a:prstGeom prst="rect">
            <a:avLst/>
          </a:prstGeom>
          <a:noFill/>
        </p:spPr>
        <p:txBody>
          <a:bodyPr wrap="square" rtlCol="0">
            <a:spAutoFit/>
          </a:bodyPr>
          <a:lstStyle/>
          <a:p>
            <a:pPr marL="285750" indent="-285750">
              <a:buFont typeface="Arial" panose="020B0604020202020204" pitchFamily="34" charset="0"/>
              <a:buChar char="•"/>
            </a:pPr>
            <a:r>
              <a:rPr lang="fr-FR" b="1" dirty="0"/>
              <a:t>La </a:t>
            </a:r>
            <a:r>
              <a:rPr lang="fr-FR" dirty="0"/>
              <a:t>guerre et de la résistance en Italie à travers les yeux de Pino, enfant qui est à la recherche d'un ami avec qui il pourrait partager son secret, celui de l'endroit où les araignées pondent leurs </a:t>
            </a:r>
            <a:r>
              <a:rPr lang="fr-FR" dirty="0" err="1"/>
              <a:t>oeufs</a:t>
            </a:r>
            <a:r>
              <a:rPr lang="fr-FR" dirty="0"/>
              <a:t>, endroit qui sera également celui où il cachera le pistolet volé à un allemand .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Pino, est un enfant qui ne trouve pas sa place. Auprès des enfants, il se fait rejeter et les adultes ne le prennent pas au sérieux. Il côtoie des personnages hauts en couleur, et trouvera en la personne de « cousin » celui qui lui fera vivre des aventures dans le maquis et qui lui permettra de reprendre confiance en l'humanité.</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Pino est un filou, débrouillard, sa gouaille est exceptionnelle et on s'y attache dès les premières pages.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revolver volé à l'un des "clients" de sa sœur par Pino, entraînera ce gavroche impénitent et mal aimé dans une suite d'aventures. Elles le mèneront au maquis durant la période de la guérilla des partisans italiens contre les allemands et les fascistes.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y fera connaissance de personnages étonnants dont Loup Rouge et Cousin, le tueur du détachement, le grand, l'impitoyable, le gentil Cousin qui deviendra son ami et à qui il révèlera le secret des "nids d'araignées".</a:t>
            </a:r>
          </a:p>
        </p:txBody>
      </p:sp>
    </p:spTree>
    <p:extLst>
      <p:ext uri="{BB962C8B-B14F-4D97-AF65-F5344CB8AC3E}">
        <p14:creationId xmlns:p14="http://schemas.microsoft.com/office/powerpoint/2010/main" val="3900351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3060999-CE6F-28C8-7649-6D533FC650E3}"/>
              </a:ext>
            </a:extLst>
          </p:cNvPr>
          <p:cNvSpPr txBox="1"/>
          <p:nvPr/>
        </p:nvSpPr>
        <p:spPr>
          <a:xfrm>
            <a:off x="2443943" y="2261062"/>
            <a:ext cx="7980218" cy="1384995"/>
          </a:xfrm>
          <a:prstGeom prst="rect">
            <a:avLst/>
          </a:prstGeom>
          <a:noFill/>
        </p:spPr>
        <p:txBody>
          <a:bodyPr wrap="square" rtlCol="0">
            <a:spAutoFit/>
          </a:bodyPr>
          <a:lstStyle/>
          <a:p>
            <a:pPr marL="457200" indent="-457200">
              <a:buFont typeface="Arial" panose="020B0604020202020204" pitchFamily="34" charset="0"/>
              <a:buChar char="•"/>
            </a:pPr>
            <a:r>
              <a:rPr lang="fr-CA" sz="2800" dirty="0"/>
              <a:t>Peu de succès pour les livres suivants</a:t>
            </a:r>
          </a:p>
          <a:p>
            <a:pPr marL="457200" indent="-457200">
              <a:buFont typeface="Arial" panose="020B0604020202020204" pitchFamily="34" charset="0"/>
              <a:buChar char="•"/>
            </a:pPr>
            <a:r>
              <a:rPr lang="fr-CA" sz="2800" dirty="0"/>
              <a:t>Dans les années 50, il trouve sa voix avec sa célèbre trilogie.</a:t>
            </a:r>
          </a:p>
        </p:txBody>
      </p:sp>
    </p:spTree>
    <p:extLst>
      <p:ext uri="{BB962C8B-B14F-4D97-AF65-F5344CB8AC3E}">
        <p14:creationId xmlns:p14="http://schemas.microsoft.com/office/powerpoint/2010/main" val="2069389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9C2E435-B369-3A96-D435-A60CF98BD198}"/>
              </a:ext>
            </a:extLst>
          </p:cNvPr>
          <p:cNvPicPr>
            <a:picLocks noChangeAspect="1"/>
          </p:cNvPicPr>
          <p:nvPr/>
        </p:nvPicPr>
        <p:blipFill>
          <a:blip r:embed="rId2"/>
          <a:stretch>
            <a:fillRect/>
          </a:stretch>
        </p:blipFill>
        <p:spPr>
          <a:xfrm>
            <a:off x="4560225" y="1930243"/>
            <a:ext cx="3244030" cy="4359166"/>
          </a:xfrm>
          <a:prstGeom prst="rect">
            <a:avLst/>
          </a:prstGeom>
        </p:spPr>
      </p:pic>
      <p:pic>
        <p:nvPicPr>
          <p:cNvPr id="3" name="Image 2">
            <a:extLst>
              <a:ext uri="{FF2B5EF4-FFF2-40B4-BE49-F238E27FC236}">
                <a16:creationId xmlns:a16="http://schemas.microsoft.com/office/drawing/2014/main" id="{422C099D-6ABC-C03E-6975-AAAF0DBD49F9}"/>
              </a:ext>
            </a:extLst>
          </p:cNvPr>
          <p:cNvPicPr>
            <a:picLocks noChangeAspect="1"/>
          </p:cNvPicPr>
          <p:nvPr/>
        </p:nvPicPr>
        <p:blipFill>
          <a:blip r:embed="rId3"/>
          <a:stretch>
            <a:fillRect/>
          </a:stretch>
        </p:blipFill>
        <p:spPr>
          <a:xfrm>
            <a:off x="860936" y="851557"/>
            <a:ext cx="2619907" cy="4271587"/>
          </a:xfrm>
          <a:prstGeom prst="rect">
            <a:avLst/>
          </a:prstGeom>
        </p:spPr>
      </p:pic>
      <p:pic>
        <p:nvPicPr>
          <p:cNvPr id="4" name="Image 3">
            <a:extLst>
              <a:ext uri="{FF2B5EF4-FFF2-40B4-BE49-F238E27FC236}">
                <a16:creationId xmlns:a16="http://schemas.microsoft.com/office/drawing/2014/main" id="{CEAFDE92-828E-66F5-DCD8-33AA7D9C3E24}"/>
              </a:ext>
            </a:extLst>
          </p:cNvPr>
          <p:cNvPicPr>
            <a:picLocks noChangeAspect="1"/>
          </p:cNvPicPr>
          <p:nvPr/>
        </p:nvPicPr>
        <p:blipFill>
          <a:blip r:embed="rId4"/>
          <a:stretch>
            <a:fillRect/>
          </a:stretch>
        </p:blipFill>
        <p:spPr>
          <a:xfrm>
            <a:off x="9203204" y="1938729"/>
            <a:ext cx="2671470" cy="4350680"/>
          </a:xfrm>
          <a:prstGeom prst="rect">
            <a:avLst/>
          </a:prstGeom>
        </p:spPr>
      </p:pic>
      <p:sp>
        <p:nvSpPr>
          <p:cNvPr id="5" name="ZoneTexte 4">
            <a:extLst>
              <a:ext uri="{FF2B5EF4-FFF2-40B4-BE49-F238E27FC236}">
                <a16:creationId xmlns:a16="http://schemas.microsoft.com/office/drawing/2014/main" id="{C825AD96-6401-4C23-8CC1-FCD0AF88C298}"/>
              </a:ext>
            </a:extLst>
          </p:cNvPr>
          <p:cNvSpPr txBox="1"/>
          <p:nvPr/>
        </p:nvSpPr>
        <p:spPr>
          <a:xfrm>
            <a:off x="1979113" y="5386191"/>
            <a:ext cx="776614" cy="369332"/>
          </a:xfrm>
          <a:prstGeom prst="rect">
            <a:avLst/>
          </a:prstGeom>
          <a:noFill/>
        </p:spPr>
        <p:txBody>
          <a:bodyPr wrap="square" rtlCol="0">
            <a:spAutoFit/>
          </a:bodyPr>
          <a:lstStyle/>
          <a:p>
            <a:r>
              <a:rPr lang="fr-CA" b="1" dirty="0"/>
              <a:t>1952</a:t>
            </a:r>
          </a:p>
        </p:txBody>
      </p:sp>
      <p:sp>
        <p:nvSpPr>
          <p:cNvPr id="6" name="ZoneTexte 5">
            <a:extLst>
              <a:ext uri="{FF2B5EF4-FFF2-40B4-BE49-F238E27FC236}">
                <a16:creationId xmlns:a16="http://schemas.microsoft.com/office/drawing/2014/main" id="{DCFDA168-6A6E-E3D5-F273-3FCA792B2276}"/>
              </a:ext>
            </a:extLst>
          </p:cNvPr>
          <p:cNvSpPr txBox="1"/>
          <p:nvPr/>
        </p:nvSpPr>
        <p:spPr>
          <a:xfrm>
            <a:off x="5679856" y="1021057"/>
            <a:ext cx="739036" cy="369332"/>
          </a:xfrm>
          <a:prstGeom prst="rect">
            <a:avLst/>
          </a:prstGeom>
          <a:noFill/>
        </p:spPr>
        <p:txBody>
          <a:bodyPr wrap="square" rtlCol="0">
            <a:spAutoFit/>
          </a:bodyPr>
          <a:lstStyle/>
          <a:p>
            <a:r>
              <a:rPr lang="fr-CA" b="1" dirty="0"/>
              <a:t>1957</a:t>
            </a:r>
          </a:p>
        </p:txBody>
      </p:sp>
      <p:sp>
        <p:nvSpPr>
          <p:cNvPr id="7" name="ZoneTexte 6">
            <a:extLst>
              <a:ext uri="{FF2B5EF4-FFF2-40B4-BE49-F238E27FC236}">
                <a16:creationId xmlns:a16="http://schemas.microsoft.com/office/drawing/2014/main" id="{2570B4EF-1A9A-17D6-3A12-2E212C13B05B}"/>
              </a:ext>
            </a:extLst>
          </p:cNvPr>
          <p:cNvSpPr txBox="1"/>
          <p:nvPr/>
        </p:nvSpPr>
        <p:spPr>
          <a:xfrm>
            <a:off x="10095978" y="1390389"/>
            <a:ext cx="663880" cy="369332"/>
          </a:xfrm>
          <a:prstGeom prst="rect">
            <a:avLst/>
          </a:prstGeom>
          <a:noFill/>
        </p:spPr>
        <p:txBody>
          <a:bodyPr wrap="square" rtlCol="0">
            <a:spAutoFit/>
          </a:bodyPr>
          <a:lstStyle/>
          <a:p>
            <a:r>
              <a:rPr lang="fr-CA" b="1" dirty="0"/>
              <a:t>1959</a:t>
            </a:r>
          </a:p>
        </p:txBody>
      </p:sp>
    </p:spTree>
    <p:extLst>
      <p:ext uri="{BB962C8B-B14F-4D97-AF65-F5344CB8AC3E}">
        <p14:creationId xmlns:p14="http://schemas.microsoft.com/office/powerpoint/2010/main" val="1337938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337835D-9BCF-632B-FFD1-F7983E2D0248}"/>
              </a:ext>
            </a:extLst>
          </p:cNvPr>
          <p:cNvSpPr txBox="1"/>
          <p:nvPr/>
        </p:nvSpPr>
        <p:spPr>
          <a:xfrm>
            <a:off x="648346" y="1443841"/>
            <a:ext cx="10895308" cy="3046988"/>
          </a:xfrm>
          <a:prstGeom prst="rect">
            <a:avLst/>
          </a:prstGeom>
          <a:noFill/>
        </p:spPr>
        <p:txBody>
          <a:bodyPr wrap="square" rtlCol="0">
            <a:spAutoFit/>
          </a:bodyPr>
          <a:lstStyle/>
          <a:p>
            <a:r>
              <a:rPr lang="fr-FR" sz="3200" dirty="0"/>
              <a:t>En 1957, Italo Calvino quitte le Parti communiste italien. </a:t>
            </a:r>
          </a:p>
          <a:p>
            <a:r>
              <a:rPr lang="fr-FR" sz="3200" dirty="0"/>
              <a:t>Ses raisons :</a:t>
            </a:r>
          </a:p>
          <a:p>
            <a:pPr marL="457200" indent="-457200">
              <a:buFont typeface="Arial" panose="020B0604020202020204" pitchFamily="34" charset="0"/>
              <a:buChar char="•"/>
            </a:pPr>
            <a:r>
              <a:rPr lang="fr-FR" sz="3200" dirty="0"/>
              <a:t>la répression violente du soulèvement hongrois </a:t>
            </a:r>
          </a:p>
          <a:p>
            <a:pPr marL="457200" indent="-457200">
              <a:buFont typeface="Arial" panose="020B0604020202020204" pitchFamily="34" charset="0"/>
              <a:buChar char="•"/>
            </a:pPr>
            <a:r>
              <a:rPr lang="fr-FR" sz="3200" dirty="0"/>
              <a:t>la révélation des crimes </a:t>
            </a:r>
            <a:r>
              <a:rPr lang="fr-FR" sz="3200" dirty="0">
                <a:solidFill>
                  <a:schemeClr val="tx2"/>
                </a:solidFill>
              </a:rPr>
              <a:t>de </a:t>
            </a:r>
            <a:r>
              <a:rPr lang="fr-FR" sz="3200" u="sng" dirty="0">
                <a:solidFill>
                  <a:schemeClr val="tx2"/>
                </a:solidFill>
                <a:hlinkClick r:id="rId2" tooltip="Joseph Staline">
                  <a:extLst>
                    <a:ext uri="{A12FA001-AC4F-418D-AE19-62706E023703}">
                      <ahyp:hlinkClr xmlns:ahyp="http://schemas.microsoft.com/office/drawing/2018/hyperlinkcolor" val="tx"/>
                    </a:ext>
                  </a:extLst>
                </a:hlinkClick>
              </a:rPr>
              <a:t>Joseph Stalin</a:t>
            </a:r>
            <a:r>
              <a:rPr lang="fr-FR" sz="3200" u="sng" dirty="0">
                <a:solidFill>
                  <a:schemeClr val="tx2"/>
                </a:solidFill>
              </a:rPr>
              <a:t>e </a:t>
            </a:r>
          </a:p>
          <a:p>
            <a:pPr marL="457200" indent="-457200">
              <a:buFont typeface="Arial" panose="020B0604020202020204" pitchFamily="34" charset="0"/>
              <a:buChar char="•"/>
            </a:pPr>
            <a:endParaRPr lang="fr-FR" sz="3200" dirty="0">
              <a:solidFill>
                <a:schemeClr val="tx2"/>
              </a:solidFill>
            </a:endParaRPr>
          </a:p>
          <a:p>
            <a:r>
              <a:rPr lang="fr-FR" sz="3200" dirty="0">
                <a:solidFill>
                  <a:schemeClr val="tx2"/>
                </a:solidFill>
              </a:rPr>
              <a:t>Il se retire de la politique et ne rejoindra jamais un autre parti</a:t>
            </a:r>
          </a:p>
        </p:txBody>
      </p:sp>
    </p:spTree>
    <p:extLst>
      <p:ext uri="{BB962C8B-B14F-4D97-AF65-F5344CB8AC3E}">
        <p14:creationId xmlns:p14="http://schemas.microsoft.com/office/powerpoint/2010/main" val="2963933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CB355C4-48BA-9E94-9311-B3C89CF38151}"/>
              </a:ext>
            </a:extLst>
          </p:cNvPr>
          <p:cNvPicPr>
            <a:picLocks noChangeAspect="1"/>
          </p:cNvPicPr>
          <p:nvPr/>
        </p:nvPicPr>
        <p:blipFill>
          <a:blip r:embed="rId2"/>
          <a:stretch>
            <a:fillRect/>
          </a:stretch>
        </p:blipFill>
        <p:spPr>
          <a:xfrm>
            <a:off x="312295" y="236414"/>
            <a:ext cx="3862400" cy="6297390"/>
          </a:xfrm>
          <a:prstGeom prst="rect">
            <a:avLst/>
          </a:prstGeom>
        </p:spPr>
      </p:pic>
      <p:sp>
        <p:nvSpPr>
          <p:cNvPr id="3" name="ZoneTexte 2">
            <a:extLst>
              <a:ext uri="{FF2B5EF4-FFF2-40B4-BE49-F238E27FC236}">
                <a16:creationId xmlns:a16="http://schemas.microsoft.com/office/drawing/2014/main" id="{E83B774E-EFF8-2B56-A977-FC9800D7A1D8}"/>
              </a:ext>
            </a:extLst>
          </p:cNvPr>
          <p:cNvSpPr txBox="1"/>
          <p:nvPr/>
        </p:nvSpPr>
        <p:spPr>
          <a:xfrm>
            <a:off x="4804756" y="1122951"/>
            <a:ext cx="7074949" cy="4524315"/>
          </a:xfrm>
          <a:prstGeom prst="rect">
            <a:avLst/>
          </a:prstGeom>
          <a:noFill/>
        </p:spPr>
        <p:txBody>
          <a:bodyPr wrap="square" rtlCol="0">
            <a:spAutoFit/>
          </a:bodyPr>
          <a:lstStyle/>
          <a:p>
            <a:pPr marL="457200" indent="-457200">
              <a:buFont typeface="Arial" panose="020B0604020202020204" pitchFamily="34" charset="0"/>
              <a:buChar char="•"/>
            </a:pPr>
            <a:r>
              <a:rPr lang="fr-FR" sz="3200" dirty="0">
                <a:solidFill>
                  <a:schemeClr val="tx1">
                    <a:lumMod val="95000"/>
                  </a:schemeClr>
                </a:solidFill>
              </a:rPr>
              <a:t>Le héros, un vicomte du XVIIe siècle scindé en deux par un boulet de canon, incarne les doutes politiques croissants de Calvino et les turbulences de la guerre froide.</a:t>
            </a:r>
          </a:p>
          <a:p>
            <a:pPr marL="457200" indent="-457200">
              <a:buFont typeface="Arial" panose="020B0604020202020204" pitchFamily="34" charset="0"/>
              <a:buChar char="•"/>
            </a:pPr>
            <a:r>
              <a:rPr lang="fr-FR" sz="3200" dirty="0">
                <a:solidFill>
                  <a:schemeClr val="tx1">
                    <a:lumMod val="95000"/>
                  </a:schemeClr>
                </a:solidFill>
              </a:rPr>
              <a:t>Mêlant habilement les éléments de la </a:t>
            </a:r>
            <a:r>
              <a:rPr lang="fr-FR" sz="3200" u="sng" dirty="0">
                <a:solidFill>
                  <a:schemeClr val="tx1">
                    <a:lumMod val="95000"/>
                  </a:schemeClr>
                </a:solidFill>
                <a:hlinkClick r:id="rId3" tooltip="Fable">
                  <a:extLst>
                    <a:ext uri="{A12FA001-AC4F-418D-AE19-62706E023703}">
                      <ahyp:hlinkClr xmlns:ahyp="http://schemas.microsoft.com/office/drawing/2018/hyperlinkcolor" val="tx"/>
                    </a:ext>
                  </a:extLst>
                </a:hlinkClick>
              </a:rPr>
              <a:t>fable</a:t>
            </a:r>
            <a:r>
              <a:rPr lang="fr-FR" sz="3200" dirty="0">
                <a:solidFill>
                  <a:schemeClr val="tx1">
                    <a:lumMod val="95000"/>
                  </a:schemeClr>
                </a:solidFill>
              </a:rPr>
              <a:t> et le genre </a:t>
            </a:r>
            <a:r>
              <a:rPr lang="fr-FR" sz="3200" dirty="0">
                <a:solidFill>
                  <a:schemeClr val="tx1">
                    <a:lumMod val="95000"/>
                  </a:schemeClr>
                </a:solidFill>
                <a:hlinkClick r:id="rId4" tooltip="Fantastique">
                  <a:extLst>
                    <a:ext uri="{A12FA001-AC4F-418D-AE19-62706E023703}">
                      <ahyp:hlinkClr xmlns:ahyp="http://schemas.microsoft.com/office/drawing/2018/hyperlinkcolor" val="tx"/>
                    </a:ext>
                  </a:extLst>
                </a:hlinkClick>
              </a:rPr>
              <a:t>fantastique</a:t>
            </a:r>
            <a:r>
              <a:rPr lang="fr-FR" sz="3200" dirty="0">
                <a:solidFill>
                  <a:schemeClr val="tx1">
                    <a:lumMod val="95000"/>
                  </a:schemeClr>
                </a:solidFill>
              </a:rPr>
              <a:t>, le roman </a:t>
            </a:r>
            <a:r>
              <a:rPr lang="fr-FR" sz="3200" dirty="0">
                <a:solidFill>
                  <a:schemeClr val="tx1">
                    <a:lumMod val="95000"/>
                  </a:schemeClr>
                </a:solidFill>
                <a:hlinkClick r:id="rId5" tooltip="Allégorie">
                  <a:extLst>
                    <a:ext uri="{A12FA001-AC4F-418D-AE19-62706E023703}">
                      <ahyp:hlinkClr xmlns:ahyp="http://schemas.microsoft.com/office/drawing/2018/hyperlinkcolor" val="tx"/>
                    </a:ext>
                  </a:extLst>
                </a:hlinkClick>
              </a:rPr>
              <a:t>allégorique</a:t>
            </a:r>
            <a:r>
              <a:rPr lang="fr-FR" sz="3200" dirty="0">
                <a:solidFill>
                  <a:schemeClr val="tx1">
                    <a:lumMod val="95000"/>
                  </a:schemeClr>
                </a:solidFill>
              </a:rPr>
              <a:t> le lance comme un « fabuliste » moderne.</a:t>
            </a:r>
          </a:p>
        </p:txBody>
      </p:sp>
      <p:sp>
        <p:nvSpPr>
          <p:cNvPr id="4" name="ZoneTexte 3">
            <a:extLst>
              <a:ext uri="{FF2B5EF4-FFF2-40B4-BE49-F238E27FC236}">
                <a16:creationId xmlns:a16="http://schemas.microsoft.com/office/drawing/2014/main" id="{704EAA2D-B875-FBC1-3C40-C3BDEF8AF74C}"/>
              </a:ext>
            </a:extLst>
          </p:cNvPr>
          <p:cNvSpPr txBox="1"/>
          <p:nvPr/>
        </p:nvSpPr>
        <p:spPr>
          <a:xfrm>
            <a:off x="5037512" y="236414"/>
            <a:ext cx="5203768" cy="461665"/>
          </a:xfrm>
          <a:prstGeom prst="rect">
            <a:avLst/>
          </a:prstGeom>
          <a:noFill/>
        </p:spPr>
        <p:txBody>
          <a:bodyPr wrap="square" rtlCol="0">
            <a:spAutoFit/>
          </a:bodyPr>
          <a:lstStyle/>
          <a:p>
            <a:pPr algn="ctr"/>
            <a:r>
              <a:rPr lang="fr-CA" sz="2400" dirty="0"/>
              <a:t>Premier volet de la trilogie Nos ancêtres</a:t>
            </a:r>
          </a:p>
        </p:txBody>
      </p:sp>
    </p:spTree>
    <p:extLst>
      <p:ext uri="{BB962C8B-B14F-4D97-AF65-F5344CB8AC3E}">
        <p14:creationId xmlns:p14="http://schemas.microsoft.com/office/powerpoint/2010/main" val="124651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F635909-73AA-A276-2D4A-9A24905564DC}"/>
              </a:ext>
            </a:extLst>
          </p:cNvPr>
          <p:cNvSpPr txBox="1"/>
          <p:nvPr/>
        </p:nvSpPr>
        <p:spPr>
          <a:xfrm>
            <a:off x="442908" y="363915"/>
            <a:ext cx="11275850" cy="6001643"/>
          </a:xfrm>
          <a:prstGeom prst="rect">
            <a:avLst/>
          </a:prstGeom>
          <a:noFill/>
        </p:spPr>
        <p:txBody>
          <a:bodyPr wrap="square" rtlCol="0">
            <a:spAutoFit/>
          </a:bodyPr>
          <a:lstStyle/>
          <a:p>
            <a:pPr marL="457200" indent="-457200">
              <a:buFont typeface="Arial" panose="020B0604020202020204" pitchFamily="34" charset="0"/>
              <a:buChar char="•"/>
            </a:pPr>
            <a:r>
              <a:rPr lang="fr-FR" sz="3200" dirty="0"/>
              <a:t>Que se passe-t-il lorsqu'un homme rentre de la guerre avec seulement la moitié droite de son corps ? Quelle vie peut-il espérer mener ? Quelle possibilité s'offre à lui quand sa seconde moitié réapparaît ? </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dirty="0"/>
              <a:t>Le bien peut parfois être excessif et ne pas produire ce qu’il cherchait à faire…</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dirty="0"/>
              <a:t>Le vicomte Médard de </a:t>
            </a:r>
            <a:r>
              <a:rPr lang="fr-FR" sz="3200" dirty="0" err="1"/>
              <a:t>Terralba</a:t>
            </a:r>
            <a:r>
              <a:rPr lang="fr-FR" sz="3200" dirty="0"/>
              <a:t> est confronté aux deux parties de son être, l'une qui ne cherche qu'à faire le mal et l'autre qui pèche par excès de bonté. Conte philosophique qui fait la part belle à l'humour.</a:t>
            </a:r>
          </a:p>
        </p:txBody>
      </p:sp>
    </p:spTree>
    <p:extLst>
      <p:ext uri="{BB962C8B-B14F-4D97-AF65-F5344CB8AC3E}">
        <p14:creationId xmlns:p14="http://schemas.microsoft.com/office/powerpoint/2010/main" val="2926688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F05C731-1199-5F61-B5AE-C2930A42D540}"/>
              </a:ext>
            </a:extLst>
          </p:cNvPr>
          <p:cNvPicPr>
            <a:picLocks noChangeAspect="1"/>
          </p:cNvPicPr>
          <p:nvPr/>
        </p:nvPicPr>
        <p:blipFill>
          <a:blip r:embed="rId2"/>
          <a:stretch>
            <a:fillRect/>
          </a:stretch>
        </p:blipFill>
        <p:spPr>
          <a:xfrm>
            <a:off x="112230" y="139966"/>
            <a:ext cx="3873681" cy="5581211"/>
          </a:xfrm>
          <a:prstGeom prst="rect">
            <a:avLst/>
          </a:prstGeom>
        </p:spPr>
      </p:pic>
      <p:sp>
        <p:nvSpPr>
          <p:cNvPr id="5" name="ZoneTexte 4">
            <a:extLst>
              <a:ext uri="{FF2B5EF4-FFF2-40B4-BE49-F238E27FC236}">
                <a16:creationId xmlns:a16="http://schemas.microsoft.com/office/drawing/2014/main" id="{47045EEE-A562-C061-5D32-57068B2369E7}"/>
              </a:ext>
            </a:extLst>
          </p:cNvPr>
          <p:cNvSpPr txBox="1"/>
          <p:nvPr/>
        </p:nvSpPr>
        <p:spPr>
          <a:xfrm>
            <a:off x="3793523" y="673216"/>
            <a:ext cx="7735331" cy="5304016"/>
          </a:xfrm>
          <a:prstGeom prst="rect">
            <a:avLst/>
          </a:prstGeom>
          <a:noFill/>
        </p:spPr>
        <p:txBody>
          <a:bodyPr wrap="square" rtlCol="0">
            <a:spAutoFit/>
          </a:bodyPr>
          <a:lstStyle/>
          <a:p>
            <a:pPr marL="285750" indent="-285750">
              <a:buFont typeface="Arial" panose="020B0604020202020204" pitchFamily="34" charset="0"/>
              <a:buChar char="•"/>
            </a:pPr>
            <a:r>
              <a:rPr lang="fr-FR" sz="3200" dirty="0"/>
              <a:t>Le </a:t>
            </a:r>
            <a:r>
              <a:rPr lang="fr-FR" sz="3200" i="1" dirty="0"/>
              <a:t>Baron </a:t>
            </a:r>
            <a:r>
              <a:rPr lang="fr-FR" sz="3200" dirty="0"/>
              <a:t>repose sur le « problème de l’engagement politique de l’intellectuel à l’heure des illusions brisées ».</a:t>
            </a:r>
          </a:p>
          <a:p>
            <a:pPr marL="285750" indent="-285750">
              <a:buFont typeface="Arial" panose="020B0604020202020204" pitchFamily="34" charset="0"/>
              <a:buChar char="•"/>
            </a:pPr>
            <a:endParaRPr lang="fr-FR" sz="3200" dirty="0"/>
          </a:p>
          <a:p>
            <a:pPr marL="285750" indent="-285750">
              <a:buFont typeface="Arial" panose="020B0604020202020204" pitchFamily="34" charset="0"/>
              <a:buChar char="•"/>
            </a:pPr>
            <a:r>
              <a:rPr lang="fr-FR" sz="3200" dirty="0"/>
              <a:t>Refusant de manger un plat d'escargots, Cosimo, douze ans, se réfugie dans le grand chêne du domaine familial. Personne ne le fera plus redescendre.... Un jour, pourtant, il tombe amoureux de Viola. Saura-t-elle lui remettre les pieds sur terre ?</a:t>
            </a:r>
          </a:p>
          <a:p>
            <a:pPr marL="285750" indent="-285750">
              <a:buFont typeface="Arial" panose="020B0604020202020204" pitchFamily="34" charset="0"/>
              <a:buChar char="•"/>
            </a:pPr>
            <a:endParaRPr lang="fr-FR" sz="2800" baseline="30000" dirty="0"/>
          </a:p>
        </p:txBody>
      </p:sp>
    </p:spTree>
    <p:extLst>
      <p:ext uri="{BB962C8B-B14F-4D97-AF65-F5344CB8AC3E}">
        <p14:creationId xmlns:p14="http://schemas.microsoft.com/office/powerpoint/2010/main" val="201218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DBB0E9D-CD30-C335-C90D-D1C84978FB45}"/>
              </a:ext>
            </a:extLst>
          </p:cNvPr>
          <p:cNvSpPr txBox="1"/>
          <p:nvPr/>
        </p:nvSpPr>
        <p:spPr>
          <a:xfrm>
            <a:off x="864974" y="1498938"/>
            <a:ext cx="10268464" cy="3539430"/>
          </a:xfrm>
          <a:prstGeom prst="rect">
            <a:avLst/>
          </a:prstGeom>
          <a:noFill/>
        </p:spPr>
        <p:txBody>
          <a:bodyPr wrap="square">
            <a:spAutoFit/>
          </a:bodyPr>
          <a:lstStyle/>
          <a:p>
            <a:pPr marL="342900" indent="-342900">
              <a:buFont typeface="Arial" panose="020B0604020202020204" pitchFamily="34" charset="0"/>
              <a:buChar char="•"/>
            </a:pPr>
            <a:r>
              <a:rPr lang="fr-FR" sz="3200" dirty="0"/>
              <a:t>Conte philosophique, une éblouissante invention littéraire.</a:t>
            </a:r>
          </a:p>
          <a:p>
            <a:pPr marL="342900" indent="-342900">
              <a:buFont typeface="Arial" panose="020B0604020202020204" pitchFamily="34" charset="0"/>
              <a:buChar char="•"/>
            </a:pPr>
            <a:endParaRPr lang="fr-FR" sz="3200" dirty="0"/>
          </a:p>
          <a:p>
            <a:pPr marL="342900" indent="-342900">
              <a:buFont typeface="Arial" panose="020B0604020202020204" pitchFamily="34" charset="0"/>
              <a:buChar char="•"/>
            </a:pPr>
            <a:r>
              <a:rPr lang="fr-FR" sz="3200" dirty="0"/>
              <a:t>Une des inventions les plus étonnantes de toute l'histoire de la littérature : comment un enfant monté à douze ans dans les arbres y reste, comment l'homme y passe toute sa vie, pour montrer à ses contemporains ce que c'est que la liberté. </a:t>
            </a:r>
            <a:endParaRPr lang="fr-CA" sz="3200" dirty="0"/>
          </a:p>
        </p:txBody>
      </p:sp>
    </p:spTree>
    <p:extLst>
      <p:ext uri="{BB962C8B-B14F-4D97-AF65-F5344CB8AC3E}">
        <p14:creationId xmlns:p14="http://schemas.microsoft.com/office/powerpoint/2010/main" val="70702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3AE6646-F97D-AEFF-520D-455517BC8156}"/>
              </a:ext>
            </a:extLst>
          </p:cNvPr>
          <p:cNvPicPr>
            <a:picLocks noChangeAspect="1"/>
          </p:cNvPicPr>
          <p:nvPr/>
        </p:nvPicPr>
        <p:blipFill>
          <a:blip r:embed="rId2"/>
          <a:stretch>
            <a:fillRect/>
          </a:stretch>
        </p:blipFill>
        <p:spPr>
          <a:xfrm>
            <a:off x="96274" y="122285"/>
            <a:ext cx="4029740" cy="6562720"/>
          </a:xfrm>
          <a:prstGeom prst="rect">
            <a:avLst/>
          </a:prstGeom>
        </p:spPr>
      </p:pic>
      <p:sp>
        <p:nvSpPr>
          <p:cNvPr id="3" name="ZoneTexte 2">
            <a:extLst>
              <a:ext uri="{FF2B5EF4-FFF2-40B4-BE49-F238E27FC236}">
                <a16:creationId xmlns:a16="http://schemas.microsoft.com/office/drawing/2014/main" id="{8E7607D2-CAB6-49AB-A537-E3A5016A1AEA}"/>
              </a:ext>
            </a:extLst>
          </p:cNvPr>
          <p:cNvSpPr txBox="1"/>
          <p:nvPr/>
        </p:nvSpPr>
        <p:spPr>
          <a:xfrm>
            <a:off x="4337631" y="982176"/>
            <a:ext cx="7456714" cy="4893647"/>
          </a:xfrm>
          <a:prstGeom prst="rect">
            <a:avLst/>
          </a:prstGeom>
          <a:noFill/>
        </p:spPr>
        <p:txBody>
          <a:bodyPr wrap="square" rtlCol="0">
            <a:spAutoFit/>
          </a:bodyPr>
          <a:lstStyle/>
          <a:p>
            <a:pPr marL="457200" indent="-457200">
              <a:buFont typeface="Arial" panose="020B0604020202020204" pitchFamily="34" charset="0"/>
              <a:buChar char="•"/>
            </a:pPr>
            <a:r>
              <a:rPr lang="fr-FR" sz="2400" dirty="0"/>
              <a:t>Venu passer ses troupes en revue, Charlemagne découvre que sous l'armure de l'exemplaire paladin </a:t>
            </a:r>
            <a:r>
              <a:rPr lang="fr-FR" sz="2400" dirty="0" err="1"/>
              <a:t>Agilulfe</a:t>
            </a:r>
            <a:r>
              <a:rPr lang="fr-FR" sz="2400" dirty="0"/>
              <a:t> il n'y a personne... </a:t>
            </a:r>
            <a:r>
              <a:rPr lang="fr-FR" sz="2400" dirty="0" err="1"/>
              <a:t>Agilulfe</a:t>
            </a:r>
            <a:r>
              <a:rPr lang="fr-FR" sz="2400" dirty="0"/>
              <a:t> n'existe pas. </a:t>
            </a:r>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r>
              <a:rPr lang="fr-FR" sz="2400" dirty="0"/>
              <a:t>Ce qui ne l'empêche pas de combattre ni de commander à son écuyer </a:t>
            </a:r>
            <a:r>
              <a:rPr lang="fr-FR" sz="2400" dirty="0" err="1"/>
              <a:t>Gourdoulou</a:t>
            </a:r>
            <a:r>
              <a:rPr lang="fr-FR" sz="2400" dirty="0"/>
              <a:t> - lequel existe bien, mais ne le sait pas. </a:t>
            </a:r>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r>
              <a:rPr lang="fr-FR" sz="2400" dirty="0"/>
              <a:t>Derrière son ironie burlesque, Italo Calvino livre une profonde réflexion sur la guerre et le sens de l'histoire, et confie, en filigrane, ses pensées sur l'écriture.</a:t>
            </a:r>
            <a:br>
              <a:rPr lang="fr-FR" sz="2400" dirty="0"/>
            </a:br>
            <a:r>
              <a:rPr lang="fr-FR" sz="2400" dirty="0"/>
              <a:t>"La guerre durera jusqu'à la consommation des siècles, il n'y aura ni vainqueur ni vaincu."</a:t>
            </a:r>
          </a:p>
        </p:txBody>
      </p:sp>
    </p:spTree>
    <p:extLst>
      <p:ext uri="{BB962C8B-B14F-4D97-AF65-F5344CB8AC3E}">
        <p14:creationId xmlns:p14="http://schemas.microsoft.com/office/powerpoint/2010/main" val="3559272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2194220-05CC-7B6D-3ADC-14C505CE593A}"/>
              </a:ext>
            </a:extLst>
          </p:cNvPr>
          <p:cNvSpPr txBox="1"/>
          <p:nvPr/>
        </p:nvSpPr>
        <p:spPr>
          <a:xfrm>
            <a:off x="386443" y="729341"/>
            <a:ext cx="11419113" cy="5632311"/>
          </a:xfrm>
          <a:prstGeom prst="rect">
            <a:avLst/>
          </a:prstGeom>
          <a:noFill/>
        </p:spPr>
        <p:txBody>
          <a:bodyPr wrap="square" rtlCol="0">
            <a:spAutoFit/>
          </a:bodyPr>
          <a:lstStyle/>
          <a:p>
            <a:r>
              <a:rPr lang="fr-CA" sz="2400" dirty="0"/>
              <a:t>Un des personnages :</a:t>
            </a:r>
          </a:p>
          <a:p>
            <a:endParaRPr lang="fr-CA" sz="2400" dirty="0"/>
          </a:p>
          <a:p>
            <a:pPr marL="342900" indent="-342900">
              <a:buFont typeface="Arial" panose="020B0604020202020204" pitchFamily="34" charset="0"/>
              <a:buChar char="•"/>
            </a:pPr>
            <a:r>
              <a:rPr lang="fr-CA" sz="2400" dirty="0" err="1"/>
              <a:t>Raimbaut</a:t>
            </a:r>
            <a:r>
              <a:rPr lang="fr-CA" sz="2400" dirty="0"/>
              <a:t> – ingénu, inexpérimenté veut venger la mort de son père. Il cherche par tous les moyens à retrouver son assassin qui finit par mourir non des suites de blessures mais parce que le jeune homme lui a retiré ses lunettes. Il tombe ensuit amoureux d’un chevalier qui en réalité est une femme (</a:t>
            </a:r>
            <a:r>
              <a:rPr lang="fr-CA" sz="2400" dirty="0" err="1"/>
              <a:t>Bradamante</a:t>
            </a:r>
            <a:r>
              <a:rPr lang="fr-CA" sz="2400" dirty="0"/>
              <a:t>) qui ne veut pas de lui. Son idéal d’homme est précisément </a:t>
            </a:r>
            <a:r>
              <a:rPr lang="fr-CA" sz="2400" dirty="0" err="1"/>
              <a:t>Agilulfe</a:t>
            </a:r>
            <a:r>
              <a:rPr lang="fr-CA" sz="2400" dirty="0"/>
              <a:t>.</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r>
              <a:rPr lang="fr-CA" sz="2400" dirty="0"/>
              <a:t>Suivent toute une série d’événements rocambolesques où les chevaliers du Graal se révèlent membres d’une secte mystique, éloignée de toute réalité et dénuée de toute conscience.</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r>
              <a:rPr lang="fr-CA" sz="2400" dirty="0"/>
              <a:t>Le rocambolesque marque le roman.</a:t>
            </a:r>
          </a:p>
          <a:p>
            <a:endParaRPr lang="fr-CA" sz="2400" dirty="0"/>
          </a:p>
          <a:p>
            <a:pPr marL="342900" indent="-342900">
              <a:buFont typeface="Arial" panose="020B0604020202020204" pitchFamily="34" charset="0"/>
              <a:buChar char="•"/>
            </a:pPr>
            <a:endParaRPr lang="fr-CA" sz="2400" dirty="0"/>
          </a:p>
        </p:txBody>
      </p:sp>
    </p:spTree>
    <p:extLst>
      <p:ext uri="{BB962C8B-B14F-4D97-AF65-F5344CB8AC3E}">
        <p14:creationId xmlns:p14="http://schemas.microsoft.com/office/powerpoint/2010/main" val="2906266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ersonne, Visage humain, habits, portrait&#10;&#10;Le contenu généré par l’IA peut être incorrect.">
            <a:extLst>
              <a:ext uri="{FF2B5EF4-FFF2-40B4-BE49-F238E27FC236}">
                <a16:creationId xmlns:a16="http://schemas.microsoft.com/office/drawing/2014/main" id="{74B7048C-68C6-9E13-8CCE-BF98EC094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560" y="1578018"/>
            <a:ext cx="2095500" cy="2781300"/>
          </a:xfrm>
          <a:prstGeom prst="rect">
            <a:avLst/>
          </a:prstGeom>
        </p:spPr>
      </p:pic>
      <p:sp>
        <p:nvSpPr>
          <p:cNvPr id="3" name="ZoneTexte 2">
            <a:extLst>
              <a:ext uri="{FF2B5EF4-FFF2-40B4-BE49-F238E27FC236}">
                <a16:creationId xmlns:a16="http://schemas.microsoft.com/office/drawing/2014/main" id="{ACE42AA2-F314-696D-B075-94360EE8DE01}"/>
              </a:ext>
            </a:extLst>
          </p:cNvPr>
          <p:cNvSpPr txBox="1"/>
          <p:nvPr/>
        </p:nvSpPr>
        <p:spPr>
          <a:xfrm>
            <a:off x="5995792" y="2066533"/>
            <a:ext cx="4323865" cy="3046988"/>
          </a:xfrm>
          <a:prstGeom prst="rect">
            <a:avLst/>
          </a:prstGeom>
          <a:noFill/>
        </p:spPr>
        <p:txBody>
          <a:bodyPr wrap="square" rtlCol="0">
            <a:spAutoFit/>
          </a:bodyPr>
          <a:lstStyle/>
          <a:p>
            <a:r>
              <a:rPr lang="fr-CA" sz="4800" dirty="0"/>
              <a:t>ITALO 	CALVINO</a:t>
            </a:r>
          </a:p>
          <a:p>
            <a:endParaRPr lang="fr-CA" sz="4800" dirty="0"/>
          </a:p>
          <a:p>
            <a:pPr algn="ctr"/>
            <a:r>
              <a:rPr lang="fr-CA" sz="4800" dirty="0"/>
              <a:t>Né à Cuba</a:t>
            </a:r>
          </a:p>
          <a:p>
            <a:pPr algn="ctr"/>
            <a:r>
              <a:rPr lang="fr-CA" sz="4800" dirty="0"/>
              <a:t>1923-1985</a:t>
            </a:r>
          </a:p>
        </p:txBody>
      </p:sp>
    </p:spTree>
    <p:extLst>
      <p:ext uri="{BB962C8B-B14F-4D97-AF65-F5344CB8AC3E}">
        <p14:creationId xmlns:p14="http://schemas.microsoft.com/office/powerpoint/2010/main" val="201198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illustration, dessin, affiche&#10;&#10;Le contenu généré par l’IA peut être incorrect.">
            <a:extLst>
              <a:ext uri="{FF2B5EF4-FFF2-40B4-BE49-F238E27FC236}">
                <a16:creationId xmlns:a16="http://schemas.microsoft.com/office/drawing/2014/main" id="{9AABB135-A7A7-3A2A-3B9A-5420AE0F5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72" y="448343"/>
            <a:ext cx="3596197" cy="5961313"/>
          </a:xfrm>
          <a:prstGeom prst="rect">
            <a:avLst/>
          </a:prstGeom>
        </p:spPr>
      </p:pic>
      <p:sp>
        <p:nvSpPr>
          <p:cNvPr id="5" name="ZoneTexte 4">
            <a:extLst>
              <a:ext uri="{FF2B5EF4-FFF2-40B4-BE49-F238E27FC236}">
                <a16:creationId xmlns:a16="http://schemas.microsoft.com/office/drawing/2014/main" id="{DB165DC3-FFDC-0E5E-2D87-92D3B5CB6A93}"/>
              </a:ext>
            </a:extLst>
          </p:cNvPr>
          <p:cNvSpPr txBox="1"/>
          <p:nvPr/>
        </p:nvSpPr>
        <p:spPr>
          <a:xfrm>
            <a:off x="4475746" y="920621"/>
            <a:ext cx="7408882" cy="5509200"/>
          </a:xfrm>
          <a:prstGeom prst="rect">
            <a:avLst/>
          </a:prstGeom>
          <a:noFill/>
        </p:spPr>
        <p:txBody>
          <a:bodyPr wrap="square" rtlCol="0">
            <a:spAutoFit/>
          </a:bodyPr>
          <a:lstStyle/>
          <a:p>
            <a:pPr marL="457200" indent="-457200">
              <a:buFont typeface="Arial" panose="020B0604020202020204" pitchFamily="34" charset="0"/>
              <a:buChar char="•"/>
            </a:pPr>
            <a:r>
              <a:rPr lang="fr-FR" sz="3200" dirty="0"/>
              <a:t>En 1954, Giulio Einaudi commande ses </a:t>
            </a:r>
            <a:r>
              <a:rPr lang="fr-FR" sz="3200" i="1" dirty="0"/>
              <a:t>Contes populaires italiens</a:t>
            </a:r>
            <a:r>
              <a:rPr lang="fr-FR" sz="3200" dirty="0"/>
              <a:t> (1956) sur la base de la question, « Y a-t-il un équivalent italien des frères Grimm? » </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dirty="0"/>
              <a:t>Pendant deux ans. Calvino rassemble des </a:t>
            </a:r>
            <a:r>
              <a:rPr lang="fr-FR" sz="3200" dirty="0">
                <a:hlinkClick r:id="rId3" tooltip="Conte">
                  <a:extLst>
                    <a:ext uri="{A12FA001-AC4F-418D-AE19-62706E023703}">
                      <ahyp:hlinkClr xmlns:ahyp="http://schemas.microsoft.com/office/drawing/2018/hyperlinkcolor" val="tx"/>
                    </a:ext>
                  </a:extLst>
                </a:hlinkClick>
              </a:rPr>
              <a:t>contes</a:t>
            </a:r>
            <a:r>
              <a:rPr lang="fr-FR" sz="3200" dirty="0"/>
              <a:t> folkloriques trouvés dans des collections du </a:t>
            </a:r>
            <a:r>
              <a:rPr lang="fr-FR" sz="3200" cap="small" dirty="0"/>
              <a:t>XIX</a:t>
            </a:r>
            <a:r>
              <a:rPr lang="fr-FR" sz="3200" baseline="30000" dirty="0"/>
              <a:t>e</a:t>
            </a:r>
            <a:r>
              <a:rPr lang="fr-FR" sz="3200" dirty="0"/>
              <a:t> siècle à travers l’Italie, puis traduit 200 des meilleurs de divers </a:t>
            </a:r>
            <a:r>
              <a:rPr lang="fr-FR" sz="3200" dirty="0">
                <a:hlinkClick r:id="rId4" tooltip="Dialecte">
                  <a:extLst>
                    <a:ext uri="{A12FA001-AC4F-418D-AE19-62706E023703}">
                      <ahyp:hlinkClr xmlns:ahyp="http://schemas.microsoft.com/office/drawing/2018/hyperlinkcolor" val="tx"/>
                    </a:ext>
                  </a:extLst>
                </a:hlinkClick>
              </a:rPr>
              <a:t>dialectes</a:t>
            </a:r>
            <a:r>
              <a:rPr lang="fr-FR" sz="3200" dirty="0"/>
              <a:t> en italien. </a:t>
            </a:r>
          </a:p>
          <a:p>
            <a:r>
              <a:rPr lang="fr-FR" sz="3200" dirty="0"/>
              <a:t> </a:t>
            </a:r>
          </a:p>
        </p:txBody>
      </p:sp>
    </p:spTree>
    <p:extLst>
      <p:ext uri="{BB962C8B-B14F-4D97-AF65-F5344CB8AC3E}">
        <p14:creationId xmlns:p14="http://schemas.microsoft.com/office/powerpoint/2010/main" val="3796432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C405495-C4FE-E744-AAA6-302BD2C20549}"/>
              </a:ext>
            </a:extLst>
          </p:cNvPr>
          <p:cNvPicPr>
            <a:picLocks noChangeAspect="1"/>
          </p:cNvPicPr>
          <p:nvPr/>
        </p:nvPicPr>
        <p:blipFill>
          <a:blip r:embed="rId3"/>
          <a:stretch>
            <a:fillRect/>
          </a:stretch>
        </p:blipFill>
        <p:spPr>
          <a:xfrm>
            <a:off x="191620" y="198717"/>
            <a:ext cx="1848842" cy="3028578"/>
          </a:xfrm>
          <a:prstGeom prst="rect">
            <a:avLst/>
          </a:prstGeom>
        </p:spPr>
      </p:pic>
      <p:sp>
        <p:nvSpPr>
          <p:cNvPr id="3" name="ZoneTexte 2">
            <a:extLst>
              <a:ext uri="{FF2B5EF4-FFF2-40B4-BE49-F238E27FC236}">
                <a16:creationId xmlns:a16="http://schemas.microsoft.com/office/drawing/2014/main" id="{6B4D5AA4-E75A-D535-0650-741DFB37DE55}"/>
              </a:ext>
            </a:extLst>
          </p:cNvPr>
          <p:cNvSpPr txBox="1"/>
          <p:nvPr/>
        </p:nvSpPr>
        <p:spPr>
          <a:xfrm>
            <a:off x="2346513" y="773206"/>
            <a:ext cx="9426388" cy="5078313"/>
          </a:xfrm>
          <a:prstGeom prst="rect">
            <a:avLst/>
          </a:prstGeom>
          <a:noFill/>
        </p:spPr>
        <p:txBody>
          <a:bodyPr wrap="square" rtlCol="0">
            <a:spAutoFit/>
          </a:bodyPr>
          <a:lstStyle/>
          <a:p>
            <a:pPr marL="571500" indent="-571500">
              <a:buFont typeface="Arial" panose="020B0604020202020204" pitchFamily="34" charset="0"/>
              <a:buChar char="•"/>
            </a:pPr>
            <a:r>
              <a:rPr lang="fr-FR" sz="3600" dirty="0"/>
              <a:t>Italo Calvino a fouillé dans la mémoire des régions italiennes pour constituer ce recueil de contes. </a:t>
            </a:r>
          </a:p>
          <a:p>
            <a:pPr marL="571500" indent="-571500">
              <a:buFont typeface="Arial" panose="020B0604020202020204" pitchFamily="34" charset="0"/>
              <a:buChar char="•"/>
            </a:pPr>
            <a:r>
              <a:rPr lang="fr-FR" sz="3600" dirty="0"/>
              <a:t>Travail de chercheur, d'ethnographe et surtout d'écrivain </a:t>
            </a:r>
          </a:p>
          <a:p>
            <a:pPr marL="571500" indent="-571500">
              <a:buFont typeface="Arial" panose="020B0604020202020204" pitchFamily="34" charset="0"/>
              <a:buChar char="•"/>
            </a:pPr>
            <a:r>
              <a:rPr lang="fr-FR" sz="3600" dirty="0"/>
              <a:t>Entre ironie et poésie, ces textes courts sont souvent de petites fables philosophiques qui s'adressent plus aux adultes qu'aux enfants</a:t>
            </a:r>
          </a:p>
          <a:p>
            <a:pPr marL="571500" indent="-571500">
              <a:buFont typeface="Arial" panose="020B0604020202020204" pitchFamily="34" charset="0"/>
              <a:buChar char="•"/>
            </a:pPr>
            <a:r>
              <a:rPr lang="fr-FR" sz="3600" dirty="0"/>
              <a:t>Ont donné lieu à l’écriture de 3 nouvelles</a:t>
            </a:r>
            <a:endParaRPr lang="fr-CA" sz="3600" dirty="0"/>
          </a:p>
        </p:txBody>
      </p:sp>
    </p:spTree>
    <p:extLst>
      <p:ext uri="{BB962C8B-B14F-4D97-AF65-F5344CB8AC3E}">
        <p14:creationId xmlns:p14="http://schemas.microsoft.com/office/powerpoint/2010/main" val="3412292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F21F2B-8AFA-1D43-CBC8-40C6E209C78A}"/>
              </a:ext>
            </a:extLst>
          </p:cNvPr>
          <p:cNvPicPr>
            <a:picLocks noChangeAspect="1"/>
          </p:cNvPicPr>
          <p:nvPr/>
        </p:nvPicPr>
        <p:blipFill>
          <a:blip r:embed="rId2"/>
          <a:stretch>
            <a:fillRect/>
          </a:stretch>
        </p:blipFill>
        <p:spPr>
          <a:xfrm>
            <a:off x="1635644" y="787674"/>
            <a:ext cx="3274197" cy="5109186"/>
          </a:xfrm>
          <a:prstGeom prst="rect">
            <a:avLst/>
          </a:prstGeom>
        </p:spPr>
      </p:pic>
      <p:sp>
        <p:nvSpPr>
          <p:cNvPr id="6" name="ZoneTexte 5">
            <a:extLst>
              <a:ext uri="{FF2B5EF4-FFF2-40B4-BE49-F238E27FC236}">
                <a16:creationId xmlns:a16="http://schemas.microsoft.com/office/drawing/2014/main" id="{FA3C188E-0D1D-04AC-DAE4-44058F53AC90}"/>
              </a:ext>
            </a:extLst>
          </p:cNvPr>
          <p:cNvSpPr txBox="1"/>
          <p:nvPr/>
        </p:nvSpPr>
        <p:spPr>
          <a:xfrm>
            <a:off x="287349" y="5435195"/>
            <a:ext cx="839244" cy="461665"/>
          </a:xfrm>
          <a:prstGeom prst="rect">
            <a:avLst/>
          </a:prstGeom>
          <a:noFill/>
        </p:spPr>
        <p:txBody>
          <a:bodyPr wrap="square" rtlCol="0">
            <a:spAutoFit/>
          </a:bodyPr>
          <a:lstStyle/>
          <a:p>
            <a:r>
              <a:rPr lang="fr-CA" sz="2400" dirty="0"/>
              <a:t>1972</a:t>
            </a:r>
          </a:p>
        </p:txBody>
      </p:sp>
      <p:pic>
        <p:nvPicPr>
          <p:cNvPr id="3" name="Image 2" descr="Une image contenant texte, plein air, livre&#10;&#10;Le contenu généré par l’IA peut être incorrect.">
            <a:extLst>
              <a:ext uri="{FF2B5EF4-FFF2-40B4-BE49-F238E27FC236}">
                <a16:creationId xmlns:a16="http://schemas.microsoft.com/office/drawing/2014/main" id="{24CBC3B7-34C0-5D6F-B077-B24FD42FEA57}"/>
              </a:ext>
            </a:extLst>
          </p:cNvPr>
          <p:cNvPicPr>
            <a:picLocks noChangeAspect="1"/>
          </p:cNvPicPr>
          <p:nvPr/>
        </p:nvPicPr>
        <p:blipFill>
          <a:blip r:embed="rId3"/>
          <a:stretch>
            <a:fillRect/>
          </a:stretch>
        </p:blipFill>
        <p:spPr>
          <a:xfrm>
            <a:off x="7148466" y="836023"/>
            <a:ext cx="3151074" cy="4986168"/>
          </a:xfrm>
          <a:prstGeom prst="rect">
            <a:avLst/>
          </a:prstGeom>
        </p:spPr>
      </p:pic>
      <p:sp>
        <p:nvSpPr>
          <p:cNvPr id="8" name="ZoneTexte 7">
            <a:extLst>
              <a:ext uri="{FF2B5EF4-FFF2-40B4-BE49-F238E27FC236}">
                <a16:creationId xmlns:a16="http://schemas.microsoft.com/office/drawing/2014/main" id="{94007550-5359-881F-672E-533A1FC4D7BD}"/>
              </a:ext>
            </a:extLst>
          </p:cNvPr>
          <p:cNvSpPr txBox="1"/>
          <p:nvPr/>
        </p:nvSpPr>
        <p:spPr>
          <a:xfrm>
            <a:off x="10887891" y="1391194"/>
            <a:ext cx="783772" cy="430887"/>
          </a:xfrm>
          <a:prstGeom prst="rect">
            <a:avLst/>
          </a:prstGeom>
          <a:noFill/>
        </p:spPr>
        <p:txBody>
          <a:bodyPr wrap="square" rtlCol="0">
            <a:spAutoFit/>
          </a:bodyPr>
          <a:lstStyle/>
          <a:p>
            <a:r>
              <a:rPr lang="fr-CA" sz="2200" dirty="0"/>
              <a:t>1983</a:t>
            </a:r>
          </a:p>
        </p:txBody>
      </p:sp>
    </p:spTree>
    <p:extLst>
      <p:ext uri="{BB962C8B-B14F-4D97-AF65-F5344CB8AC3E}">
        <p14:creationId xmlns:p14="http://schemas.microsoft.com/office/powerpoint/2010/main" val="2498416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E985ED4C-0C80-E37A-6C62-2AD512931023}"/>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0" name="Image 9" descr="Une image contenant dessin, croquis, noir et blanc, plein air&#10;&#10;Le contenu généré par l’IA peut être incorrect.">
            <a:extLst>
              <a:ext uri="{FF2B5EF4-FFF2-40B4-BE49-F238E27FC236}">
                <a16:creationId xmlns:a16="http://schemas.microsoft.com/office/drawing/2014/main" id="{42A74D0F-4717-BE32-06E7-4D118E78D246}"/>
              </a:ext>
            </a:extLst>
          </p:cNvPr>
          <p:cNvPicPr>
            <a:picLocks noChangeAspect="1"/>
          </p:cNvPicPr>
          <p:nvPr/>
        </p:nvPicPr>
        <p:blipFill>
          <a:blip r:embed="rId4"/>
          <a:srcRect l="12350" r="4774"/>
          <a:stretch>
            <a:fillRect/>
          </a:stretch>
        </p:blipFill>
        <p:spPr>
          <a:xfrm>
            <a:off x="20" y="975"/>
            <a:ext cx="7552924" cy="6858000"/>
          </a:xfrm>
          <a:prstGeom prst="rect">
            <a:avLst/>
          </a:prstGeom>
        </p:spPr>
      </p:pic>
      <p:sp>
        <p:nvSpPr>
          <p:cNvPr id="7" name="ZoneTexte 6">
            <a:extLst>
              <a:ext uri="{FF2B5EF4-FFF2-40B4-BE49-F238E27FC236}">
                <a16:creationId xmlns:a16="http://schemas.microsoft.com/office/drawing/2014/main" id="{2B97E4D0-7E57-49D6-B8DC-39BB4E0390A7}"/>
              </a:ext>
            </a:extLst>
          </p:cNvPr>
          <p:cNvSpPr txBox="1"/>
          <p:nvPr/>
        </p:nvSpPr>
        <p:spPr>
          <a:xfrm>
            <a:off x="7881959" y="392397"/>
            <a:ext cx="3977851" cy="6071419"/>
          </a:xfrm>
          <a:prstGeom prst="rect">
            <a:avLst/>
          </a:prstGeom>
        </p:spPr>
        <p:txBody>
          <a:bodyPr vert="horz" lIns="91440" tIns="45720" rIns="91440" bIns="45720" rtlCol="0" anchor="ctr">
            <a:noAutofit/>
          </a:bodyPr>
          <a:lstStyle/>
          <a:p>
            <a:pPr marL="342900" indent="-342900" defTabSz="457200">
              <a:lnSpc>
                <a:spcPct val="90000"/>
              </a:lnSpc>
              <a:spcAft>
                <a:spcPts val="1000"/>
              </a:spcAft>
              <a:buClr>
                <a:schemeClr val="tx1"/>
              </a:buClr>
              <a:buSzPct val="100000"/>
              <a:buFont typeface="Arial"/>
              <a:buChar char="•"/>
            </a:pPr>
            <a:r>
              <a:rPr lang="en-US" sz="2400" dirty="0"/>
              <a:t>Elles </a:t>
            </a:r>
            <a:r>
              <a:rPr lang="en-US" sz="2400" dirty="0" err="1"/>
              <a:t>sont</a:t>
            </a:r>
            <a:r>
              <a:rPr lang="en-US" sz="2400" dirty="0"/>
              <a:t> 55 et portent </a:t>
            </a:r>
            <a:r>
              <a:rPr lang="en-US" sz="2400" dirty="0" err="1"/>
              <a:t>toutes</a:t>
            </a:r>
            <a:r>
              <a:rPr lang="en-US" sz="2400" dirty="0"/>
              <a:t> un nom de femme</a:t>
            </a:r>
          </a:p>
          <a:p>
            <a:pPr marL="342900" indent="-342900" defTabSz="457200">
              <a:lnSpc>
                <a:spcPct val="90000"/>
              </a:lnSpc>
              <a:spcAft>
                <a:spcPts val="1000"/>
              </a:spcAft>
              <a:buClr>
                <a:schemeClr val="tx1"/>
              </a:buClr>
              <a:buSzPct val="100000"/>
              <a:buFont typeface="Arial"/>
              <a:buChar char="•"/>
            </a:pPr>
            <a:endParaRPr lang="en-US" sz="2400" dirty="0"/>
          </a:p>
          <a:p>
            <a:pPr marL="342900" indent="-342900" defTabSz="457200">
              <a:lnSpc>
                <a:spcPct val="90000"/>
              </a:lnSpc>
              <a:spcAft>
                <a:spcPts val="1000"/>
              </a:spcAft>
              <a:buClr>
                <a:schemeClr val="tx1"/>
              </a:buClr>
              <a:buSzPct val="100000"/>
              <a:buFont typeface="Arial"/>
              <a:buChar char="•"/>
            </a:pPr>
            <a:r>
              <a:rPr lang="en-US" sz="2400" dirty="0"/>
              <a:t>Relation de voyage entre Marco Polo </a:t>
            </a:r>
            <a:r>
              <a:rPr lang="en-US" sz="2400" dirty="0" err="1"/>
              <a:t>visionnaire</a:t>
            </a:r>
            <a:r>
              <a:rPr lang="en-US" sz="2400" dirty="0"/>
              <a:t> et </a:t>
            </a:r>
            <a:r>
              <a:rPr lang="en-US" sz="2400" dirty="0" err="1"/>
              <a:t>Gengis</a:t>
            </a:r>
            <a:r>
              <a:rPr lang="en-US" sz="2400" dirty="0"/>
              <a:t> Khan </a:t>
            </a:r>
            <a:r>
              <a:rPr lang="en-US" sz="2400" dirty="0" err="1"/>
              <a:t>mélancolique</a:t>
            </a:r>
            <a:r>
              <a:rPr lang="en-US" sz="2400" dirty="0"/>
              <a:t>.</a:t>
            </a:r>
          </a:p>
          <a:p>
            <a:pPr defTabSz="457200">
              <a:lnSpc>
                <a:spcPct val="90000"/>
              </a:lnSpc>
              <a:spcAft>
                <a:spcPts val="1000"/>
              </a:spcAft>
              <a:buClr>
                <a:schemeClr val="tx1"/>
              </a:buClr>
              <a:buSzPct val="100000"/>
              <a:buFont typeface="Arial"/>
              <a:buChar char="•"/>
            </a:pPr>
            <a:endParaRPr lang="en-US" sz="2400" dirty="0"/>
          </a:p>
          <a:p>
            <a:pPr marL="342900" indent="-342900" defTabSz="457200">
              <a:lnSpc>
                <a:spcPct val="90000"/>
              </a:lnSpc>
              <a:spcAft>
                <a:spcPts val="1000"/>
              </a:spcAft>
              <a:buClr>
                <a:schemeClr val="tx1"/>
              </a:buClr>
              <a:buSzPct val="100000"/>
              <a:buFont typeface="Arial"/>
              <a:buChar char="•"/>
            </a:pPr>
            <a:r>
              <a:rPr lang="en-US" sz="2400" dirty="0"/>
              <a:t>Roman </a:t>
            </a:r>
            <a:r>
              <a:rPr lang="en-US" sz="2400" dirty="0" err="1"/>
              <a:t>compliqué</a:t>
            </a:r>
            <a:r>
              <a:rPr lang="en-US" sz="2400" dirty="0"/>
              <a:t>, difficile à </a:t>
            </a:r>
            <a:r>
              <a:rPr lang="en-US" sz="2400" dirty="0" err="1"/>
              <a:t>cerner</a:t>
            </a:r>
            <a:endParaRPr lang="en-US" sz="2400" dirty="0"/>
          </a:p>
          <a:p>
            <a:pPr marL="342900" indent="-342900" defTabSz="457200">
              <a:lnSpc>
                <a:spcPct val="90000"/>
              </a:lnSpc>
              <a:spcAft>
                <a:spcPts val="1000"/>
              </a:spcAft>
              <a:buClr>
                <a:schemeClr val="tx1"/>
              </a:buClr>
              <a:buSzPct val="100000"/>
              <a:buFont typeface="Arial"/>
              <a:buChar char="•"/>
            </a:pPr>
            <a:endParaRPr lang="en-US" sz="2400" dirty="0"/>
          </a:p>
          <a:p>
            <a:pPr marL="342900" indent="-342900" defTabSz="457200">
              <a:lnSpc>
                <a:spcPct val="90000"/>
              </a:lnSpc>
              <a:spcAft>
                <a:spcPts val="1000"/>
              </a:spcAft>
              <a:buClr>
                <a:schemeClr val="tx1"/>
              </a:buClr>
              <a:buSzPct val="100000"/>
              <a:buFont typeface="Arial"/>
              <a:buChar char="•"/>
            </a:pPr>
            <a:r>
              <a:rPr lang="en-US" sz="2400" dirty="0" err="1"/>
              <a:t>Peut</a:t>
            </a:r>
            <a:r>
              <a:rPr lang="en-US" sz="2400" dirty="0"/>
              <a:t> </a:t>
            </a:r>
            <a:r>
              <a:rPr lang="en-US" sz="2400" dirty="0" err="1"/>
              <a:t>être</a:t>
            </a:r>
            <a:r>
              <a:rPr lang="en-US" sz="2400" dirty="0"/>
              <a:t> vu </a:t>
            </a:r>
            <a:r>
              <a:rPr lang="en-US" sz="2400" dirty="0" err="1"/>
              <a:t>comme</a:t>
            </a:r>
            <a:r>
              <a:rPr lang="en-US" sz="2400" dirty="0"/>
              <a:t> </a:t>
            </a:r>
            <a:r>
              <a:rPr lang="en-US" sz="2400" dirty="0" err="1"/>
              <a:t>une</a:t>
            </a:r>
            <a:r>
              <a:rPr lang="en-US" sz="2400" dirty="0"/>
              <a:t> </a:t>
            </a:r>
            <a:r>
              <a:rPr lang="en-US" sz="2400" dirty="0" err="1"/>
              <a:t>série</a:t>
            </a:r>
            <a:r>
              <a:rPr lang="en-US" sz="2400" dirty="0"/>
              <a:t> </a:t>
            </a:r>
            <a:r>
              <a:rPr lang="en-US" sz="2400" dirty="0" err="1"/>
              <a:t>d’exercices</a:t>
            </a:r>
            <a:r>
              <a:rPr lang="en-US" sz="2400" dirty="0"/>
              <a:t> </a:t>
            </a:r>
            <a:r>
              <a:rPr lang="en-US" sz="2400" dirty="0" err="1"/>
              <a:t>d’écriture</a:t>
            </a:r>
            <a:endParaRPr lang="en-US" sz="2400" dirty="0"/>
          </a:p>
        </p:txBody>
      </p:sp>
    </p:spTree>
    <p:extLst>
      <p:ext uri="{BB962C8B-B14F-4D97-AF65-F5344CB8AC3E}">
        <p14:creationId xmlns:p14="http://schemas.microsoft.com/office/powerpoint/2010/main" val="3250488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plein air, livre&#10;&#10;Le contenu généré par l’IA peut être incorrect.">
            <a:extLst>
              <a:ext uri="{FF2B5EF4-FFF2-40B4-BE49-F238E27FC236}">
                <a16:creationId xmlns:a16="http://schemas.microsoft.com/office/drawing/2014/main" id="{80FE92C0-7D29-E702-81EF-ECEF674F2C65}"/>
              </a:ext>
            </a:extLst>
          </p:cNvPr>
          <p:cNvPicPr>
            <a:picLocks noChangeAspect="1"/>
          </p:cNvPicPr>
          <p:nvPr/>
        </p:nvPicPr>
        <p:blipFill>
          <a:blip r:embed="rId2"/>
          <a:stretch>
            <a:fillRect/>
          </a:stretch>
        </p:blipFill>
        <p:spPr>
          <a:xfrm>
            <a:off x="150632" y="132170"/>
            <a:ext cx="4099130" cy="6486343"/>
          </a:xfrm>
          <a:prstGeom prst="rect">
            <a:avLst/>
          </a:prstGeom>
        </p:spPr>
      </p:pic>
      <p:sp>
        <p:nvSpPr>
          <p:cNvPr id="3" name="ZoneTexte 2">
            <a:extLst>
              <a:ext uri="{FF2B5EF4-FFF2-40B4-BE49-F238E27FC236}">
                <a16:creationId xmlns:a16="http://schemas.microsoft.com/office/drawing/2014/main" id="{F9EEBF9D-6A04-85CD-45AC-EDBA4E1F97FF}"/>
              </a:ext>
            </a:extLst>
          </p:cNvPr>
          <p:cNvSpPr txBox="1"/>
          <p:nvPr/>
        </p:nvSpPr>
        <p:spPr>
          <a:xfrm>
            <a:off x="4691742" y="982176"/>
            <a:ext cx="7239000" cy="4893647"/>
          </a:xfrm>
          <a:prstGeom prst="rect">
            <a:avLst/>
          </a:prstGeom>
          <a:noFill/>
        </p:spPr>
        <p:txBody>
          <a:bodyPr wrap="square" rtlCol="0">
            <a:spAutoFit/>
          </a:bodyPr>
          <a:lstStyle/>
          <a:p>
            <a:pPr marL="285750" indent="-285750">
              <a:buFont typeface="Arial" panose="020B0604020202020204" pitchFamily="34" charset="0"/>
              <a:buChar char="•"/>
            </a:pPr>
            <a:r>
              <a:rPr lang="fr-FR" sz="2400" dirty="0"/>
              <a:t>À la suite d’une série de mésaventures, Monsieur Palomar décide que sa principale activité serait de regarder les choses du dehors. </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Observer une vague, une seule, en la distinguant bien de toutes les autres ? Prêter au sein nu d’une dame sur la plage ce qu’il faut d’hommage sans trop d’insistance ? Que faire avec un reflet de soleil, si parfaitement perceptible et si fuyant dès qu’on l’approche ?</a:t>
            </a:r>
            <a:br>
              <a:rPr lang="fr-FR" sz="2400" dirty="0"/>
            </a:br>
            <a:endParaRPr lang="fr-FR" sz="2400" dirty="0"/>
          </a:p>
          <a:p>
            <a:pPr marL="285750" indent="-285750">
              <a:buFont typeface="Arial" panose="020B0604020202020204" pitchFamily="34" charset="0"/>
              <a:buChar char="•"/>
            </a:pPr>
            <a:r>
              <a:rPr lang="fr-CA" sz="2400" dirty="0"/>
              <a:t>Au début, on trouve un étonnant bestiaire.</a:t>
            </a:r>
          </a:p>
          <a:p>
            <a:pPr marL="285750" indent="-285750">
              <a:buFont typeface="Arial" panose="020B0604020202020204" pitchFamily="34" charset="0"/>
              <a:buChar char="•"/>
            </a:pPr>
            <a:endParaRPr lang="fr-CA" sz="2400" dirty="0"/>
          </a:p>
        </p:txBody>
      </p:sp>
      <p:sp>
        <p:nvSpPr>
          <p:cNvPr id="4" name="ZoneTexte 3">
            <a:extLst>
              <a:ext uri="{FF2B5EF4-FFF2-40B4-BE49-F238E27FC236}">
                <a16:creationId xmlns:a16="http://schemas.microsoft.com/office/drawing/2014/main" id="{026C1F9F-74B4-08D2-1A24-28C7C27FC573}"/>
              </a:ext>
            </a:extLst>
          </p:cNvPr>
          <p:cNvSpPr txBox="1"/>
          <p:nvPr/>
        </p:nvSpPr>
        <p:spPr>
          <a:xfrm>
            <a:off x="3338638" y="5900057"/>
            <a:ext cx="696686" cy="369332"/>
          </a:xfrm>
          <a:prstGeom prst="rect">
            <a:avLst/>
          </a:prstGeom>
          <a:noFill/>
        </p:spPr>
        <p:txBody>
          <a:bodyPr wrap="square" rtlCol="0">
            <a:spAutoFit/>
          </a:bodyPr>
          <a:lstStyle/>
          <a:p>
            <a:r>
              <a:rPr lang="fr-CA" dirty="0"/>
              <a:t>1983</a:t>
            </a:r>
          </a:p>
        </p:txBody>
      </p:sp>
    </p:spTree>
    <p:extLst>
      <p:ext uri="{BB962C8B-B14F-4D97-AF65-F5344CB8AC3E}">
        <p14:creationId xmlns:p14="http://schemas.microsoft.com/office/powerpoint/2010/main" val="2075320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547EF3CE-FF24-6925-E41C-6F5A74012B01}"/>
              </a:ext>
            </a:extLst>
          </p:cNvPr>
          <p:cNvGraphicFramePr>
            <a:graphicFrameLocks noGrp="1"/>
          </p:cNvGraphicFramePr>
          <p:nvPr>
            <p:extLst>
              <p:ext uri="{D42A27DB-BD31-4B8C-83A1-F6EECF244321}">
                <p14:modId xmlns:p14="http://schemas.microsoft.com/office/powerpoint/2010/main" val="156200699"/>
              </p:ext>
            </p:extLst>
          </p:nvPr>
        </p:nvGraphicFramePr>
        <p:xfrm>
          <a:off x="576943" y="719665"/>
          <a:ext cx="10580914" cy="5303520"/>
        </p:xfrm>
        <a:graphic>
          <a:graphicData uri="http://schemas.openxmlformats.org/drawingml/2006/table">
            <a:tbl>
              <a:tblPr firstRow="1" bandRow="1">
                <a:tableStyleId>{5C22544A-7EE6-4342-B048-85BDC9FD1C3A}</a:tableStyleId>
              </a:tblPr>
              <a:tblGrid>
                <a:gridCol w="5290457">
                  <a:extLst>
                    <a:ext uri="{9D8B030D-6E8A-4147-A177-3AD203B41FA5}">
                      <a16:colId xmlns:a16="http://schemas.microsoft.com/office/drawing/2014/main" val="3228771834"/>
                    </a:ext>
                  </a:extLst>
                </a:gridCol>
                <a:gridCol w="5290457">
                  <a:extLst>
                    <a:ext uri="{9D8B030D-6E8A-4147-A177-3AD203B41FA5}">
                      <a16:colId xmlns:a16="http://schemas.microsoft.com/office/drawing/2014/main" val="1759667264"/>
                    </a:ext>
                  </a:extLst>
                </a:gridCol>
              </a:tblGrid>
              <a:tr h="5278364">
                <a:tc>
                  <a:txBody>
                    <a:bodyPr/>
                    <a:lstStyle/>
                    <a:p>
                      <a:pPr marL="342900" indent="-342900">
                        <a:buAutoNum type="arabicPlain"/>
                      </a:pPr>
                      <a:endParaRPr lang="fr-CA" sz="1800" b="1" kern="1200" dirty="0">
                        <a:solidFill>
                          <a:schemeClr val="lt1"/>
                        </a:solidFill>
                        <a:effectLst/>
                        <a:latin typeface="+mn-lt"/>
                        <a:ea typeface="+mn-ea"/>
                        <a:cs typeface="+mn-cs"/>
                      </a:endParaRPr>
                    </a:p>
                    <a:p>
                      <a:pPr marL="342900" indent="-342900">
                        <a:buAutoNum type="arabicPlain"/>
                      </a:pPr>
                      <a:endParaRPr lang="fr-CA" sz="1800" b="1" kern="1200" dirty="0">
                        <a:solidFill>
                          <a:schemeClr val="lt1"/>
                        </a:solidFill>
                        <a:effectLst/>
                        <a:latin typeface="+mn-lt"/>
                        <a:ea typeface="+mn-ea"/>
                        <a:cs typeface="+mn-cs"/>
                      </a:endParaRPr>
                    </a:p>
                    <a:p>
                      <a:pPr marL="342900" indent="-342900">
                        <a:buAutoNum type="arabicPlain"/>
                      </a:pPr>
                      <a:r>
                        <a:rPr lang="fr-CA" sz="1800" b="1" kern="1200" dirty="0">
                          <a:solidFill>
                            <a:schemeClr val="lt1"/>
                          </a:solidFill>
                          <a:effectLst/>
                          <a:latin typeface="+mn-lt"/>
                          <a:ea typeface="+mn-ea"/>
                          <a:cs typeface="+mn-cs"/>
                        </a:rPr>
                        <a:t>LES VACANCES DE PALOMAR</a:t>
                      </a:r>
                    </a:p>
                    <a:p>
                      <a:pPr marL="342900" indent="-342900">
                        <a:buAutoNum type="arabicPlain"/>
                      </a:pPr>
                      <a:endParaRPr lang="fr-CA" sz="1800" b="1" kern="1200" dirty="0">
                        <a:solidFill>
                          <a:schemeClr val="lt1"/>
                        </a:solidFill>
                        <a:effectLst/>
                        <a:latin typeface="+mn-lt"/>
                        <a:ea typeface="+mn-ea"/>
                        <a:cs typeface="+mn-cs"/>
                      </a:endParaRPr>
                    </a:p>
                    <a:p>
                      <a:pPr marL="342900" indent="-342900">
                        <a:buAutoNum type="arabicPlain"/>
                      </a:pPr>
                      <a:endParaRPr lang="fr-FR" sz="1800" b="1" kern="1200" dirty="0">
                        <a:solidFill>
                          <a:schemeClr val="lt1"/>
                        </a:solidFill>
                        <a:effectLst/>
                        <a:latin typeface="+mn-lt"/>
                        <a:ea typeface="+mn-ea"/>
                        <a:cs typeface="+mn-cs"/>
                      </a:endParaRPr>
                    </a:p>
                    <a:p>
                      <a:r>
                        <a:rPr lang="fr-CA" sz="1800" b="1" kern="1200" dirty="0">
                          <a:solidFill>
                            <a:schemeClr val="lt1"/>
                          </a:solidFill>
                          <a:effectLst/>
                          <a:latin typeface="+mn-lt"/>
                          <a:ea typeface="+mn-ea"/>
                          <a:cs typeface="+mn-cs"/>
                        </a:rPr>
                        <a:t>1.1	Palomar sur la plage</a:t>
                      </a:r>
                      <a:endParaRPr lang="fr-FR" sz="1800" b="1" kern="1200" dirty="0">
                        <a:solidFill>
                          <a:schemeClr val="lt1"/>
                        </a:solidFill>
                        <a:effectLst/>
                        <a:latin typeface="+mn-lt"/>
                        <a:ea typeface="+mn-ea"/>
                        <a:cs typeface="+mn-cs"/>
                      </a:endParaRPr>
                    </a:p>
                    <a:p>
                      <a:pPr lvl="2"/>
                      <a:r>
                        <a:rPr lang="fr-CA" sz="1800" b="1" kern="1200" dirty="0">
                          <a:solidFill>
                            <a:schemeClr val="lt1"/>
                          </a:solidFill>
                          <a:effectLst/>
                          <a:latin typeface="+mn-lt"/>
                          <a:ea typeface="+mn-ea"/>
                          <a:cs typeface="+mn-cs"/>
                        </a:rPr>
                        <a:t>Lecture d’une vague</a:t>
                      </a:r>
                      <a:endParaRPr lang="fr-FR" sz="1800" b="1" kern="1200" dirty="0">
                        <a:solidFill>
                          <a:schemeClr val="lt1"/>
                        </a:solidFill>
                        <a:effectLst/>
                        <a:latin typeface="+mn-lt"/>
                        <a:ea typeface="+mn-ea"/>
                        <a:cs typeface="+mn-cs"/>
                      </a:endParaRPr>
                    </a:p>
                    <a:p>
                      <a:pPr lvl="2"/>
                      <a:r>
                        <a:rPr lang="fr-CA" sz="1800" b="1" kern="1200" dirty="0">
                          <a:solidFill>
                            <a:schemeClr val="lt1"/>
                          </a:solidFill>
                          <a:effectLst/>
                          <a:latin typeface="+mn-lt"/>
                          <a:ea typeface="+mn-ea"/>
                          <a:cs typeface="+mn-cs"/>
                        </a:rPr>
                        <a:t>Le sein nu</a:t>
                      </a:r>
                      <a:endParaRPr lang="fr-FR" sz="1800" b="1" kern="1200" dirty="0">
                        <a:solidFill>
                          <a:schemeClr val="lt1"/>
                        </a:solidFill>
                        <a:effectLst/>
                        <a:latin typeface="+mn-lt"/>
                        <a:ea typeface="+mn-ea"/>
                        <a:cs typeface="+mn-cs"/>
                      </a:endParaRPr>
                    </a:p>
                    <a:p>
                      <a:pPr lvl="2"/>
                      <a:r>
                        <a:rPr lang="fr-CA" sz="1800" b="1" kern="1200" dirty="0">
                          <a:solidFill>
                            <a:schemeClr val="lt1"/>
                          </a:solidFill>
                          <a:effectLst/>
                          <a:latin typeface="+mn-lt"/>
                          <a:ea typeface="+mn-ea"/>
                          <a:cs typeface="+mn-cs"/>
                        </a:rPr>
                        <a:t>l’épée du soleil</a:t>
                      </a:r>
                      <a:endParaRPr lang="fr-FR" sz="1800" b="1" kern="1200" dirty="0">
                        <a:solidFill>
                          <a:schemeClr val="lt1"/>
                        </a:solidFill>
                        <a:effectLst/>
                        <a:latin typeface="+mn-lt"/>
                        <a:ea typeface="+mn-ea"/>
                        <a:cs typeface="+mn-cs"/>
                      </a:endParaRPr>
                    </a:p>
                    <a:p>
                      <a:r>
                        <a:rPr lang="fr-CA" sz="1800" b="1" kern="1200" dirty="0">
                          <a:solidFill>
                            <a:schemeClr val="lt1"/>
                          </a:solidFill>
                          <a:effectLst/>
                          <a:latin typeface="+mn-lt"/>
                          <a:ea typeface="+mn-ea"/>
                          <a:cs typeface="+mn-cs"/>
                        </a:rPr>
                        <a:t> </a:t>
                      </a:r>
                      <a:r>
                        <a:rPr lang="fr-FR" sz="1800" b="1" kern="1200" dirty="0">
                          <a:solidFill>
                            <a:schemeClr val="lt1"/>
                          </a:solidFill>
                          <a:effectLst/>
                          <a:latin typeface="+mn-lt"/>
                          <a:ea typeface="+mn-ea"/>
                          <a:cs typeface="+mn-cs"/>
                        </a:rPr>
                        <a:t>1.2  </a:t>
                      </a:r>
                      <a:r>
                        <a:rPr lang="fr-CA" sz="1800" b="1" kern="1200" dirty="0">
                          <a:solidFill>
                            <a:schemeClr val="lt1"/>
                          </a:solidFill>
                          <a:effectLst/>
                          <a:latin typeface="+mn-lt"/>
                          <a:ea typeface="+mn-ea"/>
                          <a:cs typeface="+mn-cs"/>
                        </a:rPr>
                        <a:t>Palomar dans le jardin</a:t>
                      </a:r>
                      <a:endParaRPr lang="fr-FR" sz="1800" b="1" kern="1200" dirty="0">
                        <a:solidFill>
                          <a:schemeClr val="lt1"/>
                        </a:solidFill>
                        <a:effectLst/>
                        <a:latin typeface="+mn-lt"/>
                        <a:ea typeface="+mn-ea"/>
                        <a:cs typeface="+mn-cs"/>
                      </a:endParaRPr>
                    </a:p>
                    <a:p>
                      <a:pPr lvl="2"/>
                      <a:r>
                        <a:rPr lang="fr-CA" sz="1800" b="1" kern="1200" dirty="0">
                          <a:solidFill>
                            <a:schemeClr val="lt1"/>
                          </a:solidFill>
                          <a:effectLst/>
                          <a:latin typeface="+mn-lt"/>
                          <a:ea typeface="+mn-ea"/>
                          <a:cs typeface="+mn-cs"/>
                        </a:rPr>
                        <a:t>Les amours des tortues</a:t>
                      </a:r>
                      <a:endParaRPr lang="fr-FR" sz="1800" b="1" kern="1200" dirty="0">
                        <a:solidFill>
                          <a:schemeClr val="lt1"/>
                        </a:solidFill>
                        <a:effectLst/>
                        <a:latin typeface="+mn-lt"/>
                        <a:ea typeface="+mn-ea"/>
                        <a:cs typeface="+mn-cs"/>
                      </a:endParaRPr>
                    </a:p>
                    <a:p>
                      <a:pPr lvl="2"/>
                      <a:r>
                        <a:rPr lang="fr-CA" sz="1800" b="1" kern="1200" dirty="0">
                          <a:solidFill>
                            <a:schemeClr val="lt1"/>
                          </a:solidFill>
                          <a:effectLst/>
                          <a:latin typeface="+mn-lt"/>
                          <a:ea typeface="+mn-ea"/>
                          <a:cs typeface="+mn-cs"/>
                        </a:rPr>
                        <a:t>Le sifflement du merle</a:t>
                      </a:r>
                      <a:endParaRPr lang="fr-FR" sz="1800" b="1" kern="1200" dirty="0">
                        <a:solidFill>
                          <a:schemeClr val="lt1"/>
                        </a:solidFill>
                        <a:effectLst/>
                        <a:latin typeface="+mn-lt"/>
                        <a:ea typeface="+mn-ea"/>
                        <a:cs typeface="+mn-cs"/>
                      </a:endParaRPr>
                    </a:p>
                    <a:p>
                      <a:pPr lvl="2"/>
                      <a:r>
                        <a:rPr lang="fr-CA" sz="1800" b="1" kern="1200" dirty="0">
                          <a:solidFill>
                            <a:schemeClr val="lt1"/>
                          </a:solidFill>
                          <a:effectLst/>
                          <a:latin typeface="+mn-lt"/>
                          <a:ea typeface="+mn-ea"/>
                          <a:cs typeface="+mn-cs"/>
                        </a:rPr>
                        <a:t>Le pré infini</a:t>
                      </a:r>
                    </a:p>
                    <a:p>
                      <a:pPr marL="9525" lvl="2" indent="0">
                        <a:tabLst/>
                      </a:pPr>
                      <a:r>
                        <a:rPr lang="fr-FR" sz="1800" b="1" kern="1200" dirty="0">
                          <a:solidFill>
                            <a:schemeClr val="lt1"/>
                          </a:solidFill>
                          <a:effectLst/>
                          <a:latin typeface="+mn-lt"/>
                          <a:ea typeface="+mn-ea"/>
                          <a:cs typeface="+mn-cs"/>
                        </a:rPr>
                        <a:t>1.3  </a:t>
                      </a:r>
                      <a:r>
                        <a:rPr lang="fr-CA" sz="1800" b="1" kern="1200" dirty="0">
                          <a:solidFill>
                            <a:schemeClr val="lt1"/>
                          </a:solidFill>
                          <a:effectLst/>
                          <a:latin typeface="+mn-lt"/>
                          <a:ea typeface="+mn-ea"/>
                          <a:cs typeface="+mn-cs"/>
                        </a:rPr>
                        <a:t>Palomar regarde le ciel</a:t>
                      </a:r>
                      <a:endParaRPr lang="fr-FR" sz="1800" b="1" kern="1200" dirty="0">
                        <a:solidFill>
                          <a:schemeClr val="lt1"/>
                        </a:solidFill>
                        <a:effectLst/>
                        <a:latin typeface="+mn-lt"/>
                        <a:ea typeface="+mn-ea"/>
                        <a:cs typeface="+mn-cs"/>
                      </a:endParaRPr>
                    </a:p>
                    <a:p>
                      <a:pPr marL="9525" indent="925513">
                        <a:tabLst/>
                      </a:pPr>
                      <a:r>
                        <a:rPr lang="fr-CA" sz="1800" b="1" kern="1200" dirty="0">
                          <a:solidFill>
                            <a:schemeClr val="lt1"/>
                          </a:solidFill>
                          <a:effectLst/>
                          <a:latin typeface="+mn-lt"/>
                          <a:ea typeface="+mn-ea"/>
                          <a:cs typeface="+mn-cs"/>
                        </a:rPr>
                        <a:t>La lune l’après-midi</a:t>
                      </a:r>
                      <a:endParaRPr lang="fr-FR" sz="1800" b="1" kern="1200" dirty="0">
                        <a:solidFill>
                          <a:schemeClr val="lt1"/>
                        </a:solidFill>
                        <a:effectLst/>
                        <a:latin typeface="+mn-lt"/>
                        <a:ea typeface="+mn-ea"/>
                        <a:cs typeface="+mn-cs"/>
                      </a:endParaRPr>
                    </a:p>
                    <a:p>
                      <a:pPr marL="9525" indent="925513">
                        <a:tabLst/>
                      </a:pPr>
                      <a:r>
                        <a:rPr lang="fr-CA" sz="1800" b="1" kern="1200" dirty="0">
                          <a:solidFill>
                            <a:schemeClr val="lt1"/>
                          </a:solidFill>
                          <a:effectLst/>
                          <a:latin typeface="+mn-lt"/>
                          <a:ea typeface="+mn-ea"/>
                          <a:cs typeface="+mn-cs"/>
                        </a:rPr>
                        <a:t>L’œil des planètes</a:t>
                      </a:r>
                      <a:endParaRPr lang="fr-FR" sz="1800" b="1" kern="1200" dirty="0">
                        <a:solidFill>
                          <a:schemeClr val="lt1"/>
                        </a:solidFill>
                        <a:effectLst/>
                        <a:latin typeface="+mn-lt"/>
                        <a:ea typeface="+mn-ea"/>
                        <a:cs typeface="+mn-cs"/>
                      </a:endParaRPr>
                    </a:p>
                    <a:p>
                      <a:pPr marL="9525" indent="925513">
                        <a:tabLst/>
                      </a:pPr>
                      <a:r>
                        <a:rPr lang="fr-CA" sz="1800" b="1" kern="1200" dirty="0">
                          <a:solidFill>
                            <a:schemeClr val="lt1"/>
                          </a:solidFill>
                          <a:effectLst/>
                          <a:latin typeface="+mn-lt"/>
                          <a:ea typeface="+mn-ea"/>
                          <a:cs typeface="+mn-cs"/>
                        </a:rPr>
                        <a:t>la contemplation des étoiles</a:t>
                      </a:r>
                      <a:endParaRPr lang="fr-FR" sz="1800" b="1" kern="1200" dirty="0">
                        <a:solidFill>
                          <a:schemeClr val="lt1"/>
                        </a:solidFill>
                        <a:effectLst/>
                        <a:latin typeface="+mn-lt"/>
                        <a:ea typeface="+mn-ea"/>
                        <a:cs typeface="+mn-cs"/>
                      </a:endParaRPr>
                    </a:p>
                    <a:p>
                      <a:pPr marL="9525" indent="925513">
                        <a:tabLst/>
                      </a:pPr>
                      <a:r>
                        <a:rPr lang="fr-CA" sz="1800" b="1" kern="1200" dirty="0">
                          <a:solidFill>
                            <a:schemeClr val="lt1"/>
                          </a:solidFill>
                          <a:effectLst/>
                          <a:latin typeface="+mn-lt"/>
                          <a:ea typeface="+mn-ea"/>
                          <a:cs typeface="+mn-cs"/>
                        </a:rPr>
                        <a:t> </a:t>
                      </a:r>
                      <a:endParaRPr lang="fr-FR" sz="1800" b="1" kern="1200" dirty="0">
                        <a:solidFill>
                          <a:schemeClr val="lt1"/>
                        </a:solidFill>
                        <a:effectLst/>
                        <a:latin typeface="+mn-lt"/>
                        <a:ea typeface="+mn-ea"/>
                        <a:cs typeface="+mn-cs"/>
                      </a:endParaRPr>
                    </a:p>
                    <a:p>
                      <a:endParaRPr lang="fr-CA" dirty="0"/>
                    </a:p>
                  </a:txBody>
                  <a:tcPr/>
                </a:tc>
                <a:tc>
                  <a:txBody>
                    <a:bodyPr/>
                    <a:lstStyle/>
                    <a:p>
                      <a:r>
                        <a:rPr lang="fr-CA" sz="1800" b="1" kern="1200" dirty="0">
                          <a:solidFill>
                            <a:schemeClr val="lt1"/>
                          </a:solidFill>
                          <a:effectLst/>
                          <a:latin typeface="+mn-lt"/>
                          <a:ea typeface="+mn-ea"/>
                          <a:cs typeface="+mn-cs"/>
                        </a:rPr>
                        <a:t> </a:t>
                      </a:r>
                    </a:p>
                    <a:p>
                      <a:endParaRPr lang="fr-FR" sz="1800" b="1" kern="1200" dirty="0">
                        <a:solidFill>
                          <a:schemeClr val="lt1"/>
                        </a:solidFill>
                        <a:effectLst/>
                        <a:latin typeface="+mn-lt"/>
                        <a:ea typeface="+mn-ea"/>
                        <a:cs typeface="+mn-cs"/>
                      </a:endParaRPr>
                    </a:p>
                    <a:p>
                      <a:r>
                        <a:rPr lang="fr-CA" sz="1800" b="1" kern="1200" dirty="0">
                          <a:solidFill>
                            <a:schemeClr val="lt1"/>
                          </a:solidFill>
                          <a:effectLst/>
                          <a:latin typeface="+mn-lt"/>
                          <a:ea typeface="+mn-ea"/>
                          <a:cs typeface="+mn-cs"/>
                        </a:rPr>
                        <a:t>3      LES SILENCES DE PALOMAR</a:t>
                      </a:r>
                      <a:endParaRPr lang="fr-FR" sz="1800" b="1" kern="1200" dirty="0">
                        <a:solidFill>
                          <a:schemeClr val="lt1"/>
                        </a:solidFill>
                        <a:effectLst/>
                        <a:latin typeface="+mn-lt"/>
                        <a:ea typeface="+mn-ea"/>
                        <a:cs typeface="+mn-cs"/>
                      </a:endParaRPr>
                    </a:p>
                    <a:p>
                      <a:r>
                        <a:rPr lang="fr-CA" sz="1800" b="1" kern="1200" dirty="0">
                          <a:solidFill>
                            <a:schemeClr val="lt1"/>
                          </a:solidFill>
                          <a:effectLst/>
                          <a:latin typeface="+mn-lt"/>
                          <a:ea typeface="+mn-ea"/>
                          <a:cs typeface="+mn-cs"/>
                        </a:rPr>
                        <a:t> </a:t>
                      </a:r>
                    </a:p>
                    <a:p>
                      <a:endParaRPr lang="fr-FR" sz="1800" b="1" kern="1200" dirty="0">
                        <a:solidFill>
                          <a:schemeClr val="lt1"/>
                        </a:solidFill>
                        <a:effectLst/>
                        <a:latin typeface="+mn-lt"/>
                        <a:ea typeface="+mn-ea"/>
                        <a:cs typeface="+mn-cs"/>
                      </a:endParaRPr>
                    </a:p>
                    <a:p>
                      <a:r>
                        <a:rPr lang="fr-CA" sz="1800" b="1" kern="1200" dirty="0">
                          <a:solidFill>
                            <a:schemeClr val="lt1"/>
                          </a:solidFill>
                          <a:effectLst/>
                          <a:latin typeface="+mn-lt"/>
                          <a:ea typeface="+mn-ea"/>
                          <a:cs typeface="+mn-cs"/>
                        </a:rPr>
                        <a:t>3.1	Les voyages de Palomar</a:t>
                      </a:r>
                      <a:endParaRPr lang="fr-FR" sz="1800" b="1" kern="1200" dirty="0">
                        <a:solidFill>
                          <a:schemeClr val="lt1"/>
                        </a:solidFill>
                        <a:effectLst/>
                        <a:latin typeface="+mn-lt"/>
                        <a:ea typeface="+mn-ea"/>
                        <a:cs typeface="+mn-cs"/>
                      </a:endParaRPr>
                    </a:p>
                    <a:p>
                      <a:pPr marL="536575" indent="0">
                        <a:tabLst/>
                      </a:pPr>
                      <a:r>
                        <a:rPr lang="fr-CA" sz="1800" b="1" kern="1200" dirty="0">
                          <a:solidFill>
                            <a:schemeClr val="lt1"/>
                          </a:solidFill>
                          <a:effectLst/>
                          <a:latin typeface="+mn-lt"/>
                          <a:ea typeface="+mn-ea"/>
                          <a:cs typeface="+mn-cs"/>
                        </a:rPr>
                        <a:t>	Le parterre de sable</a:t>
                      </a:r>
                      <a:endParaRPr lang="fr-FR" sz="1800" b="1" kern="1200" dirty="0">
                        <a:solidFill>
                          <a:schemeClr val="lt1"/>
                        </a:solidFill>
                        <a:effectLst/>
                        <a:latin typeface="+mn-lt"/>
                        <a:ea typeface="+mn-ea"/>
                        <a:cs typeface="+mn-cs"/>
                      </a:endParaRPr>
                    </a:p>
                    <a:p>
                      <a:pPr marL="536575" indent="0">
                        <a:tabLst/>
                      </a:pPr>
                      <a:r>
                        <a:rPr lang="fr-CA" sz="1800" b="1" kern="1200" dirty="0">
                          <a:solidFill>
                            <a:schemeClr val="lt1"/>
                          </a:solidFill>
                          <a:effectLst/>
                          <a:latin typeface="+mn-lt"/>
                          <a:ea typeface="+mn-ea"/>
                          <a:cs typeface="+mn-cs"/>
                        </a:rPr>
                        <a:t>	Des serpents et des crânes</a:t>
                      </a:r>
                      <a:endParaRPr lang="fr-FR" sz="1800" b="1" kern="1200" dirty="0">
                        <a:solidFill>
                          <a:schemeClr val="lt1"/>
                        </a:solidFill>
                        <a:effectLst/>
                        <a:latin typeface="+mn-lt"/>
                        <a:ea typeface="+mn-ea"/>
                        <a:cs typeface="+mn-cs"/>
                      </a:endParaRPr>
                    </a:p>
                    <a:p>
                      <a:pPr marL="536575" indent="0">
                        <a:tabLst/>
                      </a:pPr>
                      <a:r>
                        <a:rPr lang="fr-CA" sz="1800" b="1" kern="1200" dirty="0">
                          <a:solidFill>
                            <a:schemeClr val="lt1"/>
                          </a:solidFill>
                          <a:effectLst/>
                          <a:latin typeface="+mn-lt"/>
                          <a:ea typeface="+mn-ea"/>
                          <a:cs typeface="+mn-cs"/>
                        </a:rPr>
                        <a:t>	La pantoufle dépareillée</a:t>
                      </a:r>
                      <a:endParaRPr lang="fr-FR" sz="1800" b="1" kern="1200" dirty="0">
                        <a:solidFill>
                          <a:schemeClr val="lt1"/>
                        </a:solidFill>
                        <a:effectLst/>
                        <a:latin typeface="+mn-lt"/>
                        <a:ea typeface="+mn-ea"/>
                        <a:cs typeface="+mn-cs"/>
                      </a:endParaRPr>
                    </a:p>
                    <a:p>
                      <a:r>
                        <a:rPr lang="fr-CA" sz="1800" b="1" kern="1200" dirty="0">
                          <a:solidFill>
                            <a:schemeClr val="lt1"/>
                          </a:solidFill>
                          <a:effectLst/>
                          <a:latin typeface="+mn-lt"/>
                          <a:ea typeface="+mn-ea"/>
                          <a:cs typeface="+mn-cs"/>
                        </a:rPr>
                        <a:t>3.2	Palomar en société</a:t>
                      </a:r>
                      <a:endParaRPr lang="fr-FR" sz="1800" b="1" kern="1200" dirty="0">
                        <a:solidFill>
                          <a:schemeClr val="lt1"/>
                        </a:solidFill>
                        <a:effectLst/>
                        <a:latin typeface="+mn-lt"/>
                        <a:ea typeface="+mn-ea"/>
                        <a:cs typeface="+mn-cs"/>
                      </a:endParaRPr>
                    </a:p>
                    <a:p>
                      <a:pPr marL="935038" indent="0">
                        <a:tabLst/>
                      </a:pPr>
                      <a:r>
                        <a:rPr lang="fr-CA" sz="1800" b="1" kern="1200" dirty="0">
                          <a:solidFill>
                            <a:schemeClr val="lt1"/>
                          </a:solidFill>
                          <a:effectLst/>
                          <a:latin typeface="+mn-lt"/>
                          <a:ea typeface="+mn-ea"/>
                          <a:cs typeface="+mn-cs"/>
                        </a:rPr>
                        <a:t>Se mordre la langue</a:t>
                      </a:r>
                      <a:endParaRPr lang="fr-FR" sz="1800" b="1" kern="1200" dirty="0">
                        <a:solidFill>
                          <a:schemeClr val="lt1"/>
                        </a:solidFill>
                        <a:effectLst/>
                        <a:latin typeface="+mn-lt"/>
                        <a:ea typeface="+mn-ea"/>
                        <a:cs typeface="+mn-cs"/>
                      </a:endParaRPr>
                    </a:p>
                    <a:p>
                      <a:pPr marL="935038" indent="0">
                        <a:tabLst/>
                      </a:pPr>
                      <a:r>
                        <a:rPr lang="fr-CA" sz="1800" b="1" kern="1200" dirty="0">
                          <a:solidFill>
                            <a:schemeClr val="lt1"/>
                          </a:solidFill>
                          <a:effectLst/>
                          <a:latin typeface="+mn-lt"/>
                          <a:ea typeface="+mn-ea"/>
                          <a:cs typeface="+mn-cs"/>
                        </a:rPr>
                        <a:t>S’en prendre aux jeunes</a:t>
                      </a:r>
                      <a:endParaRPr lang="fr-FR" sz="1800" b="1" kern="1200" dirty="0">
                        <a:solidFill>
                          <a:schemeClr val="lt1"/>
                        </a:solidFill>
                        <a:effectLst/>
                        <a:latin typeface="+mn-lt"/>
                        <a:ea typeface="+mn-ea"/>
                        <a:cs typeface="+mn-cs"/>
                      </a:endParaRPr>
                    </a:p>
                    <a:p>
                      <a:pPr marL="935038" indent="0">
                        <a:tabLst/>
                      </a:pPr>
                      <a:r>
                        <a:rPr lang="fr-CA" sz="1800" b="1" kern="1200" dirty="0">
                          <a:solidFill>
                            <a:schemeClr val="lt1"/>
                          </a:solidFill>
                          <a:effectLst/>
                          <a:latin typeface="+mn-lt"/>
                          <a:ea typeface="+mn-ea"/>
                          <a:cs typeface="+mn-cs"/>
                        </a:rPr>
                        <a:t>Le modèle des modèles</a:t>
                      </a:r>
                      <a:endParaRPr lang="fr-FR" sz="1800" b="1" kern="1200" dirty="0">
                        <a:solidFill>
                          <a:schemeClr val="lt1"/>
                        </a:solidFill>
                        <a:effectLst/>
                        <a:latin typeface="+mn-lt"/>
                        <a:ea typeface="+mn-ea"/>
                        <a:cs typeface="+mn-cs"/>
                      </a:endParaRPr>
                    </a:p>
                    <a:p>
                      <a:r>
                        <a:rPr lang="fr-CA" sz="1800" b="1" kern="1200" dirty="0">
                          <a:solidFill>
                            <a:schemeClr val="lt1"/>
                          </a:solidFill>
                          <a:effectLst/>
                          <a:latin typeface="+mn-lt"/>
                          <a:ea typeface="+mn-ea"/>
                          <a:cs typeface="+mn-cs"/>
                        </a:rPr>
                        <a:t>3.3	Les méditations de Palomar</a:t>
                      </a:r>
                      <a:endParaRPr lang="fr-FR" sz="1800" b="1" kern="1200" dirty="0">
                        <a:solidFill>
                          <a:schemeClr val="lt1"/>
                        </a:solidFill>
                        <a:effectLst/>
                        <a:latin typeface="+mn-lt"/>
                        <a:ea typeface="+mn-ea"/>
                        <a:cs typeface="+mn-cs"/>
                      </a:endParaRPr>
                    </a:p>
                    <a:p>
                      <a:pPr marL="935038" indent="0">
                        <a:tabLst/>
                      </a:pPr>
                      <a:r>
                        <a:rPr lang="fr-CA" sz="1800" b="1" kern="1200" dirty="0">
                          <a:solidFill>
                            <a:schemeClr val="lt1"/>
                          </a:solidFill>
                          <a:effectLst/>
                          <a:latin typeface="+mn-lt"/>
                          <a:ea typeface="+mn-ea"/>
                          <a:cs typeface="+mn-cs"/>
                        </a:rPr>
                        <a:t>Le monde regarde le monde</a:t>
                      </a:r>
                      <a:endParaRPr lang="fr-FR" sz="1800" b="1" kern="1200" dirty="0">
                        <a:solidFill>
                          <a:schemeClr val="lt1"/>
                        </a:solidFill>
                        <a:effectLst/>
                        <a:latin typeface="+mn-lt"/>
                        <a:ea typeface="+mn-ea"/>
                        <a:cs typeface="+mn-cs"/>
                      </a:endParaRPr>
                    </a:p>
                    <a:p>
                      <a:pPr marL="935038" indent="0">
                        <a:tabLst/>
                      </a:pPr>
                      <a:r>
                        <a:rPr lang="fr-CA" sz="1800" b="1" kern="1200" dirty="0">
                          <a:solidFill>
                            <a:schemeClr val="lt1"/>
                          </a:solidFill>
                          <a:effectLst/>
                          <a:latin typeface="+mn-lt"/>
                          <a:ea typeface="+mn-ea"/>
                          <a:cs typeface="+mn-cs"/>
                        </a:rPr>
                        <a:t>L’univers comme miroir</a:t>
                      </a:r>
                      <a:endParaRPr lang="fr-FR" sz="1800" b="1" kern="1200" dirty="0">
                        <a:solidFill>
                          <a:schemeClr val="lt1"/>
                        </a:solidFill>
                        <a:effectLst/>
                        <a:latin typeface="+mn-lt"/>
                        <a:ea typeface="+mn-ea"/>
                        <a:cs typeface="+mn-cs"/>
                      </a:endParaRPr>
                    </a:p>
                    <a:p>
                      <a:pPr marL="935038" indent="0">
                        <a:tabLst/>
                      </a:pPr>
                      <a:r>
                        <a:rPr lang="fr-CA" sz="1800" b="1" kern="1200" dirty="0">
                          <a:solidFill>
                            <a:schemeClr val="lt1"/>
                          </a:solidFill>
                          <a:effectLst/>
                          <a:latin typeface="+mn-lt"/>
                          <a:ea typeface="+mn-ea"/>
                          <a:cs typeface="+mn-cs"/>
                        </a:rPr>
                        <a:t>Comment apprendre à être mort</a:t>
                      </a:r>
                      <a:endParaRPr lang="fr-FR" sz="1800" b="1" kern="1200" dirty="0">
                        <a:solidFill>
                          <a:schemeClr val="lt1"/>
                        </a:solidFill>
                        <a:effectLst/>
                        <a:latin typeface="+mn-lt"/>
                        <a:ea typeface="+mn-ea"/>
                        <a:cs typeface="+mn-cs"/>
                      </a:endParaRPr>
                    </a:p>
                    <a:p>
                      <a:r>
                        <a:rPr lang="fr-CA" sz="1800" b="1" kern="1200" dirty="0">
                          <a:solidFill>
                            <a:schemeClr val="lt1"/>
                          </a:solidFill>
                          <a:effectLst/>
                          <a:latin typeface="+mn-lt"/>
                          <a:ea typeface="+mn-ea"/>
                          <a:cs typeface="+mn-cs"/>
                        </a:rPr>
                        <a:t> </a:t>
                      </a:r>
                      <a:endParaRPr lang="fr-FR" sz="1800" b="1" kern="1200" dirty="0">
                        <a:solidFill>
                          <a:schemeClr val="lt1"/>
                        </a:solidFill>
                        <a:effectLst/>
                        <a:latin typeface="+mn-lt"/>
                        <a:ea typeface="+mn-ea"/>
                        <a:cs typeface="+mn-cs"/>
                      </a:endParaRPr>
                    </a:p>
                    <a:p>
                      <a:endParaRPr lang="fr-CA" dirty="0"/>
                    </a:p>
                  </a:txBody>
                  <a:tcPr/>
                </a:tc>
                <a:extLst>
                  <a:ext uri="{0D108BD9-81ED-4DB2-BD59-A6C34878D82A}">
                    <a16:rowId xmlns:a16="http://schemas.microsoft.com/office/drawing/2014/main" val="1637894568"/>
                  </a:ext>
                </a:extLst>
              </a:tr>
            </a:tbl>
          </a:graphicData>
        </a:graphic>
      </p:graphicFrame>
    </p:spTree>
    <p:extLst>
      <p:ext uri="{BB962C8B-B14F-4D97-AF65-F5344CB8AC3E}">
        <p14:creationId xmlns:p14="http://schemas.microsoft.com/office/powerpoint/2010/main" val="2646149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0F75B53-2074-DE2A-AEC6-2F68E6C28C38}"/>
              </a:ext>
            </a:extLst>
          </p:cNvPr>
          <p:cNvSpPr txBox="1"/>
          <p:nvPr/>
        </p:nvSpPr>
        <p:spPr>
          <a:xfrm>
            <a:off x="4860759" y="1082843"/>
            <a:ext cx="6665494" cy="4524315"/>
          </a:xfrm>
          <a:prstGeom prst="rect">
            <a:avLst/>
          </a:prstGeom>
          <a:noFill/>
        </p:spPr>
        <p:txBody>
          <a:bodyPr wrap="square" rtlCol="0">
            <a:spAutoFit/>
          </a:bodyPr>
          <a:lstStyle/>
          <a:p>
            <a:pPr marL="342900" indent="-342900">
              <a:buFont typeface="Arial" panose="020B0604020202020204" pitchFamily="34" charset="0"/>
              <a:buChar char="•"/>
            </a:pPr>
            <a:r>
              <a:rPr lang="fr-CA" sz="3200" dirty="0"/>
              <a:t>DES EXERCICES DE MÉMOIRE</a:t>
            </a:r>
          </a:p>
          <a:p>
            <a:pPr marL="342900" indent="-342900">
              <a:buFont typeface="Arial" panose="020B0604020202020204" pitchFamily="34" charset="0"/>
              <a:buChar char="•"/>
            </a:pPr>
            <a:endParaRPr lang="fr-CA" sz="3200" dirty="0"/>
          </a:p>
          <a:p>
            <a:pPr marL="342900" indent="-342900">
              <a:buFont typeface="Arial" panose="020B0604020202020204" pitchFamily="34" charset="0"/>
              <a:buChar char="•"/>
            </a:pPr>
            <a:r>
              <a:rPr lang="fr-CA" sz="3200" dirty="0"/>
              <a:t>CINQ RÉCITS AUTOBIOGRAPHIQUES</a:t>
            </a:r>
          </a:p>
          <a:p>
            <a:pPr marL="342900" indent="-342900">
              <a:buFont typeface="Arial" panose="020B0604020202020204" pitchFamily="34" charset="0"/>
              <a:buChar char="•"/>
            </a:pPr>
            <a:endParaRPr lang="fr-CA" sz="3200" dirty="0"/>
          </a:p>
          <a:p>
            <a:pPr marL="342900" indent="-342900">
              <a:buFont typeface="Arial" panose="020B0604020202020204" pitchFamily="34" charset="0"/>
              <a:buChar char="•"/>
            </a:pPr>
            <a:r>
              <a:rPr lang="fr-CA" sz="3200" dirty="0"/>
              <a:t>MÉMOIRES DE SON ENFANCE</a:t>
            </a:r>
          </a:p>
          <a:p>
            <a:pPr marL="342900" indent="-342900">
              <a:buFont typeface="Arial" panose="020B0604020202020204" pitchFamily="34" charset="0"/>
              <a:buChar char="•"/>
            </a:pPr>
            <a:endParaRPr lang="fr-CA" sz="3200" dirty="0"/>
          </a:p>
          <a:p>
            <a:pPr marL="342900" indent="-342900">
              <a:buFont typeface="Arial" panose="020B0604020202020204" pitchFamily="34" charset="0"/>
              <a:buChar char="•"/>
            </a:pPr>
            <a:r>
              <a:rPr lang="fr-CA" sz="3200" dirty="0"/>
              <a:t>À LIRE ABSOLUMENT : </a:t>
            </a:r>
          </a:p>
          <a:p>
            <a:pPr marL="342900" indent="-342900">
              <a:buFont typeface="Arial" panose="020B0604020202020204" pitchFamily="34" charset="0"/>
              <a:buChar char="•"/>
            </a:pPr>
            <a:endParaRPr lang="fr-CA" sz="3200" dirty="0"/>
          </a:p>
          <a:p>
            <a:r>
              <a:rPr lang="fr-CA" sz="3200" i="1" dirty="0"/>
              <a:t>               LA POUBELLE AGRÉÉE</a:t>
            </a:r>
          </a:p>
        </p:txBody>
      </p:sp>
      <p:pic>
        <p:nvPicPr>
          <p:cNvPr id="3" name="Image 2" descr="Une image contenant texte, affiche, livre, illustration&#10;&#10;Le contenu généré par l’IA peut être incorrect.">
            <a:extLst>
              <a:ext uri="{FF2B5EF4-FFF2-40B4-BE49-F238E27FC236}">
                <a16:creationId xmlns:a16="http://schemas.microsoft.com/office/drawing/2014/main" id="{47B33529-6C9C-98C5-11D8-C2484F92F3AF}"/>
              </a:ext>
            </a:extLst>
          </p:cNvPr>
          <p:cNvPicPr>
            <a:picLocks noChangeAspect="1"/>
          </p:cNvPicPr>
          <p:nvPr/>
        </p:nvPicPr>
        <p:blipFill>
          <a:blip r:embed="rId2"/>
          <a:stretch>
            <a:fillRect/>
          </a:stretch>
        </p:blipFill>
        <p:spPr>
          <a:xfrm>
            <a:off x="291866" y="286502"/>
            <a:ext cx="4110284" cy="6018045"/>
          </a:xfrm>
          <a:prstGeom prst="rect">
            <a:avLst/>
          </a:prstGeom>
        </p:spPr>
      </p:pic>
    </p:spTree>
    <p:extLst>
      <p:ext uri="{BB962C8B-B14F-4D97-AF65-F5344CB8AC3E}">
        <p14:creationId xmlns:p14="http://schemas.microsoft.com/office/powerpoint/2010/main" val="634128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2225FC8-5374-A63B-8FD2-4B6A067DF46A}"/>
              </a:ext>
            </a:extLst>
          </p:cNvPr>
          <p:cNvSpPr txBox="1"/>
          <p:nvPr/>
        </p:nvSpPr>
        <p:spPr>
          <a:xfrm>
            <a:off x="619932" y="495946"/>
            <a:ext cx="10864312" cy="6001643"/>
          </a:xfrm>
          <a:prstGeom prst="rect">
            <a:avLst/>
          </a:prstGeom>
          <a:noFill/>
        </p:spPr>
        <p:txBody>
          <a:bodyPr wrap="square" rtlCol="0">
            <a:spAutoFit/>
          </a:bodyPr>
          <a:lstStyle/>
          <a:p>
            <a:r>
              <a:rPr lang="fr-CA" sz="3200" dirty="0"/>
              <a:t>Calvino remémore :</a:t>
            </a:r>
          </a:p>
          <a:p>
            <a:endParaRPr lang="fr-CA" sz="3200" dirty="0"/>
          </a:p>
          <a:p>
            <a:pPr marL="285750" lvl="0" indent="-285750">
              <a:buFont typeface="Arial" panose="020B0604020202020204" pitchFamily="34" charset="0"/>
              <a:buChar char="•"/>
            </a:pPr>
            <a:r>
              <a:rPr lang="fr-FR" sz="3200" dirty="0"/>
              <a:t>l'enfance de l'écrivain à San Remo et le chemin qui l'éloignait de son père; </a:t>
            </a:r>
          </a:p>
          <a:p>
            <a:pPr marL="285750" lvl="0" indent="-285750">
              <a:buFont typeface="Arial" panose="020B0604020202020204" pitchFamily="34" charset="0"/>
              <a:buChar char="•"/>
            </a:pPr>
            <a:r>
              <a:rPr lang="fr-FR" sz="3200" dirty="0"/>
              <a:t>sa passion pour le cinéma américain dans les salles de province de sa jeunesse; </a:t>
            </a:r>
          </a:p>
          <a:p>
            <a:pPr marL="285750" lvl="0" indent="-285750">
              <a:buFont typeface="Arial" panose="020B0604020202020204" pitchFamily="34" charset="0"/>
              <a:buChar char="•"/>
            </a:pPr>
            <a:r>
              <a:rPr lang="fr-FR" sz="3200" dirty="0"/>
              <a:t>l'expérience d'une bataille sous la Résistance; </a:t>
            </a:r>
          </a:p>
          <a:p>
            <a:pPr marL="285750" lvl="0" indent="-285750">
              <a:buFont typeface="Arial" panose="020B0604020202020204" pitchFamily="34" charset="0"/>
              <a:buChar char="•"/>
            </a:pPr>
            <a:r>
              <a:rPr lang="fr-FR" sz="3200" dirty="0"/>
              <a:t>la descente des ordures ménagères, unique activité domestique à laquelle il se livrait à Paris (</a:t>
            </a:r>
            <a:r>
              <a:rPr lang="fr-FR" sz="3200" i="1" dirty="0"/>
              <a:t>La poubelle agréée</a:t>
            </a:r>
            <a:r>
              <a:rPr lang="fr-FR" sz="3200" dirty="0"/>
              <a:t> –un regard sur le quotidien teinté de philo-sociologie);</a:t>
            </a:r>
          </a:p>
          <a:p>
            <a:pPr marL="285750" lvl="0" indent="-285750">
              <a:buFont typeface="Arial" panose="020B0604020202020204" pitchFamily="34" charset="0"/>
              <a:buChar char="•"/>
            </a:pPr>
            <a:r>
              <a:rPr lang="fr-FR" sz="3200" dirty="0"/>
              <a:t>puis, un questionnement poétique sur le monde.</a:t>
            </a:r>
          </a:p>
          <a:p>
            <a:r>
              <a:rPr lang="fr-FR" sz="3200" b="1" dirty="0"/>
              <a:t> </a:t>
            </a:r>
            <a:endParaRPr lang="fr-CA" dirty="0"/>
          </a:p>
        </p:txBody>
      </p:sp>
      <p:graphicFrame>
        <p:nvGraphicFramePr>
          <p:cNvPr id="3" name="Objet 2">
            <a:extLst>
              <a:ext uri="{FF2B5EF4-FFF2-40B4-BE49-F238E27FC236}">
                <a16:creationId xmlns:a16="http://schemas.microsoft.com/office/drawing/2014/main" id="{72B70C92-AADC-510C-30CC-E7C1E99B4A70}"/>
              </a:ext>
            </a:extLst>
          </p:cNvPr>
          <p:cNvGraphicFramePr>
            <a:graphicFrameLocks noChangeAspect="1"/>
          </p:cNvGraphicFramePr>
          <p:nvPr>
            <p:extLst>
              <p:ext uri="{D42A27DB-BD31-4B8C-83A1-F6EECF244321}">
                <p14:modId xmlns:p14="http://schemas.microsoft.com/office/powerpoint/2010/main" val="1880235022"/>
              </p:ext>
            </p:extLst>
          </p:nvPr>
        </p:nvGraphicFramePr>
        <p:xfrm>
          <a:off x="4348163" y="719138"/>
          <a:ext cx="3494087" cy="5418137"/>
        </p:xfrm>
        <a:graphic>
          <a:graphicData uri="http://schemas.openxmlformats.org/presentationml/2006/ole">
            <mc:AlternateContent xmlns:mc="http://schemas.openxmlformats.org/markup-compatibility/2006">
              <mc:Choice xmlns:v="urn:schemas-microsoft-com:vml" Requires="v">
                <p:oleObj name="Document" r:id="rId2" imgW="5765800" imgH="8940800" progId="Word.Document.12">
                  <p:embed/>
                </p:oleObj>
              </mc:Choice>
              <mc:Fallback>
                <p:oleObj name="Document" r:id="rId2" imgW="5765800" imgH="8940800" progId="Word.Document.12">
                  <p:embed/>
                  <p:pic>
                    <p:nvPicPr>
                      <p:cNvPr id="0" name=""/>
                      <p:cNvPicPr/>
                      <p:nvPr/>
                    </p:nvPicPr>
                    <p:blipFill>
                      <a:blip r:embed="rId3"/>
                      <a:stretch>
                        <a:fillRect/>
                      </a:stretch>
                    </p:blipFill>
                    <p:spPr>
                      <a:xfrm>
                        <a:off x="4348163" y="719138"/>
                        <a:ext cx="3494087" cy="5418137"/>
                      </a:xfrm>
                      <a:prstGeom prst="rect">
                        <a:avLst/>
                      </a:prstGeom>
                    </p:spPr>
                  </p:pic>
                </p:oleObj>
              </mc:Fallback>
            </mc:AlternateContent>
          </a:graphicData>
        </a:graphic>
      </p:graphicFrame>
    </p:spTree>
    <p:extLst>
      <p:ext uri="{BB962C8B-B14F-4D97-AF65-F5344CB8AC3E}">
        <p14:creationId xmlns:p14="http://schemas.microsoft.com/office/powerpoint/2010/main" val="2519212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EB3C838-8232-33D2-D06D-5E88F9E9B2FB}"/>
              </a:ext>
            </a:extLst>
          </p:cNvPr>
          <p:cNvSpPr txBox="1"/>
          <p:nvPr/>
        </p:nvSpPr>
        <p:spPr>
          <a:xfrm>
            <a:off x="538843" y="555171"/>
            <a:ext cx="11217728" cy="6186309"/>
          </a:xfrm>
          <a:prstGeom prst="rect">
            <a:avLst/>
          </a:prstGeom>
          <a:noFill/>
        </p:spPr>
        <p:txBody>
          <a:bodyPr wrap="square" rtlCol="0">
            <a:spAutoFit/>
          </a:bodyPr>
          <a:lstStyle/>
          <a:p>
            <a:r>
              <a:rPr lang="fr-CA" sz="3600" dirty="0"/>
              <a:t>Fin de vie:</a:t>
            </a:r>
          </a:p>
          <a:p>
            <a:pPr marL="571500" indent="-571500">
              <a:buFont typeface="Arial" panose="020B0604020202020204" pitchFamily="34" charset="0"/>
              <a:buChar char="•"/>
            </a:pPr>
            <a:r>
              <a:rPr lang="fr-CA" sz="3600" dirty="0"/>
              <a:t>1966	La mort de Vittorini l’affecte grandement</a:t>
            </a:r>
          </a:p>
          <a:p>
            <a:pPr marL="571500" indent="-571500">
              <a:buFont typeface="Arial" panose="020B0604020202020204" pitchFamily="34" charset="0"/>
              <a:buChar char="•"/>
            </a:pPr>
            <a:r>
              <a:rPr lang="fr-CA" sz="3600" dirty="0"/>
              <a:t>Dépression : J’ai cessé d ’être jeune</a:t>
            </a:r>
          </a:p>
          <a:p>
            <a:pPr marL="571500" indent="-571500">
              <a:buFont typeface="Arial" panose="020B0604020202020204" pitchFamily="34" charset="0"/>
              <a:buChar char="•"/>
            </a:pPr>
            <a:r>
              <a:rPr lang="fr-CA" sz="3600" dirty="0"/>
              <a:t>1967   Il s’installe à Paris. Révolution culturelle.</a:t>
            </a:r>
          </a:p>
          <a:p>
            <a:pPr marL="571500" indent="-571500">
              <a:buFont typeface="Arial" panose="020B0604020202020204" pitchFamily="34" charset="0"/>
              <a:buChar char="•"/>
            </a:pPr>
            <a:r>
              <a:rPr lang="fr-CA" sz="3600" dirty="0"/>
              <a:t>1973   Il rejoint L’Oulipo</a:t>
            </a:r>
          </a:p>
          <a:p>
            <a:pPr marL="571500" indent="-571500">
              <a:buFont typeface="Arial" panose="020B0604020202020204" pitchFamily="34" charset="0"/>
              <a:buChar char="•"/>
            </a:pPr>
            <a:r>
              <a:rPr lang="fr-CA" sz="3600" dirty="0"/>
              <a:t>1972   Calvino refuse un prix, mais en accepte deux autres…</a:t>
            </a:r>
          </a:p>
          <a:p>
            <a:pPr marL="571500" indent="-571500">
              <a:buFont typeface="Arial" panose="020B0604020202020204" pitchFamily="34" charset="0"/>
              <a:buChar char="•"/>
            </a:pPr>
            <a:r>
              <a:rPr lang="fr-CA" sz="3600" dirty="0"/>
              <a:t>1981    Légion d’honneur, président du jury de la Mostra 		 de Venise</a:t>
            </a:r>
          </a:p>
          <a:p>
            <a:pPr marL="571500" indent="-571500">
              <a:buFont typeface="Arial" panose="020B0604020202020204" pitchFamily="34" charset="0"/>
              <a:buChar char="•"/>
            </a:pPr>
            <a:r>
              <a:rPr lang="fr-CA" sz="3600" dirty="0"/>
              <a:t>1985	 Hémorragie intracérébrale</a:t>
            </a:r>
          </a:p>
          <a:p>
            <a:pPr marL="571500" indent="-571500">
              <a:buFont typeface="Arial" panose="020B0604020202020204" pitchFamily="34" charset="0"/>
              <a:buChar char="•"/>
            </a:pPr>
            <a:endParaRPr lang="fr-CA" sz="3600" dirty="0"/>
          </a:p>
        </p:txBody>
      </p:sp>
    </p:spTree>
    <p:extLst>
      <p:ext uri="{BB962C8B-B14F-4D97-AF65-F5344CB8AC3E}">
        <p14:creationId xmlns:p14="http://schemas.microsoft.com/office/powerpoint/2010/main" val="4265447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DDFCDE-76CD-FBA0-A341-E1A0E3C88DC0}"/>
              </a:ext>
            </a:extLst>
          </p:cNvPr>
          <p:cNvSpPr txBox="1"/>
          <p:nvPr/>
        </p:nvSpPr>
        <p:spPr>
          <a:xfrm>
            <a:off x="775855" y="692727"/>
            <a:ext cx="10778836" cy="5509200"/>
          </a:xfrm>
          <a:prstGeom prst="rect">
            <a:avLst/>
          </a:prstGeom>
          <a:noFill/>
        </p:spPr>
        <p:txBody>
          <a:bodyPr wrap="square" rtlCol="0">
            <a:spAutoFit/>
          </a:bodyPr>
          <a:lstStyle/>
          <a:p>
            <a:r>
              <a:rPr lang="fr-FR" sz="4400" dirty="0"/>
              <a:t>Dans l’art de Calvino et dans ce qui transparaît de l’homme en ce qu’il écrit, il y a une sensibilité. On pourrait dire aussi une humanité, une bonté : c’est-à-dire qu’il y a, à tout instant, </a:t>
            </a:r>
            <a:r>
              <a:rPr lang="fr-FR" sz="4400" b="1" dirty="0"/>
              <a:t>une ironie qui n’est jamais blessante, jamais agressive, un sourire, une sympathie</a:t>
            </a:r>
            <a:r>
              <a:rPr lang="fr-FR" sz="4400" dirty="0"/>
              <a:t>. </a:t>
            </a:r>
          </a:p>
          <a:p>
            <a:pPr algn="ctr"/>
            <a:r>
              <a:rPr lang="fr-FR" sz="4400" dirty="0"/>
              <a:t>Roland Barthes</a:t>
            </a:r>
          </a:p>
        </p:txBody>
      </p:sp>
    </p:spTree>
    <p:extLst>
      <p:ext uri="{BB962C8B-B14F-4D97-AF65-F5344CB8AC3E}">
        <p14:creationId xmlns:p14="http://schemas.microsoft.com/office/powerpoint/2010/main" val="2169444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925F407-CFEA-0A9E-E69D-8A9C256A9EE8}"/>
              </a:ext>
            </a:extLst>
          </p:cNvPr>
          <p:cNvSpPr txBox="1"/>
          <p:nvPr/>
        </p:nvSpPr>
        <p:spPr>
          <a:xfrm>
            <a:off x="3308782" y="784585"/>
            <a:ext cx="5574435" cy="4401205"/>
          </a:xfrm>
          <a:prstGeom prst="rect">
            <a:avLst/>
          </a:prstGeom>
          <a:noFill/>
        </p:spPr>
        <p:txBody>
          <a:bodyPr wrap="square" rtlCol="0">
            <a:spAutoFit/>
          </a:bodyPr>
          <a:lstStyle/>
          <a:p>
            <a:pPr marL="457200" lvl="0" indent="-457200">
              <a:buFont typeface="Arial" panose="020B0604020202020204" pitchFamily="34" charset="0"/>
              <a:buChar char="•"/>
            </a:pPr>
            <a:r>
              <a:rPr lang="fr-FR" sz="2800" b="1" dirty="0"/>
              <a:t>Italien (grandit en Italie)</a:t>
            </a:r>
            <a:endParaRPr lang="fr-FR" sz="2800" dirty="0"/>
          </a:p>
          <a:p>
            <a:pPr marL="457200" lvl="0" indent="-457200">
              <a:buFont typeface="Arial" panose="020B0604020202020204" pitchFamily="34" charset="0"/>
              <a:buChar char="•"/>
            </a:pPr>
            <a:r>
              <a:rPr lang="fr-FR" sz="2800" b="1" dirty="0"/>
              <a:t>Journaliste</a:t>
            </a:r>
            <a:endParaRPr lang="fr-FR" sz="2800" dirty="0"/>
          </a:p>
          <a:p>
            <a:pPr marL="457200" lvl="0" indent="-457200">
              <a:buFont typeface="Arial" panose="020B0604020202020204" pitchFamily="34" charset="0"/>
              <a:buChar char="•"/>
            </a:pPr>
            <a:r>
              <a:rPr lang="fr-FR" sz="2800" b="1" dirty="0"/>
              <a:t>Réaliste italien</a:t>
            </a:r>
            <a:endParaRPr lang="fr-FR" sz="2800" dirty="0"/>
          </a:p>
          <a:p>
            <a:pPr marL="457200" lvl="0" indent="-457200">
              <a:buFont typeface="Arial" panose="020B0604020202020204" pitchFamily="34" charset="0"/>
              <a:buChar char="•"/>
            </a:pPr>
            <a:r>
              <a:rPr lang="fr-FR" sz="2800" b="1" dirty="0"/>
              <a:t>Fabuliste plein d’humour</a:t>
            </a:r>
            <a:endParaRPr lang="fr-FR" sz="2800" dirty="0"/>
          </a:p>
          <a:p>
            <a:pPr marL="457200" lvl="0" indent="-457200">
              <a:buFont typeface="Arial" panose="020B0604020202020204" pitchFamily="34" charset="0"/>
              <a:buChar char="•"/>
            </a:pPr>
            <a:r>
              <a:rPr lang="fr-FR" sz="2800" b="1" dirty="0"/>
              <a:t>Membre de l’Oulipo </a:t>
            </a:r>
          </a:p>
          <a:p>
            <a:pPr marL="457200" lvl="0" indent="-457200">
              <a:buFont typeface="Arial" panose="020B0604020202020204" pitchFamily="34" charset="0"/>
              <a:buChar char="•"/>
            </a:pPr>
            <a:r>
              <a:rPr lang="fr-FR" sz="2800" b="1" dirty="0"/>
              <a:t>Scénariste</a:t>
            </a:r>
            <a:endParaRPr lang="fr-FR" sz="2800" dirty="0"/>
          </a:p>
          <a:p>
            <a:pPr marL="457200" lvl="0" indent="-457200">
              <a:buFont typeface="Arial" panose="020B0604020202020204" pitchFamily="34" charset="0"/>
              <a:buChar char="•"/>
            </a:pPr>
            <a:r>
              <a:rPr lang="fr-FR" sz="2800" b="1" dirty="0"/>
              <a:t>Critique</a:t>
            </a:r>
            <a:endParaRPr lang="fr-FR" sz="2800" dirty="0"/>
          </a:p>
          <a:p>
            <a:pPr marL="457200" lvl="0" indent="-457200">
              <a:buFont typeface="Arial" panose="020B0604020202020204" pitchFamily="34" charset="0"/>
              <a:buChar char="•"/>
            </a:pPr>
            <a:r>
              <a:rPr lang="fr-FR" sz="2800" b="1" dirty="0"/>
              <a:t>Cultivateur de fruits exotiques</a:t>
            </a:r>
            <a:endParaRPr lang="fr-FR" sz="2800" dirty="0"/>
          </a:p>
          <a:p>
            <a:pPr marL="457200" lvl="0" indent="-457200">
              <a:buFont typeface="Arial" panose="020B0604020202020204" pitchFamily="34" charset="0"/>
              <a:buChar char="•"/>
            </a:pPr>
            <a:r>
              <a:rPr lang="fr-FR" sz="2800" b="1" dirty="0"/>
              <a:t>Anticonformiste</a:t>
            </a:r>
            <a:endParaRPr lang="fr-FR" sz="2800" dirty="0"/>
          </a:p>
          <a:p>
            <a:pPr marL="457200" lvl="0" indent="-457200">
              <a:buFont typeface="Arial" panose="020B0604020202020204" pitchFamily="34" charset="0"/>
              <a:buChar char="•"/>
            </a:pPr>
            <a:r>
              <a:rPr lang="fr-FR" sz="2800" b="1" dirty="0"/>
              <a:t>Antifasciste</a:t>
            </a:r>
            <a:endParaRPr lang="fr-FR" sz="2800" dirty="0"/>
          </a:p>
        </p:txBody>
      </p:sp>
      <p:sp>
        <p:nvSpPr>
          <p:cNvPr id="3" name="ZoneTexte 2">
            <a:extLst>
              <a:ext uri="{FF2B5EF4-FFF2-40B4-BE49-F238E27FC236}">
                <a16:creationId xmlns:a16="http://schemas.microsoft.com/office/drawing/2014/main" id="{6EBBC3DE-B7CD-7E35-6EDA-7F349C2642F7}"/>
              </a:ext>
            </a:extLst>
          </p:cNvPr>
          <p:cNvSpPr txBox="1"/>
          <p:nvPr/>
        </p:nvSpPr>
        <p:spPr>
          <a:xfrm>
            <a:off x="2470069" y="5593278"/>
            <a:ext cx="7493330" cy="369332"/>
          </a:xfrm>
          <a:prstGeom prst="rect">
            <a:avLst/>
          </a:prstGeom>
          <a:noFill/>
        </p:spPr>
        <p:txBody>
          <a:bodyPr wrap="square" rtlCol="0">
            <a:spAutoFit/>
          </a:bodyPr>
          <a:lstStyle/>
          <a:p>
            <a:pPr lvl="0"/>
            <a:r>
              <a:rPr lang="fr-FR" b="1" dirty="0"/>
              <a:t>L’OULIPO </a:t>
            </a:r>
            <a:r>
              <a:rPr lang="fr-FR" dirty="0"/>
              <a:t>= L'</a:t>
            </a:r>
            <a:r>
              <a:rPr lang="fr-FR" b="1" dirty="0"/>
              <a:t>Ouvroir de littérature potentielle – Queneau, </a:t>
            </a:r>
            <a:r>
              <a:rPr lang="fr-FR" b="1" dirty="0" err="1"/>
              <a:t>Perrec</a:t>
            </a:r>
            <a:r>
              <a:rPr lang="fr-FR" b="1" dirty="0"/>
              <a:t>, Breton …</a:t>
            </a:r>
          </a:p>
        </p:txBody>
      </p:sp>
    </p:spTree>
    <p:extLst>
      <p:ext uri="{BB962C8B-B14F-4D97-AF65-F5344CB8AC3E}">
        <p14:creationId xmlns:p14="http://schemas.microsoft.com/office/powerpoint/2010/main" val="3887295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807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625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3F69264-36A7-3D8B-B1AA-7E66E2AA9449}"/>
              </a:ext>
            </a:extLst>
          </p:cNvPr>
          <p:cNvSpPr txBox="1"/>
          <p:nvPr/>
        </p:nvSpPr>
        <p:spPr>
          <a:xfrm>
            <a:off x="575982" y="307632"/>
            <a:ext cx="10690411" cy="6512039"/>
          </a:xfrm>
          <a:prstGeom prst="rect">
            <a:avLst/>
          </a:prstGeom>
          <a:noFill/>
        </p:spPr>
        <p:txBody>
          <a:bodyPr wrap="square">
            <a:spAutoFit/>
          </a:bodyPr>
          <a:lstStyle/>
          <a:p>
            <a:pPr>
              <a:spcAft>
                <a:spcPts val="120"/>
              </a:spcAft>
              <a:buNone/>
            </a:pPr>
            <a:endParaRPr lang="fr-FR" sz="1200" dirty="0">
              <a:solidFill>
                <a:schemeClr val="tx2"/>
              </a:solidFill>
              <a:latin typeface="Arial" panose="020B0604020202020204" pitchFamily="34" charset="0"/>
              <a:ea typeface="Times New Roman" panose="02020603050405020304" pitchFamily="18" charset="0"/>
            </a:endParaRPr>
          </a:p>
          <a:p>
            <a:pPr>
              <a:spcAft>
                <a:spcPts val="120"/>
              </a:spcAft>
              <a:buNone/>
            </a:pPr>
            <a:r>
              <a:rPr lang="fr-FR" sz="2000" b="1" dirty="0">
                <a:solidFill>
                  <a:schemeClr val="tx2"/>
                </a:solidFill>
                <a:effectLst/>
                <a:latin typeface="Arial" panose="020B0604020202020204" pitchFamily="34" charset="0"/>
                <a:ea typeface="Times New Roman" panose="02020603050405020304" pitchFamily="18" charset="0"/>
              </a:rPr>
              <a:t>Première nouvelle </a:t>
            </a:r>
            <a:r>
              <a:rPr lang="fr-FR" sz="2000" dirty="0">
                <a:solidFill>
                  <a:schemeClr val="tx2"/>
                </a:solidFill>
                <a:effectLst/>
                <a:latin typeface="Arial" panose="020B0604020202020204" pitchFamily="34" charset="0"/>
                <a:ea typeface="Times New Roman" panose="02020603050405020304" pitchFamily="18" charset="0"/>
              </a:rPr>
              <a:t>:</a:t>
            </a:r>
          </a:p>
          <a:p>
            <a:pPr marL="285750" indent="-285750">
              <a:spcAft>
                <a:spcPts val="120"/>
              </a:spcAft>
              <a:buFont typeface="Arial" panose="020B0604020202020204" pitchFamily="34" charset="0"/>
              <a:buChar char="•"/>
            </a:pPr>
            <a:r>
              <a:rPr lang="fr-FR" sz="2000" dirty="0">
                <a:solidFill>
                  <a:schemeClr val="tx2"/>
                </a:solidFill>
                <a:effectLst/>
                <a:latin typeface="Arial" panose="020B0604020202020204" pitchFamily="34" charset="0"/>
                <a:ea typeface="Times New Roman" panose="02020603050405020304" pitchFamily="18" charset="0"/>
              </a:rPr>
              <a:t>Une femme gravement malade est abandonnée par la mère de son mari parce qu’il la croyait morte. Messer Gentile, amoureux d’elle, la trouve</a:t>
            </a:r>
            <a:r>
              <a:rPr lang="fr-FR" sz="2000" dirty="0">
                <a:solidFill>
                  <a:schemeClr val="tx2"/>
                </a:solidFill>
                <a:latin typeface="Arial" panose="020B0604020202020204" pitchFamily="34" charset="0"/>
                <a:ea typeface="Times New Roman" panose="02020603050405020304" pitchFamily="18" charset="0"/>
              </a:rPr>
              <a:t>. </a:t>
            </a:r>
            <a:r>
              <a:rPr lang="fr-FR" sz="2000" dirty="0">
                <a:solidFill>
                  <a:schemeClr val="tx2"/>
                </a:solidFill>
                <a:effectLst/>
                <a:latin typeface="Arial" panose="020B0604020202020204" pitchFamily="34" charset="0"/>
                <a:ea typeface="Times New Roman" panose="02020603050405020304" pitchFamily="18" charset="0"/>
              </a:rPr>
              <a:t>Il l’emmène chez lui et</a:t>
            </a:r>
            <a:r>
              <a:rPr lang="fr-FR" sz="2000" dirty="0">
                <a:solidFill>
                  <a:schemeClr val="tx2"/>
                </a:solidFill>
                <a:latin typeface="Arial" panose="020B0604020202020204" pitchFamily="34" charset="0"/>
                <a:ea typeface="Times New Roman" panose="02020603050405020304" pitchFamily="18" charset="0"/>
              </a:rPr>
              <a:t> </a:t>
            </a:r>
            <a:r>
              <a:rPr lang="fr-FR" sz="2000" dirty="0">
                <a:solidFill>
                  <a:schemeClr val="tx2"/>
                </a:solidFill>
                <a:effectLst/>
                <a:latin typeface="Arial" panose="020B0604020202020204" pitchFamily="34" charset="0"/>
                <a:ea typeface="Times New Roman" panose="02020603050405020304" pitchFamily="18" charset="0"/>
              </a:rPr>
              <a:t>réussit à la guérir. </a:t>
            </a:r>
          </a:p>
          <a:p>
            <a:pPr marL="285750" indent="-285750">
              <a:spcAft>
                <a:spcPts val="120"/>
              </a:spcAft>
              <a:buFont typeface="Arial" panose="020B0604020202020204" pitchFamily="34" charset="0"/>
              <a:buChar char="•"/>
            </a:pPr>
            <a:r>
              <a:rPr lang="fr-FR" sz="2000" dirty="0">
                <a:solidFill>
                  <a:schemeClr val="tx2"/>
                </a:solidFill>
                <a:effectLst/>
                <a:latin typeface="Arial" panose="020B0604020202020204" pitchFamily="34" charset="0"/>
                <a:ea typeface="Times New Roman" panose="02020603050405020304" pitchFamily="18" charset="0"/>
              </a:rPr>
              <a:t>Pour pouvoir l’avoir avec lui, il organise un banquet; pendant lequel, il demande aux invités si, à leur avis, une personne abandonnée et qu’une autre aurait ensuite retrouvée et guérie devrait revenir avec la personne qui l’avait abandonnée ou rester avec celle qui l’avait guérie. </a:t>
            </a:r>
          </a:p>
          <a:p>
            <a:pPr marL="285750" indent="-285750">
              <a:spcAft>
                <a:spcPts val="120"/>
              </a:spcAft>
              <a:buFont typeface="Arial" panose="020B0604020202020204" pitchFamily="34" charset="0"/>
              <a:buChar char="•"/>
            </a:pPr>
            <a:r>
              <a:rPr lang="fr-FR" sz="2000" dirty="0">
                <a:solidFill>
                  <a:schemeClr val="tx2"/>
                </a:solidFill>
                <a:latin typeface="Arial" panose="020B0604020202020204" pitchFamily="34" charset="0"/>
                <a:ea typeface="Times New Roman" panose="02020603050405020304" pitchFamily="18" charset="0"/>
              </a:rPr>
              <a:t>L</a:t>
            </a:r>
            <a:r>
              <a:rPr lang="fr-FR" sz="2000" dirty="0">
                <a:solidFill>
                  <a:schemeClr val="tx2"/>
                </a:solidFill>
                <a:effectLst/>
                <a:latin typeface="Arial" panose="020B0604020202020204" pitchFamily="34" charset="0"/>
                <a:ea typeface="Times New Roman" panose="02020603050405020304" pitchFamily="18" charset="0"/>
              </a:rPr>
              <a:t>es invités se prononcent pour la seconde alternative. Messer Gentile. Messer Gentile laisse quand même la  femme choisir avec qui elle veut rester et c’est lui qu’elle choisit.</a:t>
            </a:r>
          </a:p>
          <a:p>
            <a:pPr>
              <a:spcAft>
                <a:spcPts val="120"/>
              </a:spcAft>
            </a:pPr>
            <a:endParaRPr lang="fr-FR" sz="2000" dirty="0">
              <a:solidFill>
                <a:schemeClr val="tx2"/>
              </a:solidFill>
              <a:effectLst/>
              <a:latin typeface="Arial" panose="020B0604020202020204" pitchFamily="34" charset="0"/>
              <a:ea typeface="Times New Roman" panose="02020603050405020304" pitchFamily="18" charset="0"/>
            </a:endParaRPr>
          </a:p>
          <a:p>
            <a:pPr>
              <a:spcAft>
                <a:spcPts val="120"/>
              </a:spcAft>
            </a:pPr>
            <a:r>
              <a:rPr lang="fr-FR" sz="2000" b="1" dirty="0"/>
              <a:t>Troisième nouvelle</a:t>
            </a:r>
            <a:r>
              <a:rPr lang="fr-FR" sz="2000" dirty="0"/>
              <a:t> : </a:t>
            </a:r>
          </a:p>
          <a:p>
            <a:pPr marL="285750" indent="-285750">
              <a:spcAft>
                <a:spcPts val="120"/>
              </a:spcAft>
              <a:buFont typeface="Arial" panose="020B0604020202020204" pitchFamily="34" charset="0"/>
              <a:buChar char="•"/>
            </a:pPr>
            <a:r>
              <a:rPr lang="fr-FR" sz="2000" dirty="0"/>
              <a:t>Restée veuve, </a:t>
            </a:r>
            <a:r>
              <a:rPr lang="fr-FR" sz="2000" dirty="0" err="1"/>
              <a:t>Ghismunda</a:t>
            </a:r>
            <a:r>
              <a:rPr lang="fr-FR" sz="2000" dirty="0"/>
              <a:t>, décide de retourner chez son père, le prince de Salerne. Elle se cherche immédiatement un nouveau compagnon. C'est un ami de son père. </a:t>
            </a:r>
          </a:p>
          <a:p>
            <a:pPr marL="285750" indent="-285750">
              <a:spcAft>
                <a:spcPts val="120"/>
              </a:spcAft>
              <a:buFont typeface="Arial" panose="020B0604020202020204" pitchFamily="34" charset="0"/>
              <a:buChar char="•"/>
            </a:pPr>
            <a:r>
              <a:rPr lang="fr-FR" sz="2000" dirty="0"/>
              <a:t>Les deux tourtereaux commencent à se rendre visite en secret et lui, comme symbole de leur amour, donne à celle qu’il aime une tasse qu’il a faite à la main. </a:t>
            </a:r>
          </a:p>
          <a:p>
            <a:pPr marL="285750" indent="-285750">
              <a:spcAft>
                <a:spcPts val="120"/>
              </a:spcAft>
              <a:buFont typeface="Arial" panose="020B0604020202020204" pitchFamily="34" charset="0"/>
              <a:buChar char="•"/>
            </a:pPr>
            <a:r>
              <a:rPr lang="fr-FR" sz="2000" dirty="0"/>
              <a:t>Lorsque le père découvre leur relation, il décide de tuer l'amant de sa fille.  </a:t>
            </a:r>
          </a:p>
          <a:p>
            <a:pPr marL="285750" indent="-285750">
              <a:spcAft>
                <a:spcPts val="120"/>
              </a:spcAft>
              <a:buFont typeface="Arial" panose="020B0604020202020204" pitchFamily="34" charset="0"/>
              <a:buChar char="•"/>
            </a:pPr>
            <a:r>
              <a:rPr lang="fr-FR" sz="2000" dirty="0"/>
              <a:t>Ayant pris conscience de ce que son père a fait, elle décide de boire du poison dans la tasse même que son amant lui avait donnée.</a:t>
            </a:r>
            <a:endParaRPr lang="fr-FR" sz="2000" dirty="0">
              <a:solidFill>
                <a:schemeClr val="tx2"/>
              </a:solidFill>
              <a:latin typeface="Arial" panose="020B0604020202020204" pitchFamily="34" charset="0"/>
              <a:ea typeface="Times New Roman" panose="02020603050405020304" pitchFamily="18" charset="0"/>
            </a:endParaRPr>
          </a:p>
          <a:p>
            <a:pPr>
              <a:spcAft>
                <a:spcPts val="120"/>
              </a:spcAft>
            </a:pPr>
            <a:endParaRPr lang="fr-FR" sz="16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017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610E1A6-6332-E02E-4881-C8540BBBCA0D}"/>
              </a:ext>
            </a:extLst>
          </p:cNvPr>
          <p:cNvSpPr txBox="1"/>
          <p:nvPr/>
        </p:nvSpPr>
        <p:spPr>
          <a:xfrm>
            <a:off x="134470" y="520413"/>
            <a:ext cx="11524129" cy="5760551"/>
          </a:xfrm>
          <a:prstGeom prst="rect">
            <a:avLst/>
          </a:prstGeom>
          <a:noFill/>
        </p:spPr>
        <p:txBody>
          <a:bodyPr wrap="square">
            <a:spAutoFit/>
          </a:bodyPr>
          <a:lstStyle/>
          <a:p>
            <a:pPr>
              <a:spcAft>
                <a:spcPts val="120"/>
              </a:spcAft>
              <a:buNone/>
            </a:pPr>
            <a:r>
              <a:rPr lang="fr-FR" sz="1800" b="1" dirty="0">
                <a:solidFill>
                  <a:srgbClr val="202122"/>
                </a:solidFill>
                <a:effectLst/>
                <a:latin typeface="Arial" panose="020B0604020202020204" pitchFamily="34" charset="0"/>
                <a:ea typeface="Times New Roman" panose="02020603050405020304" pitchFamily="18" charset="0"/>
              </a:rPr>
              <a:t> </a:t>
            </a:r>
            <a:endParaRPr lang="fr-FR" sz="1600" dirty="0">
              <a:effectLst/>
              <a:latin typeface="Times New Roman" panose="02020603050405020304" pitchFamily="18" charset="0"/>
              <a:ea typeface="Times New Roman" panose="02020603050405020304" pitchFamily="18" charset="0"/>
            </a:endParaRPr>
          </a:p>
          <a:p>
            <a:pPr>
              <a:spcAft>
                <a:spcPts val="120"/>
              </a:spcAft>
              <a:buNone/>
            </a:pPr>
            <a:r>
              <a:rPr lang="fr-FR" b="1" dirty="0">
                <a:solidFill>
                  <a:schemeClr val="tx2"/>
                </a:solidFill>
                <a:latin typeface="Arial" panose="020B0604020202020204" pitchFamily="34" charset="0"/>
                <a:ea typeface="Times New Roman" panose="02020603050405020304" pitchFamily="18" charset="0"/>
              </a:rPr>
              <a:t>Deuxième nouvelle :</a:t>
            </a:r>
            <a:endParaRPr lang="fr-FR" sz="1800" b="1" dirty="0">
              <a:solidFill>
                <a:srgbClr val="202122"/>
              </a:solidFill>
              <a:effectLst/>
              <a:latin typeface="Arial" panose="020B0604020202020204" pitchFamily="34" charset="0"/>
              <a:ea typeface="Times New Roman" panose="02020603050405020304" pitchFamily="18" charset="0"/>
            </a:endParaRPr>
          </a:p>
          <a:p>
            <a:pPr marL="285750" indent="-285750">
              <a:spcAft>
                <a:spcPts val="120"/>
              </a:spcAft>
              <a:buFont typeface="Arial" panose="020B0604020202020204" pitchFamily="34" charset="0"/>
              <a:buChar char="•"/>
            </a:pPr>
            <a:r>
              <a:rPr lang="fr-FR" sz="1800" dirty="0" err="1">
                <a:solidFill>
                  <a:schemeClr val="tx2"/>
                </a:solidFill>
                <a:effectLst/>
                <a:latin typeface="Arial" panose="020B0604020202020204" pitchFamily="34" charset="0"/>
                <a:ea typeface="Times New Roman" panose="02020603050405020304" pitchFamily="18" charset="0"/>
              </a:rPr>
              <a:t>Calandrino</a:t>
            </a:r>
            <a:r>
              <a:rPr lang="fr-FR" sz="1800" dirty="0">
                <a:solidFill>
                  <a:schemeClr val="tx2"/>
                </a:solidFill>
                <a:effectLst/>
                <a:latin typeface="Arial" panose="020B0604020202020204" pitchFamily="34" charset="0"/>
                <a:ea typeface="Times New Roman" panose="02020603050405020304" pitchFamily="18" charset="0"/>
              </a:rPr>
              <a:t>, un peintre très naïf, passe son temps avec Bruno et </a:t>
            </a:r>
            <a:r>
              <a:rPr lang="fr-FR" sz="1800" dirty="0" err="1">
                <a:solidFill>
                  <a:schemeClr val="tx2"/>
                </a:solidFill>
                <a:effectLst/>
                <a:latin typeface="Arial" panose="020B0604020202020204" pitchFamily="34" charset="0"/>
                <a:ea typeface="Times New Roman" panose="02020603050405020304" pitchFamily="18" charset="0"/>
              </a:rPr>
              <a:t>Buffalmacco</a:t>
            </a:r>
            <a:r>
              <a:rPr lang="fr-FR" sz="1800" dirty="0">
                <a:solidFill>
                  <a:schemeClr val="tx2"/>
                </a:solidFill>
                <a:effectLst/>
                <a:latin typeface="Arial" panose="020B0604020202020204" pitchFamily="34" charset="0"/>
                <a:ea typeface="Times New Roman" panose="02020603050405020304" pitchFamily="18" charset="0"/>
              </a:rPr>
              <a:t>, deux amis, peintres eux aussi, qui se moquent souvent de lui. </a:t>
            </a:r>
          </a:p>
          <a:p>
            <a:pPr marL="285750" indent="-285750">
              <a:spcAft>
                <a:spcPts val="120"/>
              </a:spcAft>
              <a:buFont typeface="Arial" panose="020B0604020202020204" pitchFamily="34" charset="0"/>
              <a:buChar char="•"/>
            </a:pPr>
            <a:r>
              <a:rPr lang="fr-FR" sz="1800" dirty="0">
                <a:solidFill>
                  <a:schemeClr val="tx2"/>
                </a:solidFill>
                <a:effectLst/>
                <a:latin typeface="Arial" panose="020B0604020202020204" pitchFamily="34" charset="0"/>
                <a:ea typeface="Times New Roman" panose="02020603050405020304" pitchFamily="18" charset="0"/>
              </a:rPr>
              <a:t>Un jour, Maso persuade </a:t>
            </a:r>
            <a:r>
              <a:rPr lang="fr-FR" sz="1800" dirty="0" err="1">
                <a:solidFill>
                  <a:schemeClr val="tx2"/>
                </a:solidFill>
                <a:effectLst/>
                <a:latin typeface="Arial" panose="020B0604020202020204" pitchFamily="34" charset="0"/>
                <a:ea typeface="Times New Roman" panose="02020603050405020304" pitchFamily="18" charset="0"/>
              </a:rPr>
              <a:t>Calandrino</a:t>
            </a:r>
            <a:r>
              <a:rPr lang="fr-FR" sz="1800" dirty="0">
                <a:solidFill>
                  <a:schemeClr val="tx2"/>
                </a:solidFill>
                <a:effectLst/>
                <a:latin typeface="Arial" panose="020B0604020202020204" pitchFamily="34" charset="0"/>
                <a:ea typeface="Times New Roman" panose="02020603050405020304" pitchFamily="18" charset="0"/>
              </a:rPr>
              <a:t> qu’il est possible de trouver dans une rivière une pierre aux pouvoirs magiques qu’on appelle Héliotrope. </a:t>
            </a:r>
          </a:p>
          <a:p>
            <a:pPr marL="285750" indent="-285750">
              <a:spcAft>
                <a:spcPts val="120"/>
              </a:spcAft>
              <a:buFont typeface="Arial" panose="020B0604020202020204" pitchFamily="34" charset="0"/>
              <a:buChar char="•"/>
            </a:pPr>
            <a:r>
              <a:rPr lang="fr-FR" sz="1800" dirty="0" err="1">
                <a:solidFill>
                  <a:schemeClr val="tx2"/>
                </a:solidFill>
                <a:effectLst/>
                <a:latin typeface="Arial" panose="020B0604020202020204" pitchFamily="34" charset="0"/>
                <a:ea typeface="Times New Roman" panose="02020603050405020304" pitchFamily="18" charset="0"/>
              </a:rPr>
              <a:t>Calandrino</a:t>
            </a:r>
            <a:r>
              <a:rPr lang="fr-FR" sz="1800" dirty="0">
                <a:solidFill>
                  <a:schemeClr val="tx2"/>
                </a:solidFill>
                <a:effectLst/>
                <a:latin typeface="Arial" panose="020B0604020202020204" pitchFamily="34" charset="0"/>
                <a:ea typeface="Times New Roman" panose="02020603050405020304" pitchFamily="18" charset="0"/>
              </a:rPr>
              <a:t> convainc décide d’aller la chercher. Une fois à la rivière, il ramasse chaque pierre noire qu’il trouve jusqu’à ce qu’il en ait sa sacoche pleine. </a:t>
            </a:r>
          </a:p>
          <a:p>
            <a:pPr marL="285750" indent="-285750">
              <a:spcAft>
                <a:spcPts val="120"/>
              </a:spcAft>
              <a:buFont typeface="Arial" panose="020B0604020202020204" pitchFamily="34" charset="0"/>
              <a:buChar char="•"/>
            </a:pPr>
            <a:r>
              <a:rPr lang="fr-FR" sz="1800" dirty="0">
                <a:solidFill>
                  <a:schemeClr val="tx2"/>
                </a:solidFill>
                <a:effectLst/>
                <a:latin typeface="Arial" panose="020B0604020202020204" pitchFamily="34" charset="0"/>
                <a:ea typeface="Times New Roman" panose="02020603050405020304" pitchFamily="18" charset="0"/>
              </a:rPr>
              <a:t>Les deux peintres amis font semblant de ne plus voir </a:t>
            </a:r>
            <a:r>
              <a:rPr lang="fr-FR" sz="1800" dirty="0" err="1">
                <a:solidFill>
                  <a:schemeClr val="tx2"/>
                </a:solidFill>
                <a:effectLst/>
                <a:latin typeface="Arial" panose="020B0604020202020204" pitchFamily="34" charset="0"/>
                <a:ea typeface="Times New Roman" panose="02020603050405020304" pitchFamily="18" charset="0"/>
              </a:rPr>
              <a:t>Calandrino</a:t>
            </a:r>
            <a:r>
              <a:rPr lang="fr-FR" sz="1800" dirty="0">
                <a:solidFill>
                  <a:schemeClr val="tx2"/>
                </a:solidFill>
                <a:effectLst/>
                <a:latin typeface="Arial" panose="020B0604020202020204" pitchFamily="34" charset="0"/>
                <a:ea typeface="Times New Roman" panose="02020603050405020304" pitchFamily="18" charset="0"/>
              </a:rPr>
              <a:t> et se demandent , à voix haute, où il est passé</a:t>
            </a:r>
          </a:p>
          <a:p>
            <a:pPr marL="285750" indent="-285750">
              <a:spcAft>
                <a:spcPts val="120"/>
              </a:spcAft>
              <a:buFont typeface="Arial" panose="020B0604020202020204" pitchFamily="34" charset="0"/>
              <a:buChar char="•"/>
            </a:pPr>
            <a:r>
              <a:rPr lang="fr-FR" sz="1800" dirty="0">
                <a:solidFill>
                  <a:schemeClr val="tx2"/>
                </a:solidFill>
                <a:effectLst/>
                <a:latin typeface="Arial" panose="020B0604020202020204" pitchFamily="34" charset="0"/>
                <a:ea typeface="Times New Roman" panose="02020603050405020304" pitchFamily="18" charset="0"/>
              </a:rPr>
              <a:t>Ils courent au village et convainquent ceux qu’ils rencontrent de faire semblant de ne pas voir </a:t>
            </a:r>
            <a:r>
              <a:rPr lang="fr-FR" sz="1800" dirty="0" err="1">
                <a:solidFill>
                  <a:schemeClr val="tx2"/>
                </a:solidFill>
                <a:effectLst/>
                <a:latin typeface="Arial" panose="020B0604020202020204" pitchFamily="34" charset="0"/>
                <a:ea typeface="Times New Roman" panose="02020603050405020304" pitchFamily="18" charset="0"/>
              </a:rPr>
              <a:t>Calandrino</a:t>
            </a:r>
            <a:r>
              <a:rPr lang="fr-FR" sz="1800" dirty="0">
                <a:solidFill>
                  <a:schemeClr val="tx2"/>
                </a:solidFill>
                <a:effectLst/>
                <a:latin typeface="Arial" panose="020B0604020202020204" pitchFamily="34" charset="0"/>
                <a:ea typeface="Times New Roman" panose="02020603050405020304" pitchFamily="18" charset="0"/>
              </a:rPr>
              <a:t>. </a:t>
            </a:r>
          </a:p>
          <a:p>
            <a:pPr marL="285750" indent="-285750">
              <a:spcAft>
                <a:spcPts val="120"/>
              </a:spcAft>
              <a:buFont typeface="Arial" panose="020B0604020202020204" pitchFamily="34" charset="0"/>
              <a:buChar char="•"/>
            </a:pPr>
            <a:r>
              <a:rPr lang="fr-FR" sz="1800" dirty="0">
                <a:solidFill>
                  <a:schemeClr val="tx2"/>
                </a:solidFill>
                <a:effectLst/>
                <a:latin typeface="Arial" panose="020B0604020202020204" pitchFamily="34" charset="0"/>
                <a:ea typeface="Times New Roman" panose="02020603050405020304" pitchFamily="18" charset="0"/>
              </a:rPr>
              <a:t>Au bout d’un moment le peintre naïf il plaisante avec les gens, vole de l’argent, brise des porcelaines, essaie d’embrasser une jeune fille et fait trébucher un vieillard. </a:t>
            </a:r>
          </a:p>
          <a:p>
            <a:pPr marL="285750" indent="-285750">
              <a:spcAft>
                <a:spcPts val="120"/>
              </a:spcAft>
              <a:buFont typeface="Arial" panose="020B0604020202020204" pitchFamily="34" charset="0"/>
              <a:buChar char="•"/>
            </a:pPr>
            <a:r>
              <a:rPr lang="fr-FR" sz="1800" dirty="0">
                <a:solidFill>
                  <a:schemeClr val="tx2"/>
                </a:solidFill>
                <a:effectLst/>
                <a:latin typeface="Arial" panose="020B0604020202020204" pitchFamily="34" charset="0"/>
                <a:ea typeface="Times New Roman" panose="02020603050405020304" pitchFamily="18" charset="0"/>
              </a:rPr>
              <a:t>Quand il arrive chez lui, sa femme l’accueille et </a:t>
            </a:r>
            <a:r>
              <a:rPr lang="fr-FR" sz="1800" dirty="0" err="1">
                <a:solidFill>
                  <a:schemeClr val="tx2"/>
                </a:solidFill>
                <a:effectLst/>
                <a:latin typeface="Arial" panose="020B0604020202020204" pitchFamily="34" charset="0"/>
                <a:ea typeface="Times New Roman" panose="02020603050405020304" pitchFamily="18" charset="0"/>
              </a:rPr>
              <a:t>Calandrino</a:t>
            </a:r>
            <a:r>
              <a:rPr lang="fr-FR" sz="1800" dirty="0">
                <a:solidFill>
                  <a:schemeClr val="tx2"/>
                </a:solidFill>
                <a:effectLst/>
                <a:latin typeface="Arial" panose="020B0604020202020204" pitchFamily="34" charset="0"/>
                <a:ea typeface="Times New Roman" panose="02020603050405020304" pitchFamily="18" charset="0"/>
              </a:rPr>
              <a:t>, se rendant compte qu’elle peut le voir, devient fou de rage et la bat violemment. </a:t>
            </a:r>
          </a:p>
          <a:p>
            <a:pPr marL="285750" indent="-285750">
              <a:spcAft>
                <a:spcPts val="120"/>
              </a:spcAft>
              <a:buFont typeface="Arial" panose="020B0604020202020204" pitchFamily="34" charset="0"/>
              <a:buChar char="•"/>
            </a:pPr>
            <a:r>
              <a:rPr lang="fr-FR" sz="1800" dirty="0">
                <a:solidFill>
                  <a:schemeClr val="tx2"/>
                </a:solidFill>
                <a:effectLst/>
                <a:latin typeface="Arial" panose="020B0604020202020204" pitchFamily="34" charset="0"/>
                <a:ea typeface="Times New Roman" panose="02020603050405020304" pitchFamily="18" charset="0"/>
              </a:rPr>
              <a:t>Dans la scène suivante, </a:t>
            </a:r>
            <a:r>
              <a:rPr lang="fr-FR" sz="1800" dirty="0" err="1">
                <a:solidFill>
                  <a:schemeClr val="tx2"/>
                </a:solidFill>
                <a:effectLst/>
                <a:latin typeface="Arial" panose="020B0604020202020204" pitchFamily="34" charset="0"/>
                <a:ea typeface="Times New Roman" panose="02020603050405020304" pitchFamily="18" charset="0"/>
              </a:rPr>
              <a:t>Calandrino</a:t>
            </a:r>
            <a:r>
              <a:rPr lang="fr-FR" sz="1800" dirty="0">
                <a:solidFill>
                  <a:schemeClr val="tx2"/>
                </a:solidFill>
                <a:effectLst/>
                <a:latin typeface="Arial" panose="020B0604020202020204" pitchFamily="34" charset="0"/>
                <a:ea typeface="Times New Roman" panose="02020603050405020304" pitchFamily="18" charset="0"/>
              </a:rPr>
              <a:t> a l’intention de manger, quand sa femme prend l’Héliotrope et le soulève au-dessus de sa tête. </a:t>
            </a:r>
          </a:p>
          <a:p>
            <a:pPr marL="285750" indent="-285750">
              <a:spcAft>
                <a:spcPts val="120"/>
              </a:spcAft>
              <a:buFont typeface="Arial" panose="020B0604020202020204" pitchFamily="34" charset="0"/>
              <a:buChar char="•"/>
            </a:pPr>
            <a:r>
              <a:rPr lang="fr-FR" sz="1800" dirty="0">
                <a:solidFill>
                  <a:schemeClr val="tx2"/>
                </a:solidFill>
                <a:effectLst/>
                <a:latin typeface="Arial" panose="020B0604020202020204" pitchFamily="34" charset="0"/>
                <a:ea typeface="Times New Roman" panose="02020603050405020304" pitchFamily="18" charset="0"/>
              </a:rPr>
              <a:t>Mais pendant que la femme garde la pierre au-dessus de la tête de son mari, la scène s’arrête et les dix garçons discutent de la fin à donner à la nouvelle, comme s’ils n’étaient pas d’accord sur la meilleure façon de la terminer.</a:t>
            </a:r>
            <a:endParaRPr lang="fr-FR" sz="16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2380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D03669F-D177-B7AC-F171-8216B0516EB0}"/>
              </a:ext>
            </a:extLst>
          </p:cNvPr>
          <p:cNvSpPr txBox="1"/>
          <p:nvPr/>
        </p:nvSpPr>
        <p:spPr>
          <a:xfrm>
            <a:off x="989556" y="701458"/>
            <a:ext cx="9857984" cy="5109091"/>
          </a:xfrm>
          <a:prstGeom prst="rect">
            <a:avLst/>
          </a:prstGeom>
          <a:noFill/>
        </p:spPr>
        <p:txBody>
          <a:bodyPr wrap="square" rtlCol="0">
            <a:spAutoFit/>
          </a:bodyPr>
          <a:lstStyle/>
          <a:p>
            <a:pPr marL="285750" indent="-285750">
              <a:buFont typeface="Arial" panose="020B0604020202020204" pitchFamily="34" charset="0"/>
              <a:buChar char="•"/>
            </a:pPr>
            <a:r>
              <a:rPr lang="fr-FR" sz="2800" dirty="0"/>
              <a:t>En 1925, moins de deux ans après la naissance de Calvino, sa famille retourne et s'installe définitivement à San Remo. </a:t>
            </a:r>
          </a:p>
          <a:p>
            <a:endParaRPr lang="fr-FR" sz="2800" dirty="0"/>
          </a:p>
          <a:p>
            <a:pPr marL="285750" indent="-285750">
              <a:buFont typeface="Arial" panose="020B0604020202020204" pitchFamily="34" charset="0"/>
              <a:buChar char="•"/>
            </a:pPr>
            <a:r>
              <a:rPr lang="fr-FR" sz="2800" dirty="0"/>
              <a:t>La famille passe beaucoup de temps sur la terre ancestrale de Mario (père d’Italo). Dans cette petite ferme Mario est le pionnier de la culture de fruits exotiques. </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a:t>Dans une interview, Calvino déclare : « le paysage natal et familial est celui qu’on ne peut repousser ou cacher; San Remo continue à ressortir dans mes livres, dans les perspectives et les raccourcis les plus divers. » </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88113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212B75-CB50-ADA2-ACC3-9DC1C9C17431}"/>
              </a:ext>
            </a:extLst>
          </p:cNvPr>
          <p:cNvSpPr txBox="1"/>
          <p:nvPr/>
        </p:nvSpPr>
        <p:spPr>
          <a:xfrm>
            <a:off x="791227" y="977030"/>
            <a:ext cx="10609545" cy="5109091"/>
          </a:xfrm>
          <a:prstGeom prst="rect">
            <a:avLst/>
          </a:prstGeom>
          <a:noFill/>
        </p:spPr>
        <p:txBody>
          <a:bodyPr wrap="square" rtlCol="0">
            <a:spAutoFit/>
          </a:bodyPr>
          <a:lstStyle/>
          <a:p>
            <a:pPr marL="285750" indent="-285750">
              <a:buFont typeface="Arial" panose="020B0604020202020204" pitchFamily="34" charset="0"/>
              <a:buChar char="•"/>
            </a:pPr>
            <a:r>
              <a:rPr lang="fr-FR" sz="2800" dirty="0"/>
              <a:t>Lui et </a:t>
            </a:r>
            <a:r>
              <a:rPr lang="fr-FR" sz="2800" dirty="0" err="1"/>
              <a:t>Floriano</a:t>
            </a:r>
            <a:r>
              <a:rPr lang="fr-FR" sz="2800" dirty="0"/>
              <a:t> son frère, grimpent dans les arbres du domaine et se perchent pendant des heures sur les branches en lisant leurs histoires d'aventures préférées. </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a:t>Dans les mémoires de Calvino sur son père il expose leur incapacité à communiquer : « Il nous était difficile de nous parler. Tous deux de nature prolixe, prisonniers d’un océan de mots, ensemble nous demeurions muets, nous marchions côte à côte en silence … »</a:t>
            </a:r>
          </a:p>
          <a:p>
            <a:endParaRPr lang="fr-FR" sz="2800" dirty="0"/>
          </a:p>
          <a:p>
            <a:pPr marL="285750" indent="-285750">
              <a:buFont typeface="Arial" panose="020B0604020202020204" pitchFamily="34" charset="0"/>
              <a:buChar char="•"/>
            </a:pPr>
            <a:r>
              <a:rPr lang="fr-FR" sz="2800" dirty="0"/>
              <a:t>Calvino estime que son intérêt précoce pour les histoires faisait de lui le « mouton noir » de la famille.</a:t>
            </a:r>
          </a:p>
          <a:p>
            <a:r>
              <a:rPr lang="fr-FR" dirty="0"/>
              <a:t> </a:t>
            </a:r>
          </a:p>
        </p:txBody>
      </p:sp>
    </p:spTree>
    <p:extLst>
      <p:ext uri="{BB962C8B-B14F-4D97-AF65-F5344CB8AC3E}">
        <p14:creationId xmlns:p14="http://schemas.microsoft.com/office/powerpoint/2010/main" val="3339639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DE16D49-8321-ACDA-2614-7536174ADA96}"/>
              </a:ext>
            </a:extLst>
          </p:cNvPr>
          <p:cNvSpPr txBox="1"/>
          <p:nvPr/>
        </p:nvSpPr>
        <p:spPr>
          <a:xfrm>
            <a:off x="1957561" y="866245"/>
            <a:ext cx="9535661" cy="4832092"/>
          </a:xfrm>
          <a:prstGeom prst="rect">
            <a:avLst/>
          </a:prstGeom>
          <a:noFill/>
        </p:spPr>
        <p:txBody>
          <a:bodyPr wrap="square" rtlCol="0">
            <a:spAutoFit/>
          </a:bodyPr>
          <a:lstStyle/>
          <a:p>
            <a:r>
              <a:rPr lang="fr-FR" sz="2800" dirty="0"/>
              <a:t>Italo est fasciné  par </a:t>
            </a:r>
          </a:p>
          <a:p>
            <a:pPr marL="457200" indent="-457200">
              <a:buFont typeface="Arial" panose="020B0604020202020204" pitchFamily="34" charset="0"/>
              <a:buChar char="•"/>
            </a:pPr>
            <a:r>
              <a:rPr lang="fr-FR" sz="2800" dirty="0"/>
              <a:t>le dessin</a:t>
            </a:r>
          </a:p>
          <a:p>
            <a:pPr marL="457200" indent="-457200">
              <a:buFont typeface="Arial" panose="020B0604020202020204" pitchFamily="34" charset="0"/>
              <a:buChar char="•"/>
            </a:pPr>
            <a:r>
              <a:rPr lang="fr-FR" sz="2800" dirty="0"/>
              <a:t>la poésie</a:t>
            </a:r>
          </a:p>
          <a:p>
            <a:pPr marL="457200" indent="-457200">
              <a:buFont typeface="Arial" panose="020B0604020202020204" pitchFamily="34" charset="0"/>
              <a:buChar char="•"/>
            </a:pPr>
            <a:r>
              <a:rPr lang="fr-FR" sz="2800" dirty="0"/>
              <a:t>le théâtre</a:t>
            </a:r>
          </a:p>
          <a:p>
            <a:endParaRPr lang="fr-FR" sz="2800" dirty="0"/>
          </a:p>
          <a:p>
            <a:r>
              <a:rPr lang="fr-FR" sz="2800" dirty="0"/>
              <a:t>Il hérite de ses parents, libres penseurs austères, de tendances</a:t>
            </a:r>
          </a:p>
          <a:p>
            <a:pPr marL="457200" indent="-457200">
              <a:buFont typeface="Arial" panose="020B0604020202020204" pitchFamily="34" charset="0"/>
              <a:buChar char="•"/>
            </a:pPr>
            <a:r>
              <a:rPr lang="fr-FR" sz="2800" dirty="0"/>
              <a:t>franc-maçonnes</a:t>
            </a:r>
          </a:p>
          <a:p>
            <a:pPr marL="457200" indent="-457200">
              <a:buFont typeface="Arial" panose="020B0604020202020204" pitchFamily="34" charset="0"/>
              <a:buChar char="•"/>
            </a:pPr>
            <a:r>
              <a:rPr lang="fr-FR" sz="2800" dirty="0"/>
              <a:t>anarchistes</a:t>
            </a:r>
          </a:p>
          <a:p>
            <a:pPr marL="457200" indent="-457200">
              <a:buFont typeface="Arial" panose="020B0604020202020204" pitchFamily="34" charset="0"/>
              <a:buChar char="•"/>
            </a:pPr>
            <a:r>
              <a:rPr lang="fr-FR" sz="2800" dirty="0"/>
              <a:t>marxistes</a:t>
            </a:r>
          </a:p>
          <a:p>
            <a:pPr marL="457200" indent="-457200">
              <a:buFont typeface="Arial" panose="020B0604020202020204" pitchFamily="34" charset="0"/>
              <a:buChar char="•"/>
            </a:pPr>
            <a:r>
              <a:rPr lang="fr-FR" sz="2800" dirty="0" err="1"/>
              <a:t>anti-facistes</a:t>
            </a:r>
            <a:endParaRPr lang="fr-FR" sz="2800" dirty="0"/>
          </a:p>
          <a:p>
            <a:pPr marL="457200" indent="-457200">
              <a:buFont typeface="Arial" panose="020B0604020202020204" pitchFamily="34" charset="0"/>
              <a:buChar char="•"/>
            </a:pPr>
            <a:r>
              <a:rPr lang="fr-FR" sz="2800" dirty="0"/>
              <a:t>tolérantes envers les religions</a:t>
            </a:r>
          </a:p>
        </p:txBody>
      </p:sp>
    </p:spTree>
    <p:extLst>
      <p:ext uri="{BB962C8B-B14F-4D97-AF65-F5344CB8AC3E}">
        <p14:creationId xmlns:p14="http://schemas.microsoft.com/office/powerpoint/2010/main" val="1530571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A394ED1-4EBA-8FD8-6220-938F90346B96}"/>
              </a:ext>
            </a:extLst>
          </p:cNvPr>
          <p:cNvSpPr txBox="1"/>
          <p:nvPr/>
        </p:nvSpPr>
        <p:spPr>
          <a:xfrm>
            <a:off x="1945179" y="1978429"/>
            <a:ext cx="8877992" cy="2246769"/>
          </a:xfrm>
          <a:prstGeom prst="rect">
            <a:avLst/>
          </a:prstGeom>
          <a:noFill/>
        </p:spPr>
        <p:txBody>
          <a:bodyPr wrap="square" rtlCol="0">
            <a:spAutoFit/>
          </a:bodyPr>
          <a:lstStyle/>
          <a:p>
            <a:pPr marL="457200" indent="-457200">
              <a:buFont typeface="Arial" panose="020B0604020202020204" pitchFamily="34" charset="0"/>
              <a:buChar char="•"/>
            </a:pPr>
            <a:r>
              <a:rPr lang="fr-CA" sz="2800" dirty="0"/>
              <a:t>1941, Faculté d’agriculture, Université de Turin</a:t>
            </a:r>
          </a:p>
          <a:p>
            <a:pPr marL="457200" indent="-457200">
              <a:buFont typeface="Arial" panose="020B0604020202020204" pitchFamily="34" charset="0"/>
              <a:buChar char="•"/>
            </a:pPr>
            <a:r>
              <a:rPr lang="fr-CA" sz="2800" dirty="0"/>
              <a:t>1943, Calvino refuse le service militaire</a:t>
            </a:r>
          </a:p>
          <a:p>
            <a:pPr marL="457200" indent="-457200">
              <a:buFont typeface="Arial" panose="020B0604020202020204" pitchFamily="34" charset="0"/>
              <a:buChar char="•"/>
            </a:pPr>
            <a:r>
              <a:rPr lang="fr-CA" sz="2800" dirty="0"/>
              <a:t>1944, Italo entre dans la résistance italienne – nom de guerre Santiago</a:t>
            </a:r>
          </a:p>
          <a:p>
            <a:pPr marL="457200" indent="-457200">
              <a:buFont typeface="Arial" panose="020B0604020202020204" pitchFamily="34" charset="0"/>
              <a:buChar char="•"/>
            </a:pPr>
            <a:r>
              <a:rPr lang="fr-CA" sz="2800" dirty="0"/>
              <a:t>Ses parents sont retenus en otage</a:t>
            </a:r>
          </a:p>
        </p:txBody>
      </p:sp>
    </p:spTree>
    <p:extLst>
      <p:ext uri="{BB962C8B-B14F-4D97-AF65-F5344CB8AC3E}">
        <p14:creationId xmlns:p14="http://schemas.microsoft.com/office/powerpoint/2010/main" val="2383362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0F8E518-0752-D343-21E2-A08F01F1BE7E}"/>
              </a:ext>
            </a:extLst>
          </p:cNvPr>
          <p:cNvSpPr txBox="1"/>
          <p:nvPr/>
        </p:nvSpPr>
        <p:spPr>
          <a:xfrm>
            <a:off x="809106" y="92671"/>
            <a:ext cx="10573788" cy="6370975"/>
          </a:xfrm>
          <a:prstGeom prst="rect">
            <a:avLst/>
          </a:prstGeom>
          <a:noFill/>
        </p:spPr>
        <p:txBody>
          <a:bodyPr wrap="square" rtlCol="0">
            <a:spAutoFit/>
          </a:bodyPr>
          <a:lstStyle/>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3200" dirty="0"/>
              <a:t>1945, Calvino s’installe à Turin, ville antifasciste. </a:t>
            </a:r>
          </a:p>
          <a:p>
            <a:pPr marL="457200" indent="-457200">
              <a:buFont typeface="Arial" panose="020B0604020202020204" pitchFamily="34" charset="0"/>
              <a:buChar char="•"/>
            </a:pPr>
            <a:r>
              <a:rPr lang="fr-FR" sz="3200" dirty="0"/>
              <a:t>De retour à l’université, il abandonne l’agriculture pour la faculté des arts. Il commence à écrire.</a:t>
            </a:r>
          </a:p>
          <a:p>
            <a:pPr marL="457200" indent="-457200">
              <a:buFont typeface="Arial" panose="020B0604020202020204" pitchFamily="34" charset="0"/>
              <a:buChar char="•"/>
            </a:pPr>
            <a:r>
              <a:rPr lang="fr-FR" sz="3200" dirty="0"/>
              <a:t>1947, diplôme de maitrise = son mémoire sur John Conrad.</a:t>
            </a:r>
          </a:p>
          <a:p>
            <a:pPr marL="457200" indent="-457200">
              <a:buFont typeface="Arial" panose="020B0604020202020204" pitchFamily="34" charset="0"/>
              <a:buChar char="•"/>
            </a:pPr>
            <a:r>
              <a:rPr lang="fr-FR" sz="3200" dirty="0"/>
              <a:t>Il écrit des nouvelles et est employé par les éditions Einaudi.</a:t>
            </a:r>
          </a:p>
          <a:p>
            <a:pPr marL="457200" indent="-457200">
              <a:buFont typeface="Arial" panose="020B0604020202020204" pitchFamily="34" charset="0"/>
              <a:buChar char="•"/>
            </a:pPr>
            <a:r>
              <a:rPr lang="fr-FR" sz="3200" dirty="0"/>
              <a:t>Il rencontre de nombreux intellectuels de gauche.</a:t>
            </a:r>
          </a:p>
          <a:p>
            <a:pPr marL="457200" indent="-457200">
              <a:buFont typeface="Arial" panose="020B0604020202020204" pitchFamily="34" charset="0"/>
              <a:buChar char="•"/>
            </a:pPr>
            <a:r>
              <a:rPr lang="fr-FR" sz="3200" dirty="0"/>
              <a:t>Il quitte Einaudi pour travailler pour le quotidien communiste L’Unita et le nouveau magazine politique communiste.</a:t>
            </a:r>
          </a:p>
          <a:p>
            <a:pPr marL="457200" indent="-457200">
              <a:buFont typeface="Arial" panose="020B0604020202020204" pitchFamily="34" charset="0"/>
              <a:buChar char="•"/>
            </a:pPr>
            <a:r>
              <a:rPr lang="fr-FR" sz="3200" dirty="0"/>
              <a:t>Il publie son premier roman, </a:t>
            </a:r>
            <a:r>
              <a:rPr lang="fr-FR" sz="3200" i="1" dirty="0"/>
              <a:t>Le sentier des nids d’araignées </a:t>
            </a:r>
            <a:r>
              <a:rPr lang="fr-FR" sz="3200" dirty="0"/>
              <a:t>et reçoit son premier prix.</a:t>
            </a:r>
          </a:p>
          <a:p>
            <a:pPr marL="457200" indent="-457200">
              <a:buFont typeface="Arial" panose="020B0604020202020204" pitchFamily="34" charset="0"/>
              <a:buChar char="•"/>
            </a:pPr>
            <a:endParaRPr lang="fr-FR" sz="2800" dirty="0"/>
          </a:p>
        </p:txBody>
      </p:sp>
    </p:spTree>
    <p:extLst>
      <p:ext uri="{BB962C8B-B14F-4D97-AF65-F5344CB8AC3E}">
        <p14:creationId xmlns:p14="http://schemas.microsoft.com/office/powerpoint/2010/main" val="1757371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1D8A6C1-43F3-0F33-1489-BD6C1D8D9B54}"/>
              </a:ext>
            </a:extLst>
          </p:cNvPr>
          <p:cNvSpPr txBox="1"/>
          <p:nvPr/>
        </p:nvSpPr>
        <p:spPr>
          <a:xfrm>
            <a:off x="581891" y="936010"/>
            <a:ext cx="11028218" cy="4985980"/>
          </a:xfrm>
          <a:prstGeom prst="rect">
            <a:avLst/>
          </a:prstGeom>
          <a:noFill/>
        </p:spPr>
        <p:txBody>
          <a:bodyPr wrap="square">
            <a:spAutoFit/>
          </a:bodyPr>
          <a:lstStyle/>
          <a:p>
            <a:pPr>
              <a:spcBef>
                <a:spcPts val="600"/>
              </a:spcBef>
              <a:spcAft>
                <a:spcPts val="1200"/>
              </a:spcAft>
              <a:buNone/>
            </a:pPr>
            <a:r>
              <a:rPr lang="fr-FR" sz="3600" dirty="0">
                <a:solidFill>
                  <a:schemeClr val="tx2"/>
                </a:solidFill>
                <a:effectLst/>
                <a:latin typeface="Arial" panose="020B0604020202020204" pitchFamily="34" charset="0"/>
                <a:ea typeface="Times New Roman" panose="02020603050405020304" pitchFamily="18" charset="0"/>
              </a:rPr>
              <a:t>Calvino amorce un procédé : alléger la narration afin de rendre l'œuvre accessible à tous, y compris aux lecteurs non avertis. </a:t>
            </a:r>
          </a:p>
          <a:p>
            <a:pPr>
              <a:spcBef>
                <a:spcPts val="600"/>
              </a:spcBef>
              <a:spcAft>
                <a:spcPts val="1200"/>
              </a:spcAft>
              <a:buNone/>
            </a:pPr>
            <a:r>
              <a:rPr lang="fr-FR" sz="3600" dirty="0">
                <a:solidFill>
                  <a:schemeClr val="tx2"/>
                </a:solidFill>
                <a:effectLst/>
                <a:latin typeface="Arial" panose="020B0604020202020204" pitchFamily="34" charset="0"/>
                <a:ea typeface="Times New Roman" panose="02020603050405020304" pitchFamily="18" charset="0"/>
              </a:rPr>
              <a:t>Ce choix permettra à Calvino de multiplier les niveaux de lecture de ses œuvres. </a:t>
            </a:r>
          </a:p>
          <a:p>
            <a:pPr>
              <a:spcBef>
                <a:spcPts val="600"/>
              </a:spcBef>
              <a:spcAft>
                <a:spcPts val="1200"/>
              </a:spcAft>
              <a:buNone/>
            </a:pPr>
            <a:r>
              <a:rPr lang="fr-FR" sz="3600" dirty="0">
                <a:solidFill>
                  <a:schemeClr val="tx2"/>
                </a:solidFill>
                <a:latin typeface="Arial" panose="020B0604020202020204" pitchFamily="34" charset="0"/>
                <a:ea typeface="Times New Roman" panose="02020603050405020304" pitchFamily="18" charset="0"/>
              </a:rPr>
              <a:t>Il existe aussi toujours aussi dans ses œuvres l’opposition fable/symbole, illusion/réalité, avec une invitation à la nuance.</a:t>
            </a:r>
            <a:endParaRPr lang="fr-FR" sz="36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3297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Dune">
  <a:themeElements>
    <a:clrScheme name="Dune">
      <a:dk1>
        <a:srgbClr val="131313"/>
      </a:dk1>
      <a:lt1>
        <a:sysClr val="window" lastClr="FFFFFF"/>
      </a:lt1>
      <a:dk2>
        <a:srgbClr val="203430"/>
      </a:dk2>
      <a:lt2>
        <a:srgbClr val="F0EDE6"/>
      </a:lt2>
      <a:accent1>
        <a:srgbClr val="A57361"/>
      </a:accent1>
      <a:accent2>
        <a:srgbClr val="CD9979"/>
      </a:accent2>
      <a:accent3>
        <a:srgbClr val="4E6C67"/>
      </a:accent3>
      <a:accent4>
        <a:srgbClr val="BA958C"/>
      </a:accent4>
      <a:accent5>
        <a:srgbClr val="A08C60"/>
      </a:accent5>
      <a:accent6>
        <a:srgbClr val="956969"/>
      </a:accent6>
      <a:hlink>
        <a:srgbClr val="B0685E"/>
      </a:hlink>
      <a:folHlink>
        <a:srgbClr val="5E827E"/>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id="{826328CA-5F67-4711-B85D-145ABD90F0C2}" vid="{19057A55-7D5A-4630-9E53-CA5ED6447771}"/>
    </a:ext>
  </a:extLst>
</a:theme>
</file>

<file path=ppt/theme/theme2.xml><?xml version="1.0" encoding="utf-8"?>
<a:theme xmlns:a="http://schemas.openxmlformats.org/drawingml/2006/main" name="Céleste">
  <a:themeElements>
    <a:clrScheme name="Célest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34653</TotalTime>
  <Words>2322</Words>
  <Application>Microsoft Macintosh PowerPoint</Application>
  <PresentationFormat>Grand écran</PresentationFormat>
  <Paragraphs>210</Paragraphs>
  <Slides>33</Slides>
  <Notes>3</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1</vt:i4>
      </vt:variant>
      <vt:variant>
        <vt:lpstr>Titres des diapositives</vt:lpstr>
      </vt:variant>
      <vt:variant>
        <vt:i4>33</vt:i4>
      </vt:variant>
    </vt:vector>
  </HeadingPairs>
  <TitlesOfParts>
    <vt:vector size="42" baseType="lpstr">
      <vt:lpstr>Aptos</vt:lpstr>
      <vt:lpstr>Arial</vt:lpstr>
      <vt:lpstr>Calibri</vt:lpstr>
      <vt:lpstr>Calibri Light</vt:lpstr>
      <vt:lpstr>Neue Haas Grotesk Text Pro</vt:lpstr>
      <vt:lpstr>Times New Roman</vt:lpstr>
      <vt:lpstr>Dune</vt:lpstr>
      <vt:lpstr>Céleste</vt:lpstr>
      <vt:lpstr>Document</vt:lpstr>
      <vt:lpstr>Humour &amp;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10967</dc:creator>
  <cp:lastModifiedBy>Galopin, Sonia S [ON]</cp:lastModifiedBy>
  <cp:revision>31</cp:revision>
  <dcterms:created xsi:type="dcterms:W3CDTF">2025-09-19T18:46:03Z</dcterms:created>
  <dcterms:modified xsi:type="dcterms:W3CDTF">2026-04-09T00:02:21Z</dcterms:modified>
</cp:coreProperties>
</file>