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54" r:id="rId10"/>
    <p:sldId id="351" r:id="rId11"/>
    <p:sldId id="352" r:id="rId12"/>
    <p:sldId id="353" r:id="rId13"/>
    <p:sldId id="349" r:id="rId14"/>
    <p:sldId id="347" r:id="rId15"/>
    <p:sldId id="348" r:id="rId16"/>
    <p:sldId id="285" r:id="rId17"/>
    <p:sldId id="292" r:id="rId18"/>
    <p:sldId id="293" r:id="rId19"/>
    <p:sldId id="295" r:id="rId20"/>
    <p:sldId id="323" r:id="rId21"/>
    <p:sldId id="324" r:id="rId22"/>
    <p:sldId id="329" r:id="rId23"/>
    <p:sldId id="334" r:id="rId24"/>
    <p:sldId id="30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9448B79-AC13-4708-B371-B9F7A5304375}">
          <p14:sldIdLst>
            <p14:sldId id="256"/>
            <p14:sldId id="337"/>
            <p14:sldId id="338"/>
            <p14:sldId id="339"/>
            <p14:sldId id="340"/>
            <p14:sldId id="341"/>
            <p14:sldId id="342"/>
            <p14:sldId id="343"/>
            <p14:sldId id="354"/>
            <p14:sldId id="351"/>
            <p14:sldId id="352"/>
            <p14:sldId id="353"/>
            <p14:sldId id="349"/>
            <p14:sldId id="347"/>
            <p14:sldId id="348"/>
            <p14:sldId id="285"/>
            <p14:sldId id="292"/>
            <p14:sldId id="293"/>
            <p14:sldId id="295"/>
            <p14:sldId id="323"/>
            <p14:sldId id="324"/>
            <p14:sldId id="329"/>
            <p14:sldId id="334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64" d="100"/>
          <a:sy n="6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97186-08AE-4C2B-A8FF-E4D2699AA56E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25F1E-52A6-47F3-B38B-5734E6A94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07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5F1E-52A6-47F3-B38B-5734E6A948F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20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67FA33-55CB-4EFA-B6CF-DADC29429C84}" type="datetimeFigureOut">
              <a:rPr lang="fr-CA" smtClean="0"/>
              <a:pPr/>
              <a:t>2026-02-11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909E42-5612-4016-84B6-23602E8083B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fr-CA" dirty="0"/>
              <a:t>Les prix littéraires</a:t>
            </a:r>
            <a:br>
              <a:rPr lang="fr-CA" dirty="0"/>
            </a:br>
            <a:r>
              <a:rPr lang="fr-CA" dirty="0"/>
              <a:t>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CA" dirty="0"/>
              <a:t>Société littéraire de Charlesbourg</a:t>
            </a:r>
          </a:p>
          <a:p>
            <a:pPr algn="ctr"/>
            <a:r>
              <a:rPr lang="fr-CA" dirty="0"/>
              <a:t>11 février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1BECE-162D-0BE6-40C5-1831BA2A9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1C2DB-A0A8-25A6-C293-568CAFFB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Prix des Libraires du Québec</a:t>
            </a:r>
            <a:br>
              <a:rPr lang="fr-FR" dirty="0"/>
            </a:br>
            <a:r>
              <a:rPr lang="fr-FR" dirty="0"/>
              <a:t>catégorie Romans-nouvelles-récit québécois</a:t>
            </a:r>
            <a:endParaRPr lang="fr-CA" cap="none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AA00F32-951E-045F-44B1-B60F7AA184B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82" y="1600200"/>
            <a:ext cx="2871386" cy="4572000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330154-F956-2E1D-6D1A-C05083396B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Michelle </a:t>
            </a:r>
            <a:r>
              <a:rPr lang="fr-CA" dirty="0" err="1"/>
              <a:t>Zauner</a:t>
            </a:r>
            <a:r>
              <a:rPr lang="fr-CA" dirty="0"/>
              <a:t> pour son roman </a:t>
            </a:r>
          </a:p>
          <a:p>
            <a:pPr marL="0" indent="0">
              <a:buNone/>
            </a:pPr>
            <a:r>
              <a:rPr lang="fr-CA" i="1" dirty="0"/>
              <a:t>Pleurer au supermarché</a:t>
            </a:r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r>
              <a:rPr lang="fr-FR" dirty="0"/>
              <a:t>Récit sur le deuil, l'identité culturelle et la relation mère-fille, centré sur ses souvenirs culinaires et son héritage coréen. 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0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51F94-5709-26BD-6BB7-9857A5B5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Prix des Libraires du Québec</a:t>
            </a:r>
            <a:br>
              <a:rPr lang="fr-FR" dirty="0"/>
            </a:br>
            <a:r>
              <a:rPr lang="fr-FR" dirty="0"/>
              <a:t>catégorie Poésie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67B1AD-8506-478D-F672-C931EC2FCE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err="1"/>
              <a:t>Sayaka</a:t>
            </a:r>
            <a:r>
              <a:rPr lang="fr-CA" dirty="0"/>
              <a:t> </a:t>
            </a:r>
            <a:r>
              <a:rPr lang="fr-CA" dirty="0" err="1"/>
              <a:t>Araniva-Yanez</a:t>
            </a:r>
            <a:r>
              <a:rPr lang="fr-CA" dirty="0"/>
              <a:t> pour son recueil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i="1" dirty="0"/>
              <a:t>Je regarde de la porno quand je suis triste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FF53448-5AD0-9AE3-26E9-8F1DCEBCA09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23359" y="1600200"/>
            <a:ext cx="31516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2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00F30-5730-3BAD-B27C-82F95D726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F3375-5EC8-CDE3-31DF-0D01272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Prix des Libraires du Québec</a:t>
            </a:r>
            <a:br>
              <a:rPr lang="fr-FR" dirty="0"/>
            </a:br>
            <a:r>
              <a:rPr lang="fr-FR" dirty="0"/>
              <a:t>catégorie Essai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79F49-23EC-9E61-BDC7-46C2C78585C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Simon Paré-Poupart pour </a:t>
            </a:r>
          </a:p>
          <a:p>
            <a:pPr marL="0" indent="0">
              <a:buNone/>
            </a:pPr>
            <a:r>
              <a:rPr lang="fr-CA" i="1" dirty="0"/>
              <a:t>Ordures </a:t>
            </a:r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r>
              <a:rPr lang="fr-FR" dirty="0"/>
              <a:t>Explore les réalités du métier de vidangeur, un travail souvent méconnu et souvent sous-estimé.</a:t>
            </a:r>
            <a:endParaRPr lang="fr-CA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F611D65-342F-97B7-E08A-DA46B6D5C3A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23359" y="1600200"/>
            <a:ext cx="31516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EA83F-D33D-DD52-997E-483488FD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Prix Alain-Grandbois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B9BFAD-F640-F02F-B505-27F238DDAC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Marcel </a:t>
            </a:r>
            <a:r>
              <a:rPr lang="fr-CA" dirty="0" err="1"/>
              <a:t>Labine</a:t>
            </a:r>
            <a:r>
              <a:rPr lang="fr-CA" dirty="0"/>
              <a:t> pour son recueil </a:t>
            </a:r>
          </a:p>
          <a:p>
            <a:pPr marL="0" indent="0">
              <a:buNone/>
            </a:pPr>
            <a:r>
              <a:rPr lang="fr-CA" i="1" dirty="0"/>
              <a:t>Comme si c’était comme ça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94FCC3C-244A-5B53-3B79-59C0A21BB06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1622374"/>
            <a:ext cx="3657600" cy="4527652"/>
          </a:xfrm>
        </p:spPr>
      </p:pic>
    </p:spTree>
    <p:extLst>
      <p:ext uri="{BB962C8B-B14F-4D97-AF65-F5344CB8AC3E}">
        <p14:creationId xmlns:p14="http://schemas.microsoft.com/office/powerpoint/2010/main" val="18131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7965F-F056-B9A9-50B9-695B94A0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Prix Saint-Pacôme</a:t>
            </a:r>
            <a:br>
              <a:rPr lang="fr-CA" dirty="0"/>
            </a:br>
            <a:endParaRPr lang="fr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376F2D-0528-8EB9-D807-57C17D63585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33" y="1600200"/>
            <a:ext cx="3134884" cy="4572000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023408-6489-2110-6455-59E91D8F1A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Jean Lemieux pour son roman </a:t>
            </a:r>
          </a:p>
          <a:p>
            <a:pPr marL="0" indent="0">
              <a:buNone/>
            </a:pPr>
            <a:r>
              <a:rPr lang="fr-CA" i="1" dirty="0"/>
              <a:t>L’affaire des Montants</a:t>
            </a:r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r>
              <a:rPr lang="fr-FR" dirty="0"/>
              <a:t>André Surprenant se rend aux Îles-de-la-Madeleine pour élucider le meurtre d’une éleveuse de moutons et de son chien.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417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6E475-B6E2-B585-52A3-0B984B5C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Grand prix du livre de </a:t>
            </a:r>
            <a:r>
              <a:rPr lang="fr-FR" dirty="0" err="1"/>
              <a:t>montréal</a:t>
            </a:r>
            <a:br>
              <a:rPr lang="fr-FR" dirty="0"/>
            </a:br>
            <a:endParaRPr lang="fr-CA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14F9166-15D2-BB4A-E203-EBD8A771E9A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54" y="1600200"/>
            <a:ext cx="2724642" cy="4572000"/>
          </a:xfr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23A41DC-4B29-451D-84C2-833933F4A7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Evelyne de la Chenelière pour son recueil de nouvelles </a:t>
            </a:r>
          </a:p>
          <a:p>
            <a:pPr marL="0" indent="0">
              <a:buNone/>
            </a:pPr>
            <a:r>
              <a:rPr lang="fr-CA" i="1" dirty="0"/>
              <a:t>Les traits difficiles</a:t>
            </a:r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r>
              <a:rPr lang="fr-CA" dirty="0"/>
              <a:t>Explore les thèmes de l’existence, de l’amour et des discours intérieurs</a:t>
            </a:r>
          </a:p>
        </p:txBody>
      </p:sp>
    </p:spTree>
    <p:extLst>
      <p:ext uri="{BB962C8B-B14F-4D97-AF65-F5344CB8AC3E}">
        <p14:creationId xmlns:p14="http://schemas.microsoft.com/office/powerpoint/2010/main" val="171671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Le Festival international de la poésie – LAURÉATS 2025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269088"/>
          </a:xfrm>
        </p:spPr>
        <p:txBody>
          <a:bodyPr/>
          <a:lstStyle/>
          <a:p>
            <a:pPr marL="0" indent="0">
              <a:buNone/>
            </a:pPr>
            <a:endParaRPr lang="fr-FR" i="1" dirty="0"/>
          </a:p>
          <a:p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58476"/>
              </p:ext>
            </p:extLst>
          </p:nvPr>
        </p:nvGraphicFramePr>
        <p:xfrm>
          <a:off x="1043608" y="2060848"/>
          <a:ext cx="6881192" cy="458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639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Auteur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Œuvre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553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Grand prix </a:t>
                      </a:r>
                      <a:r>
                        <a:rPr lang="fr-CA" dirty="0" err="1"/>
                        <a:t>Québécor</a:t>
                      </a:r>
                      <a:r>
                        <a:rPr lang="fr-CA" baseline="0" dirty="0"/>
                        <a:t> de la  poésie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Michel Leclerc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Tu disparaîtras en même temps que la 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92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Félix-Antoine-Savard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Nour </a:t>
                      </a:r>
                      <a:r>
                        <a:rPr lang="fr-CA" b="0" dirty="0" err="1"/>
                        <a:t>Symon</a:t>
                      </a:r>
                      <a:endParaRPr lang="fr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 Enfances grenades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2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Piché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Vanessa Berger</a:t>
                      </a:r>
                    </a:p>
                    <a:p>
                      <a:pPr algn="ctr"/>
                      <a:r>
                        <a:rPr lang="fr-CA" b="0" dirty="0"/>
                        <a:t>Monique Pagé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i="1" dirty="0"/>
                        <a:t>Combien de noyades</a:t>
                      </a:r>
                    </a:p>
                    <a:p>
                      <a:pPr algn="ctr"/>
                      <a:r>
                        <a:rPr lang="fr-CA" sz="1600" i="1" dirty="0"/>
                        <a:t>Encore une fois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92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des aînés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Solange Pelletier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92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Félix-Leclerc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Mégane Desrosiers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i="1" dirty="0"/>
                        <a:t>La bouche pour montrer une série de lames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1325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Autres prix – lauréats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79319"/>
              </p:ext>
            </p:extLst>
          </p:nvPr>
        </p:nvGraphicFramePr>
        <p:xfrm>
          <a:off x="482588" y="1579831"/>
          <a:ext cx="7442212" cy="4369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27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Auteur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err="1"/>
                        <a:t>Oeuvre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8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Renaudot (roman)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Adélaïde de Clermont-Tonnerre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Je voulais vivre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027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Renaudot (essai)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Alfred de Montesquiou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Le </a:t>
                      </a:r>
                      <a:r>
                        <a:rPr lang="fr-CA" sz="1800" i="1" dirty="0" err="1"/>
                        <a:t>crépuscule</a:t>
                      </a:r>
                      <a:r>
                        <a:rPr lang="fr-CA" sz="1800" i="1" dirty="0"/>
                        <a:t> des hommes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78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Interallié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Louis-Henri de La Rochefoucauld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l’Amour moderne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78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Grand Prix du roman de l’Académie française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Yanick </a:t>
                      </a:r>
                      <a:r>
                        <a:rPr lang="fr-CA" b="0" dirty="0" err="1"/>
                        <a:t>Lahens</a:t>
                      </a:r>
                      <a:endParaRPr lang="fr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Passagères de nuit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78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Québec-France Marie-Claire-Blais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CA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Soufiane </a:t>
                      </a:r>
                      <a:r>
                        <a:rPr kumimoji="0" lang="fr-CA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Khaloua</a:t>
                      </a:r>
                      <a:endParaRPr kumimoji="0" lang="fr-CA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1" dirty="0"/>
                        <a:t>La vallée des </a:t>
                      </a:r>
                      <a:r>
                        <a:rPr lang="fr-CA" sz="1800" b="0" i="1" dirty="0" err="1"/>
                        <a:t>Lazhars</a:t>
                      </a:r>
                      <a:endParaRPr lang="fr-CA" sz="18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Autres prix – lauréats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t"/>
            <a:r>
              <a:rPr lang="fr-CA" b="1" dirty="0"/>
              <a:t>Jacques-Brossard</a:t>
            </a:r>
            <a:endParaRPr lang="fr-FR" dirty="0"/>
          </a:p>
          <a:p>
            <a:pPr fontAlgn="t"/>
            <a:r>
              <a:rPr lang="fr-CA" b="1" dirty="0"/>
              <a:t>(science-fiction et fantastique québécois)</a:t>
            </a:r>
            <a:endParaRPr lang="fr-FR" dirty="0"/>
          </a:p>
          <a:p>
            <a:pPr fontAlgn="t"/>
            <a:r>
              <a:rPr lang="fr-CA" b="1" dirty="0"/>
              <a:t>Martine Desjardins</a:t>
            </a:r>
            <a:endParaRPr lang="fr-FR" dirty="0"/>
          </a:p>
          <a:p>
            <a:pPr fontAlgn="t"/>
            <a:r>
              <a:rPr lang="fr-CA" b="1" dirty="0"/>
              <a:t>La chambre verte</a:t>
            </a:r>
            <a:endParaRPr lang="fr-FR" dirty="0"/>
          </a:p>
          <a:p>
            <a:pPr>
              <a:buNone/>
            </a:pPr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83953"/>
              </p:ext>
            </p:extLst>
          </p:nvPr>
        </p:nvGraphicFramePr>
        <p:xfrm>
          <a:off x="467544" y="1628799"/>
          <a:ext cx="7632848" cy="4046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367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Auteur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Œuvre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84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Robert Cliche</a:t>
                      </a:r>
                    </a:p>
                    <a:p>
                      <a:pPr algn="ctr"/>
                      <a:r>
                        <a:rPr lang="fr-CA" dirty="0"/>
                        <a:t>(premier roman)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Louis St-Pierre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La république de Kafka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8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CA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Prix de création littéraire de la ville de Québec et du Salon du livre de Québec – litt. adulte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Virginie </a:t>
                      </a:r>
                      <a:r>
                        <a:rPr lang="fr-CA" b="0" dirty="0" err="1"/>
                        <a:t>DeChamplain</a:t>
                      </a:r>
                      <a:endParaRPr lang="fr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1" dirty="0"/>
                        <a:t>Avant de Brûler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98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CA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Prix de création littéraire de la ville de Québec et du Salon du livre de Québec – essai</a:t>
                      </a:r>
                    </a:p>
                    <a:p>
                      <a:pPr marL="0" algn="ctr" rtl="0" eaLnBrk="1" latinLnBrk="0" hangingPunct="1"/>
                      <a:endParaRPr kumimoji="0" lang="fr-CA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Geneviève Boudreau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abeille suffit  </a:t>
                      </a:r>
                      <a:endParaRPr lang="fr-CA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Autres prix – lauréats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7467600" cy="3925135"/>
          </a:xfrm>
        </p:spPr>
        <p:txBody>
          <a:bodyPr/>
          <a:lstStyle/>
          <a:p>
            <a:pPr>
              <a:buNone/>
            </a:pPr>
            <a:r>
              <a:rPr lang="fr-CA" dirty="0"/>
              <a:t>,,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5289"/>
              </p:ext>
            </p:extLst>
          </p:nvPr>
        </p:nvGraphicFramePr>
        <p:xfrm>
          <a:off x="611560" y="1600200"/>
          <a:ext cx="7339199" cy="3712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6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367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Auteur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err="1"/>
                        <a:t>Oeuvre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84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Émile-Nelligan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Jonas Fortier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L’air fou </a:t>
                      </a:r>
                      <a:endParaRPr lang="fr-CA" sz="18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84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Adrienne-Choquette</a:t>
                      </a:r>
                    </a:p>
                    <a:p>
                      <a:pPr algn="ctr"/>
                      <a:r>
                        <a:rPr lang="fr-CA" dirty="0"/>
                        <a:t>(nouvelle)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Étienne </a:t>
                      </a:r>
                      <a:r>
                        <a:rPr lang="fr-CA" b="0" dirty="0" err="1"/>
                        <a:t>Goudreau-Lajeunesse</a:t>
                      </a:r>
                      <a:endParaRPr lang="fr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Cochoncetés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984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Jacques-Brossard</a:t>
                      </a:r>
                    </a:p>
                    <a:p>
                      <a:pPr algn="ctr"/>
                      <a:r>
                        <a:rPr lang="fr-CA" dirty="0"/>
                        <a:t>(science-fiction et fantastique</a:t>
                      </a:r>
                      <a:r>
                        <a:rPr lang="fr-CA" baseline="0" dirty="0"/>
                        <a:t> québécois)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Éric Gauthier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1" dirty="0"/>
                        <a:t>Ta tête à moi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984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Athanase-David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Yvon Rivard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Ensemble de son </a:t>
                      </a:r>
                      <a:r>
                        <a:rPr lang="fr-CA" sz="1800" dirty="0" err="1"/>
                        <a:t>oeuvre</a:t>
                      </a:r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84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CB7D1-5A1B-FCCA-F9AE-95DFD986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Prix Nobel de littérature 2025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F7E7F96-2E50-7720-2A80-04A22ECEDD2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4" y="2881312"/>
            <a:ext cx="3447933" cy="2635920"/>
          </a:xfr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848CB85-2B94-31E5-1B01-D189EB0148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r-CA" b="1" dirty="0"/>
          </a:p>
          <a:p>
            <a:pPr marL="0" indent="0">
              <a:buNone/>
            </a:pPr>
            <a:r>
              <a:rPr lang="fr-CA" dirty="0"/>
              <a:t>Laszlo </a:t>
            </a:r>
            <a:r>
              <a:rPr lang="fr-CA" dirty="0" err="1"/>
              <a:t>Krasznahorkai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Écrivain hongrois, dit</a:t>
            </a:r>
          </a:p>
          <a:p>
            <a:pPr marL="0" indent="0">
              <a:buNone/>
            </a:pPr>
            <a:r>
              <a:rPr lang="fr-CA" dirty="0"/>
              <a:t>maître de l’apocalypse</a:t>
            </a:r>
          </a:p>
          <a:p>
            <a:pPr marL="0" indent="0">
              <a:buNone/>
            </a:pPr>
            <a:r>
              <a:rPr lang="fr-CA" dirty="0"/>
              <a:t>Célèbre pour ses romans dystopiques aux phrases longues et labyrinthiques</a:t>
            </a:r>
          </a:p>
        </p:txBody>
      </p:sp>
    </p:spTree>
    <p:extLst>
      <p:ext uri="{BB962C8B-B14F-4D97-AF65-F5344CB8AC3E}">
        <p14:creationId xmlns:p14="http://schemas.microsoft.com/office/powerpoint/2010/main" val="214550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Autres prix – lauréats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1600200"/>
            <a:ext cx="7169224" cy="4015638"/>
          </a:xfrm>
        </p:spPr>
        <p:txBody>
          <a:bodyPr/>
          <a:lstStyle/>
          <a:p>
            <a:pPr>
              <a:buNone/>
            </a:pPr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2641"/>
              </p:ext>
            </p:extLst>
          </p:nvPr>
        </p:nvGraphicFramePr>
        <p:xfrm>
          <a:off x="755576" y="1628799"/>
          <a:ext cx="7169225" cy="3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644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Auteur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err="1"/>
                        <a:t>Oeuvre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599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Hervé-Foulon</a:t>
                      </a:r>
                    </a:p>
                    <a:p>
                      <a:pPr algn="ctr"/>
                      <a:r>
                        <a:rPr lang="fr-CA" dirty="0"/>
                        <a:t> (livre oublié à relire)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Gilles </a:t>
                      </a:r>
                      <a:r>
                        <a:rPr lang="fr-CA" dirty="0" err="1"/>
                        <a:t>Jobidon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La route des petits matins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599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littéraire des collégiens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Sophie Lalonde-Roux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i="1" dirty="0"/>
                        <a:t>Poudreuse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599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France-Québec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Isabelle Picard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Des glaçons comme du verre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599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Prince Pierre de Monaco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Louis-Philippe </a:t>
                      </a:r>
                      <a:r>
                        <a:rPr lang="fr-CA" b="0" dirty="0" err="1"/>
                        <a:t>Dalembert</a:t>
                      </a:r>
                      <a:endParaRPr lang="fr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0" dirty="0"/>
                        <a:t>Ensemble de son </a:t>
                      </a:r>
                      <a:r>
                        <a:rPr lang="fr-CA" sz="1800" i="0" dirty="0" err="1"/>
                        <a:t>oeuvre</a:t>
                      </a:r>
                      <a:endParaRPr lang="fr-CA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336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Autres prix – lauréats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629001"/>
          </a:xfrm>
        </p:spPr>
        <p:txBody>
          <a:bodyPr/>
          <a:lstStyle/>
          <a:p>
            <a:pPr>
              <a:buNone/>
            </a:pPr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430377"/>
              </p:ext>
            </p:extLst>
          </p:nvPr>
        </p:nvGraphicFramePr>
        <p:xfrm>
          <a:off x="467544" y="1600200"/>
          <a:ext cx="7632848" cy="36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959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Auteur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err="1"/>
                        <a:t>Oeuvre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961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d’excellence de la Crime </a:t>
                      </a:r>
                      <a:r>
                        <a:rPr lang="fr-CA" dirty="0" err="1"/>
                        <a:t>Writers</a:t>
                      </a:r>
                      <a:r>
                        <a:rPr lang="fr-CA" dirty="0"/>
                        <a:t> of Canada</a:t>
                      </a:r>
                    </a:p>
                    <a:p>
                      <a:pPr algn="ctr"/>
                      <a:r>
                        <a:rPr lang="fr-CA" dirty="0"/>
                        <a:t>(anc. Arthur-Ellis)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Guillaume </a:t>
                      </a:r>
                      <a:r>
                        <a:rPr lang="fr-CA" b="0" dirty="0" err="1"/>
                        <a:t>Morrissette</a:t>
                      </a:r>
                      <a:endParaRPr lang="fr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mémoire de lion </a:t>
                      </a:r>
                      <a:endParaRPr lang="fr-CA" sz="18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065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Champlain -volet adulte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Simone Chaput</a:t>
                      </a:r>
                    </a:p>
                    <a:p>
                      <a:pPr algn="ctr"/>
                      <a:endParaRPr lang="fr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CA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mangeurs d’ortolans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01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Laura Vazquez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Les forces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752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525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Autres prix – lauréats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28799"/>
            <a:ext cx="7416824" cy="4414704"/>
          </a:xfrm>
        </p:spPr>
        <p:txBody>
          <a:bodyPr/>
          <a:lstStyle/>
          <a:p>
            <a:pPr>
              <a:buNone/>
            </a:pPr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12421"/>
              </p:ext>
            </p:extLst>
          </p:nvPr>
        </p:nvGraphicFramePr>
        <p:xfrm>
          <a:off x="467544" y="1628799"/>
          <a:ext cx="7416824" cy="4414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365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Auteur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err="1"/>
                        <a:t>Oeuvre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46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Hubert-Reeves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Claude Lavoie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Pissenlit contre pelouse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46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Jacques-Mayer</a:t>
                      </a:r>
                    </a:p>
                    <a:p>
                      <a:pPr algn="ctr"/>
                      <a:r>
                        <a:rPr lang="fr-CA" dirty="0"/>
                        <a:t>(premier polar)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Chloé Archambault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Alias Nina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46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Apollinaire</a:t>
                      </a:r>
                    </a:p>
                    <a:p>
                      <a:pPr algn="ctr"/>
                      <a:r>
                        <a:rPr lang="fr-CA" dirty="0"/>
                        <a:t>(poésie)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Étienne Faure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1" dirty="0"/>
                        <a:t>Séries parisiennes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46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Ringuet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David Turgeon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roman d’</a:t>
                      </a:r>
                      <a:r>
                        <a:rPr kumimoji="0" lang="fr-FR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Isoline</a:t>
                      </a:r>
                      <a:r>
                        <a:rPr kumimoji="0" lang="fr-FR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CA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46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des Horizons imaginaires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 err="1"/>
                        <a:t>Kev</a:t>
                      </a:r>
                      <a:r>
                        <a:rPr lang="fr-CA" b="0" dirty="0"/>
                        <a:t> Lambert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Les sentiers de neige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1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3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Autres prix – lauréats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528904"/>
          </a:xfrm>
        </p:spPr>
        <p:txBody>
          <a:bodyPr/>
          <a:lstStyle/>
          <a:p>
            <a:pPr>
              <a:buNone/>
            </a:pPr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31093"/>
              </p:ext>
            </p:extLst>
          </p:nvPr>
        </p:nvGraphicFramePr>
        <p:xfrm>
          <a:off x="467544" y="1600201"/>
          <a:ext cx="7457257" cy="421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Auteur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err="1"/>
                        <a:t>Oeuvre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72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Victor Barbeau (essai)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Aristote </a:t>
                      </a:r>
                      <a:r>
                        <a:rPr lang="fr-CA" b="0" dirty="0" err="1"/>
                        <a:t>Kavungu</a:t>
                      </a:r>
                      <a:endParaRPr lang="fr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Céline au Congo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72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François-Mauriac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Philippe Raynaud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1" dirty="0"/>
                        <a:t>Victor Hugo : la révolution romantique de la liberté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72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Prix Jean d’Ormesson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Olivier Guez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Mésopotamia</a:t>
                      </a:r>
                      <a:r>
                        <a:rPr kumimoji="0" lang="fr-CA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CA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19388"/>
                  </a:ext>
                </a:extLst>
              </a:tr>
              <a:tr h="70772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CA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prix de la poésie Jean-Noël-Pontbriand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Stéphane </a:t>
                      </a:r>
                      <a:r>
                        <a:rPr lang="fr-CA" dirty="0" err="1"/>
                        <a:t>Picher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i="1" dirty="0"/>
                        <a:t>Retour sur terre- autoportraits animaliers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52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83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03232" cy="606928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r-CA" dirty="0"/>
              <a:t>MERCI DE VOTRE ATTENTION</a:t>
            </a:r>
          </a:p>
          <a:p>
            <a:pPr marL="0" indent="0" algn="ctr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/>
              <a:t>ET BONNE LECTURE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85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DBFE8-BDF6-2D62-0930-6C424DAE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Prix Goncourt</a:t>
            </a:r>
            <a:br>
              <a:rPr lang="fr-CA" dirty="0"/>
            </a:br>
            <a:endParaRPr lang="fr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824D5C5-1672-1733-5112-A32BD61D844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91" y="1203251"/>
            <a:ext cx="3274109" cy="4451498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F4F9D09-1EDC-F5BB-AE28-A5ACAAFC19D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Laurent </a:t>
            </a:r>
            <a:r>
              <a:rPr lang="fr-CA" dirty="0" err="1"/>
              <a:t>Mauvignier</a:t>
            </a:r>
            <a:r>
              <a:rPr lang="fr-CA" dirty="0"/>
              <a:t>, écrivain français pour son livre </a:t>
            </a:r>
          </a:p>
          <a:p>
            <a:pPr marL="0" indent="0">
              <a:buNone/>
            </a:pPr>
            <a:r>
              <a:rPr lang="fr-CA" i="1" dirty="0"/>
              <a:t>La maison vide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Une saga impressionnante, qui nous fait traverser trois générations d’une même famille – la sienne.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8478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8D875-47D7-C25E-4D6F-63E0B0CA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Prix Médicis</a:t>
            </a:r>
            <a:br>
              <a:rPr lang="fr-CA" dirty="0"/>
            </a:br>
            <a:endParaRPr lang="fr-CA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514C354-7B02-BC98-6A99-7AA39494861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80" y="1844824"/>
            <a:ext cx="2680040" cy="4123138"/>
          </a:xfr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3F64017-69D6-55B7-5518-9479ED1F96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dirty="0"/>
              <a:t>Emmanuel Carrère, écrivain français, pour son livre </a:t>
            </a:r>
            <a:r>
              <a:rPr lang="fr-CA" i="1" dirty="0"/>
              <a:t>Kolkhoze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/>
              <a:t>Fresque familiale, où la petite histoire rencontre la grande et où la tendresse côtoie la franchise. Hélène Carrère d’Encausse, son illustre mère, est la première femme à occuper le poste de secrétaire perpétuel de l’Académie française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076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19154-F04F-160C-10B2-53F6ED80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43894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Prix FEMINA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E756730-59AA-E591-DF45-A13D7ED7A31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3657600" cy="2146486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A4C85C-6D0B-1D8E-D26E-07C820C18D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Nathacha</a:t>
            </a:r>
            <a:r>
              <a:rPr lang="fr-CA" dirty="0"/>
              <a:t> </a:t>
            </a:r>
            <a:r>
              <a:rPr lang="fr-CA" dirty="0" err="1"/>
              <a:t>Appanah</a:t>
            </a:r>
            <a:r>
              <a:rPr lang="fr-CA" dirty="0"/>
              <a:t> pour </a:t>
            </a:r>
          </a:p>
          <a:p>
            <a:pPr marL="365760" lvl="1" indent="0">
              <a:buNone/>
            </a:pPr>
            <a:r>
              <a:rPr lang="fr-CA" sz="2400" i="1" dirty="0"/>
              <a:t>La nuit au cœur </a:t>
            </a:r>
          </a:p>
          <a:p>
            <a:r>
              <a:rPr lang="fr-CA" dirty="0"/>
              <a:t>le Femina étranger à John Boyne pour</a:t>
            </a:r>
          </a:p>
          <a:p>
            <a:pPr marL="0" indent="0">
              <a:buNone/>
            </a:pPr>
            <a:r>
              <a:rPr lang="fr-CA" dirty="0"/>
              <a:t>   </a:t>
            </a:r>
            <a:r>
              <a:rPr lang="fr-CA" i="1" dirty="0"/>
              <a:t>Les Éléments </a:t>
            </a:r>
          </a:p>
          <a:p>
            <a:r>
              <a:rPr lang="fr-CA" dirty="0"/>
              <a:t>le Femina essai à Marc </a:t>
            </a:r>
            <a:r>
              <a:rPr lang="fr-CA" dirty="0" err="1"/>
              <a:t>Weitzmann</a:t>
            </a:r>
            <a:r>
              <a:rPr lang="fr-CA" dirty="0"/>
              <a:t> pour </a:t>
            </a:r>
            <a:r>
              <a:rPr lang="fr-CA" i="1" dirty="0"/>
              <a:t>La Part sauvage</a:t>
            </a:r>
          </a:p>
        </p:txBody>
      </p:sp>
    </p:spTree>
    <p:extLst>
      <p:ext uri="{BB962C8B-B14F-4D97-AF65-F5344CB8AC3E}">
        <p14:creationId xmlns:p14="http://schemas.microsoft.com/office/powerpoint/2010/main" val="81434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68B06-7D7F-E6EA-CF39-EB2CC8E0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/>
              <a:t>Prix du Gouverneur général </a:t>
            </a:r>
            <a:r>
              <a:rPr lang="fr-CA" cap="none" dirty="0"/>
              <a:t>Catégorie Romans et nouvelles</a:t>
            </a:r>
            <a:endParaRPr lang="fr-CA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B9B892-FE6A-DE10-21CE-D345D738C1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Katia </a:t>
            </a:r>
            <a:r>
              <a:rPr lang="fr-CA" dirty="0" err="1"/>
              <a:t>BelkhodJa</a:t>
            </a:r>
            <a:r>
              <a:rPr lang="fr-CA" dirty="0"/>
              <a:t> pour son roman </a:t>
            </a:r>
          </a:p>
          <a:p>
            <a:pPr marL="0" indent="0">
              <a:buNone/>
            </a:pPr>
            <a:r>
              <a:rPr lang="fr-CA" i="1" dirty="0"/>
              <a:t>Les déterrées</a:t>
            </a:r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r>
              <a:rPr lang="fr-FR" dirty="0"/>
              <a:t>Explore les thèmes de la mémoire, de l'identité et de l'histoire familiale à travers le parcours d'une famille algérienne exilée au Québec.</a:t>
            </a:r>
            <a:endParaRPr lang="fr-CA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DD60ABD6-4836-BE1B-D335-9700884F90D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76" y="2204863"/>
            <a:ext cx="2586952" cy="3743793"/>
          </a:xfrm>
        </p:spPr>
      </p:pic>
    </p:spTree>
    <p:extLst>
      <p:ext uri="{BB962C8B-B14F-4D97-AF65-F5344CB8AC3E}">
        <p14:creationId xmlns:p14="http://schemas.microsoft.com/office/powerpoint/2010/main" val="254077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C7F2E-93D4-66C1-9101-11F3C905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Prix du Gouverneur général Catégorie Poésie</a:t>
            </a:r>
            <a:endParaRPr lang="fr-CA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D577F65-DB68-07BA-70C9-E7F9CDF9D36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5" y="1928812"/>
            <a:ext cx="2705100" cy="3914775"/>
          </a:xfr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01E2A2D-45CA-D93B-D5AD-7C6AB0442B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Paul Chanel </a:t>
            </a:r>
            <a:r>
              <a:rPr lang="fr-CA" dirty="0" err="1"/>
              <a:t>Malenfant</a:t>
            </a:r>
            <a:r>
              <a:rPr lang="fr-CA" dirty="0"/>
              <a:t> pour son recueil </a:t>
            </a:r>
          </a:p>
          <a:p>
            <a:pPr marL="0" indent="0">
              <a:buNone/>
            </a:pPr>
            <a:r>
              <a:rPr lang="fr-CA" i="1" dirty="0"/>
              <a:t>Au passage du fleuve</a:t>
            </a:r>
          </a:p>
        </p:txBody>
      </p:sp>
    </p:spTree>
    <p:extLst>
      <p:ext uri="{BB962C8B-B14F-4D97-AF65-F5344CB8AC3E}">
        <p14:creationId xmlns:p14="http://schemas.microsoft.com/office/powerpoint/2010/main" val="291616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19862-1757-5D02-F646-2C59FE3B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Prix du Gouverneur général Catégorie Essai</a:t>
            </a:r>
            <a:endParaRPr lang="fr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AC04EDD-F0E5-AD81-4F8E-EE44CB3B324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55" y="1600200"/>
            <a:ext cx="3159240" cy="4572000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135A05-2E90-5CE3-21F0-4BAF5E595C8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err="1"/>
              <a:t>Ouanessa</a:t>
            </a:r>
            <a:r>
              <a:rPr lang="fr-CA" dirty="0"/>
              <a:t> </a:t>
            </a:r>
            <a:r>
              <a:rPr lang="fr-CA" dirty="0" err="1"/>
              <a:t>Younsi</a:t>
            </a:r>
            <a:r>
              <a:rPr lang="fr-CA" dirty="0"/>
              <a:t> pour son essai </a:t>
            </a:r>
          </a:p>
          <a:p>
            <a:pPr marL="0" indent="0">
              <a:buNone/>
            </a:pPr>
            <a:r>
              <a:rPr lang="fr-CA" i="1" dirty="0"/>
              <a:t>Soigner, écrire</a:t>
            </a:r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r>
              <a:rPr lang="fr-FR" dirty="0"/>
              <a:t>Explore les liens entre la psychiatrie et la littérature, révélant comment l'écriture peut servir de moyen de soin et d'expression.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734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B3087-0DB7-64B6-B795-5329A81E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Prix des Libraires du Québec</a:t>
            </a:r>
            <a:br>
              <a:rPr lang="fr-FR" dirty="0"/>
            </a:br>
            <a:r>
              <a:rPr lang="fr-FR" dirty="0"/>
              <a:t>catégorie Romans-nouvelles-récit québécois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989571-01C4-EBF7-E591-14455548A0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Sébastien </a:t>
            </a:r>
            <a:r>
              <a:rPr lang="fr-CA" dirty="0" err="1"/>
              <a:t>Dulude</a:t>
            </a:r>
            <a:r>
              <a:rPr lang="fr-CA" dirty="0"/>
              <a:t> pour son roman</a:t>
            </a:r>
          </a:p>
          <a:p>
            <a:pPr marL="0" indent="0">
              <a:buNone/>
            </a:pPr>
            <a:r>
              <a:rPr lang="fr-CA" i="1" dirty="0"/>
              <a:t>Amiante</a:t>
            </a:r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r>
              <a:rPr lang="fr-FR" dirty="0"/>
              <a:t>Premier livre de l’auteur</a:t>
            </a:r>
          </a:p>
          <a:p>
            <a:pPr marL="0" indent="0">
              <a:buNone/>
            </a:pPr>
            <a:r>
              <a:rPr lang="fr-FR" dirty="0"/>
              <a:t>En 1989, dans le décor de Thetford Mines, récit d’une jeunesse fragile et inflammable.</a:t>
            </a:r>
            <a:endParaRPr lang="fr-CA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8D607C6-C770-ACF1-F1E3-BE5927311A4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90" y="1600200"/>
            <a:ext cx="3050770" cy="4572000"/>
          </a:xfrm>
        </p:spPr>
      </p:pic>
    </p:spTree>
    <p:extLst>
      <p:ext uri="{BB962C8B-B14F-4D97-AF65-F5344CB8AC3E}">
        <p14:creationId xmlns:p14="http://schemas.microsoft.com/office/powerpoint/2010/main" val="1018002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15230</TotalTime>
  <Words>887</Words>
  <Application>Microsoft Office PowerPoint</Application>
  <PresentationFormat>Affichage à l'écran (4:3)</PresentationFormat>
  <Paragraphs>218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Calibri</vt:lpstr>
      <vt:lpstr>Century Schoolbook</vt:lpstr>
      <vt:lpstr>Wingdings</vt:lpstr>
      <vt:lpstr>Wingdings 2</vt:lpstr>
      <vt:lpstr>Oriel</vt:lpstr>
      <vt:lpstr>Les prix littéraires 2025</vt:lpstr>
      <vt:lpstr>Prix Nobel de littérature 2025</vt:lpstr>
      <vt:lpstr>Prix Goncourt </vt:lpstr>
      <vt:lpstr>Prix Médicis </vt:lpstr>
      <vt:lpstr>Prix FEMINA</vt:lpstr>
      <vt:lpstr>Prix du Gouverneur général Catégorie Romans et nouvelles</vt:lpstr>
      <vt:lpstr>Prix du Gouverneur général Catégorie Poésie</vt:lpstr>
      <vt:lpstr>Prix du Gouverneur général Catégorie Essai</vt:lpstr>
      <vt:lpstr>Prix des Libraires du Québec catégorie Romans-nouvelles-récit québécois</vt:lpstr>
      <vt:lpstr>Prix des Libraires du Québec catégorie Romans-nouvelles-récit québécois</vt:lpstr>
      <vt:lpstr>Prix des Libraires du Québec catégorie Poésie</vt:lpstr>
      <vt:lpstr>Prix des Libraires du Québec catégorie Essai</vt:lpstr>
      <vt:lpstr>Prix Alain-Grandbois</vt:lpstr>
      <vt:lpstr>Prix Saint-Pacôme </vt:lpstr>
      <vt:lpstr>Le Grand prix du livre de montréal </vt:lpstr>
      <vt:lpstr>Le Festival international de la poésie – LAURÉATS 2025</vt:lpstr>
      <vt:lpstr>Autres prix – lauréats 2025</vt:lpstr>
      <vt:lpstr>Autres prix – lauréats 2025</vt:lpstr>
      <vt:lpstr>Autres prix – lauréats 2025</vt:lpstr>
      <vt:lpstr>Autres prix – lauréats 2025</vt:lpstr>
      <vt:lpstr>Autres prix – lauréats 2025</vt:lpstr>
      <vt:lpstr>Autres prix – lauréats 2025</vt:lpstr>
      <vt:lpstr>Autres prix – lauréats 2025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prix littéraires</dc:title>
  <dc:creator>Lise</dc:creator>
  <cp:lastModifiedBy>Lise Francoeur</cp:lastModifiedBy>
  <cp:revision>417</cp:revision>
  <dcterms:created xsi:type="dcterms:W3CDTF">2016-01-20T22:21:01Z</dcterms:created>
  <dcterms:modified xsi:type="dcterms:W3CDTF">2026-02-11T18:50:55Z</dcterms:modified>
</cp:coreProperties>
</file>