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0" name="Shape 17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jpe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/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ekstside m/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44528" y="12531273"/>
            <a:ext cx="3897311" cy="557459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Slide Number"/>
          <p:cNvSpPr txBox="1"/>
          <p:nvPr>
            <p:ph type="sldNum" sz="quarter" idx="2"/>
          </p:nvPr>
        </p:nvSpPr>
        <p:spPr>
          <a:xfrm>
            <a:off x="23546235" y="12596290"/>
            <a:ext cx="478106" cy="46667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sz="20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19" name="Title Text"/>
          <p:cNvSpPr txBox="1"/>
          <p:nvPr>
            <p:ph type="title"/>
          </p:nvPr>
        </p:nvSpPr>
        <p:spPr>
          <a:xfrm>
            <a:off x="1434974" y="1087637"/>
            <a:ext cx="21840255" cy="1593901"/>
          </a:xfrm>
          <a:prstGeom prst="rect">
            <a:avLst/>
          </a:prstGeom>
        </p:spPr>
        <p:txBody>
          <a:bodyPr lIns="91439" tIns="91439" rIns="91439" bIns="91439" anchor="t"/>
          <a:lstStyle>
            <a:lvl1pPr algn="l" defTabSz="1828800">
              <a:lnSpc>
                <a:spcPct val="90000"/>
              </a:lnSpc>
              <a:defRPr sz="80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0" name="Body Level One…"/>
          <p:cNvSpPr txBox="1"/>
          <p:nvPr>
            <p:ph type="body" sz="half" idx="1" hasCustomPrompt="1"/>
          </p:nvPr>
        </p:nvSpPr>
        <p:spPr>
          <a:xfrm>
            <a:off x="1435100" y="2968625"/>
            <a:ext cx="11188700" cy="8785226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457200" indent="-4572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4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71550" indent="-51435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4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31619" indent="-617219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4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57400" indent="-6858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4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514600" indent="-6858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4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Det oppfordres til å bruke kulepunkter
Fatt deg i korthet – hvis mulig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ekstside m/to bilder stå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44528" y="12531273"/>
            <a:ext cx="3897311" cy="557459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23546235" y="12596290"/>
            <a:ext cx="478106" cy="46667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sz="20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129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44528" y="12531273"/>
            <a:ext cx="3897311" cy="557459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Title Text"/>
          <p:cNvSpPr txBox="1"/>
          <p:nvPr>
            <p:ph type="title"/>
          </p:nvPr>
        </p:nvSpPr>
        <p:spPr>
          <a:xfrm>
            <a:off x="1434974" y="1087637"/>
            <a:ext cx="21830812" cy="1593901"/>
          </a:xfrm>
          <a:prstGeom prst="rect">
            <a:avLst/>
          </a:prstGeom>
        </p:spPr>
        <p:txBody>
          <a:bodyPr lIns="91439" tIns="91439" rIns="91439" bIns="91439" anchor="t"/>
          <a:lstStyle>
            <a:lvl1pPr algn="l" defTabSz="1828800">
              <a:lnSpc>
                <a:spcPct val="90000"/>
              </a:lnSpc>
              <a:defRPr sz="80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1" name="Body Level One…"/>
          <p:cNvSpPr txBox="1"/>
          <p:nvPr>
            <p:ph type="body" sz="half" idx="1" hasCustomPrompt="1"/>
          </p:nvPr>
        </p:nvSpPr>
        <p:spPr>
          <a:xfrm>
            <a:off x="1435100" y="2968625"/>
            <a:ext cx="11188700" cy="8785226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457200" indent="-4572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4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71550" indent="-51435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4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31619" indent="-617219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4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57400" indent="-6858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4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514600" indent="-6858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4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Det oppfordres til å bruke kulepunkter
Fatt deg i korthet – hvis mulig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gendefinert oppset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944528" y="12531273"/>
            <a:ext cx="3897311" cy="557459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lide Number"/>
          <p:cNvSpPr txBox="1"/>
          <p:nvPr>
            <p:ph type="sldNum" sz="quarter" idx="2"/>
          </p:nvPr>
        </p:nvSpPr>
        <p:spPr>
          <a:xfrm>
            <a:off x="23546235" y="12596290"/>
            <a:ext cx="478106" cy="46667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sz="20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40" name="Title Text"/>
          <p:cNvSpPr txBox="1"/>
          <p:nvPr>
            <p:ph type="title"/>
          </p:nvPr>
        </p:nvSpPr>
        <p:spPr>
          <a:xfrm>
            <a:off x="1434974" y="1087637"/>
            <a:ext cx="21840255" cy="1593901"/>
          </a:xfrm>
          <a:prstGeom prst="rect">
            <a:avLst/>
          </a:prstGeom>
        </p:spPr>
        <p:txBody>
          <a:bodyPr lIns="91439" tIns="91439" rIns="91439" bIns="91439" anchor="t"/>
          <a:lstStyle>
            <a:lvl1pPr algn="l" defTabSz="1828800">
              <a:lnSpc>
                <a:spcPct val="90000"/>
              </a:lnSpc>
              <a:defRPr sz="80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1" name="Body Level One…"/>
          <p:cNvSpPr txBox="1"/>
          <p:nvPr>
            <p:ph type="body" idx="1" hasCustomPrompt="1"/>
          </p:nvPr>
        </p:nvSpPr>
        <p:spPr>
          <a:xfrm>
            <a:off x="1435100" y="2968625"/>
            <a:ext cx="21840128" cy="8785226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457200" indent="-4572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4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71550" indent="-51435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4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31619" indent="-617219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4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57400" indent="-6858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4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514600" indent="-6858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4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Det oppfordres til å bruke kulepunkter
Fatt deg i korthet – hvis mulig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44528" y="12531273"/>
            <a:ext cx="3897311" cy="557459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Slide Number"/>
          <p:cNvSpPr txBox="1"/>
          <p:nvPr>
            <p:ph type="sldNum" sz="quarter" idx="2"/>
          </p:nvPr>
        </p:nvSpPr>
        <p:spPr>
          <a:xfrm>
            <a:off x="23546235" y="12596290"/>
            <a:ext cx="478106" cy="466671"/>
          </a:xfrm>
          <a:prstGeom prst="rect">
            <a:avLst/>
          </a:prstGeom>
        </p:spPr>
        <p:txBody>
          <a:bodyPr lIns="91439" tIns="91439" rIns="91439" bIns="91439"/>
          <a:lstStyle>
            <a:lvl1pPr defTabSz="1828800">
              <a:defRPr sz="20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50" name="Title Text"/>
          <p:cNvSpPr txBox="1"/>
          <p:nvPr>
            <p:ph type="title"/>
          </p:nvPr>
        </p:nvSpPr>
        <p:spPr>
          <a:xfrm>
            <a:off x="1434974" y="1087637"/>
            <a:ext cx="21840255" cy="1593901"/>
          </a:xfrm>
          <a:prstGeom prst="rect">
            <a:avLst/>
          </a:prstGeom>
        </p:spPr>
        <p:txBody>
          <a:bodyPr lIns="91439" tIns="91439" rIns="91439" bIns="91439" anchor="t"/>
          <a:lstStyle>
            <a:lvl1pPr algn="l" defTabSz="1828800">
              <a:lnSpc>
                <a:spcPct val="90000"/>
              </a:lnSpc>
              <a:defRPr sz="80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1" name="Body Level One…"/>
          <p:cNvSpPr txBox="1"/>
          <p:nvPr>
            <p:ph type="body" sz="half" idx="1" hasCustomPrompt="1"/>
          </p:nvPr>
        </p:nvSpPr>
        <p:spPr>
          <a:xfrm>
            <a:off x="1435100" y="2968625"/>
            <a:ext cx="11188700" cy="8785226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457200" indent="-4572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4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71550" indent="-51435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4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531619" indent="-617219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4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057400" indent="-6858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4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514600" indent="-6858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400">
                <a:solidFill>
                  <a:srgbClr val="53565B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Det oppfordres til å bruke kulepunkter
Fatt deg i korthet – hvis mulig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rside 1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Bilde 1" descr="Bild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78832" y="11208453"/>
            <a:ext cx="1361543" cy="1760929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TekstSylinder 3"/>
          <p:cNvSpPr txBox="1"/>
          <p:nvPr/>
        </p:nvSpPr>
        <p:spPr>
          <a:xfrm>
            <a:off x="3418056" y="11034463"/>
            <a:ext cx="8928993" cy="851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l" defTabSz="1828800">
              <a:defRPr sz="6000">
                <a:solidFill>
                  <a:srgbClr val="71717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Lørenskog</a:t>
            </a:r>
            <a:r>
              <a:rPr b="0"/>
              <a:t> kommune</a:t>
            </a:r>
          </a:p>
        </p:txBody>
      </p:sp>
      <p:sp>
        <p:nvSpPr>
          <p:cNvPr id="160" name="TekstSylinder 4"/>
          <p:cNvSpPr txBox="1"/>
          <p:nvPr/>
        </p:nvSpPr>
        <p:spPr>
          <a:xfrm>
            <a:off x="3446855" y="12036129"/>
            <a:ext cx="934601" cy="25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1828800">
              <a:defRPr sz="1800">
                <a:solidFill>
                  <a:srgbClr val="7171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DATO</a:t>
            </a:r>
          </a:p>
        </p:txBody>
      </p:sp>
      <p:sp>
        <p:nvSpPr>
          <p:cNvPr id="161" name="Body Level One…"/>
          <p:cNvSpPr txBox="1"/>
          <p:nvPr>
            <p:ph type="body" sz="quarter" idx="1" hasCustomPrompt="1"/>
          </p:nvPr>
        </p:nvSpPr>
        <p:spPr>
          <a:xfrm>
            <a:off x="4392803" y="12042575"/>
            <a:ext cx="3766749" cy="303109"/>
          </a:xfrm>
          <a:prstGeom prst="rect">
            <a:avLst/>
          </a:prstGeom>
        </p:spPr>
        <p:txBody>
          <a:bodyPr lIns="0" tIns="0" rIns="0" bIns="0" anchor="t"/>
          <a:lstStyle>
            <a:lvl1pPr marL="0" indent="0" defTabSz="1828800">
              <a:spcBef>
                <a:spcPts val="400"/>
              </a:spcBef>
              <a:buSzTx/>
              <a:buNone/>
              <a:defRPr sz="2000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0" defTabSz="1828800">
              <a:spcBef>
                <a:spcPts val="400"/>
              </a:spcBef>
              <a:buSzTx/>
              <a:buNone/>
              <a:defRPr sz="2000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39070" indent="-199320" defTabSz="1828800">
              <a:spcBef>
                <a:spcPts val="400"/>
              </a:spcBef>
              <a:buSzPct val="100000"/>
              <a:defRPr sz="2000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42987" indent="-285750" defTabSz="1828800">
              <a:spcBef>
                <a:spcPts val="400"/>
              </a:spcBef>
              <a:buSzPct val="100000"/>
              <a:buChar char="–"/>
              <a:defRPr sz="2000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36209" indent="-247197" defTabSz="1828800">
              <a:spcBef>
                <a:spcPts val="400"/>
              </a:spcBef>
              <a:buSzPct val="100000"/>
              <a:buChar char="»"/>
              <a:defRPr sz="2000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DD.MM.ÅR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62" name="Plassholder for tekst 6"/>
          <p:cNvSpPr/>
          <p:nvPr>
            <p:ph type="body" sz="quarter" idx="21" hasCustomPrompt="1"/>
          </p:nvPr>
        </p:nvSpPr>
        <p:spPr>
          <a:xfrm>
            <a:off x="4392803" y="12474623"/>
            <a:ext cx="9239358" cy="303109"/>
          </a:xfrm>
          <a:prstGeom prst="rect">
            <a:avLst/>
          </a:prstGeom>
        </p:spPr>
        <p:txBody>
          <a:bodyPr lIns="0" tIns="0" rIns="0" bIns="0" anchor="t"/>
          <a:lstStyle/>
          <a:p>
            <a:pPr lvl="1" marL="0" indent="0" defTabSz="1828800">
              <a:spcBef>
                <a:spcPts val="0"/>
              </a:spcBef>
              <a:buSzTx/>
              <a:buNone/>
              <a:defRPr sz="1600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Klikk for å skrive inn navn og tittel</a:t>
            </a:r>
          </a:p>
        </p:txBody>
      </p:sp>
      <p:sp>
        <p:nvSpPr>
          <p:cNvPr id="163" name="Slide Number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53565B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/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/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/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/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Heron flying low over a beach with a short fence in the foreground"/>
          <p:cNvSpPr/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View of beach and sea from a grassy sand dune"/>
          <p:cNvSpPr/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ssholder for innhold 4"/>
          <p:cNvSpPr txBox="1"/>
          <p:nvPr/>
        </p:nvSpPr>
        <p:spPr>
          <a:xfrm>
            <a:off x="1073281" y="3249285"/>
            <a:ext cx="11769705" cy="633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normAutofit fontScale="100000" lnSpcReduction="0"/>
          </a:bodyPr>
          <a:lstStyle/>
          <a:p>
            <a:pPr defTabSz="1828800">
              <a:spcBef>
                <a:spcPts val="2100"/>
              </a:spcBef>
              <a:defRPr sz="8800">
                <a:solidFill>
                  <a:srgbClr val="71717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«FINN DIN STEMME»</a:t>
            </a:r>
          </a:p>
          <a:p>
            <a:pPr defTabSz="1828800">
              <a:spcBef>
                <a:spcPts val="2100"/>
              </a:spcBef>
              <a:defRPr sz="8800">
                <a:solidFill>
                  <a:srgbClr val="71717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 TILBUD PÅ </a:t>
            </a:r>
          </a:p>
          <a:p>
            <a:pPr defTabSz="1828800">
              <a:spcBef>
                <a:spcPts val="2100"/>
              </a:spcBef>
              <a:defRPr sz="8800">
                <a:solidFill>
                  <a:srgbClr val="71717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ÅSEN OG SOLHEIM</a:t>
            </a:r>
          </a:p>
          <a:p>
            <a:pPr defTabSz="1828800">
              <a:spcBef>
                <a:spcPts val="2100"/>
              </a:spcBef>
              <a:defRPr sz="8800">
                <a:solidFill>
                  <a:srgbClr val="71717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SKOLER</a:t>
            </a:r>
          </a:p>
        </p:txBody>
      </p:sp>
      <p:sp>
        <p:nvSpPr>
          <p:cNvPr id="173" name="Plassholder for tekst 7"/>
          <p:cNvSpPr txBox="1"/>
          <p:nvPr/>
        </p:nvSpPr>
        <p:spPr>
          <a:xfrm>
            <a:off x="4392803" y="12042575"/>
            <a:ext cx="3766749" cy="3031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l" defTabSz="1828800">
              <a:spcBef>
                <a:spcPts val="400"/>
              </a:spcBef>
              <a:defRPr b="0" sz="2000">
                <a:solidFill>
                  <a:srgbClr val="64646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30.10.2024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kstSylinder 1"/>
          <p:cNvSpPr txBox="1"/>
          <p:nvPr>
            <p:ph type="sldNum" sz="quarter" idx="2"/>
          </p:nvPr>
        </p:nvSpPr>
        <p:spPr>
          <a:xfrm>
            <a:off x="23616866" y="12596290"/>
            <a:ext cx="336844" cy="4666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6" name="Title 1"/>
          <p:cNvSpPr txBox="1"/>
          <p:nvPr>
            <p:ph type="title"/>
          </p:nvPr>
        </p:nvSpPr>
        <p:spPr>
          <a:xfrm>
            <a:off x="1434973" y="1087637"/>
            <a:ext cx="21840256" cy="1593901"/>
          </a:xfrm>
          <a:prstGeom prst="rect">
            <a:avLst/>
          </a:prstGeom>
        </p:spPr>
        <p:txBody>
          <a:bodyPr/>
          <a:lstStyle/>
          <a:p>
            <a:pPr defTabSz="1170431">
              <a:defRPr sz="5119"/>
            </a:pPr>
            <a:r>
              <a:t>Fakta om Lørenskog:</a:t>
            </a:r>
            <a:br/>
          </a:p>
        </p:txBody>
      </p:sp>
      <p:sp>
        <p:nvSpPr>
          <p:cNvPr id="177" name="Plassholder for tekst 2"/>
          <p:cNvSpPr txBox="1"/>
          <p:nvPr>
            <p:ph type="body" sz="half" idx="1"/>
          </p:nvPr>
        </p:nvSpPr>
        <p:spPr>
          <a:xfrm>
            <a:off x="1435100" y="2968625"/>
            <a:ext cx="11188700" cy="8785225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t>Landets raskest voksende kommune. (4,7% pr år) </a:t>
            </a:r>
          </a:p>
          <a:p>
            <a:pPr/>
            <a:r>
              <a:t>11,5% av våre innbyggere er 2. generasjons innvandrere</a:t>
            </a:r>
          </a:p>
          <a:p>
            <a:pPr/>
            <a:r>
              <a:t>27.47% kommer bosetter seg som 1.generasjons innvandrere. </a:t>
            </a:r>
          </a:p>
          <a:p>
            <a:pPr/>
            <a:r>
              <a:t>50 000 innbyggere i 2024</a:t>
            </a:r>
          </a:p>
        </p:txBody>
      </p:sp>
      <p:grpSp>
        <p:nvGrpSpPr>
          <p:cNvPr id="180" name="Picture 2"/>
          <p:cNvGrpSpPr/>
          <p:nvPr/>
        </p:nvGrpSpPr>
        <p:grpSpPr>
          <a:xfrm>
            <a:off x="13200112" y="2968625"/>
            <a:ext cx="10075117" cy="8785226"/>
            <a:chOff x="0" y="0"/>
            <a:chExt cx="10075116" cy="8785224"/>
          </a:xfrm>
        </p:grpSpPr>
        <p:sp>
          <p:nvSpPr>
            <p:cNvPr id="178" name="Rectangle"/>
            <p:cNvSpPr/>
            <p:nvPr/>
          </p:nvSpPr>
          <p:spPr>
            <a:xfrm>
              <a:off x="0" y="0"/>
              <a:ext cx="10075117" cy="87852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1828800">
                <a:defRPr b="0" sz="3600">
                  <a:solidFill>
                    <a:srgbClr val="53565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pic>
          <p:nvPicPr>
            <p:cNvPr id="179" name="image11.jpeg" descr="image11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2458" t="0" r="27906" b="0"/>
            <a:stretch>
              <a:fillRect/>
            </a:stretch>
          </p:blipFill>
          <p:spPr>
            <a:xfrm>
              <a:off x="0" y="0"/>
              <a:ext cx="10075117" cy="87850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kstSylinder 1"/>
          <p:cNvSpPr txBox="1"/>
          <p:nvPr>
            <p:ph type="sldNum" sz="quarter" idx="2"/>
          </p:nvPr>
        </p:nvSpPr>
        <p:spPr>
          <a:xfrm>
            <a:off x="23616866" y="12596290"/>
            <a:ext cx="336844" cy="4666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83" name="Tittel 1"/>
          <p:cNvSpPr txBox="1"/>
          <p:nvPr>
            <p:ph type="title"/>
          </p:nvPr>
        </p:nvSpPr>
        <p:spPr>
          <a:xfrm>
            <a:off x="1434973" y="1087637"/>
            <a:ext cx="21840256" cy="1593901"/>
          </a:xfrm>
          <a:prstGeom prst="rect">
            <a:avLst/>
          </a:prstGeom>
        </p:spPr>
        <p:txBody>
          <a:bodyPr/>
          <a:lstStyle/>
          <a:p>
            <a:pPr/>
            <a:r>
              <a:t>BAKGRUNN FOR TILTAKET</a:t>
            </a:r>
          </a:p>
        </p:txBody>
      </p:sp>
      <p:sp>
        <p:nvSpPr>
          <p:cNvPr id="184" name="Plassholder for tekst 2"/>
          <p:cNvSpPr txBox="1"/>
          <p:nvPr>
            <p:ph type="body" sz="half" idx="1"/>
          </p:nvPr>
        </p:nvSpPr>
        <p:spPr>
          <a:xfrm>
            <a:off x="1435100" y="2968625"/>
            <a:ext cx="11188700" cy="8785225"/>
          </a:xfrm>
          <a:prstGeom prst="rect">
            <a:avLst/>
          </a:prstGeom>
        </p:spPr>
        <p:txBody>
          <a:bodyPr/>
          <a:lstStyle/>
          <a:p>
            <a:pPr>
              <a:defRPr sz="5000"/>
            </a:pPr>
            <a:r>
              <a:t>Startet på Åsen skole høsten 2017, med mål om å styrke: </a:t>
            </a:r>
          </a:p>
          <a:p>
            <a:pPr lvl="1" marL="914400" indent="-457200">
              <a:spcBef>
                <a:spcPts val="1000"/>
              </a:spcBef>
              <a:defRPr sz="5000"/>
            </a:pPr>
            <a:r>
              <a:t>felles identitet </a:t>
            </a:r>
            <a:endParaRPr sz="4800"/>
          </a:p>
          <a:p>
            <a:pPr lvl="1" marL="914400" indent="-457200">
              <a:spcBef>
                <a:spcPts val="1000"/>
              </a:spcBef>
              <a:defRPr sz="5000"/>
            </a:pPr>
            <a:r>
              <a:t>samhold </a:t>
            </a:r>
            <a:endParaRPr sz="4800"/>
          </a:p>
          <a:p>
            <a:pPr lvl="1" marL="914400" indent="-457200">
              <a:spcBef>
                <a:spcPts val="1000"/>
              </a:spcBef>
              <a:defRPr sz="5000"/>
            </a:pPr>
            <a:r>
              <a:t>stolthet over sitt boområde</a:t>
            </a:r>
            <a:endParaRPr sz="4800"/>
          </a:p>
          <a:p>
            <a:pPr lvl="1" marL="914400" indent="-457200">
              <a:spcBef>
                <a:spcPts val="1000"/>
              </a:spcBef>
              <a:defRPr sz="5000"/>
            </a:pPr>
            <a:r>
              <a:t>trygge mestringsarenaer</a:t>
            </a:r>
            <a:endParaRPr sz="4800"/>
          </a:p>
          <a:p>
            <a:pPr lvl="1" marL="914400" indent="-457200">
              <a:spcBef>
                <a:spcPts val="1000"/>
              </a:spcBef>
              <a:defRPr sz="5000"/>
            </a:pPr>
            <a:r>
              <a:t>at alle kan delta uansett sosioøkonomisk bakgrunn</a:t>
            </a:r>
            <a:endParaRPr sz="4800"/>
          </a:p>
          <a:p>
            <a:pPr lvl="1" marL="914400" indent="-457200">
              <a:spcBef>
                <a:spcPts val="1000"/>
              </a:spcBef>
              <a:defRPr sz="5000"/>
            </a:pPr>
            <a:r>
              <a:t>elevdeltagelse, og elevenes mulighet til å påvirke hvilke aktiviteter som tilbys</a:t>
            </a:r>
          </a:p>
        </p:txBody>
      </p:sp>
      <p:grpSp>
        <p:nvGrpSpPr>
          <p:cNvPr id="187" name="E0BDF04C-0C06-4408-B283-9D469C4843D7"/>
          <p:cNvGrpSpPr/>
          <p:nvPr/>
        </p:nvGrpSpPr>
        <p:grpSpPr>
          <a:xfrm>
            <a:off x="13200112" y="2968625"/>
            <a:ext cx="10075117" cy="8785226"/>
            <a:chOff x="0" y="0"/>
            <a:chExt cx="10075116" cy="8785224"/>
          </a:xfrm>
        </p:grpSpPr>
        <p:sp>
          <p:nvSpPr>
            <p:cNvPr id="185" name="Rectangle"/>
            <p:cNvSpPr/>
            <p:nvPr/>
          </p:nvSpPr>
          <p:spPr>
            <a:xfrm>
              <a:off x="0" y="0"/>
              <a:ext cx="10075117" cy="87852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1828800">
                <a:defRPr b="0" sz="3600">
                  <a:solidFill>
                    <a:srgbClr val="53565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pic>
          <p:nvPicPr>
            <p:cNvPr id="186" name="image12.jpeg" descr="image12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3231" t="0" r="10757" b="0"/>
            <a:stretch>
              <a:fillRect/>
            </a:stretch>
          </p:blipFill>
          <p:spPr>
            <a:xfrm>
              <a:off x="-1" y="0"/>
              <a:ext cx="10075118" cy="87852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ekstSylinder 1"/>
          <p:cNvSpPr txBox="1"/>
          <p:nvPr>
            <p:ph type="sldNum" sz="quarter" idx="2"/>
          </p:nvPr>
        </p:nvSpPr>
        <p:spPr>
          <a:xfrm>
            <a:off x="23616866" y="12596290"/>
            <a:ext cx="336844" cy="4666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0" name="Tittel 1"/>
          <p:cNvSpPr txBox="1"/>
          <p:nvPr>
            <p:ph type="title"/>
          </p:nvPr>
        </p:nvSpPr>
        <p:spPr>
          <a:xfrm>
            <a:off x="1434973" y="1087637"/>
            <a:ext cx="21840256" cy="15939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INSPIRASJON TIL KONSEPTET</a:t>
            </a:r>
          </a:p>
        </p:txBody>
      </p:sp>
      <p:sp>
        <p:nvSpPr>
          <p:cNvPr id="191" name="Plassholder for tekst 2"/>
          <p:cNvSpPr txBox="1"/>
          <p:nvPr>
            <p:ph type="body" idx="1"/>
          </p:nvPr>
        </p:nvSpPr>
        <p:spPr>
          <a:xfrm>
            <a:off x="1435099" y="2537517"/>
            <a:ext cx="21840130" cy="10090843"/>
          </a:xfrm>
          <a:prstGeom prst="rect">
            <a:avLst/>
          </a:prstGeom>
        </p:spPr>
        <p:txBody>
          <a:bodyPr/>
          <a:lstStyle/>
          <a:p>
            <a:pPr marL="365760" indent="-365760" defTabSz="1463040">
              <a:spcBef>
                <a:spcPts val="1600"/>
              </a:spcBef>
              <a:defRPr sz="4320"/>
            </a:pPr>
            <a:r>
              <a:t>Inspirasjon til «Finn din stemme» er hentet fra «Find your talent«- et  prosjekt fra England - startet 2008.</a:t>
            </a:r>
          </a:p>
          <a:p>
            <a:pPr marL="365760" indent="-365760" defTabSz="1463040">
              <a:spcBef>
                <a:spcPts val="1600"/>
              </a:spcBef>
              <a:defRPr sz="4320"/>
            </a:pPr>
            <a:r>
              <a:t>Bakgrunn: dropout fra skolene, stort fravær, mye kriminalitet i lokalmiljøet, voksne som ikke møtte til dialog/ fulgte opp barna, høyt konfliktnivå mellom barn og mellom voksne, dårlig bygningsmasse på skolene, og lavt prioritert område generelt.</a:t>
            </a:r>
          </a:p>
          <a:p>
            <a:pPr marL="365760" indent="-365760" defTabSz="1463040">
              <a:spcBef>
                <a:spcPts val="1600"/>
              </a:spcBef>
              <a:defRPr sz="4320"/>
            </a:pPr>
            <a:r>
              <a:t>Barn og unge fikk påvirke </a:t>
            </a:r>
          </a:p>
          <a:p>
            <a:pPr lvl="1" marL="731520" indent="-365760" defTabSz="1463040">
              <a:spcBef>
                <a:spcPts val="800"/>
              </a:spcBef>
              <a:defRPr sz="3840"/>
            </a:pPr>
            <a:r>
              <a:t>Utforming av ny skole (restaurering)</a:t>
            </a:r>
          </a:p>
          <a:p>
            <a:pPr lvl="1" marL="731520" indent="-365760" defTabSz="1463040">
              <a:spcBef>
                <a:spcPts val="800"/>
              </a:spcBef>
              <a:defRPr sz="3840"/>
            </a:pPr>
            <a:r>
              <a:t>Innhold i aktivitetene</a:t>
            </a:r>
          </a:p>
          <a:p>
            <a:pPr lvl="1" marL="731520" indent="-365760" defTabSz="1463040">
              <a:spcBef>
                <a:spcPts val="800"/>
              </a:spcBef>
              <a:defRPr sz="3840"/>
            </a:pPr>
            <a:r>
              <a:t>Utsmykning på skolen og i lokalmiljøet</a:t>
            </a:r>
          </a:p>
          <a:p>
            <a:pPr lvl="1" marL="731520" indent="-365760" defTabSz="1463040">
              <a:spcBef>
                <a:spcPts val="800"/>
              </a:spcBef>
              <a:defRPr sz="3840"/>
            </a:pPr>
            <a:r>
              <a:t>Forestillinger og visninger for foresatte og andre i lokalmiljøet</a:t>
            </a:r>
          </a:p>
          <a:p>
            <a:pPr lvl="1" marL="731520" indent="-365760" defTabSz="1463040">
              <a:spcBef>
                <a:spcPts val="800"/>
              </a:spcBef>
              <a:defRPr sz="3840"/>
            </a:pPr>
            <a:r>
              <a:t>Meget vellykkede resultater på alle skolene</a:t>
            </a:r>
          </a:p>
          <a:p>
            <a:pPr lvl="1" marL="731520" indent="-365760" defTabSz="1463040">
              <a:spcBef>
                <a:spcPts val="800"/>
              </a:spcBef>
              <a:defRPr sz="3840"/>
            </a:pPr>
          </a:p>
          <a:p>
            <a:pPr marL="365760" indent="-365760" defTabSz="1463040">
              <a:spcBef>
                <a:spcPts val="1600"/>
              </a:spcBef>
              <a:defRPr sz="4320"/>
            </a:pPr>
            <a:endParaRPr sz="3840"/>
          </a:p>
          <a:p>
            <a:pPr marL="0" indent="0" defTabSz="1463040">
              <a:spcBef>
                <a:spcPts val="1600"/>
              </a:spcBef>
              <a:buSzTx/>
              <a:buNone/>
              <a:defRPr sz="4320"/>
            </a:pPr>
            <a:br>
              <a:rPr sz="3840"/>
            </a:br>
            <a:br>
              <a:rPr sz="3840"/>
            </a:b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kstSylinder 1"/>
          <p:cNvSpPr txBox="1"/>
          <p:nvPr>
            <p:ph type="sldNum" sz="quarter" idx="2"/>
          </p:nvPr>
        </p:nvSpPr>
        <p:spPr>
          <a:xfrm>
            <a:off x="23616866" y="12596290"/>
            <a:ext cx="336844" cy="4666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4" name="Tittel 1"/>
          <p:cNvSpPr txBox="1"/>
          <p:nvPr>
            <p:ph type="title"/>
          </p:nvPr>
        </p:nvSpPr>
        <p:spPr>
          <a:xfrm>
            <a:off x="1434974" y="1087637"/>
            <a:ext cx="21830812" cy="1593901"/>
          </a:xfrm>
          <a:prstGeom prst="rect">
            <a:avLst/>
          </a:prstGeom>
        </p:spPr>
        <p:txBody>
          <a:bodyPr/>
          <a:lstStyle/>
          <a:p>
            <a:pPr/>
            <a:r>
              <a:t>MÅL FOR «FINN DIN STEMME»</a:t>
            </a:r>
          </a:p>
        </p:txBody>
      </p:sp>
      <p:sp>
        <p:nvSpPr>
          <p:cNvPr id="195" name="Plassholder for tekst 2"/>
          <p:cNvSpPr txBox="1"/>
          <p:nvPr>
            <p:ph type="body" sz="half" idx="1"/>
          </p:nvPr>
        </p:nvSpPr>
        <p:spPr>
          <a:xfrm>
            <a:off x="1435100" y="2968625"/>
            <a:ext cx="11188700" cy="8785225"/>
          </a:xfrm>
          <a:prstGeom prst="rect">
            <a:avLst/>
          </a:prstGeom>
        </p:spPr>
        <p:txBody>
          <a:bodyPr/>
          <a:lstStyle/>
          <a:p>
            <a:pPr>
              <a:defRPr sz="4200"/>
            </a:pPr>
            <a:r>
              <a:t>Gjennom tiltaket vil barna få regelmessig opplæring innen en kunstform og sammen med barn og voksne i sitt eget lokalmiljø utføre ulike kulturaktiviteter av høy kvalitet.</a:t>
            </a:r>
          </a:p>
          <a:p>
            <a:pPr>
              <a:defRPr sz="4200"/>
            </a:pPr>
            <a:r>
              <a:t>Barna vil gjennom aktivitetene utvikle ferdigheter og kreative evner som setter dem i stand til å løse problemer på nye måter. </a:t>
            </a:r>
          </a:p>
          <a:p>
            <a:pPr>
              <a:defRPr sz="4200"/>
            </a:pPr>
            <a:r>
              <a:t>Økt mestring gir økt selvbilde og sterkere tilknytning til sin skole og sitt lokalmiljø. </a:t>
            </a:r>
          </a:p>
          <a:p>
            <a:pPr>
              <a:defRPr sz="4200"/>
            </a:pPr>
            <a:r>
              <a:t>Skolen vil bli et samlingspunkt og et naturlig sted å søke til også etter skoletiden.</a:t>
            </a:r>
          </a:p>
        </p:txBody>
      </p:sp>
      <p:pic>
        <p:nvPicPr>
          <p:cNvPr id="196" name="image13.png" descr="image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04865" y="3222719"/>
            <a:ext cx="4889417" cy="36701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Plassholder for innhold 4" descr="Plassholder for innhold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201650" y="7854156"/>
            <a:ext cx="4895850" cy="3671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Plassholder for innhold 5" descr="Plassholder for innhold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374470" y="2968625"/>
            <a:ext cx="4884835" cy="4178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Plassholder for innhold 6" descr="Plassholder for innhold 6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372179" y="7855043"/>
            <a:ext cx="4889417" cy="36701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kstSylinder 1"/>
          <p:cNvSpPr txBox="1"/>
          <p:nvPr>
            <p:ph type="sldNum" sz="quarter" idx="2"/>
          </p:nvPr>
        </p:nvSpPr>
        <p:spPr>
          <a:xfrm>
            <a:off x="23616866" y="12596290"/>
            <a:ext cx="336844" cy="4666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2" name="Tittel 1"/>
          <p:cNvSpPr txBox="1"/>
          <p:nvPr>
            <p:ph type="title"/>
          </p:nvPr>
        </p:nvSpPr>
        <p:spPr>
          <a:xfrm>
            <a:off x="1434973" y="1087637"/>
            <a:ext cx="21840256" cy="1593901"/>
          </a:xfrm>
          <a:prstGeom prst="rect">
            <a:avLst/>
          </a:prstGeom>
        </p:spPr>
        <p:txBody>
          <a:bodyPr/>
          <a:lstStyle/>
          <a:p>
            <a:pPr/>
            <a:r>
              <a:t>FINANSIERING AV TILTAKET</a:t>
            </a:r>
          </a:p>
        </p:txBody>
      </p:sp>
      <p:sp>
        <p:nvSpPr>
          <p:cNvPr id="203" name="Plassholder for tekst 2"/>
          <p:cNvSpPr txBox="1"/>
          <p:nvPr>
            <p:ph type="body" sz="half" idx="1"/>
          </p:nvPr>
        </p:nvSpPr>
        <p:spPr>
          <a:xfrm>
            <a:off x="1435100" y="2968625"/>
            <a:ext cx="11188700" cy="878522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72000"/>
              </a:lnSpc>
              <a:defRPr sz="4800"/>
            </a:pPr>
            <a:r>
              <a:t>Høst 2017 planlegging og vår 2018 – forprosjekt med midler fra Sparebankstiftelsen DNB KR 600000</a:t>
            </a:r>
          </a:p>
          <a:p>
            <a:pPr>
              <a:lnSpc>
                <a:spcPct val="72000"/>
              </a:lnSpc>
              <a:defRPr sz="4800"/>
            </a:pPr>
            <a:r>
              <a:t>2018-2021 Midler fra BUFDIR + gaver fra Sparebankstiftelsen for innkjøp av utstyr</a:t>
            </a:r>
          </a:p>
          <a:p>
            <a:pPr>
              <a:lnSpc>
                <a:spcPct val="72000"/>
              </a:lnSpc>
              <a:defRPr sz="4800"/>
            </a:pPr>
            <a:r>
              <a:t>2021-dd Midler fra BUFDIR og kr 700000 fra Lørenskog kommune i årlig støtte</a:t>
            </a:r>
          </a:p>
          <a:p>
            <a:pPr>
              <a:lnSpc>
                <a:spcPct val="72000"/>
              </a:lnSpc>
              <a:defRPr sz="4800"/>
            </a:pPr>
            <a:r>
              <a:t>Fra 2025 Fullfinansiert fra Lørenskog kommune med kr. 2700000</a:t>
            </a:r>
          </a:p>
        </p:txBody>
      </p:sp>
      <p:grpSp>
        <p:nvGrpSpPr>
          <p:cNvPr id="206" name="Picture 2"/>
          <p:cNvGrpSpPr/>
          <p:nvPr/>
        </p:nvGrpSpPr>
        <p:grpSpPr>
          <a:xfrm>
            <a:off x="13200111" y="2968625"/>
            <a:ext cx="10075118" cy="8785226"/>
            <a:chOff x="0" y="0"/>
            <a:chExt cx="10075116" cy="8785224"/>
          </a:xfrm>
        </p:grpSpPr>
        <p:sp>
          <p:nvSpPr>
            <p:cNvPr id="204" name="Rectangle"/>
            <p:cNvSpPr/>
            <p:nvPr/>
          </p:nvSpPr>
          <p:spPr>
            <a:xfrm>
              <a:off x="0" y="0"/>
              <a:ext cx="10075117" cy="87852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1828800">
                <a:defRPr b="0" sz="3600">
                  <a:solidFill>
                    <a:srgbClr val="53565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pic>
          <p:nvPicPr>
            <p:cNvPr id="205" name="image17.jpeg" descr="image17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7202" t="0" r="6536" b="2"/>
            <a:stretch>
              <a:fillRect/>
            </a:stretch>
          </p:blipFill>
          <p:spPr>
            <a:xfrm>
              <a:off x="-1" y="0"/>
              <a:ext cx="10075118" cy="87852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kstSylinder 1"/>
          <p:cNvSpPr txBox="1"/>
          <p:nvPr>
            <p:ph type="sldNum" sz="quarter" idx="2"/>
          </p:nvPr>
        </p:nvSpPr>
        <p:spPr>
          <a:xfrm>
            <a:off x="23616866" y="12596290"/>
            <a:ext cx="336844" cy="4666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09" name="Tittel 1"/>
          <p:cNvSpPr txBox="1"/>
          <p:nvPr>
            <p:ph type="title"/>
          </p:nvPr>
        </p:nvSpPr>
        <p:spPr>
          <a:xfrm>
            <a:off x="1434973" y="1087637"/>
            <a:ext cx="21840256" cy="1593901"/>
          </a:xfrm>
          <a:prstGeom prst="rect">
            <a:avLst/>
          </a:prstGeom>
        </p:spPr>
        <p:txBody>
          <a:bodyPr/>
          <a:lstStyle/>
          <a:p>
            <a:pPr/>
            <a:r>
              <a:t>RESULTATER</a:t>
            </a:r>
          </a:p>
        </p:txBody>
      </p:sp>
      <p:sp>
        <p:nvSpPr>
          <p:cNvPr id="210" name="Plassholder for tekst 2"/>
          <p:cNvSpPr txBox="1"/>
          <p:nvPr>
            <p:ph type="body" idx="1"/>
          </p:nvPr>
        </p:nvSpPr>
        <p:spPr>
          <a:xfrm>
            <a:off x="1435099" y="2968625"/>
            <a:ext cx="21840130" cy="8785225"/>
          </a:xfrm>
          <a:prstGeom prst="rect">
            <a:avLst/>
          </a:prstGeom>
        </p:spPr>
        <p:txBody>
          <a:bodyPr/>
          <a:lstStyle/>
          <a:p>
            <a:pPr/>
            <a:r>
              <a:t>480 barn deltar ukentlig i aktivitetene fra Finn din stemme</a:t>
            </a:r>
          </a:p>
          <a:p>
            <a:pPr/>
            <a:r>
              <a:t>Mange barn velger samme aktivitet flere semestre, og øker slik kunnskap og ferdigheter på sine interessefelt</a:t>
            </a:r>
          </a:p>
          <a:p>
            <a:pPr/>
            <a:r>
              <a:t>Mange barn prøver ut ulike aktiviteter for å finne ut hvor de mestrer best</a:t>
            </a:r>
          </a:p>
          <a:p>
            <a:pPr/>
            <a:r>
              <a:t>Mange barn knytter vennskapsbånd på tvers av klasser og skoler</a:t>
            </a:r>
          </a:p>
          <a:p>
            <a:pPr/>
            <a:r>
              <a:t>Skolene melder om stolte barn, foresatte og lærere</a:t>
            </a:r>
          </a:p>
          <a:p>
            <a:pPr/>
            <a:r>
              <a:t>16 instruktører får deltidsjobb gjennom prosjektet</a:t>
            </a:r>
          </a:p>
          <a:p>
            <a:pPr/>
            <a:r>
              <a:t>Tiltaket skaper grunnlag for nye prosjekter for videreutvikling	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kstSylinder 1"/>
          <p:cNvSpPr txBox="1"/>
          <p:nvPr>
            <p:ph type="sldNum" sz="quarter" idx="2"/>
          </p:nvPr>
        </p:nvSpPr>
        <p:spPr>
          <a:xfrm>
            <a:off x="23616866" y="12596290"/>
            <a:ext cx="336844" cy="4666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13" name="Title 1"/>
          <p:cNvSpPr txBox="1"/>
          <p:nvPr>
            <p:ph type="title"/>
          </p:nvPr>
        </p:nvSpPr>
        <p:spPr>
          <a:xfrm>
            <a:off x="1434973" y="1087637"/>
            <a:ext cx="21840256" cy="1593901"/>
          </a:xfrm>
          <a:prstGeom prst="rect">
            <a:avLst/>
          </a:prstGeom>
        </p:spPr>
        <p:txBody>
          <a:bodyPr/>
          <a:lstStyle/>
          <a:p>
            <a:pPr/>
            <a:r>
              <a:t>REKTORS ERFARINGER PÅ ÅSEN SKOLE</a:t>
            </a:r>
          </a:p>
        </p:txBody>
      </p:sp>
      <p:sp>
        <p:nvSpPr>
          <p:cNvPr id="214" name="Text Placeholder 2"/>
          <p:cNvSpPr txBox="1"/>
          <p:nvPr>
            <p:ph type="body" sz="half" idx="1"/>
          </p:nvPr>
        </p:nvSpPr>
        <p:spPr>
          <a:xfrm>
            <a:off x="1310722" y="4069455"/>
            <a:ext cx="11188701" cy="8785226"/>
          </a:xfrm>
          <a:prstGeom prst="rect">
            <a:avLst/>
          </a:prstGeom>
        </p:spPr>
        <p:txBody>
          <a:bodyPr/>
          <a:lstStyle/>
          <a:p>
            <a:pPr>
              <a:defRPr sz="3600">
                <a:solidFill>
                  <a:srgbClr val="000000"/>
                </a:solidFill>
              </a:defRPr>
            </a:pPr>
            <a:r>
              <a:t>Skolen ligger i et område med store sosioøkonomiske forskjeller </a:t>
            </a:r>
            <a:r>
              <a:t>​</a:t>
            </a:r>
          </a:p>
          <a:p>
            <a:pPr>
              <a:defRPr sz="3600">
                <a:solidFill>
                  <a:srgbClr val="000000"/>
                </a:solidFill>
              </a:defRPr>
            </a:pPr>
            <a:r>
              <a:t>Tiltaket gjør en forskjell for mange elever</a:t>
            </a:r>
            <a:r>
              <a:t>​, som ellers ikke ville hatt et tilbud I fritidsaktiviteter.</a:t>
            </a:r>
          </a:p>
          <a:p>
            <a:pPr>
              <a:defRPr sz="3600">
                <a:solidFill>
                  <a:srgbClr val="000000"/>
                </a:solidFill>
              </a:defRPr>
            </a:pPr>
            <a:r>
              <a:t>Har prøvd ulike måter å organisere dette på</a:t>
            </a:r>
            <a:r>
              <a:t>​ I tett  samarbeid mellom skolen og kulturskolen</a:t>
            </a:r>
          </a:p>
          <a:p>
            <a:pPr>
              <a:defRPr sz="3600">
                <a:solidFill>
                  <a:srgbClr val="000000"/>
                </a:solidFill>
              </a:defRPr>
            </a:pPr>
            <a:r>
              <a:t>Elevene får hjelp til å melde seg på, spesielt foresatte med språkutfordringer</a:t>
            </a:r>
          </a:p>
          <a:p>
            <a:pPr>
              <a:defRPr sz="3600">
                <a:solidFill>
                  <a:srgbClr val="000000"/>
                </a:solidFill>
              </a:defRPr>
            </a:pPr>
            <a:r>
              <a:t>Gode tilbakemeldinger fra foresatte. </a:t>
            </a:r>
          </a:p>
          <a:p>
            <a:pPr>
              <a:defRPr sz="3600">
                <a:solidFill>
                  <a:srgbClr val="000000"/>
                </a:solidFill>
              </a:defRPr>
            </a:pPr>
            <a:r>
              <a:t>Ser elever som gleder seg til å delta, både fordi de får lov til å fordype seg i en aktivitet, opplever mestring og får nye venner. </a:t>
            </a:r>
          </a:p>
        </p:txBody>
      </p:sp>
      <p:grpSp>
        <p:nvGrpSpPr>
          <p:cNvPr id="217" name="DAD5056F-9C9D-4ADF-A80E-82FE0C028F19"/>
          <p:cNvGrpSpPr/>
          <p:nvPr/>
        </p:nvGrpSpPr>
        <p:grpSpPr>
          <a:xfrm>
            <a:off x="13200112" y="2968625"/>
            <a:ext cx="10075117" cy="4177407"/>
            <a:chOff x="0" y="0"/>
            <a:chExt cx="10075116" cy="4177405"/>
          </a:xfrm>
        </p:grpSpPr>
        <p:sp>
          <p:nvSpPr>
            <p:cNvPr id="215" name="Rectangle"/>
            <p:cNvSpPr/>
            <p:nvPr/>
          </p:nvSpPr>
          <p:spPr>
            <a:xfrm>
              <a:off x="0" y="0"/>
              <a:ext cx="10075117" cy="417740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1828800">
                <a:defRPr b="0" sz="3600">
                  <a:solidFill>
                    <a:srgbClr val="53565B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pic>
          <p:nvPicPr>
            <p:cNvPr id="216" name="image18.jpeg" descr="image18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0" t="34349" r="1" b="34554"/>
            <a:stretch>
              <a:fillRect/>
            </a:stretch>
          </p:blipFill>
          <p:spPr>
            <a:xfrm>
              <a:off x="-1" y="0"/>
              <a:ext cx="10075118" cy="41774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18" name="8AC146DA-D12A-490B-B5BB-C5221E5A8C0E" descr="8AC146DA-D12A-490B-B5BB-C5221E5A8C0E"/>
          <p:cNvPicPr>
            <a:picLocks noChangeAspect="1"/>
          </p:cNvPicPr>
          <p:nvPr/>
        </p:nvPicPr>
        <p:blipFill>
          <a:blip r:embed="rId3">
            <a:extLst/>
          </a:blip>
          <a:srcRect l="0" t="19693" r="0" b="12328"/>
          <a:stretch>
            <a:fillRect/>
          </a:stretch>
        </p:blipFill>
        <p:spPr>
          <a:xfrm>
            <a:off x="13222560" y="7452783"/>
            <a:ext cx="10052669" cy="42710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kstSylinder 1"/>
          <p:cNvSpPr txBox="1"/>
          <p:nvPr>
            <p:ph type="sldNum" sz="quarter" idx="2"/>
          </p:nvPr>
        </p:nvSpPr>
        <p:spPr>
          <a:xfrm>
            <a:off x="23616866" y="12596290"/>
            <a:ext cx="336844" cy="4666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1" name="Title 1"/>
          <p:cNvSpPr txBox="1"/>
          <p:nvPr>
            <p:ph type="title"/>
          </p:nvPr>
        </p:nvSpPr>
        <p:spPr>
          <a:xfrm>
            <a:off x="1434973" y="1087637"/>
            <a:ext cx="21840256" cy="1593901"/>
          </a:xfrm>
          <a:prstGeom prst="rect">
            <a:avLst/>
          </a:prstGeom>
        </p:spPr>
        <p:txBody>
          <a:bodyPr/>
          <a:lstStyle/>
          <a:p>
            <a:pPr/>
            <a:r>
              <a:t>SUKSESSKRITERIER FOR SAMARBEIDET</a:t>
            </a:r>
          </a:p>
        </p:txBody>
      </p:sp>
      <p:sp>
        <p:nvSpPr>
          <p:cNvPr id="222" name="Text Placeholder 2"/>
          <p:cNvSpPr txBox="1"/>
          <p:nvPr>
            <p:ph type="body" sz="half" idx="1"/>
          </p:nvPr>
        </p:nvSpPr>
        <p:spPr>
          <a:xfrm>
            <a:off x="1435100" y="2968625"/>
            <a:ext cx="11188700" cy="878522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grpSp>
        <p:nvGrpSpPr>
          <p:cNvPr id="232" name="Text Placeholder 2"/>
          <p:cNvGrpSpPr/>
          <p:nvPr/>
        </p:nvGrpSpPr>
        <p:grpSpPr>
          <a:xfrm>
            <a:off x="13200112" y="2983997"/>
            <a:ext cx="10075117" cy="8754482"/>
            <a:chOff x="0" y="0"/>
            <a:chExt cx="10075116" cy="8754480"/>
          </a:xfrm>
        </p:grpSpPr>
        <p:grpSp>
          <p:nvGrpSpPr>
            <p:cNvPr id="225" name="Group"/>
            <p:cNvGrpSpPr/>
            <p:nvPr/>
          </p:nvGrpSpPr>
          <p:grpSpPr>
            <a:xfrm>
              <a:off x="0" y="0"/>
              <a:ext cx="10075117" cy="2779921"/>
              <a:chOff x="0" y="0"/>
              <a:chExt cx="10075116" cy="2779920"/>
            </a:xfrm>
          </p:grpSpPr>
          <p:sp>
            <p:nvSpPr>
              <p:cNvPr id="223" name="Rounded Rectangle"/>
              <p:cNvSpPr/>
              <p:nvPr/>
            </p:nvSpPr>
            <p:spPr>
              <a:xfrm>
                <a:off x="0" y="0"/>
                <a:ext cx="10075117" cy="2779921"/>
              </a:xfrm>
              <a:prstGeom prst="roundRect">
                <a:avLst>
                  <a:gd name="adj" fmla="val 16667"/>
                </a:avLst>
              </a:prstGeom>
              <a:solidFill>
                <a:srgbClr val="A3DCE7"/>
              </a:solidFill>
              <a:ln w="254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3200400">
                  <a:lnSpc>
                    <a:spcPct val="90000"/>
                  </a:lnSpc>
                  <a:spcBef>
                    <a:spcPts val="1500"/>
                  </a:spcBef>
                  <a:defRPr b="0" sz="72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4" name="Forutsigbarhet og langsiktighet"/>
              <p:cNvSpPr txBox="1"/>
              <p:nvPr/>
            </p:nvSpPr>
            <p:spPr>
              <a:xfrm>
                <a:off x="135703" y="139771"/>
                <a:ext cx="9803709" cy="25003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74320" tIns="274320" rIns="274320" bIns="274320" numCol="1" anchor="ctr">
                <a:spAutoFit/>
              </a:bodyPr>
              <a:lstStyle>
                <a:lvl1pPr algn="l" defTabSz="3200400">
                  <a:lnSpc>
                    <a:spcPct val="90000"/>
                  </a:lnSpc>
                  <a:spcBef>
                    <a:spcPts val="3000"/>
                  </a:spcBef>
                  <a:defRPr b="0" sz="72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Forutsigbarhet og langsiktighet</a:t>
                </a:r>
              </a:p>
            </p:txBody>
          </p:sp>
        </p:grpSp>
        <p:grpSp>
          <p:nvGrpSpPr>
            <p:cNvPr id="228" name="Group"/>
            <p:cNvGrpSpPr/>
            <p:nvPr/>
          </p:nvGrpSpPr>
          <p:grpSpPr>
            <a:xfrm>
              <a:off x="0" y="2987280"/>
              <a:ext cx="10075117" cy="2779921"/>
              <a:chOff x="0" y="0"/>
              <a:chExt cx="10075116" cy="2779920"/>
            </a:xfrm>
          </p:grpSpPr>
          <p:sp>
            <p:nvSpPr>
              <p:cNvPr id="226" name="Rounded Rectangle"/>
              <p:cNvSpPr/>
              <p:nvPr/>
            </p:nvSpPr>
            <p:spPr>
              <a:xfrm>
                <a:off x="0" y="0"/>
                <a:ext cx="10075117" cy="2779921"/>
              </a:xfrm>
              <a:prstGeom prst="roundRect">
                <a:avLst>
                  <a:gd name="adj" fmla="val 16667"/>
                </a:avLst>
              </a:prstGeom>
              <a:solidFill>
                <a:srgbClr val="A3DCE7"/>
              </a:solidFill>
              <a:ln w="254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3200400">
                  <a:lnSpc>
                    <a:spcPct val="90000"/>
                  </a:lnSpc>
                  <a:spcBef>
                    <a:spcPts val="1500"/>
                  </a:spcBef>
                  <a:defRPr b="0" sz="72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27" name="Økonomisk bærekraft"/>
              <p:cNvSpPr txBox="1"/>
              <p:nvPr/>
            </p:nvSpPr>
            <p:spPr>
              <a:xfrm>
                <a:off x="135703" y="609897"/>
                <a:ext cx="9803709" cy="15601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74320" tIns="274320" rIns="274320" bIns="274320" numCol="1" anchor="ctr">
                <a:spAutoFit/>
              </a:bodyPr>
              <a:lstStyle>
                <a:lvl1pPr algn="l" defTabSz="3200400">
                  <a:lnSpc>
                    <a:spcPct val="90000"/>
                  </a:lnSpc>
                  <a:spcBef>
                    <a:spcPts val="3000"/>
                  </a:spcBef>
                  <a:defRPr b="0" sz="72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Økonomisk bærekraft</a:t>
                </a:r>
              </a:p>
            </p:txBody>
          </p:sp>
        </p:grpSp>
        <p:grpSp>
          <p:nvGrpSpPr>
            <p:cNvPr id="231" name="Group"/>
            <p:cNvGrpSpPr/>
            <p:nvPr/>
          </p:nvGrpSpPr>
          <p:grpSpPr>
            <a:xfrm>
              <a:off x="0" y="5974560"/>
              <a:ext cx="10075117" cy="2779921"/>
              <a:chOff x="0" y="0"/>
              <a:chExt cx="10075116" cy="2779920"/>
            </a:xfrm>
          </p:grpSpPr>
          <p:sp>
            <p:nvSpPr>
              <p:cNvPr id="229" name="Rounded Rectangle"/>
              <p:cNvSpPr/>
              <p:nvPr/>
            </p:nvSpPr>
            <p:spPr>
              <a:xfrm>
                <a:off x="0" y="0"/>
                <a:ext cx="10075117" cy="2779921"/>
              </a:xfrm>
              <a:prstGeom prst="roundRect">
                <a:avLst>
                  <a:gd name="adj" fmla="val 16667"/>
                </a:avLst>
              </a:prstGeom>
              <a:solidFill>
                <a:srgbClr val="A3DCE7"/>
              </a:solidFill>
              <a:ln w="254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3200400">
                  <a:lnSpc>
                    <a:spcPct val="90000"/>
                  </a:lnSpc>
                  <a:spcBef>
                    <a:spcPts val="1500"/>
                  </a:spcBef>
                  <a:defRPr b="0" sz="72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230" name="Forankring i skolens læreplaner"/>
              <p:cNvSpPr txBox="1"/>
              <p:nvPr/>
            </p:nvSpPr>
            <p:spPr>
              <a:xfrm>
                <a:off x="135703" y="139771"/>
                <a:ext cx="9803709" cy="25003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74320" tIns="274320" rIns="274320" bIns="274320" numCol="1" anchor="ctr">
                <a:spAutoFit/>
              </a:bodyPr>
              <a:lstStyle>
                <a:lvl1pPr algn="l" defTabSz="3200400">
                  <a:lnSpc>
                    <a:spcPct val="90000"/>
                  </a:lnSpc>
                  <a:spcBef>
                    <a:spcPts val="3000"/>
                  </a:spcBef>
                  <a:defRPr b="0" sz="72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/>
                <a:r>
                  <a:t>Forankring i skolens læreplaner</a:t>
                </a:r>
              </a:p>
            </p:txBody>
          </p:sp>
        </p:grpSp>
      </p:grpSp>
      <p:pic>
        <p:nvPicPr>
          <p:cNvPr id="233" name="Bilde 5" descr="Bilde 5"/>
          <p:cNvPicPr>
            <a:picLocks noChangeAspect="1"/>
          </p:cNvPicPr>
          <p:nvPr/>
        </p:nvPicPr>
        <p:blipFill>
          <a:blip r:embed="rId2">
            <a:extLst/>
          </a:blip>
          <a:srcRect l="21468" t="8371" r="0" b="9031"/>
          <a:stretch>
            <a:fillRect/>
          </a:stretch>
        </p:blipFill>
        <p:spPr>
          <a:xfrm>
            <a:off x="382688" y="2960986"/>
            <a:ext cx="12529268" cy="87852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