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3" r:id="rId3"/>
    <p:sldId id="257" r:id="rId4"/>
    <p:sldId id="266" r:id="rId5"/>
    <p:sldId id="292" r:id="rId6"/>
    <p:sldId id="290" r:id="rId7"/>
    <p:sldId id="289" r:id="rId8"/>
    <p:sldId id="262" r:id="rId9"/>
    <p:sldId id="263" r:id="rId10"/>
    <p:sldId id="265" r:id="rId11"/>
    <p:sldId id="258" r:id="rId12"/>
    <p:sldId id="260" r:id="rId13"/>
    <p:sldId id="259" r:id="rId14"/>
    <p:sldId id="261" r:id="rId15"/>
    <p:sldId id="264" r:id="rId16"/>
    <p:sldId id="291" r:id="rId17"/>
    <p:sldId id="2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DA37D80-6434-44D0-A028-1B22A696006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198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268B-8AC2-4239-8FAF-7C144C210720}" type="datetimeFigureOut">
              <a:rPr lang="en-US"/>
              <a:t>6/11/2020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A2C8-71FC-43D0-BD87-0547616971F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2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D8362-6D63-40AC-BAA9-90C3AE6D5875}" type="datetimeFigureOut">
              <a:rPr lang="en-US"/>
              <a:t>6/11/2020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39446-6953-447E-A4E3-E7CFBF8700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392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ater3"/>
          <p:cNvSpPr/>
          <p:nvPr/>
        </p:nvSpPr>
        <p:spPr bwMode="gray">
          <a:xfrm>
            <a:off x="2552" y="5243129"/>
            <a:ext cx="12188952" cy="1614871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23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" name="sky"/>
          <p:cNvSpPr/>
          <p:nvPr/>
        </p:nvSpPr>
        <p:spPr bwMode="white">
          <a:xfrm>
            <a:off x="2552" y="0"/>
            <a:ext cx="12188952" cy="5334000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water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-1425" y="5497897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water1"/>
          <p:cNvPicPr>
            <a:picLocks noChangeAspect="1"/>
          </p:cNvPicPr>
          <p:nvPr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-1425" y="5221111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-1425" y="5961106"/>
            <a:ext cx="12188952" cy="896846"/>
          </a:xfrm>
          <a:prstGeom prst="rect">
            <a:avLst/>
          </a:prstGeom>
          <a:gradFill>
            <a:gsLst>
              <a:gs pos="25000">
                <a:schemeClr val="accent6">
                  <a:lumMod val="60000"/>
                  <a:lumOff val="40000"/>
                  <a:alpha val="0"/>
                </a:schemeClr>
              </a:gs>
              <a:gs pos="100000">
                <a:schemeClr val="accent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1309047"/>
            <a:ext cx="9602789" cy="2667000"/>
          </a:xfrm>
        </p:spPr>
        <p:txBody>
          <a:bodyPr anchor="b">
            <a:no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4038600"/>
            <a:ext cx="9601200" cy="990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/>
              <a:t>6/11/2020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440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440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/>
              <a:t>6/11/2020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/>
              <a:t>6/11/2020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1309047"/>
            <a:ext cx="9601252" cy="2667000"/>
          </a:xfrm>
        </p:spPr>
        <p:txBody>
          <a:bodyPr anchor="b">
            <a:normAutofit/>
          </a:bodyPr>
          <a:lstStyle>
            <a:lvl1pPr algn="ctr">
              <a:defRPr sz="6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4038600"/>
            <a:ext cx="9601200" cy="1143000"/>
          </a:xfrm>
        </p:spPr>
        <p:txBody>
          <a:bodyPr anchor="t"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/>
              <a:t>6/11/2020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1120" y="1572768"/>
            <a:ext cx="4572000" cy="41422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/>
              <a:t>6/11/2020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112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572768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365861"/>
            <a:ext cx="4572000" cy="33491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/>
              <a:t>6/11/2020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/>
              <a:t>6/11/2020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80000"/>
                </a:schemeClr>
              </a:gs>
              <a:gs pos="99000">
                <a:schemeClr val="accent2">
                  <a:lumMod val="20000"/>
                  <a:lumOff val="80000"/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/>
              <a:t>6/11/2020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413" y="685800"/>
            <a:ext cx="68580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/>
              <a:t>6/11/2020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479" y="762000"/>
            <a:ext cx="3377133" cy="27432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760413" y="685800"/>
            <a:ext cx="6858000" cy="45720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479" y="3554104"/>
            <a:ext cx="3377133" cy="170369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/>
              <a:t>6/11/2020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ky"/>
          <p:cNvSpPr/>
          <p:nvPr/>
        </p:nvSpPr>
        <p:spPr>
          <a:xfrm>
            <a:off x="2552" y="-1"/>
            <a:ext cx="12188952" cy="6858002"/>
          </a:xfrm>
          <a:prstGeom prst="rect">
            <a:avLst/>
          </a:prstGeom>
          <a:gradFill>
            <a:gsLst>
              <a:gs pos="0">
                <a:schemeClr val="accent2">
                  <a:lumMod val="60000"/>
                  <a:lumOff val="40000"/>
                  <a:alpha val="58000"/>
                </a:schemeClr>
              </a:gs>
              <a:gs pos="88000">
                <a:schemeClr val="accent2">
                  <a:lumMod val="20000"/>
                  <a:lumOff val="80000"/>
                  <a:alpha val="6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2960" rtlCol="0" anchor="ctr"/>
          <a:lstStyle/>
          <a:p>
            <a:pPr algn="ctr"/>
            <a:endParaRPr/>
          </a:p>
        </p:txBody>
      </p:sp>
      <p:sp>
        <p:nvSpPr>
          <p:cNvPr id="8" name="water3"/>
          <p:cNvSpPr/>
          <p:nvPr/>
        </p:nvSpPr>
        <p:spPr bwMode="gray">
          <a:xfrm>
            <a:off x="2552" y="6064101"/>
            <a:ext cx="12188952" cy="793899"/>
          </a:xfrm>
          <a:prstGeom prst="rect">
            <a:avLst/>
          </a:prstGeom>
          <a:gradFill>
            <a:gsLst>
              <a:gs pos="833">
                <a:schemeClr val="accent2">
                  <a:lumMod val="60000"/>
                  <a:lumOff val="40000"/>
                  <a:alpha val="38000"/>
                </a:schemeClr>
              </a:gs>
              <a:gs pos="49000">
                <a:schemeClr val="accent2">
                  <a:lumMod val="60000"/>
                  <a:lumOff val="40000"/>
                </a:schemeClr>
              </a:gs>
              <a:gs pos="100000">
                <a:schemeClr val="accent2">
                  <a:lumMod val="20000"/>
                  <a:lumOff val="80000"/>
                  <a:alpha val="8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water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white">
          <a:xfrm>
            <a:off x="-1425" y="6256181"/>
            <a:ext cx="12188952" cy="46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water1"/>
          <p:cNvPicPr>
            <a:picLocks noChangeAspect="1"/>
          </p:cNvPicPr>
          <p:nvPr/>
        </p:nvPicPr>
        <p:blipFill rotWithShape="1">
          <a:blip r:embed="rId1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 flipH="1">
            <a:off x="-1425" y="5979395"/>
            <a:ext cx="12188952" cy="2682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41120" y="265176"/>
            <a:ext cx="9509759" cy="1088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1572768"/>
            <a:ext cx="9509760" cy="4142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5586B75A-687E-405C-8A0B-8D00578BA2C3}" type="datetime1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accent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•"/>
        <a:defRPr sz="20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•"/>
        <a:defRPr sz="1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6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6pPr>
      <a:lvl7pPr marL="19202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•"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8pPr>
      <a:lvl9pPr marL="2240280" indent="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None/>
        <a:defRPr sz="14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ngall.com/acorn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rogressive-charlestown.com/2013/02/donna-walsh-spearheads-new-initiative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o.wikipedia.org/wiki/Varp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Fishing_techniques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Relationship Id="rId9" Type="http://schemas.openxmlformats.org/officeDocument/2006/relationships/hyperlink" Target="https://www.flickr.com/photos/168245564@N05/4823907734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5872" y="533400"/>
            <a:ext cx="9602789" cy="2152650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Skinningrove 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Virtual Seafront Walk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5872" y="3166246"/>
            <a:ext cx="9601200" cy="990600"/>
          </a:xfrm>
        </p:spPr>
        <p:txBody>
          <a:bodyPr/>
          <a:lstStyle/>
          <a:p>
            <a:r>
              <a:rPr lang="en-US" dirty="0"/>
              <a:t>Cleveland Ironstone Mining Museum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AE51651A-1BBA-4C23-859B-3F96D7C3FE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35" y="4156846"/>
            <a:ext cx="3733261" cy="8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0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0810" y="1451884"/>
            <a:ext cx="7190706" cy="4330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E58A3-D865-4AFD-8393-D8096C75EABB}"/>
              </a:ext>
            </a:extLst>
          </p:cNvPr>
          <p:cNvSpPr txBox="1"/>
          <p:nvPr/>
        </p:nvSpPr>
        <p:spPr>
          <a:xfrm>
            <a:off x="468766" y="6068825"/>
            <a:ext cx="1125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signpost a physical or human feature?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BA702-6320-4691-98B3-6A22DC6856F2}"/>
              </a:ext>
            </a:extLst>
          </p:cNvPr>
          <p:cNvSpPr/>
          <p:nvPr/>
        </p:nvSpPr>
        <p:spPr>
          <a:xfrm>
            <a:off x="0" y="208181"/>
            <a:ext cx="12191999" cy="121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symbol does this Cleveland Way footpath signpost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have on it?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39CD6-F9FF-4F2C-8F19-458EA2D91D6F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6ACB030-31E6-4045-BFFC-E08E1827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 bwMode="auto">
          <a:xfrm rot="15102678">
            <a:off x="8379549" y="1795748"/>
            <a:ext cx="3194416" cy="212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F666E-37DD-46EF-AFB1-9903134FA5E5}"/>
              </a:ext>
            </a:extLst>
          </p:cNvPr>
          <p:cNvSpPr txBox="1"/>
          <p:nvPr/>
        </p:nvSpPr>
        <p:spPr>
          <a:xfrm>
            <a:off x="7761515" y="4267654"/>
            <a:ext cx="4430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An acorn</a:t>
            </a:r>
          </a:p>
        </p:txBody>
      </p:sp>
    </p:spTree>
    <p:extLst>
      <p:ext uri="{BB962C8B-B14F-4D97-AF65-F5344CB8AC3E}">
        <p14:creationId xmlns:p14="http://schemas.microsoft.com/office/powerpoint/2010/main" val="1217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47225" y="1462974"/>
            <a:ext cx="3678755" cy="4328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DB91E3-4299-45E6-ABD7-4F431533E400}"/>
              </a:ext>
            </a:extLst>
          </p:cNvPr>
          <p:cNvSpPr/>
          <p:nvPr/>
        </p:nvSpPr>
        <p:spPr>
          <a:xfrm>
            <a:off x="1262743" y="183816"/>
            <a:ext cx="7717972" cy="1210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always use one of these?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Why is using a litter bin important?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3D154-0A29-410C-B3F0-92A08314C719}"/>
              </a:ext>
            </a:extLst>
          </p:cNvPr>
          <p:cNvSpPr txBox="1"/>
          <p:nvPr/>
        </p:nvSpPr>
        <p:spPr>
          <a:xfrm>
            <a:off x="468766" y="6068825"/>
            <a:ext cx="11254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litter bin a physical or human feature?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B62AD-BDB7-4C54-8DC4-AD1C0E8A88E6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8A7FB-5F81-4BAC-B537-4C572CA3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985826" y="1462974"/>
            <a:ext cx="4746325" cy="31652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7C2B2C-CF0F-4DFA-9E0C-78DABE49A491}"/>
              </a:ext>
            </a:extLst>
          </p:cNvPr>
          <p:cNvSpPr txBox="1"/>
          <p:nvPr/>
        </p:nvSpPr>
        <p:spPr>
          <a:xfrm>
            <a:off x="4525980" y="4868184"/>
            <a:ext cx="766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Rubbish can hurt animals</a:t>
            </a:r>
          </a:p>
        </p:txBody>
      </p:sp>
    </p:spTree>
    <p:extLst>
      <p:ext uri="{BB962C8B-B14F-4D97-AF65-F5344CB8AC3E}">
        <p14:creationId xmlns:p14="http://schemas.microsoft.com/office/powerpoint/2010/main" val="275063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1628" y="521992"/>
            <a:ext cx="6643698" cy="501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7B42EB-713B-4692-A961-275B53BCD979}"/>
              </a:ext>
            </a:extLst>
          </p:cNvPr>
          <p:cNvSpPr txBox="1"/>
          <p:nvPr/>
        </p:nvSpPr>
        <p:spPr>
          <a:xfrm>
            <a:off x="511628" y="6107408"/>
            <a:ext cx="1168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GB" sz="3200" dirty="0"/>
              <a:t>Is a bench a physical or human feature?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C82380-325F-4038-953B-C664FFCD857A}"/>
              </a:ext>
            </a:extLst>
          </p:cNvPr>
          <p:cNvSpPr txBox="1"/>
          <p:nvPr/>
        </p:nvSpPr>
        <p:spPr>
          <a:xfrm>
            <a:off x="7249885" y="1751205"/>
            <a:ext cx="49421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Do you like sitting on benches?</a:t>
            </a:r>
          </a:p>
          <a:p>
            <a:pPr algn="ctr"/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They usually have beautiful views.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F56F24-8114-452E-85FE-247205CFB3FE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</p:spTree>
    <p:extLst>
      <p:ext uri="{BB962C8B-B14F-4D97-AF65-F5344CB8AC3E}">
        <p14:creationId xmlns:p14="http://schemas.microsoft.com/office/powerpoint/2010/main" val="170215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69471" y="1258310"/>
            <a:ext cx="6556156" cy="3347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5AD425-261D-42A5-955E-BB9580E7E25E}"/>
              </a:ext>
            </a:extLst>
          </p:cNvPr>
          <p:cNvSpPr/>
          <p:nvPr/>
        </p:nvSpPr>
        <p:spPr>
          <a:xfrm>
            <a:off x="0" y="182227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This large metal object was from a boat. What was it for?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66762-BD6E-43D9-BC45-4D69777871ED}"/>
              </a:ext>
            </a:extLst>
          </p:cNvPr>
          <p:cNvSpPr txBox="1"/>
          <p:nvPr/>
        </p:nvSpPr>
        <p:spPr>
          <a:xfrm>
            <a:off x="440871" y="6090998"/>
            <a:ext cx="11310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this object a physical or human feature?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6EAF9-E627-45A2-A1B4-E09BE86670E0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1C3ABB-66FA-49BD-A2AC-B81F087EF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8165632" y="1258310"/>
            <a:ext cx="2894253" cy="4341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32D9DE-29D7-45A6-969C-A37E9A981E6F}"/>
              </a:ext>
            </a:extLst>
          </p:cNvPr>
          <p:cNvSpPr txBox="1"/>
          <p:nvPr/>
        </p:nvSpPr>
        <p:spPr>
          <a:xfrm>
            <a:off x="0" y="4994583"/>
            <a:ext cx="7990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Anchor for holding a boat still</a:t>
            </a:r>
          </a:p>
        </p:txBody>
      </p:sp>
    </p:spTree>
    <p:extLst>
      <p:ext uri="{BB962C8B-B14F-4D97-AF65-F5344CB8AC3E}">
        <p14:creationId xmlns:p14="http://schemas.microsoft.com/office/powerpoint/2010/main" val="74907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0979" y="1311264"/>
            <a:ext cx="3447878" cy="4588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B623C4-688A-4FE2-8C2E-1E9CF5C771B9}"/>
              </a:ext>
            </a:extLst>
          </p:cNvPr>
          <p:cNvSpPr txBox="1"/>
          <p:nvPr/>
        </p:nvSpPr>
        <p:spPr>
          <a:xfrm>
            <a:off x="359229" y="6052459"/>
            <a:ext cx="1137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this boat a physical or human feature?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0B917-F4D2-46D1-9E51-9304A6172593}"/>
              </a:ext>
            </a:extLst>
          </p:cNvPr>
          <p:cNvSpPr/>
          <p:nvPr/>
        </p:nvSpPr>
        <p:spPr>
          <a:xfrm>
            <a:off x="0" y="81645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boat is now on land. What jobs would the people who worked in it have done?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1A75A-0845-4305-B567-1BC4FAA1ACFE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A4E9F-528A-4F07-B75C-EAE2E3AF3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5123063" y="1311264"/>
            <a:ext cx="5766008" cy="3880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544474-6E7A-459F-8989-3111F22409A5}"/>
              </a:ext>
            </a:extLst>
          </p:cNvPr>
          <p:cNvSpPr txBox="1"/>
          <p:nvPr/>
        </p:nvSpPr>
        <p:spPr>
          <a:xfrm>
            <a:off x="5123064" y="5191532"/>
            <a:ext cx="5766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Fishing</a:t>
            </a:r>
          </a:p>
        </p:txBody>
      </p:sp>
    </p:spTree>
    <p:extLst>
      <p:ext uri="{BB962C8B-B14F-4D97-AF65-F5344CB8AC3E}">
        <p14:creationId xmlns:p14="http://schemas.microsoft.com/office/powerpoint/2010/main" val="16841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8259" y="1143000"/>
            <a:ext cx="3183161" cy="4702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00F190-746D-478A-8AD3-98AE38718C6A}"/>
              </a:ext>
            </a:extLst>
          </p:cNvPr>
          <p:cNvSpPr txBox="1"/>
          <p:nvPr/>
        </p:nvSpPr>
        <p:spPr>
          <a:xfrm>
            <a:off x="550409" y="6095157"/>
            <a:ext cx="11091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art a physical or human feature?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AF57A2-5F4E-4DD1-A7CB-19540209FBAE}"/>
              </a:ext>
            </a:extLst>
          </p:cNvPr>
          <p:cNvSpPr/>
          <p:nvPr/>
        </p:nvSpPr>
        <p:spPr>
          <a:xfrm>
            <a:off x="-1" y="2161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artwork is next to the sea. What would you draw?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A13C4-8C23-4C85-8025-76E5377710F1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C2256C-6D01-4669-A259-BECD9E19648E}"/>
              </a:ext>
            </a:extLst>
          </p:cNvPr>
          <p:cNvSpPr/>
          <p:nvPr/>
        </p:nvSpPr>
        <p:spPr>
          <a:xfrm>
            <a:off x="4735286" y="1143000"/>
            <a:ext cx="6999514" cy="4702630"/>
          </a:xfrm>
          <a:custGeom>
            <a:avLst/>
            <a:gdLst>
              <a:gd name="connsiteX0" fmla="*/ 0 w 6999514"/>
              <a:gd name="connsiteY0" fmla="*/ 0 h 4702630"/>
              <a:gd name="connsiteX1" fmla="*/ 653288 w 6999514"/>
              <a:gd name="connsiteY1" fmla="*/ 0 h 4702630"/>
              <a:gd name="connsiteX2" fmla="*/ 1026595 w 6999514"/>
              <a:gd name="connsiteY2" fmla="*/ 0 h 4702630"/>
              <a:gd name="connsiteX3" fmla="*/ 1749879 w 6999514"/>
              <a:gd name="connsiteY3" fmla="*/ 0 h 4702630"/>
              <a:gd name="connsiteX4" fmla="*/ 2333171 w 6999514"/>
              <a:gd name="connsiteY4" fmla="*/ 0 h 4702630"/>
              <a:gd name="connsiteX5" fmla="*/ 2706479 w 6999514"/>
              <a:gd name="connsiteY5" fmla="*/ 0 h 4702630"/>
              <a:gd name="connsiteX6" fmla="*/ 3289772 w 6999514"/>
              <a:gd name="connsiteY6" fmla="*/ 0 h 4702630"/>
              <a:gd name="connsiteX7" fmla="*/ 4013055 w 6999514"/>
              <a:gd name="connsiteY7" fmla="*/ 0 h 4702630"/>
              <a:gd name="connsiteX8" fmla="*/ 4526352 w 6999514"/>
              <a:gd name="connsiteY8" fmla="*/ 0 h 4702630"/>
              <a:gd name="connsiteX9" fmla="*/ 5039650 w 6999514"/>
              <a:gd name="connsiteY9" fmla="*/ 0 h 4702630"/>
              <a:gd name="connsiteX10" fmla="*/ 5622943 w 6999514"/>
              <a:gd name="connsiteY10" fmla="*/ 0 h 4702630"/>
              <a:gd name="connsiteX11" fmla="*/ 6276231 w 6999514"/>
              <a:gd name="connsiteY11" fmla="*/ 0 h 4702630"/>
              <a:gd name="connsiteX12" fmla="*/ 6999514 w 6999514"/>
              <a:gd name="connsiteY12" fmla="*/ 0 h 4702630"/>
              <a:gd name="connsiteX13" fmla="*/ 6999514 w 6999514"/>
              <a:gd name="connsiteY13" fmla="*/ 634855 h 4702630"/>
              <a:gd name="connsiteX14" fmla="*/ 6999514 w 6999514"/>
              <a:gd name="connsiteY14" fmla="*/ 1175658 h 4702630"/>
              <a:gd name="connsiteX15" fmla="*/ 6999514 w 6999514"/>
              <a:gd name="connsiteY15" fmla="*/ 1669434 h 4702630"/>
              <a:gd name="connsiteX16" fmla="*/ 6999514 w 6999514"/>
              <a:gd name="connsiteY16" fmla="*/ 2257262 h 4702630"/>
              <a:gd name="connsiteX17" fmla="*/ 6999514 w 6999514"/>
              <a:gd name="connsiteY17" fmla="*/ 2892117 h 4702630"/>
              <a:gd name="connsiteX18" fmla="*/ 6999514 w 6999514"/>
              <a:gd name="connsiteY18" fmla="*/ 3573999 h 4702630"/>
              <a:gd name="connsiteX19" fmla="*/ 6999514 w 6999514"/>
              <a:gd name="connsiteY19" fmla="*/ 4702630 h 4702630"/>
              <a:gd name="connsiteX20" fmla="*/ 6276231 w 6999514"/>
              <a:gd name="connsiteY20" fmla="*/ 4702630 h 4702630"/>
              <a:gd name="connsiteX21" fmla="*/ 5762933 w 6999514"/>
              <a:gd name="connsiteY21" fmla="*/ 4702630 h 4702630"/>
              <a:gd name="connsiteX22" fmla="*/ 5249636 w 6999514"/>
              <a:gd name="connsiteY22" fmla="*/ 4702630 h 4702630"/>
              <a:gd name="connsiteX23" fmla="*/ 4736338 w 6999514"/>
              <a:gd name="connsiteY23" fmla="*/ 4702630 h 4702630"/>
              <a:gd name="connsiteX24" fmla="*/ 4083050 w 6999514"/>
              <a:gd name="connsiteY24" fmla="*/ 4702630 h 4702630"/>
              <a:gd name="connsiteX25" fmla="*/ 3499757 w 6999514"/>
              <a:gd name="connsiteY25" fmla="*/ 4702630 h 4702630"/>
              <a:gd name="connsiteX26" fmla="*/ 3126450 w 6999514"/>
              <a:gd name="connsiteY26" fmla="*/ 4702630 h 4702630"/>
              <a:gd name="connsiteX27" fmla="*/ 2613152 w 6999514"/>
              <a:gd name="connsiteY27" fmla="*/ 4702630 h 4702630"/>
              <a:gd name="connsiteX28" fmla="*/ 1959864 w 6999514"/>
              <a:gd name="connsiteY28" fmla="*/ 4702630 h 4702630"/>
              <a:gd name="connsiteX29" fmla="*/ 1516561 w 6999514"/>
              <a:gd name="connsiteY29" fmla="*/ 4702630 h 4702630"/>
              <a:gd name="connsiteX30" fmla="*/ 793278 w 6999514"/>
              <a:gd name="connsiteY30" fmla="*/ 4702630 h 4702630"/>
              <a:gd name="connsiteX31" fmla="*/ 0 w 6999514"/>
              <a:gd name="connsiteY31" fmla="*/ 4702630 h 4702630"/>
              <a:gd name="connsiteX32" fmla="*/ 0 w 6999514"/>
              <a:gd name="connsiteY32" fmla="*/ 4114801 h 4702630"/>
              <a:gd name="connsiteX33" fmla="*/ 0 w 6999514"/>
              <a:gd name="connsiteY33" fmla="*/ 3668051 h 4702630"/>
              <a:gd name="connsiteX34" fmla="*/ 0 w 6999514"/>
              <a:gd name="connsiteY34" fmla="*/ 3080223 h 4702630"/>
              <a:gd name="connsiteX35" fmla="*/ 0 w 6999514"/>
              <a:gd name="connsiteY35" fmla="*/ 2586447 h 4702630"/>
              <a:gd name="connsiteX36" fmla="*/ 0 w 6999514"/>
              <a:gd name="connsiteY36" fmla="*/ 2092670 h 4702630"/>
              <a:gd name="connsiteX37" fmla="*/ 0 w 6999514"/>
              <a:gd name="connsiteY37" fmla="*/ 1598894 h 4702630"/>
              <a:gd name="connsiteX38" fmla="*/ 0 w 6999514"/>
              <a:gd name="connsiteY38" fmla="*/ 1105118 h 4702630"/>
              <a:gd name="connsiteX39" fmla="*/ 0 w 6999514"/>
              <a:gd name="connsiteY39" fmla="*/ 564316 h 4702630"/>
              <a:gd name="connsiteX40" fmla="*/ 0 w 6999514"/>
              <a:gd name="connsiteY40" fmla="*/ 0 h 470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999514" h="4702630" fill="none" extrusionOk="0">
                <a:moveTo>
                  <a:pt x="0" y="0"/>
                </a:moveTo>
                <a:cubicBezTo>
                  <a:pt x="219508" y="-68476"/>
                  <a:pt x="374615" y="34539"/>
                  <a:pt x="653288" y="0"/>
                </a:cubicBezTo>
                <a:cubicBezTo>
                  <a:pt x="931961" y="-34539"/>
                  <a:pt x="840461" y="23640"/>
                  <a:pt x="1026595" y="0"/>
                </a:cubicBezTo>
                <a:cubicBezTo>
                  <a:pt x="1212729" y="-23640"/>
                  <a:pt x="1496076" y="34885"/>
                  <a:pt x="1749879" y="0"/>
                </a:cubicBezTo>
                <a:cubicBezTo>
                  <a:pt x="2003682" y="-34885"/>
                  <a:pt x="2099414" y="5690"/>
                  <a:pt x="2333171" y="0"/>
                </a:cubicBezTo>
                <a:cubicBezTo>
                  <a:pt x="2566928" y="-5690"/>
                  <a:pt x="2595803" y="11526"/>
                  <a:pt x="2706479" y="0"/>
                </a:cubicBezTo>
                <a:cubicBezTo>
                  <a:pt x="2817155" y="-11526"/>
                  <a:pt x="3085165" y="58954"/>
                  <a:pt x="3289772" y="0"/>
                </a:cubicBezTo>
                <a:cubicBezTo>
                  <a:pt x="3494379" y="-58954"/>
                  <a:pt x="3722186" y="40281"/>
                  <a:pt x="4013055" y="0"/>
                </a:cubicBezTo>
                <a:cubicBezTo>
                  <a:pt x="4303924" y="-40281"/>
                  <a:pt x="4302023" y="31965"/>
                  <a:pt x="4526352" y="0"/>
                </a:cubicBezTo>
                <a:cubicBezTo>
                  <a:pt x="4750681" y="-31965"/>
                  <a:pt x="4795773" y="2108"/>
                  <a:pt x="5039650" y="0"/>
                </a:cubicBezTo>
                <a:cubicBezTo>
                  <a:pt x="5283527" y="-2108"/>
                  <a:pt x="5342566" y="66955"/>
                  <a:pt x="5622943" y="0"/>
                </a:cubicBezTo>
                <a:cubicBezTo>
                  <a:pt x="5903320" y="-66955"/>
                  <a:pt x="6061603" y="17035"/>
                  <a:pt x="6276231" y="0"/>
                </a:cubicBezTo>
                <a:cubicBezTo>
                  <a:pt x="6490859" y="-17035"/>
                  <a:pt x="6639786" y="50959"/>
                  <a:pt x="6999514" y="0"/>
                </a:cubicBezTo>
                <a:cubicBezTo>
                  <a:pt x="7049917" y="271586"/>
                  <a:pt x="6991277" y="491673"/>
                  <a:pt x="6999514" y="634855"/>
                </a:cubicBezTo>
                <a:cubicBezTo>
                  <a:pt x="7007751" y="778038"/>
                  <a:pt x="6967509" y="1021046"/>
                  <a:pt x="6999514" y="1175658"/>
                </a:cubicBezTo>
                <a:cubicBezTo>
                  <a:pt x="7031519" y="1330270"/>
                  <a:pt x="6963898" y="1445247"/>
                  <a:pt x="6999514" y="1669434"/>
                </a:cubicBezTo>
                <a:cubicBezTo>
                  <a:pt x="7035130" y="1893621"/>
                  <a:pt x="6982866" y="2115734"/>
                  <a:pt x="6999514" y="2257262"/>
                </a:cubicBezTo>
                <a:cubicBezTo>
                  <a:pt x="7016162" y="2398790"/>
                  <a:pt x="6964036" y="2708748"/>
                  <a:pt x="6999514" y="2892117"/>
                </a:cubicBezTo>
                <a:cubicBezTo>
                  <a:pt x="7034992" y="3075487"/>
                  <a:pt x="6988044" y="3385042"/>
                  <a:pt x="6999514" y="3573999"/>
                </a:cubicBezTo>
                <a:cubicBezTo>
                  <a:pt x="7010984" y="3762956"/>
                  <a:pt x="6967429" y="4342199"/>
                  <a:pt x="6999514" y="4702630"/>
                </a:cubicBezTo>
                <a:cubicBezTo>
                  <a:pt x="6682371" y="4755560"/>
                  <a:pt x="6516901" y="4624125"/>
                  <a:pt x="6276231" y="4702630"/>
                </a:cubicBezTo>
                <a:cubicBezTo>
                  <a:pt x="6035561" y="4781135"/>
                  <a:pt x="5960352" y="4680518"/>
                  <a:pt x="5762933" y="4702630"/>
                </a:cubicBezTo>
                <a:cubicBezTo>
                  <a:pt x="5565514" y="4724742"/>
                  <a:pt x="5354709" y="4680077"/>
                  <a:pt x="5249636" y="4702630"/>
                </a:cubicBezTo>
                <a:cubicBezTo>
                  <a:pt x="5144563" y="4725183"/>
                  <a:pt x="4882142" y="4656309"/>
                  <a:pt x="4736338" y="4702630"/>
                </a:cubicBezTo>
                <a:cubicBezTo>
                  <a:pt x="4590534" y="4748951"/>
                  <a:pt x="4287482" y="4659370"/>
                  <a:pt x="4083050" y="4702630"/>
                </a:cubicBezTo>
                <a:cubicBezTo>
                  <a:pt x="3878618" y="4745890"/>
                  <a:pt x="3775223" y="4684406"/>
                  <a:pt x="3499757" y="4702630"/>
                </a:cubicBezTo>
                <a:cubicBezTo>
                  <a:pt x="3224291" y="4720854"/>
                  <a:pt x="3240909" y="4670784"/>
                  <a:pt x="3126450" y="4702630"/>
                </a:cubicBezTo>
                <a:cubicBezTo>
                  <a:pt x="3011991" y="4734476"/>
                  <a:pt x="2723157" y="4702551"/>
                  <a:pt x="2613152" y="4702630"/>
                </a:cubicBezTo>
                <a:cubicBezTo>
                  <a:pt x="2503147" y="4702709"/>
                  <a:pt x="2206170" y="4699847"/>
                  <a:pt x="1959864" y="4702630"/>
                </a:cubicBezTo>
                <a:cubicBezTo>
                  <a:pt x="1713558" y="4705413"/>
                  <a:pt x="1652781" y="4673471"/>
                  <a:pt x="1516561" y="4702630"/>
                </a:cubicBezTo>
                <a:cubicBezTo>
                  <a:pt x="1380341" y="4731789"/>
                  <a:pt x="1012826" y="4682093"/>
                  <a:pt x="793278" y="4702630"/>
                </a:cubicBezTo>
                <a:cubicBezTo>
                  <a:pt x="573730" y="4723167"/>
                  <a:pt x="357886" y="4658680"/>
                  <a:pt x="0" y="4702630"/>
                </a:cubicBezTo>
                <a:cubicBezTo>
                  <a:pt x="-51698" y="4466760"/>
                  <a:pt x="28330" y="4353908"/>
                  <a:pt x="0" y="4114801"/>
                </a:cubicBezTo>
                <a:cubicBezTo>
                  <a:pt x="-28330" y="3875694"/>
                  <a:pt x="9193" y="3876419"/>
                  <a:pt x="0" y="3668051"/>
                </a:cubicBezTo>
                <a:cubicBezTo>
                  <a:pt x="-9193" y="3459683"/>
                  <a:pt x="13204" y="3204948"/>
                  <a:pt x="0" y="3080223"/>
                </a:cubicBezTo>
                <a:cubicBezTo>
                  <a:pt x="-13204" y="2955498"/>
                  <a:pt x="56357" y="2753371"/>
                  <a:pt x="0" y="2586447"/>
                </a:cubicBezTo>
                <a:cubicBezTo>
                  <a:pt x="-56357" y="2419523"/>
                  <a:pt x="37331" y="2339020"/>
                  <a:pt x="0" y="2092670"/>
                </a:cubicBezTo>
                <a:cubicBezTo>
                  <a:pt x="-37331" y="1846320"/>
                  <a:pt x="56806" y="1769558"/>
                  <a:pt x="0" y="1598894"/>
                </a:cubicBezTo>
                <a:cubicBezTo>
                  <a:pt x="-56806" y="1428230"/>
                  <a:pt x="37348" y="1322816"/>
                  <a:pt x="0" y="1105118"/>
                </a:cubicBezTo>
                <a:cubicBezTo>
                  <a:pt x="-37348" y="887420"/>
                  <a:pt x="18031" y="707667"/>
                  <a:pt x="0" y="564316"/>
                </a:cubicBezTo>
                <a:cubicBezTo>
                  <a:pt x="-18031" y="420965"/>
                  <a:pt x="63268" y="207437"/>
                  <a:pt x="0" y="0"/>
                </a:cubicBezTo>
                <a:close/>
              </a:path>
              <a:path w="6999514" h="4702630" stroke="0" extrusionOk="0">
                <a:moveTo>
                  <a:pt x="0" y="0"/>
                </a:moveTo>
                <a:cubicBezTo>
                  <a:pt x="221084" y="-45011"/>
                  <a:pt x="317547" y="23482"/>
                  <a:pt x="513298" y="0"/>
                </a:cubicBezTo>
                <a:cubicBezTo>
                  <a:pt x="709049" y="-23482"/>
                  <a:pt x="800697" y="4445"/>
                  <a:pt x="886605" y="0"/>
                </a:cubicBezTo>
                <a:cubicBezTo>
                  <a:pt x="972513" y="-4445"/>
                  <a:pt x="1345108" y="14676"/>
                  <a:pt x="1609888" y="0"/>
                </a:cubicBezTo>
                <a:cubicBezTo>
                  <a:pt x="1874668" y="-14676"/>
                  <a:pt x="1897039" y="33747"/>
                  <a:pt x="2123186" y="0"/>
                </a:cubicBezTo>
                <a:cubicBezTo>
                  <a:pt x="2349333" y="-33747"/>
                  <a:pt x="2493022" y="59419"/>
                  <a:pt x="2636484" y="0"/>
                </a:cubicBezTo>
                <a:cubicBezTo>
                  <a:pt x="2779946" y="-59419"/>
                  <a:pt x="3067351" y="81714"/>
                  <a:pt x="3359767" y="0"/>
                </a:cubicBezTo>
                <a:cubicBezTo>
                  <a:pt x="3652183" y="-81714"/>
                  <a:pt x="3707151" y="1704"/>
                  <a:pt x="3803069" y="0"/>
                </a:cubicBezTo>
                <a:cubicBezTo>
                  <a:pt x="3898987" y="-1704"/>
                  <a:pt x="4270454" y="43622"/>
                  <a:pt x="4526352" y="0"/>
                </a:cubicBezTo>
                <a:cubicBezTo>
                  <a:pt x="4782250" y="-43622"/>
                  <a:pt x="5063195" y="76364"/>
                  <a:pt x="5249636" y="0"/>
                </a:cubicBezTo>
                <a:cubicBezTo>
                  <a:pt x="5436077" y="-76364"/>
                  <a:pt x="5672876" y="3975"/>
                  <a:pt x="5832928" y="0"/>
                </a:cubicBezTo>
                <a:cubicBezTo>
                  <a:pt x="5992980" y="-3975"/>
                  <a:pt x="6654266" y="40785"/>
                  <a:pt x="6999514" y="0"/>
                </a:cubicBezTo>
                <a:cubicBezTo>
                  <a:pt x="7007301" y="189576"/>
                  <a:pt x="6996292" y="383525"/>
                  <a:pt x="6999514" y="540802"/>
                </a:cubicBezTo>
                <a:cubicBezTo>
                  <a:pt x="7002736" y="698079"/>
                  <a:pt x="6955727" y="832147"/>
                  <a:pt x="6999514" y="987552"/>
                </a:cubicBezTo>
                <a:cubicBezTo>
                  <a:pt x="7043301" y="1142957"/>
                  <a:pt x="6976074" y="1329153"/>
                  <a:pt x="6999514" y="1575381"/>
                </a:cubicBezTo>
                <a:cubicBezTo>
                  <a:pt x="7022954" y="1821609"/>
                  <a:pt x="6974665" y="1991953"/>
                  <a:pt x="6999514" y="2163210"/>
                </a:cubicBezTo>
                <a:cubicBezTo>
                  <a:pt x="7024363" y="2334467"/>
                  <a:pt x="6969453" y="2495926"/>
                  <a:pt x="6999514" y="2751039"/>
                </a:cubicBezTo>
                <a:cubicBezTo>
                  <a:pt x="7029575" y="3006152"/>
                  <a:pt x="6988560" y="3076937"/>
                  <a:pt x="6999514" y="3385894"/>
                </a:cubicBezTo>
                <a:cubicBezTo>
                  <a:pt x="7010468" y="3694851"/>
                  <a:pt x="6992016" y="3725084"/>
                  <a:pt x="6999514" y="4020749"/>
                </a:cubicBezTo>
                <a:cubicBezTo>
                  <a:pt x="7007012" y="4316414"/>
                  <a:pt x="6939822" y="4516819"/>
                  <a:pt x="6999514" y="4702630"/>
                </a:cubicBezTo>
                <a:cubicBezTo>
                  <a:pt x="6887227" y="4738587"/>
                  <a:pt x="6785628" y="4683586"/>
                  <a:pt x="6626207" y="4702630"/>
                </a:cubicBezTo>
                <a:cubicBezTo>
                  <a:pt x="6466786" y="4721674"/>
                  <a:pt x="6089440" y="4655096"/>
                  <a:pt x="5902923" y="4702630"/>
                </a:cubicBezTo>
                <a:cubicBezTo>
                  <a:pt x="5716406" y="4750164"/>
                  <a:pt x="5567061" y="4634990"/>
                  <a:pt x="5319631" y="4702630"/>
                </a:cubicBezTo>
                <a:cubicBezTo>
                  <a:pt x="5072201" y="4770270"/>
                  <a:pt x="5055986" y="4668726"/>
                  <a:pt x="4876328" y="4702630"/>
                </a:cubicBezTo>
                <a:cubicBezTo>
                  <a:pt x="4696670" y="4736534"/>
                  <a:pt x="4490180" y="4639398"/>
                  <a:pt x="4293035" y="4702630"/>
                </a:cubicBezTo>
                <a:cubicBezTo>
                  <a:pt x="4095890" y="4765862"/>
                  <a:pt x="4037692" y="4658653"/>
                  <a:pt x="3919728" y="4702630"/>
                </a:cubicBezTo>
                <a:cubicBezTo>
                  <a:pt x="3801764" y="4746607"/>
                  <a:pt x="3651373" y="4679341"/>
                  <a:pt x="3546420" y="4702630"/>
                </a:cubicBezTo>
                <a:cubicBezTo>
                  <a:pt x="3441467" y="4725919"/>
                  <a:pt x="3133601" y="4692146"/>
                  <a:pt x="2963128" y="4702630"/>
                </a:cubicBezTo>
                <a:cubicBezTo>
                  <a:pt x="2792655" y="4713114"/>
                  <a:pt x="2688224" y="4678102"/>
                  <a:pt x="2519825" y="4702630"/>
                </a:cubicBezTo>
                <a:cubicBezTo>
                  <a:pt x="2351426" y="4727158"/>
                  <a:pt x="2076046" y="4661363"/>
                  <a:pt x="1866537" y="4702630"/>
                </a:cubicBezTo>
                <a:cubicBezTo>
                  <a:pt x="1657028" y="4743897"/>
                  <a:pt x="1627649" y="4701781"/>
                  <a:pt x="1423235" y="4702630"/>
                </a:cubicBezTo>
                <a:cubicBezTo>
                  <a:pt x="1218821" y="4703479"/>
                  <a:pt x="992150" y="4679445"/>
                  <a:pt x="769947" y="4702630"/>
                </a:cubicBezTo>
                <a:cubicBezTo>
                  <a:pt x="547744" y="4725815"/>
                  <a:pt x="313158" y="4677412"/>
                  <a:pt x="0" y="4702630"/>
                </a:cubicBezTo>
                <a:cubicBezTo>
                  <a:pt x="-42202" y="4510823"/>
                  <a:pt x="37602" y="4209179"/>
                  <a:pt x="0" y="4067775"/>
                </a:cubicBezTo>
                <a:cubicBezTo>
                  <a:pt x="-37602" y="3926371"/>
                  <a:pt x="2682" y="3618660"/>
                  <a:pt x="0" y="3432920"/>
                </a:cubicBezTo>
                <a:cubicBezTo>
                  <a:pt x="-2682" y="3247180"/>
                  <a:pt x="80125" y="2943426"/>
                  <a:pt x="0" y="2751039"/>
                </a:cubicBezTo>
                <a:cubicBezTo>
                  <a:pt x="-80125" y="2558652"/>
                  <a:pt x="41601" y="2441390"/>
                  <a:pt x="0" y="2210236"/>
                </a:cubicBezTo>
                <a:cubicBezTo>
                  <a:pt x="-41601" y="1979082"/>
                  <a:pt x="4785" y="1753867"/>
                  <a:pt x="0" y="1528355"/>
                </a:cubicBezTo>
                <a:cubicBezTo>
                  <a:pt x="-4785" y="1302843"/>
                  <a:pt x="49722" y="1254631"/>
                  <a:pt x="0" y="1034579"/>
                </a:cubicBezTo>
                <a:cubicBezTo>
                  <a:pt x="-49722" y="814527"/>
                  <a:pt x="46305" y="775079"/>
                  <a:pt x="0" y="587829"/>
                </a:cubicBezTo>
                <a:cubicBezTo>
                  <a:pt x="-46305" y="400579"/>
                  <a:pt x="53548" y="139066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61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2626EE-DDAF-47CE-98D6-1E996E5BDCF3}"/>
              </a:ext>
            </a:extLst>
          </p:cNvPr>
          <p:cNvSpPr txBox="1"/>
          <p:nvPr/>
        </p:nvSpPr>
        <p:spPr>
          <a:xfrm>
            <a:off x="0" y="18263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This is called a jetty, it sticks out into the sea and was where the boats parked to collect ironstone and steel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7BBB6D-E4DD-4BF8-BD65-00E6F334D1C0}"/>
              </a:ext>
            </a:extLst>
          </p:cNvPr>
          <p:cNvSpPr txBox="1"/>
          <p:nvPr/>
        </p:nvSpPr>
        <p:spPr>
          <a:xfrm>
            <a:off x="359229" y="6052459"/>
            <a:ext cx="11374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this jetty a physical or human feature?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772F63-8AE8-42B9-8F6D-D18AC1B23621}"/>
              </a:ext>
            </a:extLst>
          </p:cNvPr>
          <p:cNvSpPr txBox="1"/>
          <p:nvPr/>
        </p:nvSpPr>
        <p:spPr>
          <a:xfrm>
            <a:off x="8410575" y="5981093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14" name="Picture 13" descr="A close up of a rock next to a body of water&#10;&#10;Description automatically generated">
            <a:extLst>
              <a:ext uri="{FF2B5EF4-FFF2-40B4-BE49-F238E27FC236}">
                <a16:creationId xmlns:a16="http://schemas.microsoft.com/office/drawing/2014/main" id="{4F6F3E25-0859-4FC8-846C-E68C10C77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66" b="14281"/>
          <a:stretch/>
        </p:blipFill>
        <p:spPr>
          <a:xfrm>
            <a:off x="2119312" y="1477266"/>
            <a:ext cx="7953375" cy="422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493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E933AFD-C39F-43FB-95C7-93D072E2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56" y="1349960"/>
            <a:ext cx="3598863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BEA8F545-9154-483C-8252-BDBBA2167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7" y="1402744"/>
            <a:ext cx="3460326" cy="25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089E1CD-561C-4F07-BF90-24C5FF4A9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887" y="2164697"/>
            <a:ext cx="3976688" cy="2982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90AAE96-4D4F-450C-AE5B-A42E16E08603}"/>
              </a:ext>
            </a:extLst>
          </p:cNvPr>
          <p:cNvSpPr txBox="1"/>
          <p:nvPr/>
        </p:nvSpPr>
        <p:spPr>
          <a:xfrm>
            <a:off x="0" y="18263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Now imagine you are on the beach, make a picture out of leaves, twigs, stones and other things in your garden or park.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A963ED-CC92-42EF-9694-658D2656CA7A}"/>
              </a:ext>
            </a:extLst>
          </p:cNvPr>
          <p:cNvSpPr txBox="1"/>
          <p:nvPr/>
        </p:nvSpPr>
        <p:spPr>
          <a:xfrm>
            <a:off x="192079" y="5285543"/>
            <a:ext cx="117666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Can you work out what these pictures are? Children made them to remember their day in Skinningrove. If you can please take a photo of your natural art and email it to learning@ironstonemuseum.co.uk</a:t>
            </a:r>
          </a:p>
        </p:txBody>
      </p:sp>
    </p:spTree>
    <p:extLst>
      <p:ext uri="{BB962C8B-B14F-4D97-AF65-F5344CB8AC3E}">
        <p14:creationId xmlns:p14="http://schemas.microsoft.com/office/powerpoint/2010/main" val="21120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287248"/>
            <a:ext cx="9220200" cy="4084728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We describe the things we see as either human or physical.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Physical features are natural.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Human features are made by people.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Walk with me and spot some . . .</a:t>
            </a:r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AE51651A-1BBA-4C23-859B-3F96D7C3FE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5504" y="5702345"/>
            <a:ext cx="3733261" cy="8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8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18F451-7F9E-4A27-B02B-1B0E452C913C}"/>
              </a:ext>
            </a:extLst>
          </p:cNvPr>
          <p:cNvSpPr txBox="1"/>
          <p:nvPr/>
        </p:nvSpPr>
        <p:spPr>
          <a:xfrm>
            <a:off x="0" y="23926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Look at these cliffs?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03BA2-61CA-4B55-A29E-73DE846A10D3}"/>
              </a:ext>
            </a:extLst>
          </p:cNvPr>
          <p:cNvSpPr txBox="1"/>
          <p:nvPr/>
        </p:nvSpPr>
        <p:spPr>
          <a:xfrm>
            <a:off x="0" y="5324491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Are cliffs a physical or human feature?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A6DCD9-0677-4BC4-A93F-F26FF9FF8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r="3879" b="-1"/>
          <a:stretch/>
        </p:blipFill>
        <p:spPr bwMode="auto">
          <a:xfrm>
            <a:off x="2390074" y="1038641"/>
            <a:ext cx="7411852" cy="4169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F51D6-E3C8-4025-802E-99BEE77F04C8}"/>
              </a:ext>
            </a:extLst>
          </p:cNvPr>
          <p:cNvSpPr txBox="1"/>
          <p:nvPr/>
        </p:nvSpPr>
        <p:spPr>
          <a:xfrm>
            <a:off x="0" y="588842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Cliffs are natural so they are a </a:t>
            </a:r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 feature</a:t>
            </a:r>
          </a:p>
        </p:txBody>
      </p:sp>
    </p:spTree>
    <p:extLst>
      <p:ext uri="{BB962C8B-B14F-4D97-AF65-F5344CB8AC3E}">
        <p14:creationId xmlns:p14="http://schemas.microsoft.com/office/powerpoint/2010/main" val="33274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67504" y="1051166"/>
            <a:ext cx="7656992" cy="4755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B72F0E-1FD9-4954-9FDB-6DD155F8554B}"/>
              </a:ext>
            </a:extLst>
          </p:cNvPr>
          <p:cNvSpPr/>
          <p:nvPr/>
        </p:nvSpPr>
        <p:spPr>
          <a:xfrm>
            <a:off x="1" y="280604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you like to walk the footpath to the top of these cliffs?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51F1FD-A033-408A-A6D8-49DB123BCD07}"/>
              </a:ext>
            </a:extLst>
          </p:cNvPr>
          <p:cNvSpPr txBox="1"/>
          <p:nvPr/>
        </p:nvSpPr>
        <p:spPr>
          <a:xfrm>
            <a:off x="0" y="5888424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It is very steep so you would be tired at the top!</a:t>
            </a:r>
          </a:p>
        </p:txBody>
      </p:sp>
    </p:spTree>
    <p:extLst>
      <p:ext uri="{BB962C8B-B14F-4D97-AF65-F5344CB8AC3E}">
        <p14:creationId xmlns:p14="http://schemas.microsoft.com/office/powerpoint/2010/main" val="320872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3374" y="2220248"/>
            <a:ext cx="6016130" cy="3524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18F451-7F9E-4A27-B02B-1B0E452C913C}"/>
              </a:ext>
            </a:extLst>
          </p:cNvPr>
          <p:cNvSpPr txBox="1"/>
          <p:nvPr/>
        </p:nvSpPr>
        <p:spPr>
          <a:xfrm>
            <a:off x="0" y="38268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Can you see the green seaweed? </a:t>
            </a:r>
          </a:p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Seaweed grows in the sea. What looks like seaweed but grows on land?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03BA2-61CA-4B55-A29E-73DE846A10D3}"/>
              </a:ext>
            </a:extLst>
          </p:cNvPr>
          <p:cNvSpPr txBox="1"/>
          <p:nvPr/>
        </p:nvSpPr>
        <p:spPr>
          <a:xfrm>
            <a:off x="333374" y="6097202"/>
            <a:ext cx="1185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seaweed a physical or human feature?</a:t>
            </a:r>
          </a:p>
        </p:txBody>
      </p:sp>
      <p:pic>
        <p:nvPicPr>
          <p:cNvPr id="5" name="Picture 4" descr="Colorful autumn leaves on a tree">
            <a:extLst>
              <a:ext uri="{FF2B5EF4-FFF2-40B4-BE49-F238E27FC236}">
                <a16:creationId xmlns:a16="http://schemas.microsoft.com/office/drawing/2014/main" id="{BE85F0A6-796E-4A4F-AE86-DB8C4B8E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78632" y="2226514"/>
            <a:ext cx="5379994" cy="2487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BCFCD4-C6AC-4BEF-B537-B37FA37F993E}"/>
              </a:ext>
            </a:extLst>
          </p:cNvPr>
          <p:cNvSpPr txBox="1"/>
          <p:nvPr/>
        </p:nvSpPr>
        <p:spPr>
          <a:xfrm>
            <a:off x="6478633" y="4905656"/>
            <a:ext cx="5379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Plants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4A4AF-C77E-4800-B3A8-0E1DFCD71E04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</p:txBody>
      </p:sp>
    </p:spTree>
    <p:extLst>
      <p:ext uri="{BB962C8B-B14F-4D97-AF65-F5344CB8AC3E}">
        <p14:creationId xmlns:p14="http://schemas.microsoft.com/office/powerpoint/2010/main" val="24932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961" y="1358589"/>
            <a:ext cx="6267923" cy="4140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103484-9E0C-407C-B75E-A195AADE4A12}"/>
              </a:ext>
            </a:extLst>
          </p:cNvPr>
          <p:cNvSpPr txBox="1"/>
          <p:nvPr/>
        </p:nvSpPr>
        <p:spPr>
          <a:xfrm>
            <a:off x="369961" y="6090203"/>
            <a:ext cx="11822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this sign a physical or human feature?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357C3B-BAAA-4105-A9C5-258ECD0B240C}"/>
              </a:ext>
            </a:extLst>
          </p:cNvPr>
          <p:cNvSpPr/>
          <p:nvPr/>
        </p:nvSpPr>
        <p:spPr>
          <a:xfrm>
            <a:off x="0" y="286935"/>
            <a:ext cx="12192000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 do you think the falling rocks would be coming from?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E3D82-AD32-44BF-A42A-1D5F4E8B38B5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8547B7E-85E1-4B8F-AA9F-BBB6137D39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6" t="1" r="34639" b="-2"/>
          <a:stretch/>
        </p:blipFill>
        <p:spPr bwMode="auto">
          <a:xfrm>
            <a:off x="7366035" y="1358589"/>
            <a:ext cx="4097812" cy="3515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6B007-82EB-45C2-A90A-367DBF036D36}"/>
              </a:ext>
            </a:extLst>
          </p:cNvPr>
          <p:cNvSpPr txBox="1"/>
          <p:nvPr/>
        </p:nvSpPr>
        <p:spPr>
          <a:xfrm>
            <a:off x="6637883" y="4905656"/>
            <a:ext cx="5554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The cliffs</a:t>
            </a:r>
          </a:p>
        </p:txBody>
      </p:sp>
    </p:spTree>
    <p:extLst>
      <p:ext uri="{BB962C8B-B14F-4D97-AF65-F5344CB8AC3E}">
        <p14:creationId xmlns:p14="http://schemas.microsoft.com/office/powerpoint/2010/main" val="35455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2888" y="1710417"/>
            <a:ext cx="6388609" cy="3437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C4A1F5-DC6D-48F7-BC15-AAD7AC2A980E}"/>
              </a:ext>
            </a:extLst>
          </p:cNvPr>
          <p:cNvSpPr txBox="1"/>
          <p:nvPr/>
        </p:nvSpPr>
        <p:spPr>
          <a:xfrm>
            <a:off x="448562" y="6122860"/>
            <a:ext cx="11743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this boat a physical or human feature?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536F8-47E1-433C-93D8-D2B0649C1D87}"/>
              </a:ext>
            </a:extLst>
          </p:cNvPr>
          <p:cNvSpPr txBox="1"/>
          <p:nvPr/>
        </p:nvSpPr>
        <p:spPr>
          <a:xfrm>
            <a:off x="0" y="34290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Where do think the tractor is taking the boat?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C6C93-EF14-49A4-8A5B-2BC1A4B09C12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</p:txBody>
      </p:sp>
      <p:pic>
        <p:nvPicPr>
          <p:cNvPr id="7" name="Picture 6" descr="Ocean wave">
            <a:extLst>
              <a:ext uri="{FF2B5EF4-FFF2-40B4-BE49-F238E27FC236}">
                <a16:creationId xmlns:a16="http://schemas.microsoft.com/office/drawing/2014/main" id="{A72E10D3-A113-40F5-B439-57F64A707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967" y="1710417"/>
            <a:ext cx="4097431" cy="273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86F4C8-0189-4A80-93C1-ABF4EA231E6F}"/>
              </a:ext>
            </a:extLst>
          </p:cNvPr>
          <p:cNvSpPr txBox="1"/>
          <p:nvPr/>
        </p:nvSpPr>
        <p:spPr>
          <a:xfrm>
            <a:off x="6812431" y="4497320"/>
            <a:ext cx="5380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The sea</a:t>
            </a:r>
          </a:p>
        </p:txBody>
      </p:sp>
    </p:spTree>
    <p:extLst>
      <p:ext uri="{BB962C8B-B14F-4D97-AF65-F5344CB8AC3E}">
        <p14:creationId xmlns:p14="http://schemas.microsoft.com/office/powerpoint/2010/main" val="39504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3DF9E5-477E-4F3B-99C3-99D27D86C138}"/>
              </a:ext>
            </a:extLst>
          </p:cNvPr>
          <p:cNvSpPr txBox="1"/>
          <p:nvPr/>
        </p:nvSpPr>
        <p:spPr>
          <a:xfrm>
            <a:off x="359229" y="6090595"/>
            <a:ext cx="11428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beach a physical or human feature?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77AE0-AD7C-4086-9472-7EAF106818E5}"/>
              </a:ext>
            </a:extLst>
          </p:cNvPr>
          <p:cNvSpPr/>
          <p:nvPr/>
        </p:nvSpPr>
        <p:spPr>
          <a:xfrm>
            <a:off x="0" y="182630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 people enjoy doing at the beach?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57D3-1FE6-4728-B187-219AF29A86EE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0C5611-9E88-4257-9C64-664B629002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9229" y="979896"/>
            <a:ext cx="2797146" cy="223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White stones balanced in a stack">
            <a:extLst>
              <a:ext uri="{FF2B5EF4-FFF2-40B4-BE49-F238E27FC236}">
                <a16:creationId xmlns:a16="http://schemas.microsoft.com/office/drawing/2014/main" id="{2A27DF3B-751D-47F4-875C-D4D9922CF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15"/>
          <a:stretch/>
        </p:blipFill>
        <p:spPr>
          <a:xfrm>
            <a:off x="9481274" y="1376549"/>
            <a:ext cx="2306593" cy="3679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Surfers running out to the waves">
            <a:extLst>
              <a:ext uri="{FF2B5EF4-FFF2-40B4-BE49-F238E27FC236}">
                <a16:creationId xmlns:a16="http://schemas.microsoft.com/office/drawing/2014/main" id="{5E8973C1-74A5-4E53-AAB7-647AE20FC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31705" y="3721573"/>
            <a:ext cx="2553609" cy="1704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3 Green and Blue Beach Chairs on Brown Sea Shore">
            <a:extLst>
              <a:ext uri="{FF2B5EF4-FFF2-40B4-BE49-F238E27FC236}">
                <a16:creationId xmlns:a16="http://schemas.microsoft.com/office/drawing/2014/main" id="{21F6C801-0B3B-491D-9EB8-70C6867F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8" y="3625786"/>
            <a:ext cx="2797146" cy="187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erson Standing Near Sand Castle">
            <a:extLst>
              <a:ext uri="{FF2B5EF4-FFF2-40B4-BE49-F238E27FC236}">
                <a16:creationId xmlns:a16="http://schemas.microsoft.com/office/drawing/2014/main" id="{2B2C85D1-1130-4AE5-8198-52DC90EFD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029" y="1230085"/>
            <a:ext cx="2559285" cy="170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ell on sand">
            <a:extLst>
              <a:ext uri="{FF2B5EF4-FFF2-40B4-BE49-F238E27FC236}">
                <a16:creationId xmlns:a16="http://schemas.microsoft.com/office/drawing/2014/main" id="{BAA0D914-C141-49C7-B03A-FD3EF2AB2C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29205"/>
          <a:stretch/>
        </p:blipFill>
        <p:spPr bwMode="auto">
          <a:xfrm>
            <a:off x="6254968" y="979896"/>
            <a:ext cx="2814497" cy="223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476E857-768D-4A12-B97D-9A8BFF6CB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 bwMode="auto">
          <a:xfrm>
            <a:off x="6258532" y="3508730"/>
            <a:ext cx="2810933" cy="210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B1E0BC-B3AD-4914-9E2A-CE1AE37253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2791" y="900094"/>
            <a:ext cx="6326418" cy="5057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03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3C4FCB6-8D7C-499C-B92E-77F9B537D0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18195" y="951867"/>
            <a:ext cx="5803833" cy="47997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CD7C5D-FE90-4797-92A2-67969D0C5A67}"/>
              </a:ext>
            </a:extLst>
          </p:cNvPr>
          <p:cNvSpPr txBox="1"/>
          <p:nvPr/>
        </p:nvSpPr>
        <p:spPr>
          <a:xfrm>
            <a:off x="413657" y="6175254"/>
            <a:ext cx="1185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sea a physical or human feature?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1A3843-074F-4F02-8C77-7D5E367A0147}"/>
              </a:ext>
            </a:extLst>
          </p:cNvPr>
          <p:cNvSpPr/>
          <p:nvPr/>
        </p:nvSpPr>
        <p:spPr>
          <a:xfrm>
            <a:off x="0" y="194358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Can you see anything out at sea?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C267CF-4BF8-45C3-94B0-51A333D5491C}"/>
              </a:ext>
            </a:extLst>
          </p:cNvPr>
          <p:cNvSpPr txBox="1"/>
          <p:nvPr/>
        </p:nvSpPr>
        <p:spPr>
          <a:xfrm>
            <a:off x="8410574" y="6035646"/>
            <a:ext cx="3781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C9A6ED-3407-42AC-AFE0-62BF33745F1B}"/>
              </a:ext>
            </a:extLst>
          </p:cNvPr>
          <p:cNvCxnSpPr>
            <a:cxnSpLocks/>
          </p:cNvCxnSpPr>
          <p:nvPr/>
        </p:nvCxnSpPr>
        <p:spPr>
          <a:xfrm flipH="1">
            <a:off x="5834743" y="1819829"/>
            <a:ext cx="3537857" cy="738314"/>
          </a:xfrm>
          <a:prstGeom prst="straightConnector1">
            <a:avLst/>
          </a:prstGeom>
          <a:ln w="38100"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3D9629-7016-4CC5-A798-31443E264C80}"/>
              </a:ext>
            </a:extLst>
          </p:cNvPr>
          <p:cNvSpPr txBox="1"/>
          <p:nvPr/>
        </p:nvSpPr>
        <p:spPr>
          <a:xfrm>
            <a:off x="8935960" y="1446594"/>
            <a:ext cx="2702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A Boat</a:t>
            </a:r>
          </a:p>
        </p:txBody>
      </p:sp>
    </p:spTree>
    <p:extLst>
      <p:ext uri="{BB962C8B-B14F-4D97-AF65-F5344CB8AC3E}">
        <p14:creationId xmlns:p14="http://schemas.microsoft.com/office/powerpoint/2010/main" val="71844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theme/theme1.xml><?xml version="1.0" encoding="utf-8"?>
<a:theme xmlns:a="http://schemas.openxmlformats.org/drawingml/2006/main" name="Ocean 16x9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ean painting presentation (widescreen).potx" id="{7D8F5DB3-F878-46D5-AF2D-2DD5B7369221}" vid="{9251DF30-C224-466C-9BFA-3064FAD55731}"/>
    </a:ext>
  </a:extLst>
</a:theme>
</file>

<file path=ppt/theme/theme2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cean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557A1"/>
      </a:accent1>
      <a:accent2>
        <a:srgbClr val="3691AA"/>
      </a:accent2>
      <a:accent3>
        <a:srgbClr val="893768"/>
      </a:accent3>
      <a:accent4>
        <a:srgbClr val="4E8542"/>
      </a:accent4>
      <a:accent5>
        <a:srgbClr val="A25A12"/>
      </a:accent5>
      <a:accent6>
        <a:srgbClr val="C19859"/>
      </a:accent6>
      <a:hlink>
        <a:srgbClr val="6B9F25"/>
      </a:hlink>
      <a:folHlink>
        <a:srgbClr val="B26B02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475</Words>
  <Application>Microsoft Office PowerPoint</Application>
  <PresentationFormat>Widescreen</PresentationFormat>
  <Paragraphs>59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Georgia</vt:lpstr>
      <vt:lpstr>Ocean 16x9</vt:lpstr>
      <vt:lpstr>Skinningrove  Virtual Seafront Walk</vt:lpstr>
      <vt:lpstr>We describe the things we see as either human or physical.  Physical features are natural. Human features are made by people.  Walk with me and spot some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Seaside Quiz</dc:title>
  <dc:creator>Graham Banwell</dc:creator>
  <cp:lastModifiedBy>Graham Banwell</cp:lastModifiedBy>
  <cp:revision>39</cp:revision>
  <dcterms:created xsi:type="dcterms:W3CDTF">2020-05-12T18:43:17Z</dcterms:created>
  <dcterms:modified xsi:type="dcterms:W3CDTF">2020-06-11T22:39:19Z</dcterms:modified>
</cp:coreProperties>
</file>