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76" r:id="rId5"/>
    <p:sldId id="273" r:id="rId6"/>
    <p:sldId id="279" r:id="rId7"/>
    <p:sldId id="27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1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jwt3XOyl+vhDEftg0wTrVE55Jf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233" autoAdjust="0"/>
  </p:normalViewPr>
  <p:slideViewPr>
    <p:cSldViewPr snapToGrid="0">
      <p:cViewPr varScale="1">
        <p:scale>
          <a:sx n="109" d="100"/>
          <a:sy n="109" d="100"/>
        </p:scale>
        <p:origin x="1596" y="108"/>
      </p:cViewPr>
      <p:guideLst>
        <p:guide orient="horz" pos="161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23" Type="http://customschemas.google.com/relationships/presentationmetadata" Target="metadata"/><Relationship Id="rId28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nb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3945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8305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0024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 - Forside 1 - kun tekst">
  <p:cSld name="CUSTOM_2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/>
        </p:nvSpPr>
        <p:spPr>
          <a:xfrm>
            <a:off x="587300" y="2082175"/>
            <a:ext cx="2476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o-NO" sz="27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sz="27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0" descr="4-forside-w-1920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71565"/>
            <a:ext cx="9144000" cy="3571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0" descr="larvik-kommune-logo-rgb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2666" y="555526"/>
            <a:ext cx="1694516" cy="59624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0"/>
          <p:cNvSpPr txBox="1">
            <a:spLocks noGrp="1"/>
          </p:cNvSpPr>
          <p:nvPr>
            <p:ph type="title"/>
          </p:nvPr>
        </p:nvSpPr>
        <p:spPr>
          <a:xfrm>
            <a:off x="393850" y="1256550"/>
            <a:ext cx="6045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3900"/>
              <a:buNone/>
              <a:defRPr sz="3900" b="1">
                <a:solidFill>
                  <a:srgbClr val="006EB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ubTitle" idx="1"/>
          </p:nvPr>
        </p:nvSpPr>
        <p:spPr>
          <a:xfrm>
            <a:off x="393850" y="4381500"/>
            <a:ext cx="8598000" cy="552600"/>
          </a:xfrm>
          <a:prstGeom prst="rect">
            <a:avLst/>
          </a:prstGeom>
          <a:noFill/>
          <a:ln w="9525" cap="flat" cmpd="sng">
            <a:solidFill>
              <a:srgbClr val="006E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 - Tekst og bilder - 1">
  <p:cSld name="CUSTOM_4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>
            <a:spLocks noGrp="1"/>
          </p:cNvSpPr>
          <p:nvPr>
            <p:ph type="pic" idx="2"/>
          </p:nvPr>
        </p:nvSpPr>
        <p:spPr>
          <a:xfrm>
            <a:off x="4436100" y="125"/>
            <a:ext cx="4761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21"/>
          <p:cNvSpPr txBox="1">
            <a:spLocks noGrp="1"/>
          </p:cNvSpPr>
          <p:nvPr>
            <p:ph type="title"/>
          </p:nvPr>
        </p:nvSpPr>
        <p:spPr>
          <a:xfrm>
            <a:off x="360000" y="360000"/>
            <a:ext cx="39243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subTitle" idx="1"/>
          </p:nvPr>
        </p:nvSpPr>
        <p:spPr>
          <a:xfrm>
            <a:off x="360000" y="1440000"/>
            <a:ext cx="3296100" cy="3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X - Avslutning">
  <p:cSld name="1_Section Header_1_2">
    <p:bg>
      <p:bgPr>
        <a:solidFill>
          <a:schemeClr val="dk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0"/>
          <p:cNvSpPr txBox="1">
            <a:spLocks noGrp="1"/>
          </p:cNvSpPr>
          <p:nvPr>
            <p:ph type="title"/>
          </p:nvPr>
        </p:nvSpPr>
        <p:spPr>
          <a:xfrm>
            <a:off x="360000" y="1080000"/>
            <a:ext cx="6626400" cy="20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pic>
        <p:nvPicPr>
          <p:cNvPr id="57" name="Google Shape;57;p30" descr="kapittel.pn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6452"/>
            <a:ext cx="9143997" cy="152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 - Forside 3 - med bilde og tekst">
  <p:cSld name="CUSTOM_4_3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>
            <a:spLocks noGrp="1"/>
          </p:cNvSpPr>
          <p:nvPr>
            <p:ph type="pic" idx="2"/>
          </p:nvPr>
        </p:nvSpPr>
        <p:spPr>
          <a:xfrm>
            <a:off x="0" y="1046325"/>
            <a:ext cx="9144000" cy="4097100"/>
          </a:xfrm>
          <a:prstGeom prst="rect">
            <a:avLst/>
          </a:prstGeom>
          <a:noFill/>
          <a:ln>
            <a:noFill/>
          </a:ln>
        </p:spPr>
      </p:sp>
      <p:pic>
        <p:nvPicPr>
          <p:cNvPr id="60" name="Google Shape;60;p3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226" y="280573"/>
            <a:ext cx="1480801" cy="515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 - Bildeside - 3 bilder">
  <p:cSld name="CUSTOM_4_4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>
            <a:spLocks noGrp="1"/>
          </p:cNvSpPr>
          <p:nvPr>
            <p:ph type="pic" idx="2"/>
          </p:nvPr>
        </p:nvSpPr>
        <p:spPr>
          <a:xfrm>
            <a:off x="3020250" y="0"/>
            <a:ext cx="31035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32"/>
          <p:cNvSpPr>
            <a:spLocks noGrp="1"/>
          </p:cNvSpPr>
          <p:nvPr>
            <p:ph type="pic" idx="3"/>
          </p:nvPr>
        </p:nvSpPr>
        <p:spPr>
          <a:xfrm>
            <a:off x="6123750" y="0"/>
            <a:ext cx="31035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>
            <a:spLocks noGrp="1"/>
          </p:cNvSpPr>
          <p:nvPr>
            <p:ph type="pic" idx="4"/>
          </p:nvPr>
        </p:nvSpPr>
        <p:spPr>
          <a:xfrm>
            <a:off x="-83250" y="0"/>
            <a:ext cx="31035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 - Bildeside 2 bilder">
  <p:cSld name="CUSTOM_4_2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3"/>
          <p:cNvSpPr>
            <a:spLocks noGrp="1"/>
          </p:cNvSpPr>
          <p:nvPr>
            <p:ph type="pic" idx="2"/>
          </p:nvPr>
        </p:nvSpPr>
        <p:spPr>
          <a:xfrm>
            <a:off x="720000" y="540000"/>
            <a:ext cx="3161700" cy="38214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33"/>
          <p:cNvSpPr>
            <a:spLocks noGrp="1"/>
          </p:cNvSpPr>
          <p:nvPr>
            <p:ph type="pic" idx="3"/>
          </p:nvPr>
        </p:nvSpPr>
        <p:spPr>
          <a:xfrm>
            <a:off x="4809400" y="540000"/>
            <a:ext cx="3161700" cy="3821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 - Bildside - 2 bilder">
  <p:cSld name="CUSTOM_4_4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>
            <a:spLocks noGrp="1"/>
          </p:cNvSpPr>
          <p:nvPr>
            <p:ph type="pic" idx="2"/>
          </p:nvPr>
        </p:nvSpPr>
        <p:spPr>
          <a:xfrm>
            <a:off x="4347750" y="0"/>
            <a:ext cx="48795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34"/>
          <p:cNvSpPr>
            <a:spLocks noGrp="1"/>
          </p:cNvSpPr>
          <p:nvPr>
            <p:ph type="pic" idx="3"/>
          </p:nvPr>
        </p:nvSpPr>
        <p:spPr>
          <a:xfrm>
            <a:off x="-83250" y="0"/>
            <a:ext cx="4431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 - Tekst og bilder - 2">
  <p:cSld name="CUSTOM_4_1_3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5"/>
          <p:cNvSpPr>
            <a:spLocks noGrp="1"/>
          </p:cNvSpPr>
          <p:nvPr>
            <p:ph type="pic" idx="2"/>
          </p:nvPr>
        </p:nvSpPr>
        <p:spPr>
          <a:xfrm>
            <a:off x="4436100" y="125"/>
            <a:ext cx="4761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35"/>
          <p:cNvSpPr txBox="1">
            <a:spLocks noGrp="1"/>
          </p:cNvSpPr>
          <p:nvPr>
            <p:ph type="subTitle" idx="1"/>
          </p:nvPr>
        </p:nvSpPr>
        <p:spPr>
          <a:xfrm>
            <a:off x="360000" y="540000"/>
            <a:ext cx="3296100" cy="3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 - Tekst og bilde lyseblå">
  <p:cSld name="CUSTOM_4_1_2_1_2">
    <p:bg>
      <p:bgPr>
        <a:solidFill>
          <a:schemeClr val="dk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/>
          <p:nvPr/>
        </p:nvSpPr>
        <p:spPr>
          <a:xfrm>
            <a:off x="-8725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6"/>
          <p:cNvSpPr>
            <a:spLocks noGrp="1"/>
          </p:cNvSpPr>
          <p:nvPr>
            <p:ph type="pic" idx="2"/>
          </p:nvPr>
        </p:nvSpPr>
        <p:spPr>
          <a:xfrm>
            <a:off x="4443875" y="0"/>
            <a:ext cx="4691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36"/>
          <p:cNvSpPr txBox="1">
            <a:spLocks noGrp="1"/>
          </p:cNvSpPr>
          <p:nvPr>
            <p:ph type="subTitle" idx="1"/>
          </p:nvPr>
        </p:nvSpPr>
        <p:spPr>
          <a:xfrm>
            <a:off x="360000" y="956525"/>
            <a:ext cx="33024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 - Tekst og bilde rosa">
  <p:cSld name="CUSTOM_4_1_2_2">
    <p:bg>
      <p:bgPr>
        <a:solidFill>
          <a:schemeClr val="accent6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chemeClr val="accent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7"/>
          <p:cNvSpPr>
            <a:spLocks noGrp="1"/>
          </p:cNvSpPr>
          <p:nvPr>
            <p:ph type="pic" idx="2"/>
          </p:nvPr>
        </p:nvSpPr>
        <p:spPr>
          <a:xfrm>
            <a:off x="4382675" y="125"/>
            <a:ext cx="4761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37"/>
          <p:cNvSpPr txBox="1">
            <a:spLocks noGrp="1"/>
          </p:cNvSpPr>
          <p:nvPr>
            <p:ph type="subTitle" idx="1"/>
          </p:nvPr>
        </p:nvSpPr>
        <p:spPr>
          <a:xfrm>
            <a:off x="360000" y="956525"/>
            <a:ext cx="33024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 - Todelt">
  <p:cSld name="CUSTOM_6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Google Shape;83;p38"/>
          <p:cNvCxnSpPr/>
          <p:nvPr/>
        </p:nvCxnSpPr>
        <p:spPr>
          <a:xfrm>
            <a:off x="4494775" y="1018825"/>
            <a:ext cx="9600" cy="262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4" name="Google Shape;84;p38"/>
          <p:cNvSpPr txBox="1">
            <a:spLocks noGrp="1"/>
          </p:cNvSpPr>
          <p:nvPr>
            <p:ph type="title"/>
          </p:nvPr>
        </p:nvSpPr>
        <p:spPr>
          <a:xfrm>
            <a:off x="720000" y="1440000"/>
            <a:ext cx="3286500" cy="18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subTitle" idx="1"/>
          </p:nvPr>
        </p:nvSpPr>
        <p:spPr>
          <a:xfrm>
            <a:off x="5123050" y="1434475"/>
            <a:ext cx="3112500" cy="19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 - Todelt grønn">
  <p:cSld name="CUSTOM_6_1_1_1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9"/>
          <p:cNvSpPr/>
          <p:nvPr/>
        </p:nvSpPr>
        <p:spPr>
          <a:xfrm>
            <a:off x="-28900" y="-73400"/>
            <a:ext cx="9231000" cy="5258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" name="Google Shape;88;p39"/>
          <p:cNvCxnSpPr/>
          <p:nvPr/>
        </p:nvCxnSpPr>
        <p:spPr>
          <a:xfrm>
            <a:off x="4494775" y="1018825"/>
            <a:ext cx="9600" cy="2629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p39"/>
          <p:cNvSpPr txBox="1">
            <a:spLocks noGrp="1"/>
          </p:cNvSpPr>
          <p:nvPr>
            <p:ph type="title"/>
          </p:nvPr>
        </p:nvSpPr>
        <p:spPr>
          <a:xfrm>
            <a:off x="720000" y="1440000"/>
            <a:ext cx="3286500" cy="18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subTitle" idx="1"/>
          </p:nvPr>
        </p:nvSpPr>
        <p:spPr>
          <a:xfrm>
            <a:off x="5123050" y="1434475"/>
            <a:ext cx="3112500" cy="19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 - farget med kort tekst">
  <p:cSld name="CUSTOM_7">
    <p:bg>
      <p:bgPr>
        <a:solidFill>
          <a:schemeClr val="accent3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0"/>
          <p:cNvSpPr txBox="1">
            <a:spLocks noGrp="1"/>
          </p:cNvSpPr>
          <p:nvPr>
            <p:ph type="title"/>
          </p:nvPr>
        </p:nvSpPr>
        <p:spPr>
          <a:xfrm>
            <a:off x="587550" y="2143054"/>
            <a:ext cx="7968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0"/>
          <p:cNvSpPr/>
          <p:nvPr/>
        </p:nvSpPr>
        <p:spPr>
          <a:xfrm>
            <a:off x="-28900" y="-73400"/>
            <a:ext cx="9231000" cy="5258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 - farget med kort tekst">
  <p:cSld name="CUSTOM_7_1_1">
    <p:bg>
      <p:bgPr>
        <a:solidFill>
          <a:schemeClr val="accent4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1"/>
          <p:cNvSpPr/>
          <p:nvPr/>
        </p:nvSpPr>
        <p:spPr>
          <a:xfrm>
            <a:off x="-28900" y="-73400"/>
            <a:ext cx="9231000" cy="525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1"/>
          <p:cNvSpPr txBox="1">
            <a:spLocks noGrp="1"/>
          </p:cNvSpPr>
          <p:nvPr>
            <p:ph type="title"/>
          </p:nvPr>
        </p:nvSpPr>
        <p:spPr>
          <a:xfrm>
            <a:off x="587550" y="2143054"/>
            <a:ext cx="7968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 - farget med kort tekst">
  <p:cSld name="CUSTOM_7_1_1_1">
    <p:bg>
      <p:bgPr>
        <a:solidFill>
          <a:schemeClr val="accent6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2"/>
          <p:cNvSpPr/>
          <p:nvPr/>
        </p:nvSpPr>
        <p:spPr>
          <a:xfrm>
            <a:off x="-28900" y="-73400"/>
            <a:ext cx="9231000" cy="5258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2"/>
          <p:cNvSpPr txBox="1">
            <a:spLocks noGrp="1"/>
          </p:cNvSpPr>
          <p:nvPr>
            <p:ph type="title"/>
          </p:nvPr>
        </p:nvSpPr>
        <p:spPr>
          <a:xfrm>
            <a:off x="587550" y="2143054"/>
            <a:ext cx="7968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720000" y="205979"/>
            <a:ext cx="7968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None/>
              <a:defRPr sz="4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717816" y="1200151"/>
            <a:ext cx="7968984" cy="299647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sldNum" idx="12"/>
          </p:nvPr>
        </p:nvSpPr>
        <p:spPr>
          <a:xfrm>
            <a:off x="717816" y="4767263"/>
            <a:ext cx="737895" cy="192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pic>
        <p:nvPicPr>
          <p:cNvPr id="9" name="Google Shape;9;p18"/>
          <p:cNvPicPr preferRelativeResize="0"/>
          <p:nvPr/>
        </p:nvPicPr>
        <p:blipFill rotWithShape="1"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9350" y="4455250"/>
            <a:ext cx="399549" cy="45925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393850" y="1256550"/>
            <a:ext cx="6045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</a:pPr>
            <a:r>
              <a:rPr lang="no-NO" dirty="0"/>
              <a:t>Hvordan kan «Operasjon planvask» vise vei for andre kommuner? </a:t>
            </a:r>
            <a:endParaRPr dirty="0"/>
          </a:p>
        </p:txBody>
      </p:sp>
      <p:sp>
        <p:nvSpPr>
          <p:cNvPr id="109" name="Google Shape;109;p2"/>
          <p:cNvSpPr txBox="1">
            <a:spLocks noGrp="1"/>
          </p:cNvSpPr>
          <p:nvPr>
            <p:ph type="subTitle" idx="1"/>
          </p:nvPr>
        </p:nvSpPr>
        <p:spPr>
          <a:xfrm>
            <a:off x="393850" y="4381500"/>
            <a:ext cx="8598000" cy="552600"/>
          </a:xfrm>
          <a:prstGeom prst="rect">
            <a:avLst/>
          </a:prstGeom>
          <a:noFill/>
          <a:ln w="9525" cap="flat" cmpd="sng">
            <a:solidFill>
              <a:srgbClr val="006E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None/>
            </a:pPr>
            <a:r>
              <a:rPr lang="no-NO"/>
              <a:t>Anders Lund, rådgiver, Larvik kommune</a:t>
            </a:r>
            <a:endParaRPr/>
          </a:p>
        </p:txBody>
      </p:sp>
      <p:sp>
        <p:nvSpPr>
          <p:cNvPr id="110" name="Google Shape;110;p2"/>
          <p:cNvSpPr/>
          <p:nvPr/>
        </p:nvSpPr>
        <p:spPr>
          <a:xfrm>
            <a:off x="525951" y="3204267"/>
            <a:ext cx="4572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https://lh7-qw.googleusercontent.com/slidesz/AGV_vUc3CedHY36Yz6k0tSRKAWqeK82F3leV22ctlEFUVQAHZL-Ybh8tiCYeO6-8z8az35TlWH9opdoQYb1xlVWlztmngYTCO0KnCeTK2TUISTxPlixS20ELI28Cq8cel3N4pctzCcszNFV787m-hkBtC0NZRUulAhIfgOkqwFs4C8NBRzr3Ie8QYA=s2048?key=8pbwvkZcszv7i3Tm8gxf9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3632" y="2633472"/>
            <a:ext cx="2670368" cy="251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5475" y="0"/>
            <a:ext cx="47609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>
            <a:spLocks noGrp="1"/>
          </p:cNvSpPr>
          <p:nvPr>
            <p:ph type="title"/>
          </p:nvPr>
        </p:nvSpPr>
        <p:spPr>
          <a:xfrm>
            <a:off x="360000" y="360000"/>
            <a:ext cx="39243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nb-NO" dirty="0" smtClean="0"/>
              <a:t>Hva er problemet?</a:t>
            </a:r>
            <a:endParaRPr dirty="0"/>
          </a:p>
        </p:txBody>
      </p:sp>
      <p:sp>
        <p:nvSpPr>
          <p:cNvPr id="117" name="Google Shape;117;p3"/>
          <p:cNvSpPr txBox="1">
            <a:spLocks noGrp="1"/>
          </p:cNvSpPr>
          <p:nvPr>
            <p:ph type="subTitle" idx="1"/>
          </p:nvPr>
        </p:nvSpPr>
        <p:spPr>
          <a:xfrm>
            <a:off x="360000" y="1165680"/>
            <a:ext cx="3296100" cy="3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Eldre reguleringsplaner = hodebry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nb-NO" dirty="0" smtClean="0"/>
              <a:t>Tre hovedproblemer: </a:t>
            </a:r>
          </a:p>
          <a:p>
            <a:pPr marL="742950" lvl="1" indent="-285750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Gir ikke alltid uttrykk </a:t>
            </a:r>
            <a:r>
              <a:rPr lang="nb-NO" dirty="0"/>
              <a:t>for hva som politisk sett er ønsket </a:t>
            </a:r>
            <a:r>
              <a:rPr lang="nb-NO" dirty="0" smtClean="0"/>
              <a:t>utvikling</a:t>
            </a:r>
            <a:endParaRPr lang="nb-NO" dirty="0"/>
          </a:p>
          <a:p>
            <a:pPr marL="742950" lvl="1" indent="-285750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Vedtatt uten dagens kunnskap</a:t>
            </a:r>
          </a:p>
          <a:p>
            <a:pPr marL="742950" lvl="1" indent="-285750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Arealformål og bestemmelser som avviker fra dagens lovgivning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Krevende å endre og oppheve planer</a:t>
            </a: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</a:pPr>
            <a:endParaRPr lang="nb-NO" dirty="0" smtClean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360000" y="360000"/>
            <a:ext cx="39243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nb-NO" dirty="0" smtClean="0"/>
              <a:t>Hva er planvask?</a:t>
            </a:r>
            <a:r>
              <a:rPr lang="no-NO" dirty="0" smtClean="0"/>
              <a:t> </a:t>
            </a:r>
            <a:endParaRPr dirty="0"/>
          </a:p>
        </p:txBody>
      </p:sp>
      <p:sp>
        <p:nvSpPr>
          <p:cNvPr id="124" name="Google Shape;124;p4"/>
          <p:cNvSpPr txBox="1">
            <a:spLocks noGrp="1"/>
          </p:cNvSpPr>
          <p:nvPr>
            <p:ph type="subTitle" idx="1"/>
          </p:nvPr>
        </p:nvSpPr>
        <p:spPr>
          <a:xfrm>
            <a:off x="360000" y="1440000"/>
            <a:ext cx="3296100" cy="3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  <a:buNone/>
            </a:pPr>
            <a:endParaRPr lang="nb-NO" dirty="0" smtClean="0"/>
          </a:p>
          <a:p>
            <a:pPr marL="0" lvl="0" indent="0"/>
            <a:r>
              <a:rPr lang="nb-NO" i="1" dirty="0" smtClean="0"/>
              <a:t>En </a:t>
            </a:r>
            <a:r>
              <a:rPr lang="nb-NO" i="1" dirty="0"/>
              <a:t>systematisk og strategisk gjennomgang av </a:t>
            </a:r>
            <a:r>
              <a:rPr lang="nb-NO" i="1" dirty="0" smtClean="0"/>
              <a:t>vedtatte arealplaner </a:t>
            </a:r>
            <a:r>
              <a:rPr lang="nb-NO" i="1" dirty="0"/>
              <a:t>i én kommune, med sikte på å </a:t>
            </a:r>
            <a:r>
              <a:rPr lang="nb-NO" i="1" dirty="0" smtClean="0"/>
              <a:t>sikre et plangrunnlag </a:t>
            </a:r>
            <a:r>
              <a:rPr lang="nb-NO" i="1" dirty="0"/>
              <a:t>som er oppdatert med hensyn til dagens kunnskap, politikk og lovverk.</a:t>
            </a:r>
            <a:endParaRPr lang="nb-NO" dirty="0" smtClean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400"/>
            </a:pPr>
            <a:endParaRPr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6100" y="250"/>
            <a:ext cx="4759211" cy="5143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360000" y="360000"/>
            <a:ext cx="39243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nb-NO" dirty="0" smtClean="0"/>
              <a:t>Hvorfor Operasjon planvask?</a:t>
            </a:r>
            <a:r>
              <a:rPr lang="no-NO" dirty="0" smtClean="0"/>
              <a:t> </a:t>
            </a:r>
            <a:endParaRPr dirty="0"/>
          </a:p>
        </p:txBody>
      </p:sp>
      <p:sp>
        <p:nvSpPr>
          <p:cNvPr id="124" name="Google Shape;124;p4"/>
          <p:cNvSpPr txBox="1">
            <a:spLocks noGrp="1"/>
          </p:cNvSpPr>
          <p:nvPr>
            <p:ph type="subTitle" idx="1"/>
          </p:nvPr>
        </p:nvSpPr>
        <p:spPr>
          <a:xfrm>
            <a:off x="360000" y="1440000"/>
            <a:ext cx="3296100" cy="3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 smtClean="0"/>
              <a:t>Larvik kommune har som mål å rydde opp i gamle planer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 smtClean="0"/>
              <a:t>Mulighet til samarbeid med svært dyktige aktører innenfor arealplanlegging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Mulighet til å gjennomføre en full planvask, </a:t>
            </a:r>
            <a:r>
              <a:rPr lang="nb-NO" dirty="0" smtClean="0"/>
              <a:t>OG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bidra til å løse et større problem</a:t>
            </a:r>
            <a:endParaRPr dirty="0"/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42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" y="1036320"/>
            <a:ext cx="8327136" cy="4023222"/>
          </a:xfrm>
          <a:prstGeom prst="rect">
            <a:avLst/>
          </a:prstGeom>
        </p:spPr>
      </p:pic>
      <p:sp>
        <p:nvSpPr>
          <p:cNvPr id="5" name="Google Shape;137;p6"/>
          <p:cNvSpPr txBox="1">
            <a:spLocks/>
          </p:cNvSpPr>
          <p:nvPr/>
        </p:nvSpPr>
        <p:spPr>
          <a:xfrm>
            <a:off x="360000" y="360000"/>
            <a:ext cx="5638464" cy="938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000"/>
            </a:pPr>
            <a:r>
              <a:rPr lang="nb-NO" sz="3000" b="1" dirty="0" smtClean="0">
                <a:solidFill>
                  <a:srgbClr val="194976"/>
                </a:solidFill>
                <a:latin typeface="Calibri"/>
                <a:cs typeface="Calibri"/>
                <a:sym typeface="Calibri"/>
              </a:rPr>
              <a:t>FoU-aktivitetene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690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7;p6"/>
          <p:cNvSpPr txBox="1">
            <a:spLocks/>
          </p:cNvSpPr>
          <p:nvPr/>
        </p:nvSpPr>
        <p:spPr>
          <a:xfrm>
            <a:off x="360000" y="360000"/>
            <a:ext cx="5638464" cy="938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000"/>
            </a:pPr>
            <a:r>
              <a:rPr lang="nb-NO" sz="3000" b="1" dirty="0">
                <a:solidFill>
                  <a:srgbClr val="194976"/>
                </a:solidFill>
                <a:latin typeface="Calibri"/>
                <a:cs typeface="Calibri"/>
                <a:sym typeface="Calibri"/>
              </a:rPr>
              <a:t>Hvordan vil </a:t>
            </a:r>
            <a:r>
              <a:rPr lang="nb-NO" sz="3000" b="1" dirty="0" smtClean="0">
                <a:solidFill>
                  <a:srgbClr val="194976"/>
                </a:solidFill>
                <a:latin typeface="Calibri"/>
                <a:cs typeface="Calibri"/>
                <a:sym typeface="Calibri"/>
              </a:rPr>
              <a:t>«Operasjon planvask» </a:t>
            </a:r>
            <a:r>
              <a:rPr lang="nb-NO" sz="3000" b="1" dirty="0">
                <a:solidFill>
                  <a:srgbClr val="194976"/>
                </a:solidFill>
                <a:latin typeface="Calibri"/>
                <a:cs typeface="Calibri"/>
                <a:sym typeface="Calibri"/>
              </a:rPr>
              <a:t>vise vei for andre </a:t>
            </a:r>
            <a:r>
              <a:rPr lang="nb-NO" sz="3000" b="1" dirty="0" smtClean="0">
                <a:solidFill>
                  <a:srgbClr val="194976"/>
                </a:solidFill>
                <a:latin typeface="Calibri"/>
                <a:cs typeface="Calibri"/>
                <a:sym typeface="Calibri"/>
              </a:rPr>
              <a:t>kommuner?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697025" y="1643648"/>
            <a:ext cx="1468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Hvilke barrierer finnes?</a:t>
            </a:r>
          </a:p>
        </p:txBody>
      </p:sp>
      <p:sp>
        <p:nvSpPr>
          <p:cNvPr id="14" name="Rektangel 13"/>
          <p:cNvSpPr/>
          <p:nvPr/>
        </p:nvSpPr>
        <p:spPr>
          <a:xfrm>
            <a:off x="2845595" y="1557990"/>
            <a:ext cx="2734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Kan planvask kobles mot andre kunnskapssystemer?</a:t>
            </a:r>
          </a:p>
        </p:txBody>
      </p:sp>
      <p:sp>
        <p:nvSpPr>
          <p:cNvPr id="16" name="Rektangel 15"/>
          <p:cNvSpPr/>
          <p:nvPr/>
        </p:nvSpPr>
        <p:spPr>
          <a:xfrm>
            <a:off x="6380104" y="1643648"/>
            <a:ext cx="21748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Hvilken kompetanse trengs?</a:t>
            </a:r>
          </a:p>
        </p:txBody>
      </p:sp>
      <p:sp>
        <p:nvSpPr>
          <p:cNvPr id="17" name="Rektangel 16"/>
          <p:cNvSpPr/>
          <p:nvPr/>
        </p:nvSpPr>
        <p:spPr>
          <a:xfrm>
            <a:off x="3137788" y="2797245"/>
            <a:ext cx="23435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Hvor mye koster planvask og hvor langt tid tar det?</a:t>
            </a:r>
          </a:p>
        </p:txBody>
      </p:sp>
      <p:sp>
        <p:nvSpPr>
          <p:cNvPr id="18" name="Rektangel 17"/>
          <p:cNvSpPr/>
          <p:nvPr/>
        </p:nvSpPr>
        <p:spPr>
          <a:xfrm>
            <a:off x="697025" y="2912256"/>
            <a:ext cx="19471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Kan planvask automatiseres?</a:t>
            </a:r>
          </a:p>
        </p:txBody>
      </p:sp>
      <p:sp>
        <p:nvSpPr>
          <p:cNvPr id="19" name="Rektangel 18"/>
          <p:cNvSpPr/>
          <p:nvPr/>
        </p:nvSpPr>
        <p:spPr>
          <a:xfrm>
            <a:off x="5974927" y="2800942"/>
            <a:ext cx="2491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Legger gjeldende lovverk til rette for planvask? </a:t>
            </a:r>
          </a:p>
        </p:txBody>
      </p:sp>
      <p:sp>
        <p:nvSpPr>
          <p:cNvPr id="20" name="Rektangel 19"/>
          <p:cNvSpPr/>
          <p:nvPr/>
        </p:nvSpPr>
        <p:spPr>
          <a:xfrm>
            <a:off x="569093" y="4069568"/>
            <a:ext cx="3192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Kan lokaldemokratiet styrkes gjennom planvask?</a:t>
            </a:r>
          </a:p>
        </p:txBody>
      </p:sp>
      <p:sp>
        <p:nvSpPr>
          <p:cNvPr id="21" name="Rektangel 20"/>
          <p:cNvSpPr/>
          <p:nvPr/>
        </p:nvSpPr>
        <p:spPr>
          <a:xfrm>
            <a:off x="4368180" y="4042240"/>
            <a:ext cx="2870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Hvilke samfunnsmessige gevinster kan oppnås?</a:t>
            </a:r>
          </a:p>
        </p:txBody>
      </p:sp>
    </p:spTree>
    <p:extLst>
      <p:ext uri="{BB962C8B-B14F-4D97-AF65-F5344CB8AC3E}">
        <p14:creationId xmlns:p14="http://schemas.microsoft.com/office/powerpoint/2010/main" val="57176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"/>
          <p:cNvSpPr txBox="1">
            <a:spLocks noGrp="1"/>
          </p:cNvSpPr>
          <p:nvPr>
            <p:ph type="title"/>
          </p:nvPr>
        </p:nvSpPr>
        <p:spPr>
          <a:xfrm>
            <a:off x="360000" y="1080000"/>
            <a:ext cx="6626400" cy="20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demal">
  <a:themeElements>
    <a:clrScheme name="Larvik kommune">
      <a:dk1>
        <a:srgbClr val="194976"/>
      </a:dk1>
      <a:lt1>
        <a:srgbClr val="FFFFFF"/>
      </a:lt1>
      <a:dk2>
        <a:srgbClr val="000000"/>
      </a:dk2>
      <a:lt2>
        <a:srgbClr val="DBD5CD"/>
      </a:lt2>
      <a:accent1>
        <a:srgbClr val="006EB6"/>
      </a:accent1>
      <a:accent2>
        <a:srgbClr val="E0CC39"/>
      </a:accent2>
      <a:accent3>
        <a:srgbClr val="E16740"/>
      </a:accent3>
      <a:accent4>
        <a:srgbClr val="C84687"/>
      </a:accent4>
      <a:accent5>
        <a:srgbClr val="00A8BD"/>
      </a:accent5>
      <a:accent6>
        <a:srgbClr val="008759"/>
      </a:accent6>
      <a:hlink>
        <a:srgbClr val="194976"/>
      </a:hlink>
      <a:folHlink>
        <a:srgbClr val="C8468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896666B42B1147B3DB50D66DDF7D65" ma:contentTypeVersion="16" ma:contentTypeDescription="Opprett et nytt dokument." ma:contentTypeScope="" ma:versionID="835ae513e297b120b4b12e13e003d7d6">
  <xsd:schema xmlns:xsd="http://www.w3.org/2001/XMLSchema" xmlns:xs="http://www.w3.org/2001/XMLSchema" xmlns:p="http://schemas.microsoft.com/office/2006/metadata/properties" xmlns:ns2="cd676209-f3a9-41e0-b1a0-012a3b0d2d95" xmlns:ns3="65726231-7898-4467-8170-f22a1143fc75" targetNamespace="http://schemas.microsoft.com/office/2006/metadata/properties" ma:root="true" ma:fieldsID="676a63fcfaff55d00d14258b28f00b84" ns2:_="" ns3:_="">
    <xsd:import namespace="cd676209-f3a9-41e0-b1a0-012a3b0d2d95"/>
    <xsd:import namespace="65726231-7898-4467-8170-f22a1143fc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676209-f3a9-41e0-b1a0-012a3b0d2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2efb7d93-9305-4ac7-9273-47b29c019c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26231-7898-4467-8170-f22a1143fc7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e5061c2-2c9d-42c4-bf00-254b25765c9e}" ma:internalName="TaxCatchAll" ma:showField="CatchAllData" ma:web="65726231-7898-4467-8170-f22a1143fc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676209-f3a9-41e0-b1a0-012a3b0d2d95">
      <Terms xmlns="http://schemas.microsoft.com/office/infopath/2007/PartnerControls"/>
    </lcf76f155ced4ddcb4097134ff3c332f>
    <TaxCatchAll xmlns="65726231-7898-4467-8170-f22a1143fc75" xsi:nil="true"/>
  </documentManagement>
</p:properties>
</file>

<file path=customXml/itemProps1.xml><?xml version="1.0" encoding="utf-8"?>
<ds:datastoreItem xmlns:ds="http://schemas.openxmlformats.org/officeDocument/2006/customXml" ds:itemID="{A64E6A9E-A4CD-4BA8-8058-972CF80A283B}"/>
</file>

<file path=customXml/itemProps2.xml><?xml version="1.0" encoding="utf-8"?>
<ds:datastoreItem xmlns:ds="http://schemas.openxmlformats.org/officeDocument/2006/customXml" ds:itemID="{3B820A53-169F-41D1-AF80-C2E52E451E4C}"/>
</file>

<file path=customXml/itemProps3.xml><?xml version="1.0" encoding="utf-8"?>
<ds:datastoreItem xmlns:ds="http://schemas.openxmlformats.org/officeDocument/2006/customXml" ds:itemID="{32851A7A-B2ED-4EFA-9F14-028CC9263437}"/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199</Words>
  <Application>Microsoft Office PowerPoint</Application>
  <PresentationFormat>Skjermfremvisning (16:9)</PresentationFormat>
  <Paragraphs>27</Paragraphs>
  <Slides>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Sidemal</vt:lpstr>
      <vt:lpstr>Hvordan kan «Operasjon planvask» vise vei for andre kommuner? </vt:lpstr>
      <vt:lpstr>Hva er problemet?</vt:lpstr>
      <vt:lpstr>Hva er planvask? </vt:lpstr>
      <vt:lpstr>Hvorfor Operasjon planvask? 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Lund</dc:creator>
  <cp:lastModifiedBy>Anders Lund</cp:lastModifiedBy>
  <cp:revision>25</cp:revision>
  <dcterms:modified xsi:type="dcterms:W3CDTF">2024-08-12T13:23:59Z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0x01010063896666B42B1147B3DB50D66DDF7D65</vt:lpwstr>
  </property>
</Properties>
</file>