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8"/>
  </p:notesMasterIdLst>
  <p:sldIdLst>
    <p:sldId id="259" r:id="rId5"/>
    <p:sldId id="2048" r:id="rId6"/>
    <p:sldId id="2047" r:id="rId7"/>
    <p:sldId id="2052" r:id="rId8"/>
    <p:sldId id="2107" r:id="rId9"/>
    <p:sldId id="2087" r:id="rId10"/>
    <p:sldId id="2062" r:id="rId11"/>
    <p:sldId id="2063" r:id="rId12"/>
    <p:sldId id="2058" r:id="rId13"/>
    <p:sldId id="2086" r:id="rId14"/>
    <p:sldId id="2090" r:id="rId15"/>
    <p:sldId id="2061" r:id="rId16"/>
    <p:sldId id="2101" r:id="rId17"/>
    <p:sldId id="1092" r:id="rId18"/>
    <p:sldId id="257" r:id="rId19"/>
    <p:sldId id="2024" r:id="rId20"/>
    <p:sldId id="2080" r:id="rId21"/>
    <p:sldId id="1966" r:id="rId22"/>
    <p:sldId id="2081" r:id="rId23"/>
    <p:sldId id="1997" r:id="rId24"/>
    <p:sldId id="2082" r:id="rId25"/>
    <p:sldId id="2069" r:id="rId26"/>
    <p:sldId id="1783" r:id="rId27"/>
    <p:sldId id="2095" r:id="rId28"/>
    <p:sldId id="2067" r:id="rId29"/>
    <p:sldId id="2083" r:id="rId30"/>
    <p:sldId id="2091" r:id="rId31"/>
    <p:sldId id="2072" r:id="rId32"/>
    <p:sldId id="2097" r:id="rId33"/>
    <p:sldId id="2094" r:id="rId34"/>
    <p:sldId id="1937" r:id="rId35"/>
    <p:sldId id="2077" r:id="rId36"/>
    <p:sldId id="2010" r:id="rId37"/>
    <p:sldId id="2029" r:id="rId38"/>
    <p:sldId id="2019" r:id="rId39"/>
    <p:sldId id="2079" r:id="rId40"/>
    <p:sldId id="1081" r:id="rId41"/>
    <p:sldId id="2070" r:id="rId42"/>
    <p:sldId id="2099" r:id="rId43"/>
    <p:sldId id="2102" r:id="rId44"/>
    <p:sldId id="1830" r:id="rId45"/>
    <p:sldId id="2028" r:id="rId46"/>
    <p:sldId id="1726" r:id="rId4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81" autoAdjust="0"/>
    <p:restoredTop sz="76771" autoAdjust="0"/>
  </p:normalViewPr>
  <p:slideViewPr>
    <p:cSldViewPr>
      <p:cViewPr varScale="1">
        <p:scale>
          <a:sx n="88" d="100"/>
          <a:sy n="88" d="100"/>
        </p:scale>
        <p:origin x="116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C9AA6-5B3D-47AC-91DF-EE0B67263A1D}" type="datetimeFigureOut">
              <a:rPr lang="nb-NO" smtClean="0"/>
              <a:pPr/>
              <a:t>05.06.2024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0BFDD-15B8-416D-A94D-0E32677134E6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contentassets/f517f097ff11468fbb8087f6bc981c43/felles-svar-prioppdrag-310323/klima.pd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file:///C:\Users\ate\AppData\Local\Temp\MicrosoftEdgeDownloads\69c391c7-2bbb-4b9f-9fc9-159457f089c8\M2493.pdf" TargetMode="External"/><Relationship Id="rId4" Type="http://schemas.openxmlformats.org/officeDocument/2006/relationships/hyperlink" Target="file:///C:\Users\ate\AppData\Local\Temp\MicrosoftEdgeDownloads\8c37b881-6d5d-497c-b63c-43d4f3b49863\M2539.pdf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contentassets/f517f097ff11468fbb8087f6bc981c43/felles-svar-prioppdrag-310323/klima.pdf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file:///C:\Users\ate\AppData\Local\Temp\MicrosoftEdgeDownloads\69c391c7-2bbb-4b9f-9fc9-159457f089c8\M2493.pdf" TargetMode="External"/><Relationship Id="rId4" Type="http://schemas.openxmlformats.org/officeDocument/2006/relationships/hyperlink" Target="file:///C:\Users\ate\AppData\Local\Temp\MicrosoftEdgeDownloads\8c37b881-6d5d-497c-b63c-43d4f3b49863\M2539.pdf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contentassets/f517f097ff11468fbb8087f6bc981c43/felles-svar-prioppdrag-310323/klima.pdf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file:///C:\Users\ate\AppData\Local\Temp\MicrosoftEdgeDownloads\69c391c7-2bbb-4b9f-9fc9-159457f089c8\M2493.pdf" TargetMode="External"/><Relationship Id="rId4" Type="http://schemas.openxmlformats.org/officeDocument/2006/relationships/hyperlink" Target="file:///C:\Users\ate\AppData\Local\Temp\MicrosoftEdgeDownloads\8c37b881-6d5d-497c-b63c-43d4f3b49863\M2539.pdf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gderfk.no/_f/iac4dbe45-220d-430f-9ac5-8402574b554e/20220509_gunnar-lindaas.pdf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ssb.no/bygg-bolig-og-eiendom/bygg-og-anlegg/statistikk/byggeareal/artikler/rekordmange-nye-hytter-i-2022" TargetMode="Externa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Jeg spør altså</a:t>
            </a:r>
          </a:p>
          <a:p>
            <a:r>
              <a:rPr lang="nb-NO" dirty="0"/>
              <a:t>Jeg drar ganske store sveip på kort tid – heng med! </a:t>
            </a:r>
          </a:p>
          <a:p>
            <a:endParaRPr lang="nb-NO" dirty="0"/>
          </a:p>
          <a:p>
            <a:r>
              <a:rPr lang="nb-NO" dirty="0"/>
              <a:t>Skal være </a:t>
            </a:r>
            <a:r>
              <a:rPr lang="nb-NO"/>
              <a:t>på maks 14 </a:t>
            </a:r>
            <a:r>
              <a:rPr lang="nb-NO" dirty="0"/>
              <a:t>min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5175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Utgangspunktet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at det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definert</a:t>
            </a:r>
            <a:r>
              <a:rPr lang="en-GB" dirty="0"/>
              <a:t> </a:t>
            </a:r>
            <a:r>
              <a:rPr lang="en-GB" dirty="0" err="1"/>
              <a:t>Naturkrise</a:t>
            </a:r>
            <a:r>
              <a:rPr lang="en-GB" dirty="0"/>
              <a:t> og </a:t>
            </a:r>
            <a:r>
              <a:rPr lang="en-GB" dirty="0" err="1"/>
              <a:t>klimakrise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533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Det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inngått</a:t>
            </a:r>
            <a:r>
              <a:rPr lang="en-GB" dirty="0"/>
              <a:t> </a:t>
            </a:r>
            <a:r>
              <a:rPr lang="en-GB" dirty="0" err="1"/>
              <a:t>internasjonale</a:t>
            </a:r>
            <a:r>
              <a:rPr lang="en-GB" dirty="0"/>
              <a:t> </a:t>
            </a:r>
            <a:r>
              <a:rPr lang="en-GB" dirty="0" err="1"/>
              <a:t>avtaler</a:t>
            </a:r>
            <a:r>
              <a:rPr lang="en-GB" dirty="0"/>
              <a:t> om </a:t>
            </a:r>
            <a:r>
              <a:rPr lang="en-GB" dirty="0" err="1"/>
              <a:t>klima</a:t>
            </a:r>
            <a:r>
              <a:rPr lang="en-GB" dirty="0"/>
              <a:t> og </a:t>
            </a:r>
            <a:r>
              <a:rPr lang="en-GB" dirty="0" err="1"/>
              <a:t>natur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8462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Norge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blant</a:t>
            </a:r>
            <a:r>
              <a:rPr lang="en-GB" dirty="0"/>
              <a:t> </a:t>
            </a:r>
            <a:r>
              <a:rPr lang="en-GB" dirty="0" err="1"/>
              <a:t>annet</a:t>
            </a:r>
            <a:endParaRPr lang="en-GB" dirty="0"/>
          </a:p>
          <a:p>
            <a:r>
              <a:rPr lang="en-GB" dirty="0" err="1"/>
              <a:t>Jordvern</a:t>
            </a:r>
            <a:r>
              <a:rPr lang="en-GB" dirty="0"/>
              <a:t> – fra 3000 til 2000 </a:t>
            </a:r>
            <a:r>
              <a:rPr lang="en-GB" dirty="0" err="1"/>
              <a:t>mål</a:t>
            </a:r>
            <a:r>
              <a:rPr lang="en-GB" dirty="0"/>
              <a:t> per </a:t>
            </a:r>
            <a:r>
              <a:rPr lang="en-GB" dirty="0" err="1"/>
              <a:t>år</a:t>
            </a:r>
            <a:endParaRPr lang="en-GB" dirty="0"/>
          </a:p>
          <a:p>
            <a:r>
              <a:rPr lang="en-GB" dirty="0"/>
              <a:t>https://www.regjeringen.no/contentassets/5702218c68064c3d91694dabdb22edee/prop_121_s_20222023_lmd_korr02_vedl_09.pdf</a:t>
            </a:r>
          </a:p>
          <a:p>
            <a:r>
              <a:rPr lang="en-GB" dirty="0"/>
              <a:t>https://www.statsforvalteren.no/portal/nyheter/2023/07/skjerpa-mal-for-jordvern/ </a:t>
            </a:r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7510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Et </a:t>
            </a:r>
            <a:r>
              <a:rPr lang="en-GB" dirty="0" err="1"/>
              <a:t>viktig</a:t>
            </a:r>
            <a:r>
              <a:rPr lang="en-GB" dirty="0"/>
              <a:t> </a:t>
            </a:r>
            <a:r>
              <a:rPr lang="en-GB" dirty="0" err="1"/>
              <a:t>premiss</a:t>
            </a:r>
            <a:r>
              <a:rPr lang="en-GB" dirty="0"/>
              <a:t> I det </a:t>
            </a:r>
            <a:r>
              <a:rPr lang="en-GB" dirty="0" err="1"/>
              <a:t>jeg</a:t>
            </a:r>
            <a:r>
              <a:rPr lang="en-GB" dirty="0"/>
              <a:t> </a:t>
            </a:r>
            <a:r>
              <a:rPr lang="en-GB" dirty="0" err="1"/>
              <a:t>sier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at </a:t>
            </a:r>
            <a:r>
              <a:rPr lang="en-GB" dirty="0" err="1"/>
              <a:t>arealforbruk</a:t>
            </a:r>
            <a:r>
              <a:rPr lang="en-GB" dirty="0"/>
              <a:t> I seg </a:t>
            </a:r>
            <a:r>
              <a:rPr lang="en-GB" dirty="0" err="1"/>
              <a:t>selv</a:t>
            </a:r>
            <a:r>
              <a:rPr lang="en-GB" dirty="0"/>
              <a:t> </a:t>
            </a:r>
            <a:r>
              <a:rPr lang="en-GB" dirty="0" err="1"/>
              <a:t>gir</a:t>
            </a:r>
            <a:r>
              <a:rPr lang="en-GB" dirty="0"/>
              <a:t> </a:t>
            </a:r>
            <a:r>
              <a:rPr lang="en-GB" dirty="0" err="1"/>
              <a:t>klimagassutslipp</a:t>
            </a:r>
            <a:endParaRPr lang="en-GB" dirty="0"/>
          </a:p>
          <a:p>
            <a:r>
              <a:rPr lang="en-GB" dirty="0"/>
              <a:t>https://www.miljodirektoratet.no/publikasjoner/2023/april-2023/tiltaksanalyse-for-skog-og-arealbrukssektoren/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8625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600" dirty="0">
                <a:hlinkClick r:id="rId3"/>
              </a:rPr>
              <a:t>klima.pdf (regjeringen.no)</a:t>
            </a:r>
            <a:endParaRPr lang="nb-NO" sz="1600" dirty="0"/>
          </a:p>
          <a:p>
            <a:r>
              <a:rPr lang="nb-NO" sz="1600" dirty="0"/>
              <a:t>Https://www.regjeringen.no/contentassets/f517f097ff11468fbb8087f6bc981c43/felles-svar-prioppdrag-310323/klima.pdf </a:t>
            </a:r>
          </a:p>
          <a:p>
            <a:r>
              <a:rPr lang="nb-NO" sz="1600" dirty="0">
                <a:hlinkClick r:id="rId4"/>
              </a:rPr>
              <a:t>M2539.pdf</a:t>
            </a:r>
            <a:endParaRPr lang="nb-NO" sz="1600" dirty="0"/>
          </a:p>
          <a:p>
            <a:r>
              <a:rPr lang="nb-NO" sz="1600" dirty="0"/>
              <a:t>file:///C:/Users/ate/AppData/Local/Temp/MicrosoftEdgeDownloads/8c37b881-6d5d-497c-b63c-43d4f3b49863/M2539.pdf </a:t>
            </a:r>
          </a:p>
          <a:p>
            <a:r>
              <a:rPr lang="nb-NO" sz="1600" dirty="0">
                <a:hlinkClick r:id="rId5"/>
              </a:rPr>
              <a:t>M2493.pdf</a:t>
            </a:r>
            <a:endParaRPr lang="nb-NO" sz="1600" dirty="0"/>
          </a:p>
          <a:p>
            <a:r>
              <a:rPr lang="nb-NO" sz="1600" dirty="0"/>
              <a:t>file:///C:/Users/ate/AppData/Local/Temp/MicrosoftEdgeDownloads/69c391c7-2bbb-4b9f-9fc9-159457f089c8/M2493.pdf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50BFDD-15B8-416D-A94D-0E32677134E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455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>
                <a:hlinkClick r:id="rId3"/>
              </a:rPr>
              <a:t>Les selv her</a:t>
            </a:r>
          </a:p>
          <a:p>
            <a:endParaRPr lang="nb-NO" sz="1200" dirty="0">
              <a:hlinkClick r:id="rId3"/>
            </a:endParaRPr>
          </a:p>
          <a:p>
            <a:r>
              <a:rPr lang="nb-NO" sz="1200" dirty="0">
                <a:hlinkClick r:id="rId3"/>
              </a:rPr>
              <a:t>klima.pdf (regjeringen.no)</a:t>
            </a:r>
            <a:endParaRPr lang="nb-NO" sz="1200" dirty="0"/>
          </a:p>
          <a:p>
            <a:r>
              <a:rPr lang="nb-NO" sz="1200" dirty="0"/>
              <a:t>Https://www.regjeringen.no/contentassets/f517f097ff11468fbb8087f6bc981c43/felles-svar-prioppdrag-310323/klima.pdf </a:t>
            </a:r>
          </a:p>
          <a:p>
            <a:r>
              <a:rPr lang="nb-NO" sz="1200" dirty="0">
                <a:hlinkClick r:id="rId4"/>
              </a:rPr>
              <a:t>M2539.pdf</a:t>
            </a:r>
            <a:endParaRPr lang="nb-NO" sz="1200" dirty="0"/>
          </a:p>
          <a:p>
            <a:r>
              <a:rPr lang="nb-NO" sz="1200" dirty="0"/>
              <a:t>file:///C:/Users/ate/AppData/Local/Temp/MicrosoftEdgeDownloads/8c37b881-6d5d-497c-b63c-43d4f3b49863/M2539.pdf </a:t>
            </a:r>
          </a:p>
          <a:p>
            <a:r>
              <a:rPr lang="nb-NO" sz="1200" dirty="0">
                <a:hlinkClick r:id="rId5"/>
              </a:rPr>
              <a:t>M2493.pdf</a:t>
            </a:r>
            <a:endParaRPr lang="nb-NO" sz="1200" dirty="0"/>
          </a:p>
          <a:p>
            <a:r>
              <a:rPr lang="nb-NO" sz="1200" dirty="0"/>
              <a:t>file:///C:/Users/ate/AppData/Local/Temp/MicrosoftEdgeDownloads/69c391c7-2bbb-4b9f-9fc9-159457f089c8/M2493.pdf</a:t>
            </a:r>
          </a:p>
          <a:p>
            <a:r>
              <a:rPr lang="en-GB" dirty="0"/>
              <a:t>2024: file:///C:/Users/ate/AppData/Local/Temp/MicrosoftEdgeDownloads/4c295eac-5bd8-4265-a00b-222d19031aca/M2760.pdf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637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600" dirty="0">
                <a:hlinkClick r:id="rId3"/>
              </a:rPr>
              <a:t>klima.pdf (regjeringen.no)</a:t>
            </a:r>
            <a:endParaRPr lang="nb-NO" sz="1600" dirty="0"/>
          </a:p>
          <a:p>
            <a:r>
              <a:rPr lang="nb-NO" sz="1600" dirty="0"/>
              <a:t>Https://www.regjeringen.no/contentassets/f517f097ff11468fbb8087f6bc981c43/felles-svar-prioppdrag-310323/klima.pdf </a:t>
            </a:r>
          </a:p>
          <a:p>
            <a:r>
              <a:rPr lang="nb-NO" sz="1600" dirty="0">
                <a:hlinkClick r:id="rId4"/>
              </a:rPr>
              <a:t>M2539.pdf</a:t>
            </a:r>
            <a:endParaRPr lang="nb-NO" sz="1600" dirty="0"/>
          </a:p>
          <a:p>
            <a:r>
              <a:rPr lang="nb-NO" sz="1600" dirty="0"/>
              <a:t>file:///C:/Users/ate/AppData/Local/Temp/MicrosoftEdgeDownloads/8c37b881-6d5d-497c-b63c-43d4f3b49863/M2539.pdf </a:t>
            </a:r>
          </a:p>
          <a:p>
            <a:r>
              <a:rPr lang="nb-NO" sz="1600" dirty="0">
                <a:hlinkClick r:id="rId5"/>
              </a:rPr>
              <a:t>M2493.pdf</a:t>
            </a:r>
            <a:endParaRPr lang="nb-NO" sz="1600" dirty="0"/>
          </a:p>
          <a:p>
            <a:r>
              <a:rPr lang="nb-NO" sz="1600" dirty="0"/>
              <a:t>file:///C:/Users/ate/AppData/Local/Temp/MicrosoftEdgeDownloads/69c391c7-2bbb-4b9f-9fc9-159457f089c8/M2493.pdf</a:t>
            </a:r>
          </a:p>
          <a:p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50BFDD-15B8-416D-A94D-0E32677134E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307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tingene som bidrar mest, og som vi bør slutte med, er: 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Dette er ting vi driver med i stor skala i dag, og som gjør det vanskelig å nå klima- og naturmålene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Jeg skal bruke de neste minuttene til å forklare og underbygge dette</a:t>
            </a:r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50BFDD-15B8-416D-A94D-0E32677134E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291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Kjapt</a:t>
            </a:r>
            <a:r>
              <a:rPr lang="en-GB" dirty="0"/>
              <a:t> </a:t>
            </a:r>
            <a:r>
              <a:rPr lang="en-GB" dirty="0" err="1"/>
              <a:t>litt</a:t>
            </a:r>
            <a:r>
              <a:rPr lang="en-GB" dirty="0"/>
              <a:t> om </a:t>
            </a:r>
            <a:r>
              <a:rPr lang="en-GB" dirty="0" err="1"/>
              <a:t>noen</a:t>
            </a:r>
            <a:r>
              <a:rPr lang="en-GB" dirty="0"/>
              <a:t> </a:t>
            </a:r>
            <a:r>
              <a:rPr lang="en-GB" dirty="0" err="1"/>
              <a:t>viktige</a:t>
            </a:r>
            <a:r>
              <a:rPr lang="en-GB" dirty="0"/>
              <a:t> </a:t>
            </a:r>
            <a:r>
              <a:rPr lang="en-GB" dirty="0" err="1"/>
              <a:t>sammenhenger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jeg</a:t>
            </a:r>
            <a:r>
              <a:rPr lang="en-GB" dirty="0"/>
              <a:t> </a:t>
            </a:r>
            <a:r>
              <a:rPr lang="en-GB" dirty="0" err="1"/>
              <a:t>legger</a:t>
            </a:r>
            <a:r>
              <a:rPr lang="en-GB" dirty="0"/>
              <a:t> til </a:t>
            </a:r>
            <a:r>
              <a:rPr lang="en-GB" dirty="0" err="1"/>
              <a:t>grunn</a:t>
            </a:r>
            <a:r>
              <a:rPr lang="en-GB" dirty="0"/>
              <a:t> I det </a:t>
            </a:r>
            <a:r>
              <a:rPr lang="en-GB" dirty="0" err="1"/>
              <a:t>jeg</a:t>
            </a:r>
            <a:r>
              <a:rPr lang="en-GB" dirty="0"/>
              <a:t> </a:t>
            </a:r>
            <a:r>
              <a:rPr lang="en-GB" dirty="0" err="1"/>
              <a:t>sier</a:t>
            </a:r>
            <a:r>
              <a:rPr lang="en-GB" dirty="0"/>
              <a:t> </a:t>
            </a:r>
            <a:r>
              <a:rPr lang="en-GB" dirty="0" err="1"/>
              <a:t>videre</a:t>
            </a:r>
            <a:r>
              <a:rPr lang="en-GB" dirty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3960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Dette </a:t>
            </a:r>
            <a:r>
              <a:rPr lang="en-GB" dirty="0" err="1"/>
              <a:t>henger</a:t>
            </a:r>
            <a:r>
              <a:rPr lang="en-GB" dirty="0"/>
              <a:t> </a:t>
            </a:r>
            <a:r>
              <a:rPr lang="en-GB" dirty="0" err="1"/>
              <a:t>altså</a:t>
            </a:r>
            <a:r>
              <a:rPr lang="en-GB" dirty="0"/>
              <a:t> </a:t>
            </a:r>
            <a:r>
              <a:rPr lang="en-GB" dirty="0" err="1"/>
              <a:t>sammen</a:t>
            </a:r>
            <a:r>
              <a:rPr lang="en-GB" dirty="0"/>
              <a:t>. </a:t>
            </a:r>
            <a:r>
              <a:rPr lang="en-GB" dirty="0" err="1"/>
              <a:t>Jeg</a:t>
            </a:r>
            <a:r>
              <a:rPr lang="en-GB" dirty="0"/>
              <a:t> </a:t>
            </a:r>
            <a:r>
              <a:rPr lang="en-GB" dirty="0" err="1"/>
              <a:t>kunne</a:t>
            </a:r>
            <a:r>
              <a:rPr lang="en-GB" dirty="0"/>
              <a:t> </a:t>
            </a:r>
            <a:r>
              <a:rPr lang="en-GB" dirty="0" err="1"/>
              <a:t>begynt</a:t>
            </a:r>
            <a:r>
              <a:rPr lang="en-GB" dirty="0"/>
              <a:t> </a:t>
            </a:r>
            <a:r>
              <a:rPr lang="en-GB" dirty="0" err="1"/>
              <a:t>hvor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helst</a:t>
            </a:r>
            <a:r>
              <a:rPr lang="en-GB" dirty="0"/>
              <a:t>, men </a:t>
            </a:r>
            <a:r>
              <a:rPr lang="en-GB" dirty="0" err="1"/>
              <a:t>jeg</a:t>
            </a:r>
            <a:r>
              <a:rPr lang="en-GB" dirty="0"/>
              <a:t> starter med </a:t>
            </a:r>
            <a:r>
              <a:rPr lang="en-GB" dirty="0" err="1"/>
              <a:t>bgging</a:t>
            </a:r>
            <a:r>
              <a:rPr lang="en-GB" dirty="0"/>
              <a:t> av </a:t>
            </a:r>
            <a:r>
              <a:rPr lang="en-GB" dirty="0" err="1"/>
              <a:t>nye</a:t>
            </a:r>
            <a:r>
              <a:rPr lang="en-GB" dirty="0"/>
              <a:t> </a:t>
            </a:r>
            <a:r>
              <a:rPr lang="en-GB" dirty="0" err="1"/>
              <a:t>motorveier</a:t>
            </a:r>
            <a:endParaRPr lang="en-GB" dirty="0"/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5003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Dette </a:t>
            </a:r>
            <a:r>
              <a:rPr lang="en-GB" dirty="0" err="1"/>
              <a:t>henger</a:t>
            </a:r>
            <a:r>
              <a:rPr lang="en-GB" dirty="0"/>
              <a:t> </a:t>
            </a:r>
            <a:r>
              <a:rPr lang="en-GB" dirty="0" err="1"/>
              <a:t>altså</a:t>
            </a:r>
            <a:r>
              <a:rPr lang="en-GB" dirty="0"/>
              <a:t> </a:t>
            </a:r>
            <a:r>
              <a:rPr lang="en-GB" dirty="0" err="1"/>
              <a:t>sammen</a:t>
            </a:r>
            <a:r>
              <a:rPr lang="en-GB" dirty="0"/>
              <a:t>. </a:t>
            </a:r>
            <a:r>
              <a:rPr lang="en-GB" dirty="0" err="1"/>
              <a:t>Jeg</a:t>
            </a:r>
            <a:r>
              <a:rPr lang="en-GB" dirty="0"/>
              <a:t> </a:t>
            </a:r>
            <a:r>
              <a:rPr lang="en-GB" dirty="0" err="1"/>
              <a:t>kunne</a:t>
            </a:r>
            <a:r>
              <a:rPr lang="en-GB" dirty="0"/>
              <a:t> </a:t>
            </a:r>
            <a:r>
              <a:rPr lang="en-GB" dirty="0" err="1"/>
              <a:t>begynt</a:t>
            </a:r>
            <a:r>
              <a:rPr lang="en-GB" dirty="0"/>
              <a:t> </a:t>
            </a:r>
            <a:r>
              <a:rPr lang="en-GB" dirty="0" err="1"/>
              <a:t>hvor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helst</a:t>
            </a:r>
            <a:r>
              <a:rPr lang="en-GB" dirty="0"/>
              <a:t>, men </a:t>
            </a:r>
            <a:r>
              <a:rPr lang="en-GB" dirty="0" err="1"/>
              <a:t>jeg</a:t>
            </a:r>
            <a:r>
              <a:rPr lang="en-GB" dirty="0"/>
              <a:t> starter med </a:t>
            </a:r>
            <a:r>
              <a:rPr lang="en-GB" dirty="0" err="1"/>
              <a:t>bgging</a:t>
            </a:r>
            <a:r>
              <a:rPr lang="en-GB" dirty="0"/>
              <a:t> av </a:t>
            </a:r>
            <a:r>
              <a:rPr lang="en-GB" dirty="0" err="1"/>
              <a:t>nye</a:t>
            </a:r>
            <a:r>
              <a:rPr lang="en-GB" dirty="0"/>
              <a:t> </a:t>
            </a:r>
            <a:r>
              <a:rPr lang="en-GB" dirty="0" err="1"/>
              <a:t>motorveier</a:t>
            </a:r>
            <a:endParaRPr lang="en-GB" dirty="0"/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8070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Dette </a:t>
            </a:r>
            <a:r>
              <a:rPr lang="en-GB" dirty="0" err="1"/>
              <a:t>henger</a:t>
            </a:r>
            <a:r>
              <a:rPr lang="en-GB" dirty="0"/>
              <a:t> </a:t>
            </a:r>
            <a:r>
              <a:rPr lang="en-GB" dirty="0" err="1"/>
              <a:t>altså</a:t>
            </a:r>
            <a:r>
              <a:rPr lang="en-GB" dirty="0"/>
              <a:t> </a:t>
            </a:r>
            <a:r>
              <a:rPr lang="en-GB" dirty="0" err="1"/>
              <a:t>sammen</a:t>
            </a:r>
            <a:r>
              <a:rPr lang="en-GB" dirty="0"/>
              <a:t>. </a:t>
            </a:r>
            <a:r>
              <a:rPr lang="en-GB" dirty="0" err="1"/>
              <a:t>Jeg</a:t>
            </a:r>
            <a:r>
              <a:rPr lang="en-GB" dirty="0"/>
              <a:t> </a:t>
            </a:r>
            <a:r>
              <a:rPr lang="en-GB" dirty="0" err="1"/>
              <a:t>kunne</a:t>
            </a:r>
            <a:r>
              <a:rPr lang="en-GB" dirty="0"/>
              <a:t> </a:t>
            </a:r>
            <a:r>
              <a:rPr lang="en-GB" dirty="0" err="1"/>
              <a:t>begynt</a:t>
            </a:r>
            <a:r>
              <a:rPr lang="en-GB" dirty="0"/>
              <a:t> </a:t>
            </a:r>
            <a:r>
              <a:rPr lang="en-GB" dirty="0" err="1"/>
              <a:t>hvor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helst</a:t>
            </a:r>
            <a:r>
              <a:rPr lang="en-GB" dirty="0"/>
              <a:t>, men </a:t>
            </a:r>
            <a:r>
              <a:rPr lang="en-GB" dirty="0" err="1"/>
              <a:t>jeg</a:t>
            </a:r>
            <a:r>
              <a:rPr lang="en-GB" dirty="0"/>
              <a:t> starter med </a:t>
            </a:r>
            <a:r>
              <a:rPr lang="en-GB" dirty="0" err="1"/>
              <a:t>bgging</a:t>
            </a:r>
            <a:r>
              <a:rPr lang="en-GB" dirty="0"/>
              <a:t> av </a:t>
            </a:r>
            <a:r>
              <a:rPr lang="en-GB" dirty="0" err="1"/>
              <a:t>nye</a:t>
            </a:r>
            <a:r>
              <a:rPr lang="en-GB" dirty="0"/>
              <a:t> </a:t>
            </a:r>
            <a:r>
              <a:rPr lang="en-GB" dirty="0" err="1"/>
              <a:t>motorveier</a:t>
            </a:r>
            <a:endParaRPr lang="en-GB" dirty="0"/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1008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Særlig</a:t>
            </a:r>
            <a:r>
              <a:rPr lang="en-GB" dirty="0"/>
              <a:t> </a:t>
            </a:r>
            <a:r>
              <a:rPr lang="en-GB" dirty="0" err="1"/>
              <a:t>skog</a:t>
            </a:r>
            <a:r>
              <a:rPr lang="en-GB" dirty="0"/>
              <a:t>, </a:t>
            </a:r>
            <a:r>
              <a:rPr lang="en-GB" dirty="0" err="1"/>
              <a:t>vann</a:t>
            </a:r>
            <a:r>
              <a:rPr lang="en-GB" dirty="0"/>
              <a:t> og </a:t>
            </a:r>
            <a:r>
              <a:rPr lang="en-GB" dirty="0" err="1"/>
              <a:t>myr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0017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Og da </a:t>
            </a:r>
            <a:r>
              <a:rPr lang="en-GB" dirty="0" err="1"/>
              <a:t>er</a:t>
            </a:r>
            <a:r>
              <a:rPr lang="en-GB" dirty="0"/>
              <a:t> det </a:t>
            </a:r>
            <a:r>
              <a:rPr lang="en-GB" dirty="0" err="1"/>
              <a:t>problematisk</a:t>
            </a:r>
            <a:r>
              <a:rPr lang="en-GB" dirty="0"/>
              <a:t> at </a:t>
            </a:r>
            <a:r>
              <a:rPr lang="en-GB" dirty="0" err="1"/>
              <a:t>nye</a:t>
            </a:r>
            <a:r>
              <a:rPr lang="en-GB" dirty="0"/>
              <a:t> </a:t>
            </a:r>
            <a:r>
              <a:rPr lang="en-GB" dirty="0" err="1"/>
              <a:t>motorveier</a:t>
            </a:r>
            <a:r>
              <a:rPr lang="en-GB" dirty="0"/>
              <a:t> </a:t>
            </a:r>
            <a:r>
              <a:rPr lang="en-GB" dirty="0" err="1"/>
              <a:t>forbruker</a:t>
            </a:r>
            <a:r>
              <a:rPr lang="en-GB" dirty="0"/>
              <a:t> </a:t>
            </a:r>
            <a:r>
              <a:rPr lang="en-GB" dirty="0" err="1"/>
              <a:t>mye</a:t>
            </a:r>
            <a:r>
              <a:rPr lang="en-GB" dirty="0"/>
              <a:t> </a:t>
            </a:r>
            <a:r>
              <a:rPr lang="en-GB" dirty="0" err="1"/>
              <a:t>natur</a:t>
            </a:r>
            <a:r>
              <a:rPr lang="en-GB" dirty="0"/>
              <a:t> og </a:t>
            </a:r>
            <a:r>
              <a:rPr lang="en-GB" dirty="0" err="1"/>
              <a:t>matjord</a:t>
            </a:r>
            <a:r>
              <a:rPr lang="en-GB" dirty="0"/>
              <a:t>, her </a:t>
            </a:r>
            <a:r>
              <a:rPr lang="en-GB" dirty="0" err="1"/>
              <a:t>bilder</a:t>
            </a:r>
            <a:r>
              <a:rPr lang="en-GB" dirty="0"/>
              <a:t> fra Bergen og Trondheim</a:t>
            </a:r>
          </a:p>
          <a:p>
            <a:r>
              <a:rPr lang="en-GB" dirty="0"/>
              <a:t>18 km2</a:t>
            </a:r>
          </a:p>
          <a:p>
            <a:r>
              <a:rPr lang="en-GB" dirty="0"/>
              <a:t>Hele:  22-42 km2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003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Ferjefri</a:t>
            </a:r>
            <a:r>
              <a:rPr lang="en-GB" dirty="0"/>
              <a:t> E 39 – 1100 km </a:t>
            </a:r>
            <a:r>
              <a:rPr lang="en-GB" dirty="0" err="1"/>
              <a:t>lang</a:t>
            </a:r>
            <a:r>
              <a:rPr lang="en-GB" dirty="0"/>
              <a:t>, 100 meter </a:t>
            </a:r>
            <a:r>
              <a:rPr lang="en-GB" dirty="0" err="1"/>
              <a:t>bredde</a:t>
            </a:r>
            <a:r>
              <a:rPr lang="en-GB" dirty="0"/>
              <a:t>, 110 km2 areal.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helt</a:t>
            </a:r>
            <a:r>
              <a:rPr lang="en-GB" dirty="0"/>
              <a:t> </a:t>
            </a:r>
            <a:r>
              <a:rPr lang="en-GB" dirty="0" err="1"/>
              <a:t>korrekt</a:t>
            </a:r>
            <a:r>
              <a:rPr lang="en-GB" dirty="0"/>
              <a:t>, men…</a:t>
            </a:r>
          </a:p>
          <a:p>
            <a:r>
              <a:rPr lang="en-GB" dirty="0" err="1"/>
              <a:t>Lågendeltaet</a:t>
            </a:r>
            <a:r>
              <a:rPr lang="en-GB" dirty="0"/>
              <a:t> – vei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natur</a:t>
            </a:r>
            <a:r>
              <a:rPr lang="en-GB" dirty="0"/>
              <a:t>? </a:t>
            </a:r>
          </a:p>
          <a:p>
            <a:r>
              <a:rPr lang="en-GB" dirty="0"/>
              <a:t>Og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jeg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la </a:t>
            </a:r>
            <a:r>
              <a:rPr lang="en-GB" dirty="0" err="1"/>
              <a:t>være</a:t>
            </a:r>
            <a:r>
              <a:rPr lang="en-GB" dirty="0"/>
              <a:t> å ta med </a:t>
            </a:r>
            <a:r>
              <a:rPr lang="en-GB" dirty="0" err="1"/>
              <a:t>denne</a:t>
            </a:r>
            <a:r>
              <a:rPr lang="en-GB" dirty="0"/>
              <a:t>: </a:t>
            </a:r>
            <a:r>
              <a:rPr lang="en-GB" dirty="0" err="1"/>
              <a:t>Regjeringen</a:t>
            </a:r>
            <a:r>
              <a:rPr lang="en-GB" dirty="0"/>
              <a:t> og </a:t>
            </a:r>
            <a:r>
              <a:rPr lang="en-GB" dirty="0" err="1"/>
              <a:t>stortingsfelertallet</a:t>
            </a:r>
            <a:r>
              <a:rPr lang="en-GB" dirty="0"/>
              <a:t> </a:t>
            </a:r>
            <a:r>
              <a:rPr lang="en-GB" dirty="0" err="1"/>
              <a:t>opprettholder</a:t>
            </a:r>
            <a:r>
              <a:rPr lang="en-GB" dirty="0"/>
              <a:t> at det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bygges</a:t>
            </a:r>
            <a:r>
              <a:rPr lang="en-GB" dirty="0"/>
              <a:t> 110 km/t </a:t>
            </a:r>
            <a:r>
              <a:rPr lang="en-GB" dirty="0" err="1"/>
              <a:t>motorvei</a:t>
            </a:r>
            <a:r>
              <a:rPr lang="en-GB" dirty="0"/>
              <a:t> </a:t>
            </a:r>
            <a:r>
              <a:rPr lang="en-GB" dirty="0" err="1"/>
              <a:t>gjennom</a:t>
            </a:r>
            <a:r>
              <a:rPr lang="en-GB" dirty="0"/>
              <a:t>  et </a:t>
            </a:r>
            <a:r>
              <a:rPr lang="en-GB" dirty="0" err="1"/>
              <a:t>naturområde</a:t>
            </a:r>
            <a:r>
              <a:rPr lang="en-GB" dirty="0"/>
              <a:t> med det </a:t>
            </a:r>
            <a:r>
              <a:rPr lang="en-GB" dirty="0" err="1"/>
              <a:t>strengeste</a:t>
            </a:r>
            <a:r>
              <a:rPr lang="en-GB" dirty="0"/>
              <a:t> </a:t>
            </a:r>
            <a:r>
              <a:rPr lang="en-GB" dirty="0" err="1"/>
              <a:t>vernet</a:t>
            </a:r>
            <a:r>
              <a:rPr lang="en-GB" dirty="0"/>
              <a:t> vi har – på </a:t>
            </a:r>
            <a:r>
              <a:rPr lang="en-GB" dirty="0" err="1"/>
              <a:t>tross</a:t>
            </a:r>
            <a:r>
              <a:rPr lang="en-GB" dirty="0"/>
              <a:t> av negative </a:t>
            </a:r>
            <a:r>
              <a:rPr lang="en-GB" dirty="0" err="1"/>
              <a:t>økonomisk</a:t>
            </a:r>
            <a:r>
              <a:rPr lang="en-GB" dirty="0"/>
              <a:t> </a:t>
            </a:r>
            <a:r>
              <a:rPr lang="en-GB" dirty="0" err="1"/>
              <a:t>nytte</a:t>
            </a:r>
            <a:r>
              <a:rPr lang="en-GB" dirty="0"/>
              <a:t> og </a:t>
            </a:r>
            <a:r>
              <a:rPr lang="en-GB" dirty="0" err="1"/>
              <a:t>klart</a:t>
            </a:r>
            <a:r>
              <a:rPr lang="en-GB" dirty="0"/>
              <a:t> NEI fra </a:t>
            </a:r>
            <a:r>
              <a:rPr lang="en-GB" dirty="0" err="1"/>
              <a:t>Miljødirektoratet</a:t>
            </a:r>
            <a:r>
              <a:rPr lang="en-GB" dirty="0"/>
              <a:t>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5427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Særlig</a:t>
            </a:r>
            <a:r>
              <a:rPr lang="en-GB" dirty="0"/>
              <a:t> </a:t>
            </a:r>
            <a:r>
              <a:rPr lang="en-GB" dirty="0" err="1"/>
              <a:t>skog</a:t>
            </a:r>
            <a:r>
              <a:rPr lang="en-GB" dirty="0"/>
              <a:t>, </a:t>
            </a:r>
            <a:r>
              <a:rPr lang="en-GB" dirty="0" err="1"/>
              <a:t>vann</a:t>
            </a:r>
            <a:r>
              <a:rPr lang="en-GB" dirty="0"/>
              <a:t> og </a:t>
            </a:r>
            <a:r>
              <a:rPr lang="en-GB" dirty="0" err="1"/>
              <a:t>myr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342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Det </a:t>
            </a:r>
            <a:r>
              <a:rPr lang="en-GB" dirty="0" err="1"/>
              <a:t>er</a:t>
            </a:r>
            <a:r>
              <a:rPr lang="en-GB" dirty="0"/>
              <a:t> store </a:t>
            </a:r>
            <a:r>
              <a:rPr lang="en-GB" dirty="0" err="1"/>
              <a:t>usikkerheter</a:t>
            </a:r>
            <a:r>
              <a:rPr lang="en-GB" dirty="0"/>
              <a:t> I </a:t>
            </a:r>
            <a:r>
              <a:rPr lang="en-GB" dirty="0" err="1"/>
              <a:t>dette</a:t>
            </a:r>
            <a:r>
              <a:rPr lang="en-GB" dirty="0"/>
              <a:t> og </a:t>
            </a:r>
            <a:r>
              <a:rPr lang="en-GB" dirty="0" err="1"/>
              <a:t>uklarheter</a:t>
            </a:r>
            <a:r>
              <a:rPr lang="en-GB" dirty="0"/>
              <a:t> med </a:t>
            </a:r>
            <a:r>
              <a:rPr lang="en-GB" dirty="0" err="1"/>
              <a:t>tanke</a:t>
            </a:r>
            <a:r>
              <a:rPr lang="en-GB" dirty="0"/>
              <a:t> på </a:t>
            </a:r>
            <a:r>
              <a:rPr lang="en-GB" dirty="0" err="1"/>
              <a:t>hva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regnes</a:t>
            </a:r>
            <a:r>
              <a:rPr lang="en-GB" dirty="0"/>
              <a:t> inn. </a:t>
            </a:r>
          </a:p>
          <a:p>
            <a:r>
              <a:rPr lang="en-GB" dirty="0" err="1"/>
              <a:t>Transportatetatene</a:t>
            </a:r>
            <a:r>
              <a:rPr lang="en-GB" dirty="0"/>
              <a:t> </a:t>
            </a:r>
            <a:r>
              <a:rPr lang="en-GB" dirty="0" err="1"/>
              <a:t>laget</a:t>
            </a:r>
            <a:r>
              <a:rPr lang="en-GB" dirty="0"/>
              <a:t> </a:t>
            </a:r>
            <a:r>
              <a:rPr lang="en-GB" dirty="0" err="1"/>
              <a:t>overslag</a:t>
            </a:r>
            <a:r>
              <a:rPr lang="en-GB" dirty="0"/>
              <a:t> til SD i 2020, og </a:t>
            </a:r>
            <a:r>
              <a:rPr lang="en-GB" dirty="0" err="1"/>
              <a:t>etter</a:t>
            </a:r>
            <a:r>
              <a:rPr lang="en-GB" dirty="0"/>
              <a:t> det </a:t>
            </a:r>
            <a:r>
              <a:rPr lang="en-GB" dirty="0" err="1"/>
              <a:t>ble</a:t>
            </a:r>
            <a:r>
              <a:rPr lang="en-GB" dirty="0"/>
              <a:t> det </a:t>
            </a:r>
            <a:r>
              <a:rPr lang="en-GB" dirty="0" err="1"/>
              <a:t>jobbet</a:t>
            </a:r>
            <a:r>
              <a:rPr lang="en-GB" dirty="0"/>
              <a:t> </a:t>
            </a:r>
            <a:r>
              <a:rPr lang="en-GB" dirty="0" err="1"/>
              <a:t>videre</a:t>
            </a:r>
            <a:r>
              <a:rPr lang="en-GB" dirty="0"/>
              <a:t>.</a:t>
            </a:r>
          </a:p>
          <a:p>
            <a:r>
              <a:rPr lang="en-GB" dirty="0"/>
              <a:t>I 2022 </a:t>
            </a:r>
            <a:r>
              <a:rPr lang="en-GB" dirty="0" err="1"/>
              <a:t>presenterte</a:t>
            </a:r>
            <a:r>
              <a:rPr lang="en-GB" dirty="0"/>
              <a:t> Zero, Statens </a:t>
            </a:r>
            <a:r>
              <a:rPr lang="en-GB" dirty="0" err="1"/>
              <a:t>vegvesen</a:t>
            </a:r>
            <a:r>
              <a:rPr lang="en-GB" dirty="0"/>
              <a:t> og Nye </a:t>
            </a:r>
            <a:r>
              <a:rPr lang="en-GB" dirty="0" err="1"/>
              <a:t>veier</a:t>
            </a:r>
            <a:r>
              <a:rPr lang="en-GB" dirty="0"/>
              <a:t> tall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viste</a:t>
            </a:r>
            <a:r>
              <a:rPr lang="en-GB" dirty="0"/>
              <a:t> at CO2-utslippene til </a:t>
            </a:r>
            <a:r>
              <a:rPr lang="en-GB" dirty="0" err="1"/>
              <a:t>veibygging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MYE </a:t>
            </a:r>
            <a:r>
              <a:rPr lang="en-GB" dirty="0" err="1"/>
              <a:t>større</a:t>
            </a:r>
            <a:r>
              <a:rPr lang="en-GB" dirty="0"/>
              <a:t> </a:t>
            </a:r>
            <a:r>
              <a:rPr lang="en-GB" dirty="0" err="1"/>
              <a:t>enn</a:t>
            </a:r>
            <a:r>
              <a:rPr lang="en-GB" dirty="0"/>
              <a:t> det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ble</a:t>
            </a:r>
            <a:r>
              <a:rPr lang="en-GB" dirty="0"/>
              <a:t> </a:t>
            </a:r>
            <a:r>
              <a:rPr lang="en-GB" dirty="0" err="1"/>
              <a:t>lagt</a:t>
            </a:r>
            <a:r>
              <a:rPr lang="en-GB" dirty="0"/>
              <a:t> inn I </a:t>
            </a:r>
            <a:r>
              <a:rPr lang="en-GB" dirty="0" err="1"/>
              <a:t>statsbudsjettet</a:t>
            </a:r>
            <a:r>
              <a:rPr lang="en-GB" dirty="0"/>
              <a:t>. 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8290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Særlig</a:t>
            </a:r>
            <a:r>
              <a:rPr lang="en-GB" dirty="0"/>
              <a:t> </a:t>
            </a:r>
            <a:r>
              <a:rPr lang="en-GB" dirty="0" err="1"/>
              <a:t>skog</a:t>
            </a:r>
            <a:r>
              <a:rPr lang="en-GB" dirty="0"/>
              <a:t>, </a:t>
            </a:r>
            <a:r>
              <a:rPr lang="en-GB" dirty="0" err="1"/>
              <a:t>vann</a:t>
            </a:r>
            <a:r>
              <a:rPr lang="en-GB" dirty="0"/>
              <a:t> og </a:t>
            </a:r>
            <a:r>
              <a:rPr lang="en-GB" dirty="0" err="1"/>
              <a:t>myr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377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Bredde</a:t>
            </a:r>
            <a:r>
              <a:rPr lang="en-GB" dirty="0"/>
              <a:t>, </a:t>
            </a:r>
            <a:r>
              <a:rPr lang="en-GB" dirty="0" err="1"/>
              <a:t>stivhet</a:t>
            </a:r>
            <a:r>
              <a:rPr lang="en-GB" dirty="0"/>
              <a:t>, mv. </a:t>
            </a:r>
          </a:p>
          <a:p>
            <a:r>
              <a:rPr lang="en-GB" dirty="0"/>
              <a:t>100 meter </a:t>
            </a:r>
          </a:p>
          <a:p>
            <a:r>
              <a:rPr lang="en-GB" dirty="0" err="1"/>
              <a:t>Mindre</a:t>
            </a:r>
            <a:r>
              <a:rPr lang="en-GB" dirty="0"/>
              <a:t> </a:t>
            </a:r>
            <a:r>
              <a:rPr lang="en-GB" dirty="0" err="1"/>
              <a:t>fleksibelt</a:t>
            </a:r>
            <a:r>
              <a:rPr lang="en-GB" dirty="0"/>
              <a:t> mm.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2069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Særlig</a:t>
            </a:r>
            <a:r>
              <a:rPr lang="en-GB" dirty="0"/>
              <a:t> </a:t>
            </a:r>
            <a:r>
              <a:rPr lang="en-GB" dirty="0" err="1"/>
              <a:t>skog</a:t>
            </a:r>
            <a:r>
              <a:rPr lang="en-GB" dirty="0"/>
              <a:t>, </a:t>
            </a:r>
            <a:r>
              <a:rPr lang="en-GB" dirty="0" err="1"/>
              <a:t>vann</a:t>
            </a:r>
            <a:r>
              <a:rPr lang="en-GB" dirty="0"/>
              <a:t> og </a:t>
            </a:r>
            <a:r>
              <a:rPr lang="en-GB" dirty="0" err="1"/>
              <a:t>myr</a:t>
            </a:r>
            <a:endParaRPr lang="en-GB" dirty="0"/>
          </a:p>
          <a:p>
            <a:endParaRPr lang="en-GB" dirty="0"/>
          </a:p>
          <a:p>
            <a:r>
              <a:rPr lang="en-GB" dirty="0"/>
              <a:t>OG SÅ ER DET </a:t>
            </a:r>
            <a:r>
              <a:rPr lang="en-GB" dirty="0" err="1"/>
              <a:t>DET</a:t>
            </a:r>
            <a:r>
              <a:rPr lang="en-GB" dirty="0"/>
              <a:t> MED VEIBYGGING I BYOMRÅDENE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0600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9349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har dokumentert dette blant annet i caser på E6 Sørkorridoren fra Oslo og sørover og i Ålesund. </a:t>
            </a:r>
          </a:p>
          <a:p>
            <a:r>
              <a:rPr lang="nb-NO" dirty="0"/>
              <a:t>Dette er også dokumentert i en rekke caser andre steder i verden.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68856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28266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Veibygging </a:t>
            </a:r>
            <a:r>
              <a:rPr lang="en-GB" dirty="0" err="1"/>
              <a:t>utløser</a:t>
            </a:r>
            <a:r>
              <a:rPr lang="en-GB" dirty="0"/>
              <a:t> </a:t>
            </a:r>
            <a:r>
              <a:rPr lang="en-GB" dirty="0" err="1"/>
              <a:t>ofte</a:t>
            </a:r>
            <a:r>
              <a:rPr lang="en-GB" dirty="0"/>
              <a:t> press for å </a:t>
            </a:r>
            <a:r>
              <a:rPr lang="en-GB" dirty="0" err="1"/>
              <a:t>bygge</a:t>
            </a:r>
            <a:r>
              <a:rPr lang="en-GB" dirty="0"/>
              <a:t> </a:t>
            </a:r>
            <a:r>
              <a:rPr lang="en-GB" dirty="0" err="1"/>
              <a:t>langs</a:t>
            </a:r>
            <a:r>
              <a:rPr lang="en-GB" dirty="0"/>
              <a:t> den </a:t>
            </a:r>
            <a:r>
              <a:rPr lang="en-GB" dirty="0" err="1"/>
              <a:t>nye</a:t>
            </a:r>
            <a:r>
              <a:rPr lang="en-GB" dirty="0"/>
              <a:t> </a:t>
            </a:r>
            <a:r>
              <a:rPr lang="en-GB" dirty="0" err="1"/>
              <a:t>veien</a:t>
            </a:r>
            <a:r>
              <a:rPr lang="en-GB" dirty="0"/>
              <a:t> -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gir</a:t>
            </a:r>
            <a:r>
              <a:rPr lang="en-GB" dirty="0"/>
              <a:t> </a:t>
            </a:r>
            <a:r>
              <a:rPr lang="en-GB" dirty="0" err="1"/>
              <a:t>arealforbruk</a:t>
            </a:r>
            <a:r>
              <a:rPr lang="en-GB" dirty="0"/>
              <a:t>, </a:t>
            </a:r>
            <a:r>
              <a:rPr lang="en-GB" dirty="0" err="1"/>
              <a:t>nedbygging</a:t>
            </a:r>
            <a:r>
              <a:rPr lang="en-GB" dirty="0"/>
              <a:t> av </a:t>
            </a:r>
            <a:r>
              <a:rPr lang="en-GB" dirty="0" err="1"/>
              <a:t>natur</a:t>
            </a:r>
            <a:r>
              <a:rPr lang="en-GB" dirty="0"/>
              <a:t> og </a:t>
            </a:r>
            <a:r>
              <a:rPr lang="en-GB" dirty="0" err="1"/>
              <a:t>landbruksarealer</a:t>
            </a:r>
            <a:r>
              <a:rPr lang="en-GB" dirty="0"/>
              <a:t> og </a:t>
            </a:r>
            <a:r>
              <a:rPr lang="en-GB" dirty="0" err="1"/>
              <a:t>økt</a:t>
            </a:r>
            <a:r>
              <a:rPr lang="en-GB" dirty="0"/>
              <a:t> </a:t>
            </a:r>
            <a:r>
              <a:rPr lang="en-GB" dirty="0" err="1"/>
              <a:t>biltrafikk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Dette </a:t>
            </a:r>
            <a:r>
              <a:rPr lang="en-GB" dirty="0" err="1"/>
              <a:t>skrytebildet</a:t>
            </a:r>
            <a:r>
              <a:rPr lang="en-GB" dirty="0"/>
              <a:t> fra </a:t>
            </a:r>
            <a:r>
              <a:rPr lang="en-GB" dirty="0" err="1"/>
              <a:t>hjemmesidene</a:t>
            </a:r>
            <a:r>
              <a:rPr lang="en-GB" dirty="0"/>
              <a:t> til </a:t>
            </a:r>
            <a:r>
              <a:rPr lang="en-GB" dirty="0" err="1"/>
              <a:t>Grenlandsporten</a:t>
            </a:r>
            <a:r>
              <a:rPr lang="en-GB" dirty="0"/>
              <a:t> </a:t>
            </a:r>
            <a:r>
              <a:rPr lang="en-GB" dirty="0" err="1"/>
              <a:t>illustrerer</a:t>
            </a:r>
            <a:r>
              <a:rPr lang="en-GB" dirty="0"/>
              <a:t> </a:t>
            </a:r>
            <a:r>
              <a:rPr lang="en-GB" dirty="0" err="1"/>
              <a:t>dette</a:t>
            </a:r>
            <a:r>
              <a:rPr lang="en-GB" dirty="0"/>
              <a:t> </a:t>
            </a:r>
            <a:r>
              <a:rPr lang="en-GB" dirty="0" err="1"/>
              <a:t>poenget</a:t>
            </a:r>
            <a:r>
              <a:rPr lang="en-GB" dirty="0"/>
              <a:t> </a:t>
            </a:r>
            <a:r>
              <a:rPr lang="en-GB" dirty="0" err="1"/>
              <a:t>godt</a:t>
            </a:r>
            <a:r>
              <a:rPr lang="en-GB" dirty="0"/>
              <a:t>. </a:t>
            </a:r>
            <a:r>
              <a:rPr lang="en-GB" dirty="0" err="1"/>
              <a:t>Diskusjoner</a:t>
            </a:r>
            <a:r>
              <a:rPr lang="en-GB" dirty="0"/>
              <a:t> om </a:t>
            </a:r>
            <a:r>
              <a:rPr lang="en-GB" dirty="0" err="1"/>
              <a:t>slike</a:t>
            </a:r>
            <a:r>
              <a:rPr lang="en-GB" dirty="0"/>
              <a:t> </a:t>
            </a:r>
            <a:r>
              <a:rPr lang="en-GB" dirty="0" err="1"/>
              <a:t>områder</a:t>
            </a:r>
            <a:r>
              <a:rPr lang="en-GB" dirty="0"/>
              <a:t>, og </a:t>
            </a:r>
            <a:r>
              <a:rPr lang="en-GB" dirty="0" err="1"/>
              <a:t>hva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lkaliseres</a:t>
            </a:r>
            <a:r>
              <a:rPr lang="en-GB" dirty="0"/>
              <a:t> der, </a:t>
            </a:r>
            <a:r>
              <a:rPr lang="en-GB" dirty="0" err="1"/>
              <a:t>foregår</a:t>
            </a:r>
            <a:r>
              <a:rPr lang="en-GB" dirty="0"/>
              <a:t> </a:t>
            </a:r>
            <a:r>
              <a:rPr lang="en-GB" dirty="0" err="1"/>
              <a:t>nå</a:t>
            </a:r>
            <a:r>
              <a:rPr lang="en-GB" dirty="0"/>
              <a:t> for </a:t>
            </a:r>
            <a:r>
              <a:rPr lang="en-GB" dirty="0" err="1"/>
              <a:t>fullt</a:t>
            </a:r>
            <a:r>
              <a:rPr lang="en-GB" dirty="0"/>
              <a:t> </a:t>
            </a:r>
            <a:r>
              <a:rPr lang="en-GB" dirty="0" err="1"/>
              <a:t>blant</a:t>
            </a:r>
            <a:r>
              <a:rPr lang="en-GB" dirty="0"/>
              <a:t> </a:t>
            </a:r>
            <a:r>
              <a:rPr lang="en-GB" dirty="0" err="1"/>
              <a:t>annet</a:t>
            </a:r>
            <a:r>
              <a:rPr lang="en-GB" dirty="0"/>
              <a:t> I </a:t>
            </a:r>
            <a:r>
              <a:rPr lang="en-GB" dirty="0" err="1"/>
              <a:t>Telemark</a:t>
            </a:r>
            <a:r>
              <a:rPr lang="en-GB" dirty="0"/>
              <a:t>, Agder og Innlandet. </a:t>
            </a:r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12542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Særlig</a:t>
            </a:r>
            <a:r>
              <a:rPr lang="en-GB" dirty="0"/>
              <a:t> </a:t>
            </a:r>
            <a:r>
              <a:rPr lang="en-GB" dirty="0" err="1"/>
              <a:t>skog</a:t>
            </a:r>
            <a:r>
              <a:rPr lang="en-GB" dirty="0"/>
              <a:t>, </a:t>
            </a:r>
            <a:r>
              <a:rPr lang="en-GB" dirty="0" err="1"/>
              <a:t>vann</a:t>
            </a:r>
            <a:r>
              <a:rPr lang="en-GB" dirty="0"/>
              <a:t> og </a:t>
            </a:r>
            <a:r>
              <a:rPr lang="en-GB" dirty="0" err="1"/>
              <a:t>myr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1026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Da </a:t>
            </a:r>
            <a:r>
              <a:rPr lang="en-GB" dirty="0" err="1"/>
              <a:t>går</a:t>
            </a:r>
            <a:r>
              <a:rPr lang="en-GB" dirty="0"/>
              <a:t> </a:t>
            </a:r>
            <a:r>
              <a:rPr lang="en-GB" dirty="0" err="1"/>
              <a:t>jeg</a:t>
            </a:r>
            <a:r>
              <a:rPr lang="en-GB" dirty="0"/>
              <a:t> over til </a:t>
            </a:r>
            <a:r>
              <a:rPr lang="en-GB" dirty="0" err="1"/>
              <a:t>neste</a:t>
            </a:r>
            <a:r>
              <a:rPr lang="en-GB" dirty="0"/>
              <a:t> </a:t>
            </a:r>
            <a:r>
              <a:rPr lang="en-GB" dirty="0" err="1"/>
              <a:t>boble</a:t>
            </a:r>
            <a:r>
              <a:rPr lang="en-GB" dirty="0"/>
              <a:t> – den </a:t>
            </a:r>
            <a:r>
              <a:rPr lang="en-GB" dirty="0" err="1"/>
              <a:t>som</a:t>
            </a:r>
            <a:r>
              <a:rPr lang="en-GB" dirty="0"/>
              <a:t> handler om </a:t>
            </a:r>
            <a:r>
              <a:rPr lang="en-GB" dirty="0" err="1"/>
              <a:t>areautvikling</a:t>
            </a:r>
            <a:endParaRPr lang="en-GB" dirty="0"/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19742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02723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21342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Dette </a:t>
            </a:r>
            <a:r>
              <a:rPr lang="en-GB" dirty="0" err="1"/>
              <a:t>skal</a:t>
            </a:r>
            <a:r>
              <a:rPr lang="en-GB" dirty="0"/>
              <a:t> Gunnar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mer</a:t>
            </a:r>
            <a:r>
              <a:rPr lang="en-GB" dirty="0"/>
              <a:t> om </a:t>
            </a:r>
            <a:r>
              <a:rPr lang="en-GB" dirty="0" err="1"/>
              <a:t>etterpå</a:t>
            </a:r>
            <a:r>
              <a:rPr lang="en-GB" dirty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96051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Byspredning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feks</a:t>
            </a:r>
            <a:r>
              <a:rPr lang="en-GB" dirty="0"/>
              <a:t> se slik </a:t>
            </a:r>
            <a:r>
              <a:rPr lang="en-GB" dirty="0" err="1"/>
              <a:t>ut</a:t>
            </a:r>
            <a:r>
              <a:rPr lang="en-GB" dirty="0"/>
              <a:t> – vet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helt</a:t>
            </a:r>
            <a:r>
              <a:rPr lang="en-GB" dirty="0"/>
              <a:t> </a:t>
            </a:r>
            <a:r>
              <a:rPr lang="en-GB" dirty="0" err="1"/>
              <a:t>hvord</a:t>
            </a:r>
            <a:r>
              <a:rPr lang="en-GB" dirty="0"/>
              <a:t> et </a:t>
            </a:r>
            <a:r>
              <a:rPr lang="en-GB" dirty="0" err="1"/>
              <a:t>være</a:t>
            </a:r>
            <a:r>
              <a:rPr lang="en-GB" dirty="0"/>
              <a:t> – </a:t>
            </a:r>
            <a:r>
              <a:rPr lang="en-GB" dirty="0" err="1"/>
              <a:t>kunne</a:t>
            </a:r>
            <a:r>
              <a:rPr lang="en-GB" dirty="0"/>
              <a:t> </a:t>
            </a:r>
            <a:r>
              <a:rPr lang="en-GB" dirty="0" err="1"/>
              <a:t>vært</a:t>
            </a:r>
            <a:r>
              <a:rPr lang="en-GB" dirty="0"/>
              <a:t> fra mange av </a:t>
            </a:r>
            <a:r>
              <a:rPr lang="en-GB" dirty="0" err="1"/>
              <a:t>kommunene</a:t>
            </a:r>
            <a:r>
              <a:rPr lang="en-GB" dirty="0"/>
              <a:t> i Norge….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95336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9036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Dette </a:t>
            </a:r>
            <a:r>
              <a:rPr lang="en-GB" dirty="0" err="1"/>
              <a:t>skal</a:t>
            </a:r>
            <a:r>
              <a:rPr lang="en-GB" dirty="0"/>
              <a:t> Gunnar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mer</a:t>
            </a:r>
            <a:r>
              <a:rPr lang="en-GB" dirty="0"/>
              <a:t> om </a:t>
            </a:r>
            <a:r>
              <a:rPr lang="en-GB" dirty="0" err="1"/>
              <a:t>etterpå</a:t>
            </a:r>
            <a:r>
              <a:rPr lang="en-GB" dirty="0"/>
              <a:t>.</a:t>
            </a:r>
          </a:p>
          <a:p>
            <a:endParaRPr lang="en-US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3"/>
            </a:endParaRP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Https://agderfk.no/_f/iac4dbe45-220d-430f-9ac5-8402574b554e/20220509_gunnar-lindaas.pdf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nb-NO" sz="1200" dirty="0">
                <a:hlinkClick r:id="rId4"/>
              </a:rPr>
              <a:t>Rekordmange nye hytter i 2022 (ssb.no)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1410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Dette </a:t>
            </a:r>
            <a:r>
              <a:rPr lang="en-GB" dirty="0" err="1"/>
              <a:t>gir</a:t>
            </a:r>
            <a:r>
              <a:rPr lang="en-GB" dirty="0"/>
              <a:t> </a:t>
            </a:r>
            <a:r>
              <a:rPr lang="en-GB" dirty="0" err="1"/>
              <a:t>selvsagt</a:t>
            </a:r>
            <a:r>
              <a:rPr lang="en-GB" dirty="0"/>
              <a:t> tap av </a:t>
            </a:r>
            <a:r>
              <a:rPr lang="en-GB" dirty="0" err="1"/>
              <a:t>natur</a:t>
            </a:r>
            <a:r>
              <a:rPr lang="en-GB" dirty="0"/>
              <a:t> – </a:t>
            </a:r>
            <a:r>
              <a:rPr lang="en-GB" dirty="0" err="1"/>
              <a:t>sjekk</a:t>
            </a:r>
            <a:r>
              <a:rPr lang="en-GB" dirty="0"/>
              <a:t> </a:t>
            </a:r>
            <a:r>
              <a:rPr lang="en-GB" dirty="0" err="1"/>
              <a:t>bildeserien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ligger </a:t>
            </a:r>
            <a:r>
              <a:rPr lang="en-GB" dirty="0" err="1"/>
              <a:t>ute</a:t>
            </a:r>
            <a:r>
              <a:rPr lang="en-GB" dirty="0"/>
              <a:t> på NRK.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06551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Økt</a:t>
            </a:r>
            <a:r>
              <a:rPr lang="en-GB" dirty="0"/>
              <a:t> </a:t>
            </a:r>
            <a:r>
              <a:rPr lang="en-GB" dirty="0" err="1"/>
              <a:t>energiforbruk</a:t>
            </a:r>
            <a:r>
              <a:rPr lang="en-GB" dirty="0"/>
              <a:t> til </a:t>
            </a:r>
            <a:r>
              <a:rPr lang="en-GB" dirty="0" err="1"/>
              <a:t>bygging</a:t>
            </a:r>
            <a:r>
              <a:rPr lang="en-GB" dirty="0"/>
              <a:t>, </a:t>
            </a:r>
            <a:r>
              <a:rPr lang="en-GB" dirty="0" err="1"/>
              <a:t>kjøring</a:t>
            </a:r>
            <a:r>
              <a:rPr lang="en-GB" dirty="0"/>
              <a:t>, mv. </a:t>
            </a:r>
            <a:r>
              <a:rPr lang="en-GB" dirty="0" err="1"/>
              <a:t>Gir</a:t>
            </a:r>
            <a:r>
              <a:rPr lang="en-GB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53645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Det å </a:t>
            </a:r>
            <a:r>
              <a:rPr lang="en-GB" dirty="0" err="1"/>
              <a:t>slutte</a:t>
            </a:r>
            <a:r>
              <a:rPr lang="en-GB" dirty="0"/>
              <a:t> med </a:t>
            </a:r>
            <a:r>
              <a:rPr lang="en-GB" dirty="0" err="1"/>
              <a:t>motorveibygging</a:t>
            </a:r>
            <a:r>
              <a:rPr lang="en-GB" dirty="0"/>
              <a:t>, </a:t>
            </a:r>
            <a:r>
              <a:rPr lang="en-GB" dirty="0" err="1"/>
              <a:t>byspredning</a:t>
            </a:r>
            <a:r>
              <a:rPr lang="en-GB" dirty="0"/>
              <a:t>, mv. </a:t>
            </a:r>
            <a:r>
              <a:rPr lang="en-GB" dirty="0" err="1"/>
              <a:t>bidrar</a:t>
            </a:r>
            <a:r>
              <a:rPr lang="en-GB" dirty="0"/>
              <a:t> </a:t>
            </a:r>
            <a:r>
              <a:rPr lang="en-GB" dirty="0" err="1"/>
              <a:t>også</a:t>
            </a:r>
            <a:r>
              <a:rPr lang="en-GB" dirty="0"/>
              <a:t> til å </a:t>
            </a:r>
            <a:r>
              <a:rPr lang="en-GB" dirty="0" err="1"/>
              <a:t>nå</a:t>
            </a:r>
            <a:r>
              <a:rPr lang="en-GB" dirty="0"/>
              <a:t> </a:t>
            </a:r>
            <a:r>
              <a:rPr lang="en-GB" dirty="0" err="1"/>
              <a:t>viktige</a:t>
            </a:r>
            <a:r>
              <a:rPr lang="en-GB" dirty="0"/>
              <a:t> </a:t>
            </a:r>
            <a:r>
              <a:rPr lang="en-GB" dirty="0" err="1"/>
              <a:t>mål</a:t>
            </a:r>
            <a:r>
              <a:rPr lang="en-GB" dirty="0"/>
              <a:t> for </a:t>
            </a:r>
            <a:r>
              <a:rPr lang="en-GB" dirty="0" err="1"/>
              <a:t>kommunene</a:t>
            </a:r>
            <a:r>
              <a:rPr lang="en-GB" dirty="0"/>
              <a:t>.</a:t>
            </a:r>
          </a:p>
          <a:p>
            <a:r>
              <a:rPr lang="en-GB" dirty="0" err="1"/>
              <a:t>Slike</a:t>
            </a:r>
            <a:r>
              <a:rPr lang="en-GB" dirty="0"/>
              <a:t> </a:t>
            </a:r>
            <a:r>
              <a:rPr lang="en-GB" dirty="0" err="1"/>
              <a:t>mål</a:t>
            </a:r>
            <a:r>
              <a:rPr lang="en-GB" dirty="0"/>
              <a:t> </a:t>
            </a:r>
            <a:r>
              <a:rPr lang="en-GB" dirty="0" err="1"/>
              <a:t>finnes</a:t>
            </a:r>
            <a:r>
              <a:rPr lang="en-GB" dirty="0"/>
              <a:t> I </a:t>
            </a:r>
            <a:r>
              <a:rPr lang="en-GB" dirty="0" err="1"/>
              <a:t>potiske</a:t>
            </a:r>
            <a:r>
              <a:rPr lang="en-GB" dirty="0"/>
              <a:t> documenter på </a:t>
            </a:r>
            <a:r>
              <a:rPr lang="en-GB" dirty="0" err="1"/>
              <a:t>najonalt</a:t>
            </a:r>
            <a:r>
              <a:rPr lang="en-GB" dirty="0"/>
              <a:t>, regional og </a:t>
            </a:r>
            <a:r>
              <a:rPr lang="en-GB" dirty="0" err="1"/>
              <a:t>kommunalt</a:t>
            </a:r>
            <a:r>
              <a:rPr lang="en-GB" dirty="0"/>
              <a:t> </a:t>
            </a:r>
            <a:r>
              <a:rPr lang="en-GB" dirty="0" err="1"/>
              <a:t>nivå</a:t>
            </a:r>
            <a:r>
              <a:rPr lang="en-GB" dirty="0"/>
              <a:t>.</a:t>
            </a:r>
          </a:p>
          <a:p>
            <a:r>
              <a:rPr lang="en-GB" dirty="0"/>
              <a:t>Man </a:t>
            </a:r>
            <a:r>
              <a:rPr lang="en-GB" dirty="0" err="1"/>
              <a:t>ønsker</a:t>
            </a:r>
            <a:r>
              <a:rPr lang="en-GB" dirty="0"/>
              <a:t> at </a:t>
            </a:r>
            <a:r>
              <a:rPr lang="en-GB" dirty="0" err="1"/>
              <a:t>byene</a:t>
            </a:r>
            <a:r>
              <a:rPr lang="en-GB" dirty="0"/>
              <a:t>, </a:t>
            </a:r>
            <a:r>
              <a:rPr lang="en-GB" dirty="0" err="1"/>
              <a:t>tettstedene</a:t>
            </a:r>
            <a:r>
              <a:rPr lang="en-GB" dirty="0"/>
              <a:t> og </a:t>
            </a:r>
            <a:r>
              <a:rPr lang="en-GB" dirty="0" err="1"/>
              <a:t>kommunene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44202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eksempel ved å stoppe motorveibygging, byspredning og statlig lokaliseringer på feil sted…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9324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600" dirty="0"/>
              <a:t>Derfor påstår jeg: </a:t>
            </a:r>
          </a:p>
          <a:p>
            <a:r>
              <a:rPr lang="nb-NO" sz="1600" dirty="0"/>
              <a:t>Kanskje dette ikke hadde blitt så ille? Vi hadde jo også spart masse penger, arbeidskraft, mv. som også kunneblitt brukt til helt andre ting. Det grønne skiftet, helse, digitalisering….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50BFDD-15B8-416D-A94D-0E32677134E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6626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https://www.regjeringen.no/no/dokumenter/nou-2023-25/id3006059/?ch=3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67220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7834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28614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44761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0BFDD-15B8-416D-A94D-0E32677134E6}" type="slidenum">
              <a:rPr lang="nb-NO" smtClean="0"/>
              <a:pPr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987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775520" y="1772817"/>
            <a:ext cx="9502080" cy="1470025"/>
          </a:xfrm>
        </p:spPr>
        <p:txBody>
          <a:bodyPr/>
          <a:lstStyle>
            <a:lvl1pPr algn="l"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775520" y="3356992"/>
            <a:ext cx="9505056" cy="175260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9C03F-B4E9-4750-BA4C-C00FC25D9DFF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5331960"/>
            <a:ext cx="12191998" cy="152604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119336" y="188640"/>
            <a:ext cx="4752528" cy="597835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61"/>
          <a:stretch/>
        </p:blipFill>
        <p:spPr>
          <a:xfrm>
            <a:off x="10560496" y="187498"/>
            <a:ext cx="1439144" cy="5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48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5E6D9-F996-4751-827F-9F11922D3869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5788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0"/>
            <a:ext cx="12192000" cy="5877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chemeClr val="bg1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93BC-BA9D-4708-B647-04C7FC0D0695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49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87487" y="4406901"/>
            <a:ext cx="9838796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487487" y="2906713"/>
            <a:ext cx="9838796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CD3C-697B-423D-8BDD-504B7FA0FC17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107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4758C-7E45-473D-8A53-91E388704EB1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9257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7FA77-407D-4E27-AE51-B30CEA79F323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6042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1AB4D-357F-44AD-96D9-57D295DD4586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415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8FC3-2B72-4D6E-A835-CBE5B91DEC43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3624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526F-346D-4CAB-B27C-28019ED4105C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7707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4487-7C75-4170-A924-A6BEDCF443DF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2445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600B-EDD6-4224-A159-661564F0BA58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01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F693B-44F8-4886-AC8B-458788D90BCE}" type="datetime1">
              <a:rPr lang="nb-NO" smtClean="0"/>
              <a:pPr/>
              <a:t>05.06.2024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400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545238"/>
            <a:ext cx="1069909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D0153-54B6-43CA-A316-056AA2D99332}" type="datetime1">
              <a:rPr lang="nb-NO" smtClean="0"/>
              <a:pPr/>
              <a:t>05.06.2024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75520" y="6545238"/>
            <a:ext cx="5376597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7714389" y="6545238"/>
            <a:ext cx="589856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C3D63-8603-43E3-9285-1800AE477FF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Plassholder for lysbildenummer 5"/>
          <p:cNvSpPr txBox="1">
            <a:spLocks/>
          </p:cNvSpPr>
          <p:nvPr userDrawn="1"/>
        </p:nvSpPr>
        <p:spPr>
          <a:xfrm>
            <a:off x="7056107" y="6545238"/>
            <a:ext cx="589856" cy="26813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Side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270" y="6475711"/>
            <a:ext cx="2673042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7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spcBef>
          <a:spcPct val="20000"/>
        </a:spcBef>
        <a:buClrTx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180000" algn="l" defTabSz="914400" rtl="0" eaLnBrk="1" latinLnBrk="0" hangingPunct="1">
        <a:spcBef>
          <a:spcPct val="20000"/>
        </a:spcBef>
        <a:buClr>
          <a:schemeClr val="bg2">
            <a:lumMod val="50000"/>
          </a:schemeClr>
        </a:buClr>
        <a:buFont typeface="Wingdings" pitchFamily="2" charset="2"/>
        <a:buChar char="§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180000" algn="l" defTabSz="914400" rtl="0" eaLnBrk="1" latinLnBrk="0" hangingPunct="1">
        <a:spcBef>
          <a:spcPct val="20000"/>
        </a:spcBef>
        <a:buClr>
          <a:schemeClr val="bg2">
            <a:lumMod val="90000"/>
          </a:schemeClr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000" indent="-180000" algn="l" defTabSz="914400" rtl="0" eaLnBrk="1" latinLnBrk="0" hangingPunct="1">
        <a:spcBef>
          <a:spcPct val="20000"/>
        </a:spcBef>
        <a:buClr>
          <a:schemeClr val="bg2">
            <a:lumMod val="90000"/>
          </a:schemeClr>
        </a:buClr>
        <a:buFont typeface="Wingdings" pitchFamily="2" charset="2"/>
        <a:buChar char="§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980000" indent="-180000" algn="l" defTabSz="914400" rtl="0" eaLnBrk="1" latinLnBrk="0" hangingPunct="1">
        <a:spcBef>
          <a:spcPct val="20000"/>
        </a:spcBef>
        <a:buClr>
          <a:schemeClr val="bg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ljodirektoratet.no/aktuelt/nyheter/2021/desember-2021/bygging-pa-nye-arealer-forer-til-okte-klimagassutslipp/?fbclid=IwAR0PY9S_-aJrZjHOWRLWMLfCtfIV1QhjZI9LPvVjXJWo2MNzLCrC3GjPWs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C:\Users\ate\AppData\Local\Temp\MicrosoftEdgeDownloads\69c391c7-2bbb-4b9f-9fc9-159457f089c8\M2493.pdf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www.nrk.no/klima/nye-motorveier_-vei-utslippene-mye-hoyere-enn-statsbudsjettet-forteller-1.1575455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trd.2019.01.024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nibio.brage.unit.no/nibio-xmlui/bitstream/handle/11250/2825197/NIBIO_RAPPORT_2021_7_164_revidert%20utgave.pdf?sequence=4&amp;isAllowed=y" TargetMode="External"/><Relationship Id="rId13" Type="http://schemas.openxmlformats.org/officeDocument/2006/relationships/hyperlink" Target="https://www.sciencedirect.com/science/article/pii/S1361920922000554" TargetMode="External"/><Relationship Id="rId18" Type="http://schemas.openxmlformats.org/officeDocument/2006/relationships/hyperlink" Target="https://www.ssb.no/bygg-bolig-og-eiendom/faktaside/hytter-og-ferieboliger" TargetMode="External"/><Relationship Id="rId3" Type="http://schemas.openxmlformats.org/officeDocument/2006/relationships/hyperlink" Target="https://unfccc.int/news/cop27-reaches-breakthrough-agreement-on-new-loss-and-damage-fund-for-vulnerable-countries#:~:text=UN%20Climate%20Change%20News%2C%2020,UN%20Climate%20Change%20Executive%20Secretary" TargetMode="External"/><Relationship Id="rId7" Type="http://schemas.openxmlformats.org/officeDocument/2006/relationships/hyperlink" Target="https://klimautvalget2050.no/" TargetMode="External"/><Relationship Id="rId12" Type="http://schemas.openxmlformats.org/officeDocument/2006/relationships/hyperlink" Target="https://www.tu.no/artikler/strid-om-fartsgrensen-formidabelt-mye-a-spare-pa-90-km-t-framfor-110-km-t-br/517270" TargetMode="External"/><Relationship Id="rId17" Type="http://schemas.openxmlformats.org/officeDocument/2006/relationships/hyperlink" Target="https://sykehuset-innlandet.no/framtidig-sykehusstruktur" TargetMode="External"/><Relationship Id="rId2" Type="http://schemas.openxmlformats.org/officeDocument/2006/relationships/notesSlide" Target="../notesSlides/notesSlide42.xml"/><Relationship Id="rId16" Type="http://schemas.openxmlformats.org/officeDocument/2006/relationships/hyperlink" Target="https://www.nrk.no/klima/nye-motorveier_-vei-utslippene-mye-hoyere-enn-statsbudsjettet-forteller-1.1575455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gjeringen.no/no/dokumenter/nou-2023-3/id2961311/" TargetMode="External"/><Relationship Id="rId11" Type="http://schemas.openxmlformats.org/officeDocument/2006/relationships/hyperlink" Target="https://www.regjeringen.no/contentassets/087954c97c8e47b7b2a733e350a25b4a/2022/statsbudsjettet-2022-supplerende-tildelingsbrev-nr.-3-oppdrag-om-vurdering-av-endringer-i-veinormaler-svv.pdf" TargetMode="External"/><Relationship Id="rId5" Type="http://schemas.openxmlformats.org/officeDocument/2006/relationships/hyperlink" Target="https://www.regjeringen.no/no/aktuelt/regjeringen-starter-arbeidet-med-nasjonal-handlingsplan-for-natur/id2962229/" TargetMode="External"/><Relationship Id="rId15" Type="http://schemas.openxmlformats.org/officeDocument/2006/relationships/hyperlink" Target="file:///C:\Users\ate\AppData\Local\Temp\MicrosoftEdgeDownloads\772c0686-b734-4228-9771-3085cbd69405\M2179.pdf" TargetMode="External"/><Relationship Id="rId10" Type="http://schemas.openxmlformats.org/officeDocument/2006/relationships/hyperlink" Target="https://www.sciencedirect.com/science/article/pii/S136192091830628X" TargetMode="External"/><Relationship Id="rId19" Type="http://schemas.openxmlformats.org/officeDocument/2006/relationships/hyperlink" Target="https://www.miljodirektoratet.no/ansvarsomrader/klima/klimatiltak/klimatiltak-i-norge/#:~:text=Klimatiltak%20i%20Norge%20%E2%80%93%20kunnskapsgrunnlag%202024,for%20%C3%A5%20f%C3%A5%20utl%C3%B8st%20utslippskuttene" TargetMode="External"/><Relationship Id="rId4" Type="http://schemas.openxmlformats.org/officeDocument/2006/relationships/hyperlink" Target="https://news.un.org/en/story/2022/12/1131837" TargetMode="External"/><Relationship Id="rId9" Type="http://schemas.openxmlformats.org/officeDocument/2006/relationships/hyperlink" Target="https://www.asplanviak.no/prosjekter/hvordan-utvikler-klimautslippene-fra-utbygging-av-infrastruktur-seg/" TargetMode="External"/><Relationship Id="rId14" Type="http://schemas.openxmlformats.org/officeDocument/2006/relationships/hyperlink" Target="https://www.toi.no/publikasjoner/statlig-lokalisering-hvor-og-hvorfor-article34541-8.html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j.trd.2021.102848" TargetMode="External"/><Relationship Id="rId13" Type="http://schemas.openxmlformats.org/officeDocument/2006/relationships/hyperlink" Target="http://www.sciencedirect.com/science/article/pii/S0305900615000306" TargetMode="External"/><Relationship Id="rId3" Type="http://schemas.openxmlformats.org/officeDocument/2006/relationships/hyperlink" Target="http://www.toi.no/" TargetMode="External"/><Relationship Id="rId7" Type="http://schemas.openxmlformats.org/officeDocument/2006/relationships/hyperlink" Target="https://doi.org/10.1016/j.trd.2021.102944" TargetMode="External"/><Relationship Id="rId12" Type="http://schemas.openxmlformats.org/officeDocument/2006/relationships/hyperlink" Target="http://dx.doi.org/10.1016/j.progress.2015.05.002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trd.2022.103169" TargetMode="External"/><Relationship Id="rId11" Type="http://schemas.openxmlformats.org/officeDocument/2006/relationships/hyperlink" Target="https://www.toi.no/publikasjoner/kunnskapsgrunnlag-areal-og-transportutvikling-for-klimavennlige-og-attraktive-byer-article34573-8.html" TargetMode="External"/><Relationship Id="rId5" Type="http://schemas.openxmlformats.org/officeDocument/2006/relationships/hyperlink" Target="https://doi.org/10.1016/j.trd.2022.103276" TargetMode="External"/><Relationship Id="rId15" Type="http://schemas.openxmlformats.org/officeDocument/2006/relationships/hyperlink" Target="http://www.elsevier.com/wps/find/journaldescription.cws_home/30473/description#description" TargetMode="External"/><Relationship Id="rId10" Type="http://schemas.openxmlformats.org/officeDocument/2006/relationships/hyperlink" Target="https://doi.org/10.1080/14649357.2017.1408135" TargetMode="External"/><Relationship Id="rId4" Type="http://schemas.openxmlformats.org/officeDocument/2006/relationships/hyperlink" Target="https://doi.org/10.1016/j.trd.2022.103225" TargetMode="External"/><Relationship Id="rId9" Type="http://schemas.openxmlformats.org/officeDocument/2006/relationships/hyperlink" Target="https://doi.org/10.1016/j.trd.2019.01.024" TargetMode="External"/><Relationship Id="rId14" Type="http://schemas.openxmlformats.org/officeDocument/2006/relationships/hyperlink" Target="https://www.toi.no/getfile.php/mmarkiv/Forside%202012/PhD%20Tennoy%20m%20forside-w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55440" y="1484784"/>
            <a:ext cx="10222160" cy="1872207"/>
          </a:xfrm>
        </p:spPr>
        <p:txBody>
          <a:bodyPr>
            <a:normAutofit fontScale="90000"/>
          </a:bodyPr>
          <a:lstStyle/>
          <a:p>
            <a:r>
              <a:rPr lang="nb-NO" sz="5000" dirty="0"/>
              <a:t>Hva må vi </a:t>
            </a:r>
            <a:r>
              <a:rPr lang="nb-NO" sz="6500" dirty="0"/>
              <a:t>slutte å bygge</a:t>
            </a:r>
            <a:br>
              <a:rPr lang="nb-NO" sz="4000" dirty="0"/>
            </a:br>
            <a:r>
              <a:rPr lang="nb-NO" sz="5000" dirty="0"/>
              <a:t>om vi skal nå klima- og naturmålene? 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55440" y="3429000"/>
            <a:ext cx="9937104" cy="1758056"/>
          </a:xfrm>
        </p:spPr>
        <p:txBody>
          <a:bodyPr>
            <a:normAutofit fontScale="92500" lnSpcReduction="20000"/>
          </a:bodyPr>
          <a:lstStyle/>
          <a:p>
            <a:r>
              <a:rPr lang="nb-NO" sz="2300" dirty="0"/>
              <a:t>#Klimafrokost: Klimakrisen og arealene, Klimastiftelsen, 30.5.2024</a:t>
            </a:r>
          </a:p>
          <a:p>
            <a:endParaRPr lang="nb-NO" sz="2300" dirty="0"/>
          </a:p>
          <a:p>
            <a:r>
              <a:rPr lang="nb-NO" sz="2300" dirty="0"/>
              <a:t>Aud Tennøy</a:t>
            </a:r>
          </a:p>
          <a:p>
            <a:r>
              <a:rPr lang="nb-NO" sz="2300" dirty="0"/>
              <a:t>PhD By- og regionplanlegging</a:t>
            </a:r>
          </a:p>
          <a:p>
            <a:r>
              <a:rPr lang="nb-NO" sz="2300" dirty="0"/>
              <a:t>Forskningsleder Byutvikling og bytransport, TØI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7050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FCD736-79CC-4298-A46B-815E53198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Naturkrise og klimakrise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2C5C962-52E0-4F41-9A50-01809CD355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11176" y="1398503"/>
            <a:ext cx="6451300" cy="3999807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6BC2464-6892-47D4-8BDD-1AB356C4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B22DB7B-2A56-498A-A6CE-377CEDA895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730"/>
          <a:stretch/>
        </p:blipFill>
        <p:spPr>
          <a:xfrm>
            <a:off x="1055440" y="1417638"/>
            <a:ext cx="4822931" cy="4523624"/>
          </a:xfrm>
          <a:prstGeom prst="rect">
            <a:avLst/>
          </a:prstGeom>
        </p:spPr>
      </p:pic>
      <p:pic>
        <p:nvPicPr>
          <p:cNvPr id="8" name="Plassholder for innhold 4">
            <a:extLst>
              <a:ext uri="{FF2B5EF4-FFF2-40B4-BE49-F238E27FC236}">
                <a16:creationId xmlns:a16="http://schemas.microsoft.com/office/drawing/2014/main" id="{295F493E-BCCC-43FA-B9BF-2924DA46B9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1499"/>
          <a:stretch/>
        </p:blipFill>
        <p:spPr>
          <a:xfrm>
            <a:off x="461302" y="1417638"/>
            <a:ext cx="575262" cy="452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65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29CF58-EF49-4B94-B41F-6CD14C3AF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Internasjonale avtaler om klima og natur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DC98622-E004-49B5-90B5-51CA9A867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3512" y="1416319"/>
            <a:ext cx="3278156" cy="489983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C7445ED-4212-4868-8DCC-DA8C760D3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3</a:t>
            </a:fld>
            <a:endParaRPr lang="nb-NO"/>
          </a:p>
        </p:txBody>
      </p:sp>
      <p:pic>
        <p:nvPicPr>
          <p:cNvPr id="8" name="Plassholder for innhold 4">
            <a:extLst>
              <a:ext uri="{FF2B5EF4-FFF2-40B4-BE49-F238E27FC236}">
                <a16:creationId xmlns:a16="http://schemas.microsoft.com/office/drawing/2014/main" id="{23E3F742-EDD6-487F-AB90-3F9703FDA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032" y="1383358"/>
            <a:ext cx="3062506" cy="493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39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96AF10-5544-4B5F-AD4A-5C845E22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 og forpliktelser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F9501B-254E-4B59-AEEE-1E02D4839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349079"/>
          </a:xfrm>
        </p:spPr>
        <p:txBody>
          <a:bodyPr>
            <a:normAutofit/>
          </a:bodyPr>
          <a:lstStyle/>
          <a:p>
            <a:r>
              <a:rPr lang="nb-NO" b="1" dirty="0"/>
              <a:t>Klima: Norge skal halvere klimagassutslippene innen 2030 </a:t>
            </a:r>
            <a:r>
              <a:rPr lang="nb-NO" dirty="0"/>
              <a:t>(6 år!)</a:t>
            </a:r>
          </a:p>
          <a:p>
            <a:endParaRPr lang="nb-NO" dirty="0"/>
          </a:p>
          <a:p>
            <a:r>
              <a:rPr lang="nb-NO" b="1" dirty="0"/>
              <a:t>Natur: Ikke ødelegge mer natur, restaurere natur </a:t>
            </a:r>
          </a:p>
          <a:p>
            <a:pPr lvl="1"/>
            <a:r>
              <a:rPr lang="nb-NO" sz="2400" i="0" dirty="0"/>
              <a:t>Norge skal verne 30% av all natur på land innen 2030</a:t>
            </a:r>
          </a:p>
          <a:p>
            <a:pPr lvl="1"/>
            <a:r>
              <a:rPr lang="nb-NO" sz="2400" i="0" dirty="0"/>
              <a:t>Restaurere 30% av all natur som er delvis ødelagt innen 2030</a:t>
            </a:r>
          </a:p>
          <a:p>
            <a:pPr lvl="1"/>
            <a:r>
              <a:rPr lang="nb-NO" sz="2400" i="0" dirty="0"/>
              <a:t>Verne eller bevare 30% av hav, innsjøer og elver innen 2030</a:t>
            </a:r>
          </a:p>
          <a:p>
            <a:endParaRPr lang="nb-NO" dirty="0"/>
          </a:p>
          <a:p>
            <a:r>
              <a:rPr lang="nb-NO" b="1" dirty="0"/>
              <a:t>Nullvekstmålet: </a:t>
            </a:r>
            <a:r>
              <a:rPr lang="nb-NO" dirty="0"/>
              <a:t>Null vekst i personbiltrafikken i de større byområdene</a:t>
            </a:r>
          </a:p>
          <a:p>
            <a:r>
              <a:rPr lang="nb-NO" b="1" dirty="0"/>
              <a:t>Jordvern: </a:t>
            </a:r>
            <a:r>
              <a:rPr lang="nb-NO" dirty="0"/>
              <a:t>Skjerpede mål om omdisponering av dyrka jord 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B5BF649-9E6A-4C7C-B11D-73037CCA9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2486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C77EB6-57FB-4648-ACDD-555BEFC9A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Arealforbruk = klimagassutslipp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A04A09-6748-4093-8CC2-603C0C78D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Nedbygging av ‘grønne arealer’ gir økte klimagassutslipp (utgjør ca. 4% av Norges utslipp)</a:t>
            </a:r>
          </a:p>
          <a:p>
            <a:pPr lvl="1"/>
            <a:r>
              <a:rPr lang="nb-NO" sz="1500" i="0" dirty="0"/>
              <a:t>Sørgaard mfl. (2021), </a:t>
            </a:r>
            <a:r>
              <a:rPr lang="nb-NO" sz="1500" i="0" dirty="0">
                <a:hlinkClick r:id="rId3"/>
              </a:rPr>
              <a:t>Bygging på nye arealer fører til økte klimagassutslipp - Miljødirektoratet (miljodirektoratet.no)</a:t>
            </a:r>
            <a:endParaRPr lang="nb-NO" sz="1500" i="0" dirty="0"/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03DCB1C-C80B-4E50-9140-65696306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5</a:t>
            </a:fld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EB27B3E-80F7-4F79-B090-931F6FC01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98" y="3090794"/>
            <a:ext cx="6696745" cy="311119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3B6EEDD-0E1F-421A-AB73-DD2D95F2BD24}"/>
              </a:ext>
            </a:extLst>
          </p:cNvPr>
          <p:cNvSpPr txBox="1"/>
          <p:nvPr/>
        </p:nvSpPr>
        <p:spPr>
          <a:xfrm>
            <a:off x="717440" y="6233031"/>
            <a:ext cx="490523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z="1600" dirty="0"/>
              <a:t>Miljødirektoratet (2023): </a:t>
            </a:r>
            <a:r>
              <a:rPr lang="nb-NO" sz="1600" dirty="0">
                <a:hlinkClick r:id="rId5"/>
              </a:rPr>
              <a:t>M2493.pdf</a:t>
            </a:r>
            <a:endParaRPr lang="nb-NO" sz="1600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97816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50C105-2E0C-4A2E-997A-201A8C747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3135"/>
            <a:ext cx="10972800" cy="706090"/>
          </a:xfrm>
        </p:spPr>
        <p:txBody>
          <a:bodyPr/>
          <a:lstStyle/>
          <a:p>
            <a:r>
              <a:rPr lang="nb-NO" dirty="0"/>
              <a:t>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496D74-8189-479E-B3A3-B1D0400AC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761"/>
            <a:ext cx="10972800" cy="4857404"/>
          </a:xfrm>
        </p:spPr>
        <p:txBody>
          <a:bodyPr>
            <a:normAutofit/>
          </a:bodyPr>
          <a:lstStyle/>
          <a:p>
            <a:r>
              <a:rPr lang="nb-NO" dirty="0"/>
              <a:t>Det er altså erklært klimakrise og naturkrise, Norge har forpliktet seg og det HASTER!</a:t>
            </a:r>
          </a:p>
          <a:p>
            <a:r>
              <a:rPr lang="nb-NO" dirty="0"/>
              <a:t>Nesten alle forslag til tiltak handler om ting vi skal ‘begynne med’ og ‘gjøre’ </a:t>
            </a:r>
          </a:p>
          <a:p>
            <a:r>
              <a:rPr lang="nb-NO" dirty="0"/>
              <a:t>Utredningene finner at det blir vanskelig å nå målene med dagens virkemidler</a:t>
            </a:r>
          </a:p>
          <a:p>
            <a:r>
              <a:rPr lang="nb-NO" dirty="0"/>
              <a:t>Hovedbudskap transportetatene: Behov for forsterkning av dagens virkemidler</a:t>
            </a:r>
          </a:p>
          <a:p>
            <a:endParaRPr lang="nb-NO" sz="2600" dirty="0"/>
          </a:p>
          <a:p>
            <a:endParaRPr lang="nb-NO" sz="2600" dirty="0"/>
          </a:p>
          <a:p>
            <a:endParaRPr lang="nb-NO" sz="2600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31415B-CBE6-472F-B334-AD1D972A0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FC3D63-8603-43E3-9285-1800AE477FF4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E5DC5CD-4D70-4D92-8EAF-E7C1A7D50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08" y="3645023"/>
            <a:ext cx="10657184" cy="2320141"/>
          </a:xfrm>
          <a:prstGeom prst="rect">
            <a:avLst/>
          </a:prstGeom>
          <a:solidFill>
            <a:schemeClr val="accent1">
              <a:lumMod val="20000"/>
              <a:lumOff val="80000"/>
              <a:alpha val="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4463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69910D-202A-42E3-A399-57D7492C0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7F80014-F2B3-413C-AFFE-D8AA0604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7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19EB9B7-76A1-4192-8F93-CAEF72432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01" y="833140"/>
            <a:ext cx="3903797" cy="548065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FB3E4E8-CD87-4B71-AADA-2F3717493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916" y="833140"/>
            <a:ext cx="3929182" cy="5480658"/>
          </a:xfrm>
          <a:prstGeom prst="rect">
            <a:avLst/>
          </a:prstGeom>
        </p:spPr>
      </p:pic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6372B0E2-ED23-4B5D-9111-CBF48EBCA4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76624" y="846138"/>
            <a:ext cx="3888968" cy="546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77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50C105-2E0C-4A2E-997A-201A8C747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3135"/>
            <a:ext cx="10972800" cy="706090"/>
          </a:xfrm>
        </p:spPr>
        <p:txBody>
          <a:bodyPr/>
          <a:lstStyle/>
          <a:p>
            <a:r>
              <a:rPr lang="nb-NO" dirty="0"/>
              <a:t>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496D74-8189-479E-B3A3-B1D0400AC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761"/>
            <a:ext cx="10972800" cy="4857404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Det er altså erklært klimakrise og naturkrise, Norge har forpliktet seg og det HASTER!</a:t>
            </a:r>
          </a:p>
          <a:p>
            <a:r>
              <a:rPr lang="nb-NO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Nesten alle forslag til tiltak handler om ting vi skal ‘begynne med’ og ‘gjøre’ </a:t>
            </a:r>
          </a:p>
          <a:p>
            <a:r>
              <a:rPr lang="nb-NO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Utredningene finner at det blir vanskelig å nå målene med dagens virkemidler</a:t>
            </a:r>
          </a:p>
          <a:p>
            <a:r>
              <a:rPr lang="nb-NO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Deres hovedbudskap: Forsterkning av dagens virkemidler trengs</a:t>
            </a:r>
          </a:p>
          <a:p>
            <a:endParaRPr lang="nb-NO" sz="2600" dirty="0"/>
          </a:p>
          <a:p>
            <a:r>
              <a:rPr lang="nb-NO" sz="2600" b="1" dirty="0"/>
              <a:t>Jeg hevder: Viktige tiltak inkluderer ting vi kan </a:t>
            </a:r>
            <a:r>
              <a:rPr lang="nb-NO" sz="3500" b="1" dirty="0"/>
              <a:t>slutte med</a:t>
            </a:r>
          </a:p>
          <a:p>
            <a:r>
              <a:rPr lang="nb-NO" sz="2600" dirty="0"/>
              <a:t>Det er enklere å la være å gjøre noe enn å fikse ting vi allerede har gjort</a:t>
            </a:r>
          </a:p>
          <a:p>
            <a:r>
              <a:rPr lang="nb-NO" sz="2600" dirty="0"/>
              <a:t>Dette vurderes i for liten grad i utredningene – her finnes muligheter!</a:t>
            </a:r>
          </a:p>
          <a:p>
            <a:endParaRPr lang="nb-NO" sz="2600" dirty="0"/>
          </a:p>
          <a:p>
            <a:r>
              <a:rPr lang="nb-NO" sz="2600" dirty="0"/>
              <a:t>Jeg har tenkt på hva vi bør slutte med innen areal- og transportutvikling</a:t>
            </a:r>
          </a:p>
          <a:p>
            <a:endParaRPr lang="nb-NO" sz="2600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31415B-CBE6-472F-B334-AD1D972A0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FC3D63-8603-43E3-9285-1800AE477FF4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24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50C105-2E0C-4A2E-997A-201A8C747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492" y="378790"/>
            <a:ext cx="10972800" cy="706090"/>
          </a:xfrm>
        </p:spPr>
        <p:txBody>
          <a:bodyPr/>
          <a:lstStyle/>
          <a:p>
            <a:r>
              <a:rPr lang="nb-NO" dirty="0"/>
              <a:t>Forslag til ting vi kan og bør slutte med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496D74-8189-479E-B3A3-B1D0400AC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761"/>
            <a:ext cx="10972800" cy="4857404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Ting som bidrar mest til klimagassutslipp og arealforbruk, og som vi bør slutte med:</a:t>
            </a:r>
          </a:p>
          <a:p>
            <a:pPr lvl="1"/>
            <a:r>
              <a:rPr lang="nb-NO" sz="2400" i="0" dirty="0"/>
              <a:t>Bygging av nye motorveier</a:t>
            </a:r>
          </a:p>
          <a:p>
            <a:pPr lvl="1"/>
            <a:r>
              <a:rPr lang="nb-NO" sz="2400" i="0" dirty="0"/>
              <a:t>Byspredning: Utbygging av boliger, arbeidsplasser, handel, mv. i bilavhengige områder, typisk på arealer som er grønne </a:t>
            </a:r>
          </a:p>
          <a:p>
            <a:pPr lvl="1"/>
            <a:r>
              <a:rPr lang="nb-NO" sz="2400" i="0" dirty="0"/>
              <a:t>Lokalisering av statlige virksomheter på feil sted</a:t>
            </a:r>
          </a:p>
          <a:p>
            <a:pPr lvl="1"/>
            <a:r>
              <a:rPr lang="nb-NO" sz="2400" i="0" dirty="0"/>
              <a:t>Bygging av hytter og fritidsboliger </a:t>
            </a:r>
          </a:p>
          <a:p>
            <a:endParaRPr lang="nb-NO" dirty="0"/>
          </a:p>
          <a:p>
            <a:r>
              <a:rPr lang="nb-NO" dirty="0"/>
              <a:t>Ved å slutte med dette kan vi redusere arealforbruk, naturtap, klimagassutslipp og energiforbruk vesentlig</a:t>
            </a:r>
          </a:p>
          <a:p>
            <a:r>
              <a:rPr lang="nb-NO" dirty="0"/>
              <a:t>Det vil gi effekt både straks (ved at vi ikke bygger) og på lang sikt (fordi tiltakene forsterker hverandre)</a:t>
            </a:r>
          </a:p>
          <a:p>
            <a:r>
              <a:rPr lang="nb-NO" dirty="0"/>
              <a:t>Det vil også bidra til mer attraktive, levende og inkluderende byer og tettsteder</a:t>
            </a:r>
          </a:p>
          <a:p>
            <a:endParaRPr lang="nb-NO" dirty="0"/>
          </a:p>
          <a:p>
            <a:r>
              <a:rPr lang="nb-NO" dirty="0"/>
              <a:t>Staten og kommunene har full kontroll og kan gjennomføre dette selv og straks</a:t>
            </a:r>
          </a:p>
          <a:p>
            <a:endParaRPr lang="nb-NO" sz="2600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31415B-CBE6-472F-B334-AD1D972A0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FC3D63-8603-43E3-9285-1800AE477FF4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5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Sammenhenger: Areal- og transportutvikling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10</a:t>
            </a:fld>
            <a:endParaRPr lang="nb-NO"/>
          </a:p>
        </p:txBody>
      </p:sp>
      <p:grpSp>
        <p:nvGrpSpPr>
          <p:cNvPr id="67586" name="Group 2"/>
          <p:cNvGrpSpPr>
            <a:grpSpLocks/>
          </p:cNvGrpSpPr>
          <p:nvPr/>
        </p:nvGrpSpPr>
        <p:grpSpPr bwMode="auto">
          <a:xfrm>
            <a:off x="1559496" y="1615964"/>
            <a:ext cx="7344816" cy="4464496"/>
            <a:chOff x="1803" y="2130"/>
            <a:chExt cx="7092" cy="4242"/>
          </a:xfrm>
        </p:grpSpPr>
        <p:grpSp>
          <p:nvGrpSpPr>
            <p:cNvPr id="67587" name="Group 3"/>
            <p:cNvGrpSpPr>
              <a:grpSpLocks/>
            </p:cNvGrpSpPr>
            <p:nvPr/>
          </p:nvGrpSpPr>
          <p:grpSpPr bwMode="auto">
            <a:xfrm>
              <a:off x="4275" y="4290"/>
              <a:ext cx="2250" cy="1016"/>
              <a:chOff x="4275" y="4290"/>
              <a:chExt cx="2250" cy="1016"/>
            </a:xfrm>
          </p:grpSpPr>
          <p:sp>
            <p:nvSpPr>
              <p:cNvPr id="67588" name="AutoShape 4"/>
              <p:cNvSpPr>
                <a:spLocks noChangeArrowheads="1"/>
              </p:cNvSpPr>
              <p:nvPr/>
            </p:nvSpPr>
            <p:spPr bwMode="auto">
              <a:xfrm>
                <a:off x="4275" y="4290"/>
                <a:ext cx="2250" cy="1016"/>
              </a:xfrm>
              <a:prstGeom prst="roundRect">
                <a:avLst>
                  <a:gd name="adj" fmla="val 16667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89" name="Text Box 5"/>
              <p:cNvSpPr txBox="1">
                <a:spLocks noChangeArrowheads="1"/>
              </p:cNvSpPr>
              <p:nvPr/>
            </p:nvSpPr>
            <p:spPr bwMode="auto">
              <a:xfrm>
                <a:off x="4468" y="4359"/>
                <a:ext cx="2026" cy="49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Trafikkmengder, klimagassutslipp og energiforbruk </a:t>
                </a:r>
              </a:p>
            </p:txBody>
          </p:sp>
        </p:grpSp>
        <p:cxnSp>
          <p:nvCxnSpPr>
            <p:cNvPr id="67590" name="AutoShape 6"/>
            <p:cNvCxnSpPr>
              <a:cxnSpLocks noChangeShapeType="1"/>
            </p:cNvCxnSpPr>
            <p:nvPr/>
          </p:nvCxnSpPr>
          <p:spPr bwMode="auto">
            <a:xfrm flipH="1">
              <a:off x="4179" y="5550"/>
              <a:ext cx="2346" cy="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1" name="AutoShape 7"/>
            <p:cNvCxnSpPr>
              <a:cxnSpLocks noChangeShapeType="1"/>
            </p:cNvCxnSpPr>
            <p:nvPr/>
          </p:nvCxnSpPr>
          <p:spPr bwMode="auto">
            <a:xfrm flipH="1" flipV="1">
              <a:off x="5402" y="3900"/>
              <a:ext cx="12" cy="281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2" name="AutoShape 8"/>
            <p:cNvCxnSpPr>
              <a:cxnSpLocks noChangeShapeType="1"/>
            </p:cNvCxnSpPr>
            <p:nvPr/>
          </p:nvCxnSpPr>
          <p:spPr bwMode="auto">
            <a:xfrm>
              <a:off x="6645" y="4677"/>
              <a:ext cx="382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3" name="AutoShape 9"/>
            <p:cNvCxnSpPr>
              <a:cxnSpLocks noChangeShapeType="1"/>
            </p:cNvCxnSpPr>
            <p:nvPr/>
          </p:nvCxnSpPr>
          <p:spPr bwMode="auto">
            <a:xfrm flipV="1">
              <a:off x="3810" y="4677"/>
              <a:ext cx="369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grpSp>
          <p:nvGrpSpPr>
            <p:cNvPr id="67594" name="Group 10"/>
            <p:cNvGrpSpPr>
              <a:grpSpLocks/>
            </p:cNvGrpSpPr>
            <p:nvPr/>
          </p:nvGrpSpPr>
          <p:grpSpPr bwMode="auto">
            <a:xfrm>
              <a:off x="4113" y="2130"/>
              <a:ext cx="2535" cy="1649"/>
              <a:chOff x="4113" y="2130"/>
              <a:chExt cx="2535" cy="1649"/>
            </a:xfrm>
          </p:grpSpPr>
          <p:sp>
            <p:nvSpPr>
              <p:cNvPr id="67595" name="Oval 11"/>
              <p:cNvSpPr>
                <a:spLocks noChangeArrowheads="1"/>
              </p:cNvSpPr>
              <p:nvPr/>
            </p:nvSpPr>
            <p:spPr bwMode="auto">
              <a:xfrm>
                <a:off x="4113" y="2130"/>
                <a:ext cx="2535" cy="1649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6" name="Text Box 12"/>
              <p:cNvSpPr txBox="1">
                <a:spLocks noChangeArrowheads="1"/>
              </p:cNvSpPr>
              <p:nvPr/>
            </p:nvSpPr>
            <p:spPr bwMode="auto">
              <a:xfrm>
                <a:off x="4468" y="2629"/>
                <a:ext cx="2070" cy="57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Kvaliteten på transportsystemer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597" name="Group 13"/>
            <p:cNvGrpSpPr>
              <a:grpSpLocks/>
            </p:cNvGrpSpPr>
            <p:nvPr/>
          </p:nvGrpSpPr>
          <p:grpSpPr bwMode="auto">
            <a:xfrm>
              <a:off x="6645" y="4677"/>
              <a:ext cx="2250" cy="1695"/>
              <a:chOff x="6645" y="4677"/>
              <a:chExt cx="2250" cy="1695"/>
            </a:xfrm>
          </p:grpSpPr>
          <p:sp>
            <p:nvSpPr>
              <p:cNvPr id="67598" name="Oval 14"/>
              <p:cNvSpPr>
                <a:spLocks noChangeArrowheads="1"/>
              </p:cNvSpPr>
              <p:nvPr/>
            </p:nvSpPr>
            <p:spPr bwMode="auto">
              <a:xfrm>
                <a:off x="6645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9" name="Text Box 15"/>
              <p:cNvSpPr txBox="1">
                <a:spLocks noChangeArrowheads="1"/>
              </p:cNvSpPr>
              <p:nvPr/>
            </p:nvSpPr>
            <p:spPr bwMode="auto">
              <a:xfrm>
                <a:off x="7110" y="5321"/>
                <a:ext cx="1483" cy="46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Arealbruk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600" name="Group 16"/>
            <p:cNvGrpSpPr>
              <a:grpSpLocks/>
            </p:cNvGrpSpPr>
            <p:nvPr/>
          </p:nvGrpSpPr>
          <p:grpSpPr bwMode="auto">
            <a:xfrm>
              <a:off x="1803" y="4677"/>
              <a:ext cx="2250" cy="1695"/>
              <a:chOff x="1803" y="4677"/>
              <a:chExt cx="2250" cy="1695"/>
            </a:xfrm>
          </p:grpSpPr>
          <p:sp>
            <p:nvSpPr>
              <p:cNvPr id="67601" name="Oval 17"/>
              <p:cNvSpPr>
                <a:spLocks noChangeArrowheads="1"/>
              </p:cNvSpPr>
              <p:nvPr/>
            </p:nvSpPr>
            <p:spPr bwMode="auto">
              <a:xfrm>
                <a:off x="1803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602" name="Text Box 18"/>
              <p:cNvSpPr txBox="1">
                <a:spLocks noChangeArrowheads="1"/>
              </p:cNvSpPr>
              <p:nvPr/>
            </p:nvSpPr>
            <p:spPr bwMode="auto">
              <a:xfrm>
                <a:off x="2236" y="5321"/>
                <a:ext cx="1547" cy="480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Reiseatferd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67604" name="AutoShape 20"/>
            <p:cNvCxnSpPr>
              <a:cxnSpLocks noChangeShapeType="1"/>
            </p:cNvCxnSpPr>
            <p:nvPr/>
          </p:nvCxnSpPr>
          <p:spPr bwMode="auto">
            <a:xfrm flipH="1">
              <a:off x="3148" y="3407"/>
              <a:ext cx="965" cy="119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43" name="AutoShape 20">
              <a:extLst>
                <a:ext uri="{FF2B5EF4-FFF2-40B4-BE49-F238E27FC236}">
                  <a16:creationId xmlns:a16="http://schemas.microsoft.com/office/drawing/2014/main" id="{9FE3C462-98F9-4117-B495-B4AC0F02BD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777" y="3329"/>
              <a:ext cx="1075" cy="1219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</p:grpSp>
      <p:sp>
        <p:nvSpPr>
          <p:cNvPr id="24" name="TekstSylinder 23"/>
          <p:cNvSpPr txBox="1"/>
          <p:nvPr/>
        </p:nvSpPr>
        <p:spPr>
          <a:xfrm>
            <a:off x="1415480" y="627878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Basert på Tennøy (2012)</a:t>
            </a:r>
          </a:p>
        </p:txBody>
      </p:sp>
      <p:cxnSp>
        <p:nvCxnSpPr>
          <p:cNvPr id="44" name="AutoShape 20">
            <a:extLst>
              <a:ext uri="{FF2B5EF4-FFF2-40B4-BE49-F238E27FC236}">
                <a16:creationId xmlns:a16="http://schemas.microsoft.com/office/drawing/2014/main" id="{41F726C1-8777-42BD-885F-9711A864114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804638" y="2801024"/>
            <a:ext cx="1107523" cy="1271037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2050683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Sammenhenger: Areal- og transportutvikling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11</a:t>
            </a:fld>
            <a:endParaRPr lang="nb-NO"/>
          </a:p>
        </p:txBody>
      </p:sp>
      <p:grpSp>
        <p:nvGrpSpPr>
          <p:cNvPr id="67586" name="Group 2"/>
          <p:cNvGrpSpPr>
            <a:grpSpLocks/>
          </p:cNvGrpSpPr>
          <p:nvPr/>
        </p:nvGrpSpPr>
        <p:grpSpPr bwMode="auto">
          <a:xfrm>
            <a:off x="1559496" y="1572814"/>
            <a:ext cx="7344816" cy="4507647"/>
            <a:chOff x="1803" y="2089"/>
            <a:chExt cx="7092" cy="4283"/>
          </a:xfrm>
        </p:grpSpPr>
        <p:grpSp>
          <p:nvGrpSpPr>
            <p:cNvPr id="67587" name="Group 3"/>
            <p:cNvGrpSpPr>
              <a:grpSpLocks/>
            </p:cNvGrpSpPr>
            <p:nvPr/>
          </p:nvGrpSpPr>
          <p:grpSpPr bwMode="auto">
            <a:xfrm>
              <a:off x="4275" y="4290"/>
              <a:ext cx="2250" cy="1016"/>
              <a:chOff x="4275" y="4290"/>
              <a:chExt cx="2250" cy="1016"/>
            </a:xfrm>
          </p:grpSpPr>
          <p:sp>
            <p:nvSpPr>
              <p:cNvPr id="67588" name="AutoShape 4"/>
              <p:cNvSpPr>
                <a:spLocks noChangeArrowheads="1"/>
              </p:cNvSpPr>
              <p:nvPr/>
            </p:nvSpPr>
            <p:spPr bwMode="auto">
              <a:xfrm>
                <a:off x="4275" y="4290"/>
                <a:ext cx="2250" cy="1016"/>
              </a:xfrm>
              <a:prstGeom prst="roundRect">
                <a:avLst>
                  <a:gd name="adj" fmla="val 16667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89" name="Text Box 5"/>
              <p:cNvSpPr txBox="1">
                <a:spLocks noChangeArrowheads="1"/>
              </p:cNvSpPr>
              <p:nvPr/>
            </p:nvSpPr>
            <p:spPr bwMode="auto">
              <a:xfrm>
                <a:off x="4344" y="4540"/>
                <a:ext cx="2091" cy="50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1600" b="1" dirty="0">
                    <a:latin typeface="Calibri" pitchFamily="34" charset="0"/>
                    <a:cs typeface="Arial" pitchFamily="34" charset="0"/>
                  </a:rPr>
                  <a:t>Økte </a:t>
                </a: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trafikkmengder</a:t>
                </a:r>
              </a:p>
            </p:txBody>
          </p:sp>
        </p:grpSp>
        <p:cxnSp>
          <p:nvCxnSpPr>
            <p:cNvPr id="67590" name="AutoShape 6"/>
            <p:cNvCxnSpPr>
              <a:cxnSpLocks noChangeShapeType="1"/>
            </p:cNvCxnSpPr>
            <p:nvPr/>
          </p:nvCxnSpPr>
          <p:spPr bwMode="auto">
            <a:xfrm flipH="1">
              <a:off x="4179" y="5550"/>
              <a:ext cx="2346" cy="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1" name="AutoShape 7"/>
            <p:cNvCxnSpPr>
              <a:cxnSpLocks noChangeShapeType="1"/>
            </p:cNvCxnSpPr>
            <p:nvPr/>
          </p:nvCxnSpPr>
          <p:spPr bwMode="auto">
            <a:xfrm flipH="1" flipV="1">
              <a:off x="5402" y="3900"/>
              <a:ext cx="12" cy="281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2" name="AutoShape 8"/>
            <p:cNvCxnSpPr>
              <a:cxnSpLocks noChangeShapeType="1"/>
            </p:cNvCxnSpPr>
            <p:nvPr/>
          </p:nvCxnSpPr>
          <p:spPr bwMode="auto">
            <a:xfrm>
              <a:off x="6645" y="4677"/>
              <a:ext cx="382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3" name="AutoShape 9"/>
            <p:cNvCxnSpPr>
              <a:cxnSpLocks noChangeShapeType="1"/>
            </p:cNvCxnSpPr>
            <p:nvPr/>
          </p:nvCxnSpPr>
          <p:spPr bwMode="auto">
            <a:xfrm flipV="1">
              <a:off x="3810" y="4677"/>
              <a:ext cx="369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grpSp>
          <p:nvGrpSpPr>
            <p:cNvPr id="67594" name="Group 10"/>
            <p:cNvGrpSpPr>
              <a:grpSpLocks/>
            </p:cNvGrpSpPr>
            <p:nvPr/>
          </p:nvGrpSpPr>
          <p:grpSpPr bwMode="auto">
            <a:xfrm>
              <a:off x="4101" y="2089"/>
              <a:ext cx="2591" cy="1666"/>
              <a:chOff x="4101" y="2089"/>
              <a:chExt cx="2591" cy="1666"/>
            </a:xfrm>
          </p:grpSpPr>
          <p:sp>
            <p:nvSpPr>
              <p:cNvPr id="67595" name="Oval 11"/>
              <p:cNvSpPr>
                <a:spLocks noChangeArrowheads="1"/>
              </p:cNvSpPr>
              <p:nvPr/>
            </p:nvSpPr>
            <p:spPr bwMode="auto">
              <a:xfrm>
                <a:off x="4101" y="2089"/>
                <a:ext cx="2591" cy="1666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6" name="Text Box 12"/>
              <p:cNvSpPr txBox="1">
                <a:spLocks noChangeArrowheads="1"/>
              </p:cNvSpPr>
              <p:nvPr/>
            </p:nvSpPr>
            <p:spPr bwMode="auto">
              <a:xfrm>
                <a:off x="4421" y="2467"/>
                <a:ext cx="2014" cy="73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Bygging av nye motorveier som gir økt veikapasitet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597" name="Group 13"/>
            <p:cNvGrpSpPr>
              <a:grpSpLocks/>
            </p:cNvGrpSpPr>
            <p:nvPr/>
          </p:nvGrpSpPr>
          <p:grpSpPr bwMode="auto">
            <a:xfrm>
              <a:off x="6645" y="4677"/>
              <a:ext cx="2250" cy="1695"/>
              <a:chOff x="6645" y="4677"/>
              <a:chExt cx="2250" cy="1695"/>
            </a:xfrm>
          </p:grpSpPr>
          <p:sp>
            <p:nvSpPr>
              <p:cNvPr id="67598" name="Oval 14"/>
              <p:cNvSpPr>
                <a:spLocks noChangeArrowheads="1"/>
              </p:cNvSpPr>
              <p:nvPr/>
            </p:nvSpPr>
            <p:spPr bwMode="auto">
              <a:xfrm>
                <a:off x="6645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9" name="Text Box 15"/>
              <p:cNvSpPr txBox="1">
                <a:spLocks noChangeArrowheads="1"/>
              </p:cNvSpPr>
              <p:nvPr/>
            </p:nvSpPr>
            <p:spPr bwMode="auto">
              <a:xfrm>
                <a:off x="7156" y="5271"/>
                <a:ext cx="1392" cy="46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Byspredning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600" name="Group 16"/>
            <p:cNvGrpSpPr>
              <a:grpSpLocks/>
            </p:cNvGrpSpPr>
            <p:nvPr/>
          </p:nvGrpSpPr>
          <p:grpSpPr bwMode="auto">
            <a:xfrm>
              <a:off x="1803" y="4677"/>
              <a:ext cx="2250" cy="1695"/>
              <a:chOff x="1803" y="4677"/>
              <a:chExt cx="2250" cy="1695"/>
            </a:xfrm>
          </p:grpSpPr>
          <p:sp>
            <p:nvSpPr>
              <p:cNvPr id="67601" name="Oval 17"/>
              <p:cNvSpPr>
                <a:spLocks noChangeArrowheads="1"/>
              </p:cNvSpPr>
              <p:nvPr/>
            </p:nvSpPr>
            <p:spPr bwMode="auto">
              <a:xfrm>
                <a:off x="1803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602" name="Text Box 18"/>
              <p:cNvSpPr txBox="1">
                <a:spLocks noChangeArrowheads="1"/>
              </p:cNvSpPr>
              <p:nvPr/>
            </p:nvSpPr>
            <p:spPr bwMode="auto">
              <a:xfrm>
                <a:off x="2098" y="5178"/>
                <a:ext cx="1571" cy="480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Økt bilbruk og bilavhengighet 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67604" name="AutoShape 20"/>
            <p:cNvCxnSpPr>
              <a:cxnSpLocks noChangeShapeType="1"/>
            </p:cNvCxnSpPr>
            <p:nvPr/>
          </p:nvCxnSpPr>
          <p:spPr bwMode="auto">
            <a:xfrm flipH="1">
              <a:off x="3148" y="3407"/>
              <a:ext cx="965" cy="119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43" name="AutoShape 20">
              <a:extLst>
                <a:ext uri="{FF2B5EF4-FFF2-40B4-BE49-F238E27FC236}">
                  <a16:creationId xmlns:a16="http://schemas.microsoft.com/office/drawing/2014/main" id="{9FE3C462-98F9-4117-B495-B4AC0F02BD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777" y="3329"/>
              <a:ext cx="1075" cy="1219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</p:grpSp>
      <p:sp>
        <p:nvSpPr>
          <p:cNvPr id="24" name="TekstSylinder 23"/>
          <p:cNvSpPr txBox="1"/>
          <p:nvPr/>
        </p:nvSpPr>
        <p:spPr>
          <a:xfrm>
            <a:off x="1415480" y="627878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Basert på Tennøy (2012)</a:t>
            </a:r>
          </a:p>
        </p:txBody>
      </p:sp>
      <p:cxnSp>
        <p:nvCxnSpPr>
          <p:cNvPr id="44" name="AutoShape 20">
            <a:extLst>
              <a:ext uri="{FF2B5EF4-FFF2-40B4-BE49-F238E27FC236}">
                <a16:creationId xmlns:a16="http://schemas.microsoft.com/office/drawing/2014/main" id="{41F726C1-8777-42BD-885F-9711A864114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804638" y="2801024"/>
            <a:ext cx="1107523" cy="1271037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31" name="Text Box 15">
            <a:extLst>
              <a:ext uri="{FF2B5EF4-FFF2-40B4-BE49-F238E27FC236}">
                <a16:creationId xmlns:a16="http://schemas.microsoft.com/office/drawing/2014/main" id="{BB2A474C-4033-4DCC-95D7-2BF678DEA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979" y="4699436"/>
            <a:ext cx="1740304" cy="765443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b="1" dirty="0">
                <a:latin typeface="Calibri" pitchFamily="34" charset="0"/>
                <a:cs typeface="Arial" pitchFamily="34" charset="0"/>
              </a:rPr>
              <a:t>Byspredning, feil lokalisering, hyttebygging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50AF0FB0-FA55-4920-95CE-EBF40C5AC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78" y="3972402"/>
            <a:ext cx="2165540" cy="7114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sz="1600" b="1" dirty="0">
                <a:latin typeface="Calibri" pitchFamily="34" charset="0"/>
                <a:cs typeface="Arial" pitchFamily="34" charset="0"/>
              </a:rPr>
              <a:t>Økte </a:t>
            </a:r>
            <a:r>
              <a:rPr lang="nb-NO" b="1" dirty="0">
                <a:latin typeface="Calibri" pitchFamily="34" charset="0"/>
                <a:cs typeface="Arial" pitchFamily="34" charset="0"/>
              </a:rPr>
              <a:t>trafikkmengder, energiforbruk og klimagassutslipp</a:t>
            </a:r>
          </a:p>
        </p:txBody>
      </p:sp>
    </p:spTree>
    <p:extLst>
      <p:ext uri="{BB962C8B-B14F-4D97-AF65-F5344CB8AC3E}">
        <p14:creationId xmlns:p14="http://schemas.microsoft.com/office/powerpoint/2010/main" val="3998824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Sammenhenger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12</a:t>
            </a:fld>
            <a:endParaRPr lang="nb-NO"/>
          </a:p>
        </p:txBody>
      </p:sp>
      <p:grpSp>
        <p:nvGrpSpPr>
          <p:cNvPr id="67586" name="Group 2"/>
          <p:cNvGrpSpPr>
            <a:grpSpLocks/>
          </p:cNvGrpSpPr>
          <p:nvPr/>
        </p:nvGrpSpPr>
        <p:grpSpPr bwMode="auto">
          <a:xfrm>
            <a:off x="1559496" y="1572814"/>
            <a:ext cx="7344816" cy="4507647"/>
            <a:chOff x="1803" y="2089"/>
            <a:chExt cx="7092" cy="4283"/>
          </a:xfrm>
        </p:grpSpPr>
        <p:grpSp>
          <p:nvGrpSpPr>
            <p:cNvPr id="67587" name="Group 3"/>
            <p:cNvGrpSpPr>
              <a:grpSpLocks/>
            </p:cNvGrpSpPr>
            <p:nvPr/>
          </p:nvGrpSpPr>
          <p:grpSpPr bwMode="auto">
            <a:xfrm>
              <a:off x="4275" y="4290"/>
              <a:ext cx="2250" cy="1016"/>
              <a:chOff x="4275" y="4290"/>
              <a:chExt cx="2250" cy="1016"/>
            </a:xfrm>
          </p:grpSpPr>
          <p:sp>
            <p:nvSpPr>
              <p:cNvPr id="67588" name="AutoShape 4"/>
              <p:cNvSpPr>
                <a:spLocks noChangeArrowheads="1"/>
              </p:cNvSpPr>
              <p:nvPr/>
            </p:nvSpPr>
            <p:spPr bwMode="auto">
              <a:xfrm>
                <a:off x="4275" y="4290"/>
                <a:ext cx="2250" cy="1016"/>
              </a:xfrm>
              <a:prstGeom prst="roundRect">
                <a:avLst>
                  <a:gd name="adj" fmla="val 16667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89" name="Text Box 5"/>
              <p:cNvSpPr txBox="1">
                <a:spLocks noChangeArrowheads="1"/>
              </p:cNvSpPr>
              <p:nvPr/>
            </p:nvSpPr>
            <p:spPr bwMode="auto">
              <a:xfrm>
                <a:off x="4344" y="4540"/>
                <a:ext cx="2091" cy="50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1600" b="1" dirty="0">
                    <a:latin typeface="Calibri" pitchFamily="34" charset="0"/>
                    <a:cs typeface="Arial" pitchFamily="34" charset="0"/>
                  </a:rPr>
                  <a:t>Økte </a:t>
                </a: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trafikkmengder</a:t>
                </a:r>
              </a:p>
            </p:txBody>
          </p:sp>
        </p:grpSp>
        <p:cxnSp>
          <p:nvCxnSpPr>
            <p:cNvPr id="67590" name="AutoShape 6"/>
            <p:cNvCxnSpPr>
              <a:cxnSpLocks noChangeShapeType="1"/>
            </p:cNvCxnSpPr>
            <p:nvPr/>
          </p:nvCxnSpPr>
          <p:spPr bwMode="auto">
            <a:xfrm flipH="1">
              <a:off x="4179" y="5550"/>
              <a:ext cx="2346" cy="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1" name="AutoShape 7"/>
            <p:cNvCxnSpPr>
              <a:cxnSpLocks noChangeShapeType="1"/>
            </p:cNvCxnSpPr>
            <p:nvPr/>
          </p:nvCxnSpPr>
          <p:spPr bwMode="auto">
            <a:xfrm flipH="1" flipV="1">
              <a:off x="5402" y="3900"/>
              <a:ext cx="12" cy="281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2" name="AutoShape 8"/>
            <p:cNvCxnSpPr>
              <a:cxnSpLocks noChangeShapeType="1"/>
            </p:cNvCxnSpPr>
            <p:nvPr/>
          </p:nvCxnSpPr>
          <p:spPr bwMode="auto">
            <a:xfrm>
              <a:off x="6645" y="4677"/>
              <a:ext cx="382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3" name="AutoShape 9"/>
            <p:cNvCxnSpPr>
              <a:cxnSpLocks noChangeShapeType="1"/>
            </p:cNvCxnSpPr>
            <p:nvPr/>
          </p:nvCxnSpPr>
          <p:spPr bwMode="auto">
            <a:xfrm flipV="1">
              <a:off x="3810" y="4677"/>
              <a:ext cx="369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grpSp>
          <p:nvGrpSpPr>
            <p:cNvPr id="67594" name="Group 10"/>
            <p:cNvGrpSpPr>
              <a:grpSpLocks/>
            </p:cNvGrpSpPr>
            <p:nvPr/>
          </p:nvGrpSpPr>
          <p:grpSpPr bwMode="auto">
            <a:xfrm>
              <a:off x="4101" y="2089"/>
              <a:ext cx="2591" cy="1666"/>
              <a:chOff x="4101" y="2089"/>
              <a:chExt cx="2591" cy="1666"/>
            </a:xfrm>
          </p:grpSpPr>
          <p:sp>
            <p:nvSpPr>
              <p:cNvPr id="67595" name="Oval 11"/>
              <p:cNvSpPr>
                <a:spLocks noChangeArrowheads="1"/>
              </p:cNvSpPr>
              <p:nvPr/>
            </p:nvSpPr>
            <p:spPr bwMode="auto">
              <a:xfrm>
                <a:off x="4101" y="2089"/>
                <a:ext cx="2591" cy="1666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6" name="Text Box 12"/>
              <p:cNvSpPr txBox="1">
                <a:spLocks noChangeArrowheads="1"/>
              </p:cNvSpPr>
              <p:nvPr/>
            </p:nvSpPr>
            <p:spPr bwMode="auto">
              <a:xfrm>
                <a:off x="4421" y="2467"/>
                <a:ext cx="2014" cy="73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Bygging av nye motorveier som gir økt veikapasitet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597" name="Group 13"/>
            <p:cNvGrpSpPr>
              <a:grpSpLocks/>
            </p:cNvGrpSpPr>
            <p:nvPr/>
          </p:nvGrpSpPr>
          <p:grpSpPr bwMode="auto">
            <a:xfrm>
              <a:off x="6645" y="4677"/>
              <a:ext cx="2250" cy="1695"/>
              <a:chOff x="6645" y="4677"/>
              <a:chExt cx="2250" cy="1695"/>
            </a:xfrm>
          </p:grpSpPr>
          <p:sp>
            <p:nvSpPr>
              <p:cNvPr id="67598" name="Oval 14"/>
              <p:cNvSpPr>
                <a:spLocks noChangeArrowheads="1"/>
              </p:cNvSpPr>
              <p:nvPr/>
            </p:nvSpPr>
            <p:spPr bwMode="auto">
              <a:xfrm>
                <a:off x="6645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9" name="Text Box 15"/>
              <p:cNvSpPr txBox="1">
                <a:spLocks noChangeArrowheads="1"/>
              </p:cNvSpPr>
              <p:nvPr/>
            </p:nvSpPr>
            <p:spPr bwMode="auto">
              <a:xfrm>
                <a:off x="7156" y="5271"/>
                <a:ext cx="1392" cy="46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Byspredning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600" name="Group 16"/>
            <p:cNvGrpSpPr>
              <a:grpSpLocks/>
            </p:cNvGrpSpPr>
            <p:nvPr/>
          </p:nvGrpSpPr>
          <p:grpSpPr bwMode="auto">
            <a:xfrm>
              <a:off x="1803" y="4677"/>
              <a:ext cx="2250" cy="1695"/>
              <a:chOff x="1803" y="4677"/>
              <a:chExt cx="2250" cy="1695"/>
            </a:xfrm>
          </p:grpSpPr>
          <p:sp>
            <p:nvSpPr>
              <p:cNvPr id="67601" name="Oval 17"/>
              <p:cNvSpPr>
                <a:spLocks noChangeArrowheads="1"/>
              </p:cNvSpPr>
              <p:nvPr/>
            </p:nvSpPr>
            <p:spPr bwMode="auto">
              <a:xfrm>
                <a:off x="1803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602" name="Text Box 18"/>
              <p:cNvSpPr txBox="1">
                <a:spLocks noChangeArrowheads="1"/>
              </p:cNvSpPr>
              <p:nvPr/>
            </p:nvSpPr>
            <p:spPr bwMode="auto">
              <a:xfrm>
                <a:off x="2098" y="5178"/>
                <a:ext cx="1571" cy="480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Økt bilbruk og bilavhengighet 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67604" name="AutoShape 20"/>
            <p:cNvCxnSpPr>
              <a:cxnSpLocks noChangeShapeType="1"/>
            </p:cNvCxnSpPr>
            <p:nvPr/>
          </p:nvCxnSpPr>
          <p:spPr bwMode="auto">
            <a:xfrm flipH="1">
              <a:off x="3148" y="3407"/>
              <a:ext cx="965" cy="119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43" name="AutoShape 20">
              <a:extLst>
                <a:ext uri="{FF2B5EF4-FFF2-40B4-BE49-F238E27FC236}">
                  <a16:creationId xmlns:a16="http://schemas.microsoft.com/office/drawing/2014/main" id="{9FE3C462-98F9-4117-B495-B4AC0F02BD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777" y="3329"/>
              <a:ext cx="1075" cy="1219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</p:grpSp>
      <p:sp>
        <p:nvSpPr>
          <p:cNvPr id="24" name="TekstSylinder 23"/>
          <p:cNvSpPr txBox="1"/>
          <p:nvPr/>
        </p:nvSpPr>
        <p:spPr>
          <a:xfrm>
            <a:off x="1415480" y="627878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Basert på Tennøy (2012)</a:t>
            </a:r>
          </a:p>
        </p:txBody>
      </p:sp>
      <p:cxnSp>
        <p:nvCxnSpPr>
          <p:cNvPr id="44" name="AutoShape 20">
            <a:extLst>
              <a:ext uri="{FF2B5EF4-FFF2-40B4-BE49-F238E27FC236}">
                <a16:creationId xmlns:a16="http://schemas.microsoft.com/office/drawing/2014/main" id="{41F726C1-8777-42BD-885F-9711A864114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804638" y="2801024"/>
            <a:ext cx="1107523" cy="1271037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27" name="AutoShape 4">
            <a:extLst>
              <a:ext uri="{FF2B5EF4-FFF2-40B4-BE49-F238E27FC236}">
                <a16:creationId xmlns:a16="http://schemas.microsoft.com/office/drawing/2014/main" id="{C41DF7A5-4B06-4003-AF88-D10B0C6E4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29" y="2004906"/>
            <a:ext cx="2330208" cy="106929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Text Box 5">
            <a:extLst>
              <a:ext uri="{FF2B5EF4-FFF2-40B4-BE49-F238E27FC236}">
                <a16:creationId xmlns:a16="http://schemas.microsoft.com/office/drawing/2014/main" id="{43FD63F3-6233-4327-AD16-DAAC78F24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3245" y="2104301"/>
            <a:ext cx="2098223" cy="6398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b="1" dirty="0">
                <a:latin typeface="Calibri" pitchFamily="34" charset="0"/>
                <a:cs typeface="Arial" pitchFamily="34" charset="0"/>
              </a:rPr>
              <a:t>Økt arealforbruk, klimagassutslipp og naturødeleggelser</a:t>
            </a:r>
          </a:p>
        </p:txBody>
      </p:sp>
      <p:cxnSp>
        <p:nvCxnSpPr>
          <p:cNvPr id="29" name="AutoShape 20">
            <a:extLst>
              <a:ext uri="{FF2B5EF4-FFF2-40B4-BE49-F238E27FC236}">
                <a16:creationId xmlns:a16="http://schemas.microsoft.com/office/drawing/2014/main" id="{487CFAEE-EADB-43F3-80FC-FBF0733AA63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687508" y="2448452"/>
            <a:ext cx="1403752" cy="2995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cxnSp>
        <p:nvCxnSpPr>
          <p:cNvPr id="30" name="AutoShape 20">
            <a:extLst>
              <a:ext uri="{FF2B5EF4-FFF2-40B4-BE49-F238E27FC236}">
                <a16:creationId xmlns:a16="http://schemas.microsoft.com/office/drawing/2014/main" id="{774D82CC-C1A8-409B-AD3B-AFC16551D3C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171073" y="3161780"/>
            <a:ext cx="301191" cy="1059002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31" name="Text Box 15">
            <a:extLst>
              <a:ext uri="{FF2B5EF4-FFF2-40B4-BE49-F238E27FC236}">
                <a16:creationId xmlns:a16="http://schemas.microsoft.com/office/drawing/2014/main" id="{BB2A474C-4033-4DCC-95D7-2BF678DEA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979" y="4699436"/>
            <a:ext cx="1740304" cy="765443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b="1" dirty="0">
                <a:latin typeface="Calibri" pitchFamily="34" charset="0"/>
                <a:cs typeface="Arial" pitchFamily="34" charset="0"/>
              </a:rPr>
              <a:t>Byspredning, feil lokalisering, hyttebygging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50AF0FB0-FA55-4920-95CE-EBF40C5AC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78" y="3972402"/>
            <a:ext cx="2165540" cy="7114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sz="1600" b="1" dirty="0">
                <a:latin typeface="Calibri" pitchFamily="34" charset="0"/>
                <a:cs typeface="Arial" pitchFamily="34" charset="0"/>
              </a:rPr>
              <a:t>Økte </a:t>
            </a:r>
            <a:r>
              <a:rPr lang="nb-NO" b="1" dirty="0">
                <a:latin typeface="Calibri" pitchFamily="34" charset="0"/>
                <a:cs typeface="Arial" pitchFamily="34" charset="0"/>
              </a:rPr>
              <a:t>trafikkmengder, energiforbruk og klimagassutslipp</a:t>
            </a:r>
          </a:p>
        </p:txBody>
      </p:sp>
    </p:spTree>
    <p:extLst>
      <p:ext uri="{BB962C8B-B14F-4D97-AF65-F5344CB8AC3E}">
        <p14:creationId xmlns:p14="http://schemas.microsoft.com/office/powerpoint/2010/main" val="2026061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Sammenhenger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13</a:t>
            </a:fld>
            <a:endParaRPr lang="nb-NO"/>
          </a:p>
        </p:txBody>
      </p:sp>
      <p:grpSp>
        <p:nvGrpSpPr>
          <p:cNvPr id="67586" name="Group 2"/>
          <p:cNvGrpSpPr>
            <a:grpSpLocks/>
          </p:cNvGrpSpPr>
          <p:nvPr/>
        </p:nvGrpSpPr>
        <p:grpSpPr bwMode="auto">
          <a:xfrm>
            <a:off x="1559496" y="1572814"/>
            <a:ext cx="7344816" cy="4507647"/>
            <a:chOff x="1803" y="2089"/>
            <a:chExt cx="7092" cy="4283"/>
          </a:xfrm>
        </p:grpSpPr>
        <p:grpSp>
          <p:nvGrpSpPr>
            <p:cNvPr id="67587" name="Group 3"/>
            <p:cNvGrpSpPr>
              <a:grpSpLocks/>
            </p:cNvGrpSpPr>
            <p:nvPr/>
          </p:nvGrpSpPr>
          <p:grpSpPr bwMode="auto">
            <a:xfrm>
              <a:off x="4275" y="4290"/>
              <a:ext cx="2250" cy="1016"/>
              <a:chOff x="4275" y="4290"/>
              <a:chExt cx="2250" cy="1016"/>
            </a:xfrm>
          </p:grpSpPr>
          <p:sp>
            <p:nvSpPr>
              <p:cNvPr id="67588" name="AutoShape 4"/>
              <p:cNvSpPr>
                <a:spLocks noChangeArrowheads="1"/>
              </p:cNvSpPr>
              <p:nvPr/>
            </p:nvSpPr>
            <p:spPr bwMode="auto">
              <a:xfrm>
                <a:off x="4275" y="4290"/>
                <a:ext cx="2250" cy="1016"/>
              </a:xfrm>
              <a:prstGeom prst="roundRect">
                <a:avLst>
                  <a:gd name="adj" fmla="val 16667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89" name="Text Box 5"/>
              <p:cNvSpPr txBox="1">
                <a:spLocks noChangeArrowheads="1"/>
              </p:cNvSpPr>
              <p:nvPr/>
            </p:nvSpPr>
            <p:spPr bwMode="auto">
              <a:xfrm>
                <a:off x="4344" y="4540"/>
                <a:ext cx="2091" cy="50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1600" b="1" dirty="0">
                    <a:latin typeface="Calibri" pitchFamily="34" charset="0"/>
                    <a:cs typeface="Arial" pitchFamily="34" charset="0"/>
                  </a:rPr>
                  <a:t>Økte </a:t>
                </a: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trafikkmengder</a:t>
                </a:r>
              </a:p>
            </p:txBody>
          </p:sp>
        </p:grpSp>
        <p:cxnSp>
          <p:nvCxnSpPr>
            <p:cNvPr id="67590" name="AutoShape 6"/>
            <p:cNvCxnSpPr>
              <a:cxnSpLocks noChangeShapeType="1"/>
            </p:cNvCxnSpPr>
            <p:nvPr/>
          </p:nvCxnSpPr>
          <p:spPr bwMode="auto">
            <a:xfrm flipH="1">
              <a:off x="4179" y="5550"/>
              <a:ext cx="2346" cy="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1" name="AutoShape 7"/>
            <p:cNvCxnSpPr>
              <a:cxnSpLocks noChangeShapeType="1"/>
            </p:cNvCxnSpPr>
            <p:nvPr/>
          </p:nvCxnSpPr>
          <p:spPr bwMode="auto">
            <a:xfrm flipH="1" flipV="1">
              <a:off x="5402" y="3900"/>
              <a:ext cx="12" cy="281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2" name="AutoShape 8"/>
            <p:cNvCxnSpPr>
              <a:cxnSpLocks noChangeShapeType="1"/>
            </p:cNvCxnSpPr>
            <p:nvPr/>
          </p:nvCxnSpPr>
          <p:spPr bwMode="auto">
            <a:xfrm>
              <a:off x="6645" y="4677"/>
              <a:ext cx="382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3" name="AutoShape 9"/>
            <p:cNvCxnSpPr>
              <a:cxnSpLocks noChangeShapeType="1"/>
            </p:cNvCxnSpPr>
            <p:nvPr/>
          </p:nvCxnSpPr>
          <p:spPr bwMode="auto">
            <a:xfrm flipV="1">
              <a:off x="3810" y="4677"/>
              <a:ext cx="369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grpSp>
          <p:nvGrpSpPr>
            <p:cNvPr id="67594" name="Group 10"/>
            <p:cNvGrpSpPr>
              <a:grpSpLocks/>
            </p:cNvGrpSpPr>
            <p:nvPr/>
          </p:nvGrpSpPr>
          <p:grpSpPr bwMode="auto">
            <a:xfrm>
              <a:off x="4101" y="2089"/>
              <a:ext cx="2591" cy="1666"/>
              <a:chOff x="4101" y="2089"/>
              <a:chExt cx="2591" cy="1666"/>
            </a:xfrm>
          </p:grpSpPr>
          <p:sp>
            <p:nvSpPr>
              <p:cNvPr id="67595" name="Oval 11"/>
              <p:cNvSpPr>
                <a:spLocks noChangeArrowheads="1"/>
              </p:cNvSpPr>
              <p:nvPr/>
            </p:nvSpPr>
            <p:spPr bwMode="auto">
              <a:xfrm>
                <a:off x="4101" y="2089"/>
                <a:ext cx="2591" cy="1666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6" name="Text Box 12"/>
              <p:cNvSpPr txBox="1">
                <a:spLocks noChangeArrowheads="1"/>
              </p:cNvSpPr>
              <p:nvPr/>
            </p:nvSpPr>
            <p:spPr bwMode="auto">
              <a:xfrm>
                <a:off x="4421" y="2467"/>
                <a:ext cx="2014" cy="73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Bygging av nye motorveier som gir økt veikapasitet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597" name="Group 13"/>
            <p:cNvGrpSpPr>
              <a:grpSpLocks/>
            </p:cNvGrpSpPr>
            <p:nvPr/>
          </p:nvGrpSpPr>
          <p:grpSpPr bwMode="auto">
            <a:xfrm>
              <a:off x="6645" y="4677"/>
              <a:ext cx="2250" cy="1695"/>
              <a:chOff x="6645" y="4677"/>
              <a:chExt cx="2250" cy="1695"/>
            </a:xfrm>
          </p:grpSpPr>
          <p:sp>
            <p:nvSpPr>
              <p:cNvPr id="67598" name="Oval 14"/>
              <p:cNvSpPr>
                <a:spLocks noChangeArrowheads="1"/>
              </p:cNvSpPr>
              <p:nvPr/>
            </p:nvSpPr>
            <p:spPr bwMode="auto">
              <a:xfrm>
                <a:off x="6645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9" name="Text Box 15"/>
              <p:cNvSpPr txBox="1">
                <a:spLocks noChangeArrowheads="1"/>
              </p:cNvSpPr>
              <p:nvPr/>
            </p:nvSpPr>
            <p:spPr bwMode="auto">
              <a:xfrm>
                <a:off x="7156" y="5271"/>
                <a:ext cx="1392" cy="46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Byspredning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600" name="Group 16"/>
            <p:cNvGrpSpPr>
              <a:grpSpLocks/>
            </p:cNvGrpSpPr>
            <p:nvPr/>
          </p:nvGrpSpPr>
          <p:grpSpPr bwMode="auto">
            <a:xfrm>
              <a:off x="1803" y="4677"/>
              <a:ext cx="2250" cy="1695"/>
              <a:chOff x="1803" y="4677"/>
              <a:chExt cx="2250" cy="1695"/>
            </a:xfrm>
          </p:grpSpPr>
          <p:sp>
            <p:nvSpPr>
              <p:cNvPr id="67601" name="Oval 17"/>
              <p:cNvSpPr>
                <a:spLocks noChangeArrowheads="1"/>
              </p:cNvSpPr>
              <p:nvPr/>
            </p:nvSpPr>
            <p:spPr bwMode="auto">
              <a:xfrm>
                <a:off x="1803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602" name="Text Box 18"/>
              <p:cNvSpPr txBox="1">
                <a:spLocks noChangeArrowheads="1"/>
              </p:cNvSpPr>
              <p:nvPr/>
            </p:nvSpPr>
            <p:spPr bwMode="auto">
              <a:xfrm>
                <a:off x="2098" y="5178"/>
                <a:ext cx="1571" cy="480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Økt bilbruk og bilavhengighet 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67604" name="AutoShape 20"/>
            <p:cNvCxnSpPr>
              <a:cxnSpLocks noChangeShapeType="1"/>
            </p:cNvCxnSpPr>
            <p:nvPr/>
          </p:nvCxnSpPr>
          <p:spPr bwMode="auto">
            <a:xfrm flipH="1">
              <a:off x="3148" y="3407"/>
              <a:ext cx="965" cy="119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43" name="AutoShape 20">
              <a:extLst>
                <a:ext uri="{FF2B5EF4-FFF2-40B4-BE49-F238E27FC236}">
                  <a16:creationId xmlns:a16="http://schemas.microsoft.com/office/drawing/2014/main" id="{9FE3C462-98F9-4117-B495-B4AC0F02BD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777" y="3329"/>
              <a:ext cx="1075" cy="1219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</p:grpSp>
      <p:sp>
        <p:nvSpPr>
          <p:cNvPr id="24" name="TekstSylinder 23"/>
          <p:cNvSpPr txBox="1"/>
          <p:nvPr/>
        </p:nvSpPr>
        <p:spPr>
          <a:xfrm>
            <a:off x="1415480" y="627878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Basert på Tennøy (2012)</a:t>
            </a:r>
          </a:p>
        </p:txBody>
      </p:sp>
      <p:cxnSp>
        <p:nvCxnSpPr>
          <p:cNvPr id="44" name="AutoShape 20">
            <a:extLst>
              <a:ext uri="{FF2B5EF4-FFF2-40B4-BE49-F238E27FC236}">
                <a16:creationId xmlns:a16="http://schemas.microsoft.com/office/drawing/2014/main" id="{41F726C1-8777-42BD-885F-9711A864114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804638" y="2801024"/>
            <a:ext cx="1107523" cy="1271037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27" name="AutoShape 4">
            <a:extLst>
              <a:ext uri="{FF2B5EF4-FFF2-40B4-BE49-F238E27FC236}">
                <a16:creationId xmlns:a16="http://schemas.microsoft.com/office/drawing/2014/main" id="{C41DF7A5-4B06-4003-AF88-D10B0C6E4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29" y="2004906"/>
            <a:ext cx="2330208" cy="106929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Text Box 5">
            <a:extLst>
              <a:ext uri="{FF2B5EF4-FFF2-40B4-BE49-F238E27FC236}">
                <a16:creationId xmlns:a16="http://schemas.microsoft.com/office/drawing/2014/main" id="{43FD63F3-6233-4327-AD16-DAAC78F24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3245" y="2104301"/>
            <a:ext cx="2098223" cy="6398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b="1" dirty="0">
                <a:latin typeface="Calibri" pitchFamily="34" charset="0"/>
                <a:cs typeface="Arial" pitchFamily="34" charset="0"/>
              </a:rPr>
              <a:t>Økt arealforbruk, klimagassutslipp og naturødeleggelser</a:t>
            </a:r>
          </a:p>
        </p:txBody>
      </p:sp>
      <p:cxnSp>
        <p:nvCxnSpPr>
          <p:cNvPr id="29" name="AutoShape 20">
            <a:extLst>
              <a:ext uri="{FF2B5EF4-FFF2-40B4-BE49-F238E27FC236}">
                <a16:creationId xmlns:a16="http://schemas.microsoft.com/office/drawing/2014/main" id="{487CFAEE-EADB-43F3-80FC-FBF0733AA63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687508" y="2448452"/>
            <a:ext cx="1403752" cy="2995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cxnSp>
        <p:nvCxnSpPr>
          <p:cNvPr id="30" name="AutoShape 20">
            <a:extLst>
              <a:ext uri="{FF2B5EF4-FFF2-40B4-BE49-F238E27FC236}">
                <a16:creationId xmlns:a16="http://schemas.microsoft.com/office/drawing/2014/main" id="{774D82CC-C1A8-409B-AD3B-AFC16551D3C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171073" y="3161780"/>
            <a:ext cx="301191" cy="1059002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31" name="Text Box 15">
            <a:extLst>
              <a:ext uri="{FF2B5EF4-FFF2-40B4-BE49-F238E27FC236}">
                <a16:creationId xmlns:a16="http://schemas.microsoft.com/office/drawing/2014/main" id="{BB2A474C-4033-4DCC-95D7-2BF678DEA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979" y="4699436"/>
            <a:ext cx="1740304" cy="765443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b="1" dirty="0">
                <a:latin typeface="Calibri" pitchFamily="34" charset="0"/>
                <a:cs typeface="Arial" pitchFamily="34" charset="0"/>
              </a:rPr>
              <a:t>Byspredning, feil lokalisering, hyttebygging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50AF0FB0-FA55-4920-95CE-EBF40C5AC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78" y="3972402"/>
            <a:ext cx="2165540" cy="7114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sz="1600" b="1" dirty="0">
                <a:latin typeface="Calibri" pitchFamily="34" charset="0"/>
                <a:cs typeface="Arial" pitchFamily="34" charset="0"/>
              </a:rPr>
              <a:t>Økte </a:t>
            </a:r>
            <a:r>
              <a:rPr lang="nb-NO" b="1" dirty="0">
                <a:latin typeface="Calibri" pitchFamily="34" charset="0"/>
                <a:cs typeface="Arial" pitchFamily="34" charset="0"/>
              </a:rPr>
              <a:t>trafikkmengder, energiforbruk og klimagassutslipp</a:t>
            </a:r>
          </a:p>
        </p:txBody>
      </p:sp>
    </p:spTree>
    <p:extLst>
      <p:ext uri="{BB962C8B-B14F-4D97-AF65-F5344CB8AC3E}">
        <p14:creationId xmlns:p14="http://schemas.microsoft.com/office/powerpoint/2010/main" val="3573796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C1BD97-83CD-42B0-95D3-4542A1F99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Nye motorveier gir økt arealforbruk og klimagassutslipp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3C63D3-B21E-49A8-BC0E-150B510E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</p:spPr>
        <p:txBody>
          <a:bodyPr>
            <a:normAutofit/>
          </a:bodyPr>
          <a:lstStyle/>
          <a:p>
            <a:r>
              <a:rPr lang="nb-NO" dirty="0"/>
              <a:t>Nye (motor)veier forbruker mye areal og natur – jo høyere hastigheter, jo mer areal og natur (b</a:t>
            </a:r>
            <a:r>
              <a:rPr lang="nb-NO" i="0" dirty="0"/>
              <a:t>redde på veier, stivhet i linjeføringen)</a:t>
            </a:r>
          </a:p>
          <a:p>
            <a:pPr lvl="1"/>
            <a:r>
              <a:rPr lang="nb-NO" i="0" dirty="0"/>
              <a:t>I perioden 1990-2019 ble det bygget ned 50 km2 grønne arealer per år i Norge, hvorav 13 km2 til veier (alle typer), det utgjør 26% av arealforbruket (Søgaard mfl., 2021)</a:t>
            </a:r>
          </a:p>
          <a:p>
            <a:pPr lvl="1"/>
            <a:endParaRPr lang="nb-NO" dirty="0"/>
          </a:p>
          <a:p>
            <a:pPr lvl="1"/>
            <a:endParaRPr lang="en-GB" i="0" dirty="0"/>
          </a:p>
          <a:p>
            <a:endParaRPr lang="en-GB" i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48C684-6F65-43DB-818A-DE739F10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939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EB25BA-8A68-4D99-A8CE-62D949D34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526960" cy="1143000"/>
          </a:xfrm>
        </p:spPr>
        <p:txBody>
          <a:bodyPr>
            <a:normAutofit fontScale="90000"/>
          </a:bodyPr>
          <a:lstStyle/>
          <a:p>
            <a:r>
              <a:rPr lang="nb-NO" dirty="0"/>
              <a:t>Motorveiebygging forbruker mye natur og matjord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4A1C03-05FC-4207-9972-59D86EE9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15</a:t>
            </a:fld>
            <a:endParaRPr lang="nb-NO"/>
          </a:p>
        </p:txBody>
      </p:sp>
      <p:pic>
        <p:nvPicPr>
          <p:cNvPr id="5" name="Plassholder for innhold 4" descr="Et bilde som inneholder tekst, fjell&#10;&#10;Automatisk generert beskrivelse">
            <a:extLst>
              <a:ext uri="{FF2B5EF4-FFF2-40B4-BE49-F238E27FC236}">
                <a16:creationId xmlns:a16="http://schemas.microsoft.com/office/drawing/2014/main" id="{F12B88CF-2016-4480-9C3E-E505D678B02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5440" y="1628800"/>
            <a:ext cx="5609728" cy="3855787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D3B1203-5CC8-4C4B-A333-D8AC5F1D7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28801"/>
            <a:ext cx="5886450" cy="3168352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C4978E82-5438-4CF5-8AD5-430E92F2354B}"/>
              </a:ext>
            </a:extLst>
          </p:cNvPr>
          <p:cNvSpPr txBox="1"/>
          <p:nvPr/>
        </p:nvSpPr>
        <p:spPr>
          <a:xfrm>
            <a:off x="6170442" y="4817270"/>
            <a:ext cx="5814442" cy="382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Miljødirektoratet (2024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61999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AC0E11-5738-4D37-BA0C-5B8194767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6DAF68F-1244-4C1D-9543-B6CF7ABE13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31678"/>
            <a:ext cx="3085683" cy="6349650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A640D2D-652D-4364-998B-5E3C14AF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16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13B0A81-1D8A-4441-9828-2C8E00AFE8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892" y="274638"/>
            <a:ext cx="8763473" cy="5976665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2542DE5-F09E-433F-9DC3-13CCB3774AF0}"/>
              </a:ext>
            </a:extLst>
          </p:cNvPr>
          <p:cNvSpPr txBox="1"/>
          <p:nvPr/>
        </p:nvSpPr>
        <p:spPr>
          <a:xfrm>
            <a:off x="236635" y="6453336"/>
            <a:ext cx="2691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110 km2</a:t>
            </a:r>
          </a:p>
        </p:txBody>
      </p:sp>
    </p:spTree>
    <p:extLst>
      <p:ext uri="{BB962C8B-B14F-4D97-AF65-F5344CB8AC3E}">
        <p14:creationId xmlns:p14="http://schemas.microsoft.com/office/powerpoint/2010/main" val="114491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C1BD97-83CD-42B0-95D3-4542A1F99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Nye motorveier gir økt arealforbruk og klimagassutslipp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3C63D3-B21E-49A8-BC0E-150B510E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Nye (motor)veier forbruker mye areal og natur – jo høyere hastigheter jo mer areal og natur (b</a:t>
            </a:r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redde på veier, stivhet i linjeføringen)</a:t>
            </a:r>
          </a:p>
          <a:p>
            <a:pPr lvl="1"/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 perioden 1990-2019 ble det bygget ned 50 km2 grønne arealer per år i Norge, hvorav 13 km2 til veier (alle typer), det utgjør 26% av arealforbruket (Søgaard mfl., 2021)</a:t>
            </a:r>
          </a:p>
          <a:p>
            <a:r>
              <a:rPr lang="nb-NO" dirty="0"/>
              <a:t>Veibygging gir stort energiforbruk og CO2-utslipp per km ved bygging </a:t>
            </a:r>
          </a:p>
          <a:p>
            <a:pPr lvl="1"/>
            <a:r>
              <a:rPr lang="nb-NO" i="0" dirty="0"/>
              <a:t>Materialer, arealforbruk, anleggsmaskiner, mv.</a:t>
            </a:r>
          </a:p>
          <a:p>
            <a:pPr lvl="1"/>
            <a:endParaRPr lang="nb-NO" dirty="0"/>
          </a:p>
          <a:p>
            <a:pPr lvl="1"/>
            <a:endParaRPr lang="en-GB" i="0" dirty="0"/>
          </a:p>
          <a:p>
            <a:endParaRPr lang="en-GB" i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48C684-6F65-43DB-818A-DE739F10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6723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440611-68C4-4C2A-924E-D548A36B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11665296" cy="1143000"/>
          </a:xfrm>
        </p:spPr>
        <p:txBody>
          <a:bodyPr>
            <a:normAutofit fontScale="90000"/>
          </a:bodyPr>
          <a:lstStyle/>
          <a:p>
            <a:r>
              <a:rPr lang="nb-NO" dirty="0"/>
              <a:t>Veibygging gir store klimagassutslipp</a:t>
            </a:r>
            <a:br>
              <a:rPr lang="nb-NO" dirty="0"/>
            </a:br>
            <a:r>
              <a:rPr lang="nb-NO" dirty="0"/>
              <a:t>Utvikling mtp. hva som skal regnes inn, bla. arealforbruk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21435FA8-61EE-407C-892A-39118CBDE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16080" y="1578811"/>
            <a:ext cx="5595751" cy="4392364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88B489E-185B-451E-A90A-2EB517CB6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18</a:t>
            </a:fld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06E92C6-356C-489D-8CCE-C946B334C018}"/>
              </a:ext>
            </a:extLst>
          </p:cNvPr>
          <p:cNvSpPr/>
          <p:nvPr/>
        </p:nvSpPr>
        <p:spPr>
          <a:xfrm>
            <a:off x="767408" y="6093296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/>
              <a:t>Zero, Statens </a:t>
            </a:r>
            <a:r>
              <a:rPr lang="en-GB" sz="1000" dirty="0" err="1"/>
              <a:t>vegvesen</a:t>
            </a:r>
            <a:r>
              <a:rPr lang="en-GB" sz="1000" dirty="0"/>
              <a:t> og Nye </a:t>
            </a:r>
            <a:r>
              <a:rPr lang="en-GB" sz="1000" dirty="0" err="1"/>
              <a:t>veier</a:t>
            </a:r>
            <a:r>
              <a:rPr lang="en-GB" sz="1000" dirty="0"/>
              <a:t> (2022)</a:t>
            </a:r>
          </a:p>
          <a:p>
            <a:r>
              <a:rPr lang="nb-NO" sz="1000" dirty="0">
                <a:hlinkClick r:id="rId4"/>
              </a:rPr>
              <a:t>https://www.nrk.no/klima/nye-motorveier_-vei-utslippene-mye-hoyere-enn-statsbudsjettet-forteller-1.15754552</a:t>
            </a:r>
            <a:r>
              <a:rPr lang="nb-NO" sz="1000" dirty="0"/>
              <a:t> </a:t>
            </a:r>
            <a:endParaRPr lang="en-GB" sz="100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51E3A34-E683-4CE4-BEAC-DBE1327CA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86" y="1745257"/>
            <a:ext cx="5927986" cy="405947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6CC798D-3355-47E5-B03E-7D498F5EF4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6160" y="6070919"/>
            <a:ext cx="1944216" cy="23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976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C1BD97-83CD-42B0-95D3-4542A1F99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Nye motorveier gir økt arealforbruk og klimagassutslipp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3C63D3-B21E-49A8-BC0E-150B510E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Nye (motor)veier forbruker mye areal og natur – jo høyere hastigheter jo mer areal og natur (b</a:t>
            </a:r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redde på veier, stivhet i linjeføringen)</a:t>
            </a:r>
          </a:p>
          <a:p>
            <a:pPr lvl="1"/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 perioden 1990-2019 ble det bygget ned 50 km2 grønne arealer per år i Norge, hvorav 13 km2 til veier (alle typer), det utgjør 26% av arealforbruket (Søgaard mfl., 2021)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Veibygging gir svært store energiforbruk og CO2-utslipp per km ved bygging </a:t>
            </a:r>
          </a:p>
          <a:p>
            <a:pPr lvl="1"/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Materialer, arealforbruk, anleggsmaskiner, mv.</a:t>
            </a:r>
          </a:p>
          <a:p>
            <a:r>
              <a:rPr lang="nb-NO" dirty="0"/>
              <a:t>Nye motorveier med høyere hastigheter (110 km/t) gir større energiforbruk og utslipp per kjøretøykilometer</a:t>
            </a:r>
          </a:p>
          <a:p>
            <a:pPr lvl="1"/>
            <a:r>
              <a:rPr lang="nb-NO" i="0" dirty="0"/>
              <a:t>Luftmotstand øker med ‘fart i annen’</a:t>
            </a:r>
          </a:p>
          <a:p>
            <a:pPr lvl="1"/>
            <a:endParaRPr lang="nb-NO" dirty="0"/>
          </a:p>
          <a:p>
            <a:pPr lvl="1"/>
            <a:endParaRPr lang="en-GB" i="0" dirty="0"/>
          </a:p>
          <a:p>
            <a:endParaRPr lang="en-GB" i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48C684-6F65-43DB-818A-DE739F10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19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CD10315-5D5F-48AB-9C14-A0B9346E9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165" y="4437112"/>
            <a:ext cx="2016224" cy="49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37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8BA4E-580F-4BBA-91ED-1CCB98968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74638"/>
            <a:ext cx="11233248" cy="1143000"/>
          </a:xfrm>
        </p:spPr>
        <p:txBody>
          <a:bodyPr>
            <a:noAutofit/>
          </a:bodyPr>
          <a:lstStyle/>
          <a:p>
            <a:r>
              <a:rPr lang="nb-NO" sz="3200" dirty="0"/>
              <a:t>Jo høyere dimensjonerende hastighet, jo større arealforbruk, naturødeleggelser, klimagassutslipp og energiforbruk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B04B62E-91E0-48DC-AF59-C91F5B6FB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20</a:t>
            </a:fld>
            <a:endParaRPr lang="nb-NO"/>
          </a:p>
        </p:txBody>
      </p:sp>
      <p:pic>
        <p:nvPicPr>
          <p:cNvPr id="8" name="Plassholder for innhold 4">
            <a:extLst>
              <a:ext uri="{FF2B5EF4-FFF2-40B4-BE49-F238E27FC236}">
                <a16:creationId xmlns:a16="http://schemas.microsoft.com/office/drawing/2014/main" id="{16D14873-98C4-4395-AA66-DE6A12502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3791" y="1628800"/>
            <a:ext cx="8933164" cy="472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65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C1BD97-83CD-42B0-95D3-4542A1F99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Nye motorveier gir økt arealforbruk og klimagassutslipp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3C63D3-B21E-49A8-BC0E-150B510E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</p:spPr>
        <p:txBody>
          <a:bodyPr>
            <a:normAutofit lnSpcReduction="10000"/>
          </a:bodyPr>
          <a:lstStyle/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Nye (motor)veier forbruker mye areal og natur – jo høyere hastigheter jo mer areal og natur (b</a:t>
            </a:r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redde på veier, stivhet i linjeføringen)</a:t>
            </a:r>
          </a:p>
          <a:p>
            <a:pPr lvl="1"/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 perioden 1990-2019 ble det bygget ned 50 km2 grønne arealer per år i Norge, hvorav 13 km2 til veier (alle typer), det utgjør 26% av arealforbruket (Søgaard mfl., 2021)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Veibygging gir svært store energiforbruk og CO2-utslipp per km ved bygging </a:t>
            </a:r>
          </a:p>
          <a:p>
            <a:pPr lvl="1"/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Materialer, arealforbruk, anleggsmaskiner, mv.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Nye motorveier med høyere hastigheter (110 km/t) gir større energiforbruk og utslipp per kjøretøykilometer</a:t>
            </a:r>
          </a:p>
          <a:p>
            <a:pPr lvl="1"/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Luftmotstand øker med ‘fart i annen’</a:t>
            </a:r>
          </a:p>
          <a:p>
            <a:r>
              <a:rPr lang="nb-NO" dirty="0">
                <a:solidFill>
                  <a:prstClr val="black"/>
                </a:solidFill>
              </a:rPr>
              <a:t>Nye og raskere veier bidrar til lavere reisemotstand og mer biltrafikk</a:t>
            </a:r>
          </a:p>
          <a:p>
            <a:r>
              <a:rPr lang="nb-NO" dirty="0">
                <a:solidFill>
                  <a:prstClr val="black"/>
                </a:solidFill>
              </a:rPr>
              <a:t>Økt veikapasitet i byområder med press på transportsystemene gir byspredning, som gir økt biltrafikk og arealforbruk </a:t>
            </a:r>
          </a:p>
          <a:p>
            <a:pPr lvl="1"/>
            <a:endParaRPr lang="nb-NO" dirty="0"/>
          </a:p>
          <a:p>
            <a:pPr lvl="1"/>
            <a:endParaRPr lang="en-GB" i="0" dirty="0"/>
          </a:p>
          <a:p>
            <a:endParaRPr lang="en-GB" i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48C684-6F65-43DB-818A-DE739F10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21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CD10315-5D5F-48AB-9C14-A0B9346E9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944" y="4149080"/>
            <a:ext cx="2016224" cy="49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1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Veibygging, byspredning, trafikkvekst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22</a:t>
            </a:fld>
            <a:endParaRPr lang="nb-NO"/>
          </a:p>
        </p:txBody>
      </p:sp>
      <p:grpSp>
        <p:nvGrpSpPr>
          <p:cNvPr id="67586" name="Group 2"/>
          <p:cNvGrpSpPr>
            <a:grpSpLocks/>
          </p:cNvGrpSpPr>
          <p:nvPr/>
        </p:nvGrpSpPr>
        <p:grpSpPr bwMode="auto">
          <a:xfrm>
            <a:off x="1559496" y="1572814"/>
            <a:ext cx="7344816" cy="4507647"/>
            <a:chOff x="1803" y="2089"/>
            <a:chExt cx="7092" cy="4283"/>
          </a:xfrm>
        </p:grpSpPr>
        <p:grpSp>
          <p:nvGrpSpPr>
            <p:cNvPr id="67587" name="Group 3"/>
            <p:cNvGrpSpPr>
              <a:grpSpLocks/>
            </p:cNvGrpSpPr>
            <p:nvPr/>
          </p:nvGrpSpPr>
          <p:grpSpPr bwMode="auto">
            <a:xfrm>
              <a:off x="4275" y="4290"/>
              <a:ext cx="2250" cy="1016"/>
              <a:chOff x="4275" y="4290"/>
              <a:chExt cx="2250" cy="1016"/>
            </a:xfrm>
          </p:grpSpPr>
          <p:sp>
            <p:nvSpPr>
              <p:cNvPr id="67588" name="AutoShape 4"/>
              <p:cNvSpPr>
                <a:spLocks noChangeArrowheads="1"/>
              </p:cNvSpPr>
              <p:nvPr/>
            </p:nvSpPr>
            <p:spPr bwMode="auto">
              <a:xfrm>
                <a:off x="4275" y="4290"/>
                <a:ext cx="2250" cy="1016"/>
              </a:xfrm>
              <a:prstGeom prst="roundRect">
                <a:avLst>
                  <a:gd name="adj" fmla="val 16667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89" name="Text Box 5"/>
              <p:cNvSpPr txBox="1">
                <a:spLocks noChangeArrowheads="1"/>
              </p:cNvSpPr>
              <p:nvPr/>
            </p:nvSpPr>
            <p:spPr bwMode="auto">
              <a:xfrm>
                <a:off x="4344" y="4540"/>
                <a:ext cx="2091" cy="50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1600" b="1" dirty="0">
                    <a:latin typeface="Calibri" pitchFamily="34" charset="0"/>
                    <a:cs typeface="Arial" pitchFamily="34" charset="0"/>
                  </a:rPr>
                  <a:t>Økte </a:t>
                </a: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trafikkmengder</a:t>
                </a:r>
              </a:p>
            </p:txBody>
          </p:sp>
        </p:grpSp>
        <p:cxnSp>
          <p:nvCxnSpPr>
            <p:cNvPr id="67590" name="AutoShape 6"/>
            <p:cNvCxnSpPr>
              <a:cxnSpLocks noChangeShapeType="1"/>
            </p:cNvCxnSpPr>
            <p:nvPr/>
          </p:nvCxnSpPr>
          <p:spPr bwMode="auto">
            <a:xfrm flipH="1">
              <a:off x="4179" y="5550"/>
              <a:ext cx="2346" cy="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67591" name="AutoShape 7"/>
            <p:cNvCxnSpPr>
              <a:cxnSpLocks noChangeShapeType="1"/>
            </p:cNvCxnSpPr>
            <p:nvPr/>
          </p:nvCxnSpPr>
          <p:spPr bwMode="auto">
            <a:xfrm flipH="1" flipV="1">
              <a:off x="5402" y="3900"/>
              <a:ext cx="12" cy="281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67592" name="AutoShape 8"/>
            <p:cNvCxnSpPr>
              <a:cxnSpLocks noChangeShapeType="1"/>
            </p:cNvCxnSpPr>
            <p:nvPr/>
          </p:nvCxnSpPr>
          <p:spPr bwMode="auto">
            <a:xfrm>
              <a:off x="6645" y="4677"/>
              <a:ext cx="382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3" name="AutoShape 9"/>
            <p:cNvCxnSpPr>
              <a:cxnSpLocks noChangeShapeType="1"/>
            </p:cNvCxnSpPr>
            <p:nvPr/>
          </p:nvCxnSpPr>
          <p:spPr bwMode="auto">
            <a:xfrm flipV="1">
              <a:off x="3810" y="4677"/>
              <a:ext cx="369" cy="15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grpSp>
          <p:nvGrpSpPr>
            <p:cNvPr id="67594" name="Group 10"/>
            <p:cNvGrpSpPr>
              <a:grpSpLocks/>
            </p:cNvGrpSpPr>
            <p:nvPr/>
          </p:nvGrpSpPr>
          <p:grpSpPr bwMode="auto">
            <a:xfrm>
              <a:off x="4101" y="2089"/>
              <a:ext cx="2591" cy="1666"/>
              <a:chOff x="4101" y="2089"/>
              <a:chExt cx="2591" cy="1666"/>
            </a:xfrm>
          </p:grpSpPr>
          <p:sp>
            <p:nvSpPr>
              <p:cNvPr id="67595" name="Oval 11"/>
              <p:cNvSpPr>
                <a:spLocks noChangeArrowheads="1"/>
              </p:cNvSpPr>
              <p:nvPr/>
            </p:nvSpPr>
            <p:spPr bwMode="auto">
              <a:xfrm>
                <a:off x="4101" y="2089"/>
                <a:ext cx="2591" cy="1666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6" name="Text Box 12"/>
              <p:cNvSpPr txBox="1">
                <a:spLocks noChangeArrowheads="1"/>
              </p:cNvSpPr>
              <p:nvPr/>
            </p:nvSpPr>
            <p:spPr bwMode="auto">
              <a:xfrm>
                <a:off x="4421" y="2467"/>
                <a:ext cx="2014" cy="73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Bygging av nye motorveier som gir økt veikapasitet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597" name="Group 13"/>
            <p:cNvGrpSpPr>
              <a:grpSpLocks/>
            </p:cNvGrpSpPr>
            <p:nvPr/>
          </p:nvGrpSpPr>
          <p:grpSpPr bwMode="auto">
            <a:xfrm>
              <a:off x="6645" y="4677"/>
              <a:ext cx="2250" cy="1695"/>
              <a:chOff x="6645" y="4677"/>
              <a:chExt cx="2250" cy="1695"/>
            </a:xfrm>
          </p:grpSpPr>
          <p:sp>
            <p:nvSpPr>
              <p:cNvPr id="67598" name="Oval 14"/>
              <p:cNvSpPr>
                <a:spLocks noChangeArrowheads="1"/>
              </p:cNvSpPr>
              <p:nvPr/>
            </p:nvSpPr>
            <p:spPr bwMode="auto">
              <a:xfrm>
                <a:off x="6645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9" name="Text Box 15"/>
              <p:cNvSpPr txBox="1">
                <a:spLocks noChangeArrowheads="1"/>
              </p:cNvSpPr>
              <p:nvPr/>
            </p:nvSpPr>
            <p:spPr bwMode="auto">
              <a:xfrm>
                <a:off x="7156" y="5271"/>
                <a:ext cx="1392" cy="46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Byspredning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600" name="Group 16"/>
            <p:cNvGrpSpPr>
              <a:grpSpLocks/>
            </p:cNvGrpSpPr>
            <p:nvPr/>
          </p:nvGrpSpPr>
          <p:grpSpPr bwMode="auto">
            <a:xfrm>
              <a:off x="1803" y="4677"/>
              <a:ext cx="2250" cy="1695"/>
              <a:chOff x="1803" y="4677"/>
              <a:chExt cx="2250" cy="1695"/>
            </a:xfrm>
          </p:grpSpPr>
          <p:sp>
            <p:nvSpPr>
              <p:cNvPr id="67601" name="Oval 17"/>
              <p:cNvSpPr>
                <a:spLocks noChangeArrowheads="1"/>
              </p:cNvSpPr>
              <p:nvPr/>
            </p:nvSpPr>
            <p:spPr bwMode="auto">
              <a:xfrm>
                <a:off x="1803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602" name="Text Box 18"/>
              <p:cNvSpPr txBox="1">
                <a:spLocks noChangeArrowheads="1"/>
              </p:cNvSpPr>
              <p:nvPr/>
            </p:nvSpPr>
            <p:spPr bwMode="auto">
              <a:xfrm>
                <a:off x="2212" y="5214"/>
                <a:ext cx="1571" cy="480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Økt bilbruk og bilavhengighet 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67604" name="AutoShape 20"/>
            <p:cNvCxnSpPr>
              <a:cxnSpLocks noChangeShapeType="1"/>
            </p:cNvCxnSpPr>
            <p:nvPr/>
          </p:nvCxnSpPr>
          <p:spPr bwMode="auto">
            <a:xfrm flipH="1">
              <a:off x="3148" y="3407"/>
              <a:ext cx="965" cy="119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43" name="AutoShape 20">
              <a:extLst>
                <a:ext uri="{FF2B5EF4-FFF2-40B4-BE49-F238E27FC236}">
                  <a16:creationId xmlns:a16="http://schemas.microsoft.com/office/drawing/2014/main" id="{9FE3C462-98F9-4117-B495-B4AC0F02BD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777" y="3329"/>
              <a:ext cx="1075" cy="1219"/>
            </a:xfrm>
            <a:prstGeom prst="straightConnector1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lg" len="lg"/>
            </a:ln>
          </p:spPr>
        </p:cxnSp>
      </p:grpSp>
      <p:sp>
        <p:nvSpPr>
          <p:cNvPr id="24" name="TekstSylinder 23"/>
          <p:cNvSpPr txBox="1"/>
          <p:nvPr/>
        </p:nvSpPr>
        <p:spPr>
          <a:xfrm>
            <a:off x="1415480" y="627878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Basert på Tennøy (2012)</a:t>
            </a:r>
          </a:p>
        </p:txBody>
      </p:sp>
      <p:cxnSp>
        <p:nvCxnSpPr>
          <p:cNvPr id="44" name="AutoShape 20">
            <a:extLst>
              <a:ext uri="{FF2B5EF4-FFF2-40B4-BE49-F238E27FC236}">
                <a16:creationId xmlns:a16="http://schemas.microsoft.com/office/drawing/2014/main" id="{41F726C1-8777-42BD-885F-9711A864114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804638" y="2801024"/>
            <a:ext cx="1107523" cy="1271037"/>
          </a:xfrm>
          <a:prstGeom prst="straightConnector1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lg" len="lg"/>
          </a:ln>
        </p:spPr>
      </p:cxnSp>
      <p:sp>
        <p:nvSpPr>
          <p:cNvPr id="27" name="AutoShape 4">
            <a:extLst>
              <a:ext uri="{FF2B5EF4-FFF2-40B4-BE49-F238E27FC236}">
                <a16:creationId xmlns:a16="http://schemas.microsoft.com/office/drawing/2014/main" id="{C41DF7A5-4B06-4003-AF88-D10B0C6E4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29" y="2004906"/>
            <a:ext cx="2330208" cy="106929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Text Box 5">
            <a:extLst>
              <a:ext uri="{FF2B5EF4-FFF2-40B4-BE49-F238E27FC236}">
                <a16:creationId xmlns:a16="http://schemas.microsoft.com/office/drawing/2014/main" id="{43FD63F3-6233-4327-AD16-DAAC78F24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3245" y="2104301"/>
            <a:ext cx="2098223" cy="6398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b="1" dirty="0">
                <a:latin typeface="Calibri" pitchFamily="34" charset="0"/>
                <a:cs typeface="Arial" pitchFamily="34" charset="0"/>
              </a:rPr>
              <a:t>Økt arealforbruk, klimagassutslipp og naturødeleggelser</a:t>
            </a:r>
          </a:p>
        </p:txBody>
      </p:sp>
      <p:cxnSp>
        <p:nvCxnSpPr>
          <p:cNvPr id="29" name="AutoShape 20">
            <a:extLst>
              <a:ext uri="{FF2B5EF4-FFF2-40B4-BE49-F238E27FC236}">
                <a16:creationId xmlns:a16="http://schemas.microsoft.com/office/drawing/2014/main" id="{487CFAEE-EADB-43F3-80FC-FBF0733AA63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687508" y="2448452"/>
            <a:ext cx="1403752" cy="2995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cxnSp>
        <p:nvCxnSpPr>
          <p:cNvPr id="30" name="AutoShape 20">
            <a:extLst>
              <a:ext uri="{FF2B5EF4-FFF2-40B4-BE49-F238E27FC236}">
                <a16:creationId xmlns:a16="http://schemas.microsoft.com/office/drawing/2014/main" id="{774D82CC-C1A8-409B-AD3B-AFC16551D3C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171073" y="3161780"/>
            <a:ext cx="301191" cy="1059002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31" name="Text Box 15">
            <a:extLst>
              <a:ext uri="{FF2B5EF4-FFF2-40B4-BE49-F238E27FC236}">
                <a16:creationId xmlns:a16="http://schemas.microsoft.com/office/drawing/2014/main" id="{BB2A474C-4033-4DCC-95D7-2BF678DEA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979" y="4699436"/>
            <a:ext cx="1740304" cy="765443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b="1" dirty="0">
                <a:latin typeface="Calibri" pitchFamily="34" charset="0"/>
                <a:cs typeface="Arial" pitchFamily="34" charset="0"/>
              </a:rPr>
              <a:t>Byspredning, feil lokalisering, hyttebygging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50AF0FB0-FA55-4920-95CE-EBF40C5AC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78" y="3972402"/>
            <a:ext cx="2165540" cy="7114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sz="1600" b="1" dirty="0">
                <a:latin typeface="Calibri" pitchFamily="34" charset="0"/>
                <a:cs typeface="Arial" pitchFamily="34" charset="0"/>
              </a:rPr>
              <a:t>Økte </a:t>
            </a:r>
            <a:r>
              <a:rPr lang="nb-NO" b="1" dirty="0">
                <a:latin typeface="Calibri" pitchFamily="34" charset="0"/>
                <a:cs typeface="Arial" pitchFamily="34" charset="0"/>
              </a:rPr>
              <a:t>trafikkmengder, energiforbruk og klimagassutslipp</a:t>
            </a:r>
          </a:p>
        </p:txBody>
      </p:sp>
    </p:spTree>
    <p:extLst>
      <p:ext uri="{BB962C8B-B14F-4D97-AF65-F5344CB8AC3E}">
        <p14:creationId xmlns:p14="http://schemas.microsoft.com/office/powerpoint/2010/main" val="2067074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63352" y="274638"/>
            <a:ext cx="11881320" cy="896683"/>
          </a:xfrm>
        </p:spPr>
        <p:txBody>
          <a:bodyPr>
            <a:normAutofit fontScale="90000"/>
          </a:bodyPr>
          <a:lstStyle/>
          <a:p>
            <a:r>
              <a:rPr lang="nb-NO" sz="3400" dirty="0"/>
              <a:t>Økt veikapasitet gir byspredning, arealforbruk og økt biltrafikk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23</a:t>
            </a:fld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1194680" y="2602828"/>
            <a:ext cx="2026568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</a:rPr>
              <a:t>Økt veikapasitet:          - Mindre kø</a:t>
            </a:r>
          </a:p>
          <a:p>
            <a:r>
              <a:rPr lang="nb-NO" sz="1600" dirty="0">
                <a:solidFill>
                  <a:schemeClr val="tx1"/>
                </a:solidFill>
              </a:rPr>
              <a:t>- Kjøre lengre på                       like lang tid</a:t>
            </a:r>
          </a:p>
        </p:txBody>
      </p:sp>
      <p:sp>
        <p:nvSpPr>
          <p:cNvPr id="8" name="Plassholder for innhold 7"/>
          <p:cNvSpPr txBox="1">
            <a:spLocks noGrp="1"/>
          </p:cNvSpPr>
          <p:nvPr>
            <p:ph idx="1"/>
          </p:nvPr>
        </p:nvSpPr>
        <p:spPr>
          <a:xfrm>
            <a:off x="9284355" y="2128724"/>
            <a:ext cx="1820062" cy="17912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8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nb-NO" sz="1600" dirty="0">
                <a:solidFill>
                  <a:schemeClr val="tx1"/>
                </a:solidFill>
              </a:rPr>
              <a:t>Økt biltrafikk</a:t>
            </a:r>
          </a:p>
          <a:p>
            <a:pPr marL="0" indent="0">
              <a:buNone/>
            </a:pPr>
            <a:r>
              <a:rPr lang="nb-NO" sz="1600" dirty="0">
                <a:solidFill>
                  <a:schemeClr val="tx1"/>
                </a:solidFill>
              </a:rPr>
              <a:t>Mer bilavhengig arealstruktur</a:t>
            </a:r>
          </a:p>
          <a:p>
            <a:pPr marL="0" indent="0">
              <a:buNone/>
            </a:pPr>
            <a:r>
              <a:rPr lang="nb-NO" sz="1600" dirty="0">
                <a:solidFill>
                  <a:schemeClr val="tx1"/>
                </a:solidFill>
              </a:rPr>
              <a:t>Arealforbruk</a:t>
            </a:r>
          </a:p>
          <a:p>
            <a:pPr marL="0" indent="0">
              <a:buNone/>
            </a:pPr>
            <a:r>
              <a:rPr lang="nb-NO" sz="1600" dirty="0">
                <a:solidFill>
                  <a:schemeClr val="tx1"/>
                </a:solidFill>
              </a:rPr>
              <a:t>Ny kø</a:t>
            </a:r>
          </a:p>
          <a:p>
            <a:pPr marL="0" indent="0">
              <a:buNone/>
            </a:pPr>
            <a:r>
              <a:rPr lang="nb-NO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4041807" y="3612949"/>
            <a:ext cx="182322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</a:rPr>
              <a:t>Økt utbygging i ytre deler av byen og langs veien</a:t>
            </a:r>
          </a:p>
        </p:txBody>
      </p:sp>
      <p:sp>
        <p:nvSpPr>
          <p:cNvPr id="18" name="TekstSylinder 17"/>
          <p:cNvSpPr txBox="1"/>
          <p:nvPr/>
        </p:nvSpPr>
        <p:spPr>
          <a:xfrm>
            <a:off x="4041807" y="4489206"/>
            <a:ext cx="182322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</a:rPr>
              <a:t>Bilavhengig lokalisering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4046104" y="2982914"/>
            <a:ext cx="1811305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</a:rPr>
              <a:t>Relokalisering i bystrukturen</a:t>
            </a:r>
          </a:p>
        </p:txBody>
      </p:sp>
      <p:sp>
        <p:nvSpPr>
          <p:cNvPr id="22" name="TekstSylinder 21"/>
          <p:cNvSpPr txBox="1"/>
          <p:nvPr/>
        </p:nvSpPr>
        <p:spPr>
          <a:xfrm>
            <a:off x="6602548" y="2151917"/>
            <a:ext cx="1828428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chemeClr val="tx1"/>
                </a:solidFill>
              </a:rPr>
              <a:t> </a:t>
            </a:r>
          </a:p>
          <a:p>
            <a:r>
              <a:rPr lang="nb-NO" sz="1600" dirty="0">
                <a:solidFill>
                  <a:schemeClr val="tx1"/>
                </a:solidFill>
              </a:rPr>
              <a:t>Lengre reiser</a:t>
            </a:r>
          </a:p>
          <a:p>
            <a:r>
              <a:rPr lang="nb-NO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" name="TekstSylinder 22"/>
          <p:cNvSpPr txBox="1"/>
          <p:nvPr/>
        </p:nvSpPr>
        <p:spPr>
          <a:xfrm>
            <a:off x="6600790" y="2852805"/>
            <a:ext cx="1828428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chemeClr val="tx1"/>
                </a:solidFill>
              </a:rPr>
              <a:t> </a:t>
            </a:r>
          </a:p>
          <a:p>
            <a:r>
              <a:rPr lang="nb-NO" sz="1600" dirty="0">
                <a:solidFill>
                  <a:schemeClr val="tx1"/>
                </a:solidFill>
              </a:rPr>
              <a:t>Høyere bilandeler</a:t>
            </a:r>
          </a:p>
          <a:p>
            <a:r>
              <a:rPr lang="nb-NO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5" name="Venstrebuet pil 24"/>
          <p:cNvSpPr/>
          <p:nvPr/>
        </p:nvSpPr>
        <p:spPr>
          <a:xfrm rot="5400000">
            <a:off x="5201894" y="389105"/>
            <a:ext cx="1512168" cy="8784976"/>
          </a:xfrm>
          <a:prstGeom prst="curvedLef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14F29BBC-FB18-49CB-A6F5-E256E3D8D470}"/>
              </a:ext>
            </a:extLst>
          </p:cNvPr>
          <p:cNvSpPr txBox="1"/>
          <p:nvPr/>
        </p:nvSpPr>
        <p:spPr>
          <a:xfrm>
            <a:off x="4076386" y="1332251"/>
            <a:ext cx="1798712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</a:rPr>
              <a:t>Overgang fra andre transport-midler til bil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5A1A966D-04F9-490F-9BCC-B70A6379AB0E}"/>
              </a:ext>
            </a:extLst>
          </p:cNvPr>
          <p:cNvSpPr txBox="1"/>
          <p:nvPr/>
        </p:nvSpPr>
        <p:spPr>
          <a:xfrm>
            <a:off x="4067056" y="2200880"/>
            <a:ext cx="1798712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</a:rPr>
              <a:t>Flere og lengre reiser med bil</a:t>
            </a:r>
          </a:p>
        </p:txBody>
      </p:sp>
      <p:sp>
        <p:nvSpPr>
          <p:cNvPr id="50" name="Pil: høyre 49">
            <a:extLst>
              <a:ext uri="{FF2B5EF4-FFF2-40B4-BE49-F238E27FC236}">
                <a16:creationId xmlns:a16="http://schemas.microsoft.com/office/drawing/2014/main" id="{084125B3-B853-4A70-A57B-90189FC6677B}"/>
              </a:ext>
            </a:extLst>
          </p:cNvPr>
          <p:cNvSpPr/>
          <p:nvPr/>
        </p:nvSpPr>
        <p:spPr>
          <a:xfrm>
            <a:off x="3340459" y="2855537"/>
            <a:ext cx="580097" cy="50176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3" name="Pil: høyre 52">
            <a:extLst>
              <a:ext uri="{FF2B5EF4-FFF2-40B4-BE49-F238E27FC236}">
                <a16:creationId xmlns:a16="http://schemas.microsoft.com/office/drawing/2014/main" id="{288C198C-602C-4402-94B6-64431E4FFEFD}"/>
              </a:ext>
            </a:extLst>
          </p:cNvPr>
          <p:cNvSpPr/>
          <p:nvPr/>
        </p:nvSpPr>
        <p:spPr>
          <a:xfrm>
            <a:off x="8575497" y="2890555"/>
            <a:ext cx="580097" cy="50176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6" name="Pil: høyre 55">
            <a:extLst>
              <a:ext uri="{FF2B5EF4-FFF2-40B4-BE49-F238E27FC236}">
                <a16:creationId xmlns:a16="http://schemas.microsoft.com/office/drawing/2014/main" id="{A664C32C-A6A0-41F4-9655-C3298EF10547}"/>
              </a:ext>
            </a:extLst>
          </p:cNvPr>
          <p:cNvSpPr/>
          <p:nvPr/>
        </p:nvSpPr>
        <p:spPr>
          <a:xfrm>
            <a:off x="5957978" y="2855537"/>
            <a:ext cx="580097" cy="50176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D992F006-4CE3-4E09-84FE-AC44F5517341}"/>
              </a:ext>
            </a:extLst>
          </p:cNvPr>
          <p:cNvSpPr/>
          <p:nvPr/>
        </p:nvSpPr>
        <p:spPr>
          <a:xfrm>
            <a:off x="940106" y="6387486"/>
            <a:ext cx="70750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/>
              <a:t>Tennøy mfl (2019), </a:t>
            </a:r>
            <a:r>
              <a:rPr lang="nb-NO" sz="1200" dirty="0">
                <a:hlinkClick r:id="rId3"/>
              </a:rPr>
              <a:t>https://doi.org/10.1016/j.trd.2019.01.024</a:t>
            </a:r>
            <a:r>
              <a:rPr lang="nb-NO" sz="1200" dirty="0"/>
              <a:t> </a:t>
            </a:r>
            <a:endParaRPr lang="en-GB" sz="1200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98A3EFCB-4FE7-424C-BEE1-D315243B21FD}"/>
              </a:ext>
            </a:extLst>
          </p:cNvPr>
          <p:cNvSpPr txBox="1"/>
          <p:nvPr/>
        </p:nvSpPr>
        <p:spPr>
          <a:xfrm>
            <a:off x="6600790" y="3532761"/>
            <a:ext cx="1828428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chemeClr val="tx1"/>
                </a:solidFill>
              </a:rPr>
              <a:t> </a:t>
            </a:r>
          </a:p>
          <a:p>
            <a:r>
              <a:rPr lang="nb-NO" sz="1600" dirty="0">
                <a:solidFill>
                  <a:schemeClr val="tx1"/>
                </a:solidFill>
              </a:rPr>
              <a:t>Nedbygging av arealer</a:t>
            </a:r>
          </a:p>
          <a:p>
            <a:r>
              <a:rPr lang="nb-NO" sz="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723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7451" y="402507"/>
            <a:ext cx="10972800" cy="711471"/>
          </a:xfrm>
        </p:spPr>
        <p:txBody>
          <a:bodyPr>
            <a:normAutofit/>
          </a:bodyPr>
          <a:lstStyle/>
          <a:p>
            <a:r>
              <a:rPr lang="nb-NO" sz="3600" dirty="0"/>
              <a:t>Jo lengre fra sentrum noe ligger, jo mer bilbruk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24</a:t>
            </a:fld>
            <a:endParaRPr lang="nb-NO"/>
          </a:p>
        </p:txBody>
      </p:sp>
      <p:sp>
        <p:nvSpPr>
          <p:cNvPr id="6" name="Rektangel 5"/>
          <p:cNvSpPr/>
          <p:nvPr/>
        </p:nvSpPr>
        <p:spPr>
          <a:xfrm>
            <a:off x="767408" y="5877272"/>
            <a:ext cx="55405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Engebretsen og Christiansen (2011).</a:t>
            </a:r>
          </a:p>
          <a:p>
            <a:r>
              <a:rPr lang="en-GB" sz="1200" dirty="0">
                <a:latin typeface="+mj-lt"/>
              </a:rPr>
              <a:t>Tettsteder med </a:t>
            </a:r>
            <a:r>
              <a:rPr lang="nb-NO" sz="1200" dirty="0">
                <a:latin typeface="+mj-lt"/>
              </a:rPr>
              <a:t>flere enn 50 000 innbyggere</a:t>
            </a:r>
            <a:r>
              <a:rPr lang="en-GB" sz="1200" dirty="0">
                <a:latin typeface="+mj-lt"/>
              </a:rPr>
              <a:t>.</a:t>
            </a:r>
          </a:p>
        </p:txBody>
      </p:sp>
      <p:pic>
        <p:nvPicPr>
          <p:cNvPr id="8" name="Plassholder for innhold 4">
            <a:extLst>
              <a:ext uri="{FF2B5EF4-FFF2-40B4-BE49-F238E27FC236}">
                <a16:creationId xmlns:a16="http://schemas.microsoft.com/office/drawing/2014/main" id="{285E8258-8D55-45D8-ADE0-5B1826B6BB1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408" y="1191369"/>
            <a:ext cx="899694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0271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A8452F-7C49-48EA-833D-40D8DA6A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8FDF3EA-4998-4615-AC68-AA1D147A86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13" y="35024"/>
            <a:ext cx="7200800" cy="675443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6523DBB-637B-4432-9415-9D2BBC6F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25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ADF376A-A2B9-41AD-B737-8BB5C93AA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4247" y="274638"/>
            <a:ext cx="4038228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C1BD97-83CD-42B0-95D3-4542A1F99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Nye motorveier gir økt arealforbruk og klimagassutslipp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3C63D3-B21E-49A8-BC0E-150B510E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Nye (motor)veier forbruker mye areal og natur – jo høyere hastigheter jo mer areal og natur (b</a:t>
            </a:r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redde på veier, stivhet i linjeføringen)</a:t>
            </a:r>
          </a:p>
          <a:p>
            <a:pPr lvl="1"/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 perioden 1990-2019 ble det bygget ned 50 km2 grønne arealer per år i Norge, hvorav 13 km2 til veier (alle typer), det utgjør 26% av arealforbruket (Sørgaard mfl., 2021)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Veibygging gir svært store energiforbruk og CO2-utslipp per km ved bygging </a:t>
            </a:r>
          </a:p>
          <a:p>
            <a:pPr lvl="1"/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Materialer, arealforbruk, anleggsmaskiner, mv.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Nye motorveier med høyere hastigheter (110 km/t) gir større energiforbruk og utslipp per kjøretøykilometer</a:t>
            </a:r>
          </a:p>
          <a:p>
            <a:pPr lvl="1"/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Luftmotstand øker med ‘fart i annen’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Nye og raskere veier bidrar til lavere reisemotstand og mer biltrafikk</a:t>
            </a:r>
          </a:p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Økt veikapasitet i byområder med press på transportsystemene gir byspredning, som gir økt biltrafikk og arealforbruk </a:t>
            </a:r>
          </a:p>
          <a:p>
            <a:r>
              <a:rPr lang="nb-NO" dirty="0">
                <a:solidFill>
                  <a:prstClr val="black"/>
                </a:solidFill>
              </a:rPr>
              <a:t>Raskere veier legger til rette for bygging og bruk av hytter, som gir økt biltrafikk og arealforbruk </a:t>
            </a:r>
          </a:p>
          <a:p>
            <a:r>
              <a:rPr lang="nb-NO" dirty="0"/>
              <a:t>Det bidrar til mer godstrafikk på vei i stedet for på bane og båt (mens målet er det motsatte)</a:t>
            </a:r>
          </a:p>
          <a:p>
            <a:r>
              <a:rPr lang="nb-NO" dirty="0">
                <a:solidFill>
                  <a:prstClr val="black"/>
                </a:solidFill>
              </a:rPr>
              <a:t>Stortinget vedtar planene om å bygge nye motorveier gjennom NTP (kommunene vedtar KDP)</a:t>
            </a:r>
          </a:p>
          <a:p>
            <a:pPr lvl="1"/>
            <a:endParaRPr lang="nb-NO" dirty="0"/>
          </a:p>
          <a:p>
            <a:pPr lvl="1"/>
            <a:endParaRPr lang="en-GB" i="0" dirty="0"/>
          </a:p>
          <a:p>
            <a:endParaRPr lang="en-GB" i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48C684-6F65-43DB-818A-DE739F10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26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CD10315-5D5F-48AB-9C14-A0B9346E9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872" y="3275933"/>
            <a:ext cx="2016224" cy="49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0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Sammenhenger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27</a:t>
            </a:fld>
            <a:endParaRPr lang="nb-NO"/>
          </a:p>
        </p:txBody>
      </p:sp>
      <p:grpSp>
        <p:nvGrpSpPr>
          <p:cNvPr id="67586" name="Group 2"/>
          <p:cNvGrpSpPr>
            <a:grpSpLocks/>
          </p:cNvGrpSpPr>
          <p:nvPr/>
        </p:nvGrpSpPr>
        <p:grpSpPr bwMode="auto">
          <a:xfrm>
            <a:off x="1559496" y="1572814"/>
            <a:ext cx="7344816" cy="4507647"/>
            <a:chOff x="1803" y="2089"/>
            <a:chExt cx="7092" cy="4283"/>
          </a:xfrm>
        </p:grpSpPr>
        <p:grpSp>
          <p:nvGrpSpPr>
            <p:cNvPr id="67587" name="Group 3"/>
            <p:cNvGrpSpPr>
              <a:grpSpLocks/>
            </p:cNvGrpSpPr>
            <p:nvPr/>
          </p:nvGrpSpPr>
          <p:grpSpPr bwMode="auto">
            <a:xfrm>
              <a:off x="4275" y="4290"/>
              <a:ext cx="2250" cy="1016"/>
              <a:chOff x="4275" y="4290"/>
              <a:chExt cx="2250" cy="1016"/>
            </a:xfrm>
          </p:grpSpPr>
          <p:sp>
            <p:nvSpPr>
              <p:cNvPr id="67588" name="AutoShape 4"/>
              <p:cNvSpPr>
                <a:spLocks noChangeArrowheads="1"/>
              </p:cNvSpPr>
              <p:nvPr/>
            </p:nvSpPr>
            <p:spPr bwMode="auto">
              <a:xfrm>
                <a:off x="4275" y="4290"/>
                <a:ext cx="2250" cy="1016"/>
              </a:xfrm>
              <a:prstGeom prst="roundRect">
                <a:avLst>
                  <a:gd name="adj" fmla="val 16667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89" name="Text Box 5"/>
              <p:cNvSpPr txBox="1">
                <a:spLocks noChangeArrowheads="1"/>
              </p:cNvSpPr>
              <p:nvPr/>
            </p:nvSpPr>
            <p:spPr bwMode="auto">
              <a:xfrm>
                <a:off x="4344" y="4540"/>
                <a:ext cx="2091" cy="50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1600" b="1" dirty="0">
                    <a:latin typeface="Calibri" pitchFamily="34" charset="0"/>
                    <a:cs typeface="Arial" pitchFamily="34" charset="0"/>
                  </a:rPr>
                  <a:t>Økte </a:t>
                </a: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trafikkmengder</a:t>
                </a:r>
              </a:p>
            </p:txBody>
          </p:sp>
        </p:grpSp>
        <p:cxnSp>
          <p:nvCxnSpPr>
            <p:cNvPr id="67590" name="AutoShape 6"/>
            <p:cNvCxnSpPr>
              <a:cxnSpLocks noChangeShapeType="1"/>
            </p:cNvCxnSpPr>
            <p:nvPr/>
          </p:nvCxnSpPr>
          <p:spPr bwMode="auto">
            <a:xfrm flipH="1">
              <a:off x="4179" y="5550"/>
              <a:ext cx="2346" cy="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1" name="AutoShape 7"/>
            <p:cNvCxnSpPr>
              <a:cxnSpLocks noChangeShapeType="1"/>
            </p:cNvCxnSpPr>
            <p:nvPr/>
          </p:nvCxnSpPr>
          <p:spPr bwMode="auto">
            <a:xfrm flipH="1" flipV="1">
              <a:off x="5402" y="3900"/>
              <a:ext cx="12" cy="281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2" name="AutoShape 8"/>
            <p:cNvCxnSpPr>
              <a:cxnSpLocks noChangeShapeType="1"/>
            </p:cNvCxnSpPr>
            <p:nvPr/>
          </p:nvCxnSpPr>
          <p:spPr bwMode="auto">
            <a:xfrm>
              <a:off x="6645" y="4677"/>
              <a:ext cx="382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67593" name="AutoShape 9"/>
            <p:cNvCxnSpPr>
              <a:cxnSpLocks noChangeShapeType="1"/>
            </p:cNvCxnSpPr>
            <p:nvPr/>
          </p:nvCxnSpPr>
          <p:spPr bwMode="auto">
            <a:xfrm flipV="1">
              <a:off x="3810" y="4677"/>
              <a:ext cx="369" cy="15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grpSp>
          <p:nvGrpSpPr>
            <p:cNvPr id="67594" name="Group 10"/>
            <p:cNvGrpSpPr>
              <a:grpSpLocks/>
            </p:cNvGrpSpPr>
            <p:nvPr/>
          </p:nvGrpSpPr>
          <p:grpSpPr bwMode="auto">
            <a:xfrm>
              <a:off x="4101" y="2089"/>
              <a:ext cx="2591" cy="1666"/>
              <a:chOff x="4101" y="2089"/>
              <a:chExt cx="2591" cy="1666"/>
            </a:xfrm>
          </p:grpSpPr>
          <p:sp>
            <p:nvSpPr>
              <p:cNvPr id="67595" name="Oval 11"/>
              <p:cNvSpPr>
                <a:spLocks noChangeArrowheads="1"/>
              </p:cNvSpPr>
              <p:nvPr/>
            </p:nvSpPr>
            <p:spPr bwMode="auto">
              <a:xfrm>
                <a:off x="4101" y="2089"/>
                <a:ext cx="2591" cy="1666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6" name="Text Box 12"/>
              <p:cNvSpPr txBox="1">
                <a:spLocks noChangeArrowheads="1"/>
              </p:cNvSpPr>
              <p:nvPr/>
            </p:nvSpPr>
            <p:spPr bwMode="auto">
              <a:xfrm>
                <a:off x="4421" y="2467"/>
                <a:ext cx="2014" cy="73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Bygging av nye motorveier som gir økt veikapasitet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597" name="Group 13"/>
            <p:cNvGrpSpPr>
              <a:grpSpLocks/>
            </p:cNvGrpSpPr>
            <p:nvPr/>
          </p:nvGrpSpPr>
          <p:grpSpPr bwMode="auto">
            <a:xfrm>
              <a:off x="6645" y="4677"/>
              <a:ext cx="2250" cy="1695"/>
              <a:chOff x="6645" y="4677"/>
              <a:chExt cx="2250" cy="1695"/>
            </a:xfrm>
          </p:grpSpPr>
          <p:sp>
            <p:nvSpPr>
              <p:cNvPr id="67598" name="Oval 14"/>
              <p:cNvSpPr>
                <a:spLocks noChangeArrowheads="1"/>
              </p:cNvSpPr>
              <p:nvPr/>
            </p:nvSpPr>
            <p:spPr bwMode="auto">
              <a:xfrm>
                <a:off x="6645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599" name="Text Box 15"/>
              <p:cNvSpPr txBox="1">
                <a:spLocks noChangeArrowheads="1"/>
              </p:cNvSpPr>
              <p:nvPr/>
            </p:nvSpPr>
            <p:spPr bwMode="auto">
              <a:xfrm>
                <a:off x="7156" y="5271"/>
                <a:ext cx="1392" cy="465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Byspredning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7600" name="Group 16"/>
            <p:cNvGrpSpPr>
              <a:grpSpLocks/>
            </p:cNvGrpSpPr>
            <p:nvPr/>
          </p:nvGrpSpPr>
          <p:grpSpPr bwMode="auto">
            <a:xfrm>
              <a:off x="1803" y="4677"/>
              <a:ext cx="2250" cy="1695"/>
              <a:chOff x="1803" y="4677"/>
              <a:chExt cx="2250" cy="1695"/>
            </a:xfrm>
          </p:grpSpPr>
          <p:sp>
            <p:nvSpPr>
              <p:cNvPr id="67601" name="Oval 17"/>
              <p:cNvSpPr>
                <a:spLocks noChangeArrowheads="1"/>
              </p:cNvSpPr>
              <p:nvPr/>
            </p:nvSpPr>
            <p:spPr bwMode="auto">
              <a:xfrm>
                <a:off x="1803" y="4677"/>
                <a:ext cx="2250" cy="1695"/>
              </a:xfrm>
              <a:prstGeom prst="ellipse">
                <a:avLst/>
              </a:prstGeom>
              <a:solidFill>
                <a:srgbClr val="B8CCE4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67602" name="Text Box 18"/>
              <p:cNvSpPr txBox="1">
                <a:spLocks noChangeArrowheads="1"/>
              </p:cNvSpPr>
              <p:nvPr/>
            </p:nvSpPr>
            <p:spPr bwMode="auto">
              <a:xfrm>
                <a:off x="2098" y="5178"/>
                <a:ext cx="1571" cy="480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" pitchFamily="34" charset="0"/>
                    <a:cs typeface="Arial" pitchFamily="34" charset="0"/>
                  </a:rPr>
                  <a:t>Økt bilbruk og bilavhengighet </a:t>
                </a:r>
                <a:endParaRPr lang="nb-NO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67604" name="AutoShape 20"/>
            <p:cNvCxnSpPr>
              <a:cxnSpLocks noChangeShapeType="1"/>
            </p:cNvCxnSpPr>
            <p:nvPr/>
          </p:nvCxnSpPr>
          <p:spPr bwMode="auto">
            <a:xfrm flipH="1">
              <a:off x="3148" y="3407"/>
              <a:ext cx="965" cy="119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  <p:cxnSp>
          <p:nvCxnSpPr>
            <p:cNvPr id="43" name="AutoShape 20">
              <a:extLst>
                <a:ext uri="{FF2B5EF4-FFF2-40B4-BE49-F238E27FC236}">
                  <a16:creationId xmlns:a16="http://schemas.microsoft.com/office/drawing/2014/main" id="{9FE3C462-98F9-4117-B495-B4AC0F02BD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777" y="3329"/>
              <a:ext cx="1075" cy="1219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lg" len="lg"/>
            </a:ln>
          </p:spPr>
        </p:cxnSp>
      </p:grpSp>
      <p:sp>
        <p:nvSpPr>
          <p:cNvPr id="24" name="TekstSylinder 23"/>
          <p:cNvSpPr txBox="1"/>
          <p:nvPr/>
        </p:nvSpPr>
        <p:spPr>
          <a:xfrm>
            <a:off x="1415480" y="627878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Basert på Tennøy (2012)</a:t>
            </a:r>
          </a:p>
        </p:txBody>
      </p:sp>
      <p:cxnSp>
        <p:nvCxnSpPr>
          <p:cNvPr id="44" name="AutoShape 20">
            <a:extLst>
              <a:ext uri="{FF2B5EF4-FFF2-40B4-BE49-F238E27FC236}">
                <a16:creationId xmlns:a16="http://schemas.microsoft.com/office/drawing/2014/main" id="{41F726C1-8777-42BD-885F-9711A864114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804638" y="2801024"/>
            <a:ext cx="1107523" cy="1271037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27" name="AutoShape 4">
            <a:extLst>
              <a:ext uri="{FF2B5EF4-FFF2-40B4-BE49-F238E27FC236}">
                <a16:creationId xmlns:a16="http://schemas.microsoft.com/office/drawing/2014/main" id="{C41DF7A5-4B06-4003-AF88-D10B0C6E4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29" y="2004906"/>
            <a:ext cx="2330208" cy="106929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Text Box 5">
            <a:extLst>
              <a:ext uri="{FF2B5EF4-FFF2-40B4-BE49-F238E27FC236}">
                <a16:creationId xmlns:a16="http://schemas.microsoft.com/office/drawing/2014/main" id="{43FD63F3-6233-4327-AD16-DAAC78F24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3245" y="2104301"/>
            <a:ext cx="2098223" cy="6398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b="1" dirty="0">
                <a:latin typeface="Calibri" pitchFamily="34" charset="0"/>
                <a:cs typeface="Arial" pitchFamily="34" charset="0"/>
              </a:rPr>
              <a:t>Økt arealforbruk, klimagassutslipp og naturødeleggelser</a:t>
            </a:r>
          </a:p>
        </p:txBody>
      </p:sp>
      <p:cxnSp>
        <p:nvCxnSpPr>
          <p:cNvPr id="29" name="AutoShape 20">
            <a:extLst>
              <a:ext uri="{FF2B5EF4-FFF2-40B4-BE49-F238E27FC236}">
                <a16:creationId xmlns:a16="http://schemas.microsoft.com/office/drawing/2014/main" id="{487CFAEE-EADB-43F3-80FC-FBF0733AA63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687508" y="2448452"/>
            <a:ext cx="1403752" cy="2995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cxnSp>
        <p:nvCxnSpPr>
          <p:cNvPr id="30" name="AutoShape 20">
            <a:extLst>
              <a:ext uri="{FF2B5EF4-FFF2-40B4-BE49-F238E27FC236}">
                <a16:creationId xmlns:a16="http://schemas.microsoft.com/office/drawing/2014/main" id="{774D82CC-C1A8-409B-AD3B-AFC16551D3C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171073" y="3161780"/>
            <a:ext cx="301191" cy="1059002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31" name="Text Box 15">
            <a:extLst>
              <a:ext uri="{FF2B5EF4-FFF2-40B4-BE49-F238E27FC236}">
                <a16:creationId xmlns:a16="http://schemas.microsoft.com/office/drawing/2014/main" id="{BB2A474C-4033-4DCC-95D7-2BF678DEA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979" y="4699436"/>
            <a:ext cx="1740304" cy="765443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b="1" dirty="0">
                <a:latin typeface="Calibri" pitchFamily="34" charset="0"/>
                <a:cs typeface="Arial" pitchFamily="34" charset="0"/>
              </a:rPr>
              <a:t>Byspredning, feil lokalisering, hyttebygging</a:t>
            </a:r>
            <a:endParaRPr lang="nb-N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50AF0FB0-FA55-4920-95CE-EBF40C5AC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78" y="3972402"/>
            <a:ext cx="2165540" cy="7114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nb-NO" sz="1600" b="1" dirty="0">
                <a:latin typeface="Calibri" pitchFamily="34" charset="0"/>
                <a:cs typeface="Arial" pitchFamily="34" charset="0"/>
              </a:rPr>
              <a:t>Økte </a:t>
            </a:r>
            <a:r>
              <a:rPr lang="nb-NO" b="1" dirty="0">
                <a:latin typeface="Calibri" pitchFamily="34" charset="0"/>
                <a:cs typeface="Arial" pitchFamily="34" charset="0"/>
              </a:rPr>
              <a:t>trafikkmengder, energiforbruk og klimagassutslipp</a:t>
            </a:r>
          </a:p>
        </p:txBody>
      </p:sp>
    </p:spTree>
    <p:extLst>
      <p:ext uri="{BB962C8B-B14F-4D97-AF65-F5344CB8AC3E}">
        <p14:creationId xmlns:p14="http://schemas.microsoft.com/office/powerpoint/2010/main" val="2553481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77515F-8CD9-4D1B-AB4F-768C3A3A7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Byspredning gir økt arealforbruk og klimagassutslipp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FBF92A-4C85-4E44-87E8-A1752BDA7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124943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Byspredning: Utbygging av boliger, arbeidsplasser, handel, mv. med relativt lav tetthet, lokalisert relativt langt fra sentrum på steder som må anses som bilavhengige, ofte på LNF-områder (grønne områder)</a:t>
            </a:r>
          </a:p>
          <a:p>
            <a:endParaRPr lang="nb-NO" dirty="0"/>
          </a:p>
          <a:p>
            <a:r>
              <a:rPr lang="nb-NO" i="0" dirty="0"/>
              <a:t>Forbruker mye areal – som gir naturødeleggelser og økte klimagassutslipp</a:t>
            </a:r>
          </a:p>
          <a:p>
            <a:pPr lvl="1"/>
            <a:r>
              <a:rPr lang="nb-NO" i="0" dirty="0"/>
              <a:t>I 1990-2019 ble det bygget ned 50 km2 grønne arealer per år i Norge, hvorav 22 km2 til bebyggelse (43%), inkludert hytter, o.l. (Sørgaard mfl., 2021)</a:t>
            </a:r>
          </a:p>
          <a:p>
            <a:r>
              <a:rPr lang="nb-NO" i="0" dirty="0"/>
              <a:t>Gir økt biltrafikk, som gir økt energiforbruk og klimagassutslipp</a:t>
            </a:r>
          </a:p>
          <a:p>
            <a:r>
              <a:rPr lang="nb-NO" dirty="0"/>
              <a:t>Som igjen kan gi ‘behov’ for bygging av mer vei</a:t>
            </a:r>
            <a:endParaRPr lang="nb-NO" i="0" dirty="0"/>
          </a:p>
          <a:p>
            <a:pPr marL="0" indent="0">
              <a:buNone/>
            </a:pPr>
            <a:endParaRPr lang="nb-NO" i="0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E2C59EA-F133-4D9D-94DF-316C7FB59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542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ED8DA8-1E74-4DAD-B1E1-F4CFA231A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4FEB105-7ABB-4E19-8D78-CD15B6C5A7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71414" y="3212976"/>
            <a:ext cx="8320520" cy="3623320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D94EA09-9B2E-4ADD-AF61-5C8117DC6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29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FAC5C19-A173-42D3-9AD1-6ACE2D703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6" y="0"/>
            <a:ext cx="6150361" cy="363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545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77515F-8CD9-4D1B-AB4F-768C3A3A7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Byspredning gir økt arealforbruk og klimagassutslipp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FBF92A-4C85-4E44-87E8-A1752BDA7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Byspredning: Utbygging av boliger, arbeidsplasser, handel, mv. med relativt lav tetthet, lokalisert relativt langt fra sentrum på steder som må anses som bilavhengige, ofte på LNF-områder (grønne områder)</a:t>
            </a:r>
          </a:p>
          <a:p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Forbruker mye areal – som gir naturødeleggelser og økte klimagassutslipp</a:t>
            </a:r>
          </a:p>
          <a:p>
            <a:pPr lvl="1"/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 1990-2019 ble det bygget ned 50 km2 grønne arealer per år i Norge, hvorav 22 km2 til bebyggelse (43%), inkludert hytter, o.l. (Sørgaard mfl., 2021)</a:t>
            </a:r>
          </a:p>
          <a:p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Gir økt biltrafikk, som gir økt energiforbruk og klimagassutslipp</a:t>
            </a:r>
          </a:p>
          <a:p>
            <a:r>
              <a:rPr lang="nb-NO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 igjen kan gi ‘behov’ for bygging av mer vei</a:t>
            </a:r>
          </a:p>
          <a:p>
            <a:endParaRPr lang="nb-NO" i="0" dirty="0"/>
          </a:p>
          <a:p>
            <a:r>
              <a:rPr lang="nb-NO" dirty="0"/>
              <a:t>Er i strid med planer og føringer på nasjonalt, regionalt og kommunalt nivå</a:t>
            </a:r>
          </a:p>
          <a:p>
            <a:r>
              <a:rPr lang="nb-NO" dirty="0"/>
              <a:t>Kommunepolitikerne vedtar arealplanene som gir byspredning</a:t>
            </a:r>
          </a:p>
          <a:p>
            <a:pPr marL="0" indent="0">
              <a:buNone/>
            </a:pPr>
            <a:endParaRPr lang="nb-NO" i="0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E2C59EA-F133-4D9D-94DF-316C7FB59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0971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C1E3376-12EC-4147-918D-2E231D24E6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2978" r="53677" b="8994"/>
          <a:stretch/>
        </p:blipFill>
        <p:spPr>
          <a:xfrm>
            <a:off x="6071457" y="3429000"/>
            <a:ext cx="6106209" cy="3342748"/>
          </a:xfrm>
          <a:prstGeom prst="rect">
            <a:avLst/>
          </a:prstGeom>
          <a:noFill/>
        </p:spPr>
      </p:pic>
      <p:sp>
        <p:nvSpPr>
          <p:cNvPr id="4" name="Plassholder for lysbildenummer 3" hidden="1">
            <a:extLst>
              <a:ext uri="{FF2B5EF4-FFF2-40B4-BE49-F238E27FC236}">
                <a16:creationId xmlns:a16="http://schemas.microsoft.com/office/drawing/2014/main" id="{B1B64C5F-DF0C-4AA4-90FA-AE1151F0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1FC3D63-8603-43E3-9285-1800AE477FF4}" type="slidenum">
              <a:rPr lang="nb-NO" smtClean="0"/>
              <a:pPr>
                <a:spcAft>
                  <a:spcPts val="600"/>
                </a:spcAft>
              </a:pPr>
              <a:t>31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1784353-3D7C-42ED-8028-BFFB20F58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705" y="162037"/>
            <a:ext cx="6063745" cy="364699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155CC89-2BF1-49DA-841B-2FAA3F568F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42"/>
          <a:stretch/>
        </p:blipFill>
        <p:spPr>
          <a:xfrm>
            <a:off x="356451" y="4521502"/>
            <a:ext cx="5633192" cy="2250246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B5D5C90-C8BA-4A60-A0A8-5D356129B7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297" y="548680"/>
            <a:ext cx="5633192" cy="384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537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512FAB-CFED-4E6C-B4B0-A4A0EDBC7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400" dirty="0"/>
              <a:t>Statlig lokalisering på ‘feil sted’</a:t>
            </a:r>
            <a:r>
              <a:rPr lang="nb-NO" sz="3400" dirty="0">
                <a:solidFill>
                  <a:srgbClr val="3F868D"/>
                </a:solidFill>
              </a:rPr>
              <a:t> gir økt arealforbruk og klimagassutslipp</a:t>
            </a:r>
            <a:endParaRPr lang="nb-NO" sz="3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553EAC-CD1E-47D4-8C32-8EDA8A335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63787"/>
            <a:ext cx="10972800" cy="1302066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Statlige virksomheter lokaliserer virksomheter i utkanten av og mellom byene – typisk på grønne arealer – i strid med statlige planretningslinjer</a:t>
            </a:r>
          </a:p>
          <a:p>
            <a:r>
              <a:rPr lang="nb-NO" dirty="0"/>
              <a:t>Bidrar til byspredning, lengre jobbreiser, økt biltrafikk, ‘behov’ for mer vei og parkering</a:t>
            </a:r>
          </a:p>
          <a:p>
            <a:r>
              <a:rPr lang="nb-NO" dirty="0"/>
              <a:t>Bidrar til utarming av byer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E38143-71C5-42BD-8163-7259ADFE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32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13FDE4D-CB82-44A2-B3A6-2B365CE2B1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54"/>
          <a:stretch/>
        </p:blipFill>
        <p:spPr>
          <a:xfrm>
            <a:off x="5251039" y="3173630"/>
            <a:ext cx="6821625" cy="341081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3A34242-EF3F-47C0-87A3-E2A9CFDBC2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678"/>
          <a:stretch/>
        </p:blipFill>
        <p:spPr>
          <a:xfrm>
            <a:off x="0" y="3173630"/>
            <a:ext cx="5251039" cy="339516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3A6B1869-F418-4E27-A242-6833D5D638BC}"/>
              </a:ext>
            </a:extLst>
          </p:cNvPr>
          <p:cNvSpPr/>
          <p:nvPr/>
        </p:nvSpPr>
        <p:spPr>
          <a:xfrm>
            <a:off x="606557" y="286585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400" dirty="0"/>
              <a:t>Tennøy, mfl. (2017)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604399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88866E-9043-4DE6-A99D-AFCD6D49E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400" dirty="0"/>
              <a:t>Hyttebygging gir økt arealforbruk og klimagassutslipp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530E00-A350-4688-86B7-410C1692B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06887"/>
            <a:ext cx="10670976" cy="2692895"/>
          </a:xfrm>
        </p:spPr>
        <p:txBody>
          <a:bodyPr>
            <a:normAutofit fontScale="92500"/>
          </a:bodyPr>
          <a:lstStyle/>
          <a:p>
            <a:r>
              <a:rPr lang="nb-NO" dirty="0"/>
              <a:t>Bygging av nye hytter gir økt arealforbruk, naturødeleggelser og klimagassutslipp</a:t>
            </a:r>
          </a:p>
          <a:p>
            <a:pPr lvl="1"/>
            <a:r>
              <a:rPr lang="nb-NO" sz="1900" i="0" dirty="0"/>
              <a:t>I 2021 ble igangsatt bygging av 7500 nye hytter, tilsvarende ca. 30 000 dekar (30 km2) – en klar toppnotering! (SSB)</a:t>
            </a:r>
          </a:p>
          <a:p>
            <a:pPr lvl="1"/>
            <a:r>
              <a:rPr lang="nb-NO" sz="1900" i="0" dirty="0"/>
              <a:t>I 2023 var det 448 805 hytter og fritidsboliger i Norge (SSB)</a:t>
            </a:r>
          </a:p>
          <a:p>
            <a:pPr lvl="1"/>
            <a:r>
              <a:rPr lang="nb-NO" sz="1900" i="0" dirty="0"/>
              <a:t>Det ligger svært store tomtereserver til hyttebygging i norske kommuner</a:t>
            </a:r>
          </a:p>
          <a:p>
            <a:r>
              <a:rPr lang="nb-NO" dirty="0"/>
              <a:t>Økt trafikk til og fra hytter kan gi ‘behov’ for ny vei</a:t>
            </a:r>
          </a:p>
          <a:p>
            <a:r>
              <a:rPr lang="nb-NO" dirty="0"/>
              <a:t>Kommunepolitikerne vedtar arealplanene for hyttebygging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AD4B928-1754-49B8-ABAC-72FE5AF45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33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4F05998-71AD-46F8-A7E2-E84CB2B1F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63" y="4373058"/>
            <a:ext cx="4535264" cy="215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06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1528DA-71F5-463E-B6BC-8793EB846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282154"/>
          </a:xfrm>
        </p:spPr>
        <p:txBody>
          <a:bodyPr>
            <a:normAutofit/>
          </a:bodyPr>
          <a:lstStyle/>
          <a:p>
            <a:r>
              <a:rPr lang="en-GB" dirty="0" err="1"/>
              <a:t>Holtardalen</a:t>
            </a:r>
            <a:r>
              <a:rPr lang="en-GB" dirty="0"/>
              <a:t>, Rauland i 2004 og 2021</a:t>
            </a:r>
            <a:br>
              <a:rPr lang="en-GB" dirty="0"/>
            </a:br>
            <a:r>
              <a:rPr lang="en-GB" sz="2200" dirty="0"/>
              <a:t>(</a:t>
            </a:r>
            <a:r>
              <a:rPr lang="en-GB" sz="2200" dirty="0" err="1"/>
              <a:t>bilder</a:t>
            </a:r>
            <a:r>
              <a:rPr lang="en-GB" sz="2200" dirty="0"/>
              <a:t> fra NRK.no)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E2079EE-982E-4BFB-8CCE-C99F23A3C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137"/>
          <a:stretch/>
        </p:blipFill>
        <p:spPr>
          <a:xfrm>
            <a:off x="130474" y="1839796"/>
            <a:ext cx="5965525" cy="4339656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514D09F-08B8-43EF-8DF4-E71C89FAF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34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3843C99-1038-438E-935D-1EC91E5B3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976" y="1851776"/>
            <a:ext cx="5831607" cy="433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903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320727-3DB6-4374-A504-10500584E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80728"/>
            <a:ext cx="10972800" cy="436910"/>
          </a:xfrm>
        </p:spPr>
        <p:txBody>
          <a:bodyPr>
            <a:normAutofit fontScale="90000"/>
          </a:bodyPr>
          <a:lstStyle/>
          <a:p>
            <a:r>
              <a:rPr lang="nb-NO" dirty="0"/>
              <a:t>Økt energiforbruk gir økt arealforbruk, naturødeleggelser og klimagassutslipp </a:t>
            </a:r>
            <a:br>
              <a:rPr lang="nb-NO" dirty="0"/>
            </a:br>
            <a:r>
              <a:rPr lang="nb-NO" sz="3600" dirty="0"/>
              <a:t>(i Norge og/eller andre steder)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334C0B9-AB50-4D54-95EB-98F3E18266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08494" y="2780928"/>
            <a:ext cx="4036046" cy="269399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B67068-829E-48F7-8974-3C58C0270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35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92AA270-97E8-407B-8689-C7570F758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9277" y="2780927"/>
            <a:ext cx="4040993" cy="269399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682573A-183B-49F9-8BD3-9DC680FC3F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1995" y="2780928"/>
            <a:ext cx="4120005" cy="269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561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5B32E5-C73B-4B37-9001-735AC09CE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74638"/>
            <a:ext cx="8208911" cy="1143000"/>
          </a:xfrm>
        </p:spPr>
        <p:txBody>
          <a:bodyPr>
            <a:normAutofit/>
          </a:bodyPr>
          <a:lstStyle/>
          <a:p>
            <a:r>
              <a:rPr lang="nb-NO" sz="3600" dirty="0"/>
              <a:t>Viktige mål for byer og tettsteder: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796B56-00A0-424E-AF07-BB6BDA611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600201"/>
            <a:ext cx="8280919" cy="4525963"/>
          </a:xfrm>
        </p:spPr>
        <p:txBody>
          <a:bodyPr>
            <a:normAutofit fontScale="92500" lnSpcReduction="20000"/>
          </a:bodyPr>
          <a:lstStyle/>
          <a:p>
            <a:r>
              <a:rPr lang="nb-NO" b="1" dirty="0"/>
              <a:t>Attraktive </a:t>
            </a:r>
            <a:r>
              <a:rPr lang="nb-NO" dirty="0"/>
              <a:t>– for innbyggere og (dermed) næringsliv</a:t>
            </a:r>
          </a:p>
          <a:p>
            <a:endParaRPr lang="nb-NO" dirty="0"/>
          </a:p>
          <a:p>
            <a:r>
              <a:rPr lang="nb-NO" b="1" dirty="0"/>
              <a:t>Levende </a:t>
            </a:r>
            <a:r>
              <a:rPr lang="nb-NO" dirty="0"/>
              <a:t>– sentrum, folk i gatene, liv, gøy, ‘urbanitet’</a:t>
            </a:r>
          </a:p>
          <a:p>
            <a:endParaRPr lang="nb-NO" dirty="0"/>
          </a:p>
          <a:p>
            <a:r>
              <a:rPr lang="nb-NO" b="1" dirty="0"/>
              <a:t>Inkluderende </a:t>
            </a:r>
            <a:r>
              <a:rPr lang="nb-NO" dirty="0"/>
              <a:t>– tilgjengelighet uten bil, møteplasser</a:t>
            </a:r>
            <a:endParaRPr lang="nb-NO" b="1" dirty="0"/>
          </a:p>
          <a:p>
            <a:endParaRPr lang="nb-NO" b="1" dirty="0"/>
          </a:p>
          <a:p>
            <a:r>
              <a:rPr lang="nb-NO" b="1" dirty="0"/>
              <a:t>Folkehelse</a:t>
            </a:r>
            <a:r>
              <a:rPr lang="nb-NO" dirty="0"/>
              <a:t> – aktiv transport, tilhørighet, tilgang til friområder</a:t>
            </a:r>
          </a:p>
          <a:p>
            <a:endParaRPr lang="nb-NO" dirty="0"/>
          </a:p>
          <a:p>
            <a:r>
              <a:rPr lang="nb-NO" b="1" dirty="0"/>
              <a:t>Sunn kommuneøkonomi – </a:t>
            </a:r>
            <a:r>
              <a:rPr lang="nb-NO" dirty="0"/>
              <a:t>budsjetter i balanse</a:t>
            </a:r>
          </a:p>
          <a:p>
            <a:endParaRPr lang="nb-NO" b="1" dirty="0"/>
          </a:p>
          <a:p>
            <a:r>
              <a:rPr lang="nb-NO" b="1" dirty="0"/>
              <a:t>Nullvekst i biltrafikken </a:t>
            </a:r>
            <a:r>
              <a:rPr lang="nb-NO" dirty="0"/>
              <a:t>– klimagassutslipp, lav bilavhengighet</a:t>
            </a:r>
          </a:p>
          <a:p>
            <a:endParaRPr lang="nb-NO" b="1" dirty="0"/>
          </a:p>
          <a:p>
            <a:r>
              <a:rPr lang="nb-NO" b="1" dirty="0"/>
              <a:t>Redusere arealforbruk – </a:t>
            </a:r>
            <a:r>
              <a:rPr lang="nb-NO" dirty="0"/>
              <a:t>LNF, natur, biomangfold, CO2-lagring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EF1FAC7-EF80-421E-9A72-3DA8647BB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36</a:t>
            </a:fld>
            <a:endParaRPr lang="nb-NO"/>
          </a:p>
        </p:txBody>
      </p:sp>
      <p:sp>
        <p:nvSpPr>
          <p:cNvPr id="10" name="AutoShape 2" descr="Image result for elbuss">
            <a:extLst>
              <a:ext uri="{FF2B5EF4-FFF2-40B4-BE49-F238E27FC236}">
                <a16:creationId xmlns:a16="http://schemas.microsoft.com/office/drawing/2014/main" id="{0439B282-F30B-48D6-A720-B9E147BD4C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3"/>
          <a:srcRect t="5385"/>
          <a:stretch/>
        </p:blipFill>
        <p:spPr>
          <a:xfrm>
            <a:off x="8832304" y="476672"/>
            <a:ext cx="3240000" cy="1671062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4"/>
          <a:srcRect t="8478" b="1225"/>
          <a:stretch/>
        </p:blipFill>
        <p:spPr>
          <a:xfrm>
            <a:off x="8865178" y="2201669"/>
            <a:ext cx="3240000" cy="1944217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10506713" y="3929315"/>
            <a:ext cx="15984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b="1" dirty="0"/>
              <a:t>Foto: Oddrun Helen Hagen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10473839" y="1968388"/>
            <a:ext cx="15984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b="1" dirty="0"/>
              <a:t>Foto: Marianne Gjørv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8226" y="4199821"/>
            <a:ext cx="3236952" cy="174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667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Oppskrift for å nå målene: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0" y="1417639"/>
            <a:ext cx="7286600" cy="4708526"/>
          </a:xfrm>
        </p:spPr>
        <p:txBody>
          <a:bodyPr/>
          <a:lstStyle/>
          <a:p>
            <a:r>
              <a:rPr lang="nb-NO" dirty="0"/>
              <a:t>Fortetting og transformasjon i og ved sentrum, </a:t>
            </a:r>
            <a:r>
              <a:rPr lang="nb-NO" i="1" dirty="0"/>
              <a:t>i stedet for</a:t>
            </a:r>
            <a:r>
              <a:rPr lang="nb-NO" dirty="0"/>
              <a:t> fortsatt bilavhengig byspredning</a:t>
            </a:r>
          </a:p>
          <a:p>
            <a:r>
              <a:rPr lang="nb-NO" dirty="0"/>
              <a:t>Styrke sentrum</a:t>
            </a:r>
          </a:p>
          <a:p>
            <a:r>
              <a:rPr lang="nb-NO" dirty="0"/>
              <a:t>Legge bedre til rette for sykling og gåing</a:t>
            </a:r>
            <a:endParaRPr lang="nb-NO" sz="1800" dirty="0"/>
          </a:p>
          <a:p>
            <a:r>
              <a:rPr lang="nb-NO" dirty="0"/>
              <a:t>Forbedre kollektivtilbudet </a:t>
            </a:r>
          </a:p>
          <a:p>
            <a:r>
              <a:rPr lang="nb-NO" dirty="0"/>
              <a:t>Restriktive virkemidler mot biltrafikken</a:t>
            </a: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37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11B3331-33A6-4CFE-953D-1C22E6876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22" y="4184517"/>
            <a:ext cx="3506678" cy="211454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F7C30CD9-5812-49C7-BED2-E33B44F1505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6" y="4179162"/>
            <a:ext cx="3297575" cy="2114541"/>
          </a:xfrm>
          <a:prstGeom prst="rect">
            <a:avLst/>
          </a:prstGeom>
          <a:noFill/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675E847A-EA90-47A6-B53B-8E43C97B3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5541" y="4170274"/>
            <a:ext cx="3539051" cy="212343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4DDF4478-D471-4BF3-B845-38B7CDDF06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0216" y="324940"/>
            <a:ext cx="2149867" cy="302354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4432" y="875691"/>
            <a:ext cx="2116626" cy="297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175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50C105-2E0C-4A2E-997A-201A8C747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492" y="378790"/>
            <a:ext cx="10972800" cy="706090"/>
          </a:xfrm>
        </p:spPr>
        <p:txBody>
          <a:bodyPr>
            <a:normAutofit/>
          </a:bodyPr>
          <a:lstStyle/>
          <a:p>
            <a:r>
              <a:rPr lang="nb-NO" dirty="0"/>
              <a:t>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496D74-8189-479E-B3A3-B1D0400AC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761"/>
            <a:ext cx="10972800" cy="4857404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Hvis vi slutter med:</a:t>
            </a:r>
          </a:p>
          <a:p>
            <a:pPr lvl="1"/>
            <a:r>
              <a:rPr lang="nb-NO" sz="2400" i="0" dirty="0"/>
              <a:t>Bygging av nye motorveier</a:t>
            </a:r>
          </a:p>
          <a:p>
            <a:pPr lvl="1"/>
            <a:r>
              <a:rPr lang="nb-NO" sz="2400" i="0" dirty="0"/>
              <a:t>Byspredning: Utbygging av boliger, arbeidsplasser, handel, mv. i bilavhengige områder – særlig i områder som er grønne i dag</a:t>
            </a:r>
          </a:p>
          <a:p>
            <a:pPr lvl="1"/>
            <a:r>
              <a:rPr lang="nb-NO" sz="2400" i="0" dirty="0"/>
              <a:t>Lokalisering av statlige virksomheter på feil sted </a:t>
            </a:r>
          </a:p>
          <a:p>
            <a:pPr lvl="1"/>
            <a:r>
              <a:rPr lang="nb-NO" sz="2400" i="0" dirty="0"/>
              <a:t>Bygging av hytter og fritidsboliger</a:t>
            </a:r>
          </a:p>
          <a:p>
            <a:endParaRPr lang="nb-NO" dirty="0"/>
          </a:p>
          <a:p>
            <a:r>
              <a:rPr lang="nb-NO" dirty="0"/>
              <a:t>Kan vi oppnå å:</a:t>
            </a:r>
          </a:p>
          <a:p>
            <a:pPr lvl="1"/>
            <a:r>
              <a:rPr lang="nb-NO" sz="2400" i="0" dirty="0"/>
              <a:t>Redusere arealforbruk, naturtap, klimagassutslipp og energiforbruk vesentlig - både straks og (enda mer) på lang sikt</a:t>
            </a:r>
          </a:p>
          <a:p>
            <a:pPr lvl="1"/>
            <a:r>
              <a:rPr lang="nb-NO" sz="2400" i="0" dirty="0"/>
              <a:t>Mer attraktive, levende, inkluderende, mv. byer og tettsteder</a:t>
            </a:r>
          </a:p>
          <a:p>
            <a:endParaRPr lang="nb-NO" i="0" dirty="0"/>
          </a:p>
          <a:p>
            <a:r>
              <a:rPr lang="nb-NO" i="0" dirty="0"/>
              <a:t>Staten og kommunene har full kontroll og kan gjennomføre dette selv og straks</a:t>
            </a:r>
          </a:p>
          <a:p>
            <a:r>
              <a:rPr lang="nb-NO" dirty="0"/>
              <a:t>Penger og arbeidskraft kan i stedet brukes til utbedring, vedlikehold og drift av eksisterende veier og jernbane, fortetting og transformasjon av byområder – eller til noe helt annet</a:t>
            </a:r>
          </a:p>
          <a:p>
            <a:endParaRPr lang="nb-NO" i="0" dirty="0"/>
          </a:p>
          <a:p>
            <a:endParaRPr lang="nb-NO" dirty="0"/>
          </a:p>
          <a:p>
            <a:endParaRPr lang="nb-NO" dirty="0"/>
          </a:p>
          <a:p>
            <a:endParaRPr lang="nb-NO" sz="2600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31415B-CBE6-472F-B334-AD1D972A0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FC3D63-8603-43E3-9285-1800AE477FF4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72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AEBEB5-085B-4F5E-A594-D3E52520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Unngå – i tråd med </a:t>
            </a:r>
            <a:r>
              <a:rPr lang="nb-NO" dirty="0" err="1"/>
              <a:t>klimautvalget</a:t>
            </a:r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1DF787C-5ED5-4A78-B902-FA8AE5E540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7368" y="1736123"/>
            <a:ext cx="5688632" cy="4242772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ED60FA3-74C3-49C9-8851-3C4A01C00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39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198D70B-530E-4C0E-8B70-933F6A386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119" y="1736123"/>
            <a:ext cx="5544616" cy="413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298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4FEADE-6433-4DB5-B84B-C103A74C5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Har kommunene all skylda?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9B117D-C8C5-48AF-B70A-23C7E49AD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Staten planlegger, finansierer og bygger motorveiene</a:t>
            </a:r>
          </a:p>
          <a:p>
            <a:pPr lvl="1"/>
            <a:r>
              <a:rPr lang="nb-NO" i="0" dirty="0"/>
              <a:t>Som gir press for byspredning og hyttebygging</a:t>
            </a:r>
          </a:p>
          <a:p>
            <a:pPr lvl="1"/>
            <a:r>
              <a:rPr lang="nb-NO" i="0" dirty="0"/>
              <a:t>NTP legger trafikkframskrivinger og fremkommelighet til grunn for dimensjonering, men har signalisert behov for nye og bedre analysemetoder (!)</a:t>
            </a:r>
          </a:p>
          <a:p>
            <a:r>
              <a:rPr lang="nb-NO" dirty="0"/>
              <a:t>Staten lokaliserer egne virksomheter på ‘feil sted’</a:t>
            </a:r>
          </a:p>
          <a:p>
            <a:pPr lvl="1"/>
            <a:r>
              <a:rPr lang="nb-NO" i="0" dirty="0"/>
              <a:t>Som </a:t>
            </a:r>
            <a:r>
              <a:rPr lang="nb-NO" dirty="0"/>
              <a:t>er</a:t>
            </a:r>
            <a:r>
              <a:rPr lang="nb-NO" i="0" dirty="0"/>
              <a:t> byspredning og som </a:t>
            </a:r>
            <a:r>
              <a:rPr lang="nb-NO" dirty="0"/>
              <a:t>gir økt </a:t>
            </a:r>
            <a:r>
              <a:rPr lang="nb-NO" i="0" dirty="0"/>
              <a:t>press for enda mer byspredning</a:t>
            </a:r>
          </a:p>
          <a:p>
            <a:r>
              <a:rPr lang="nb-NO" dirty="0"/>
              <a:t>Staten praktiserer innsigelsessystemet på måter som tillater prosjekter som gir økte klimagassutslipp, arealforbruk og naturødeleggelser </a:t>
            </a:r>
          </a:p>
          <a:p>
            <a:pPr lvl="1"/>
            <a:r>
              <a:rPr lang="nb-NO" i="0" dirty="0"/>
              <a:t>I stedet for å bruke det til å signalisere til kommunene o.a. at slik utvikling ikke skal skje</a:t>
            </a:r>
          </a:p>
          <a:p>
            <a:r>
              <a:rPr lang="nb-NO" dirty="0"/>
              <a:t>Kommunene har også ‘skyld’ – de legger ut arealer til byspredning (nye boligfelt, ‘næringsparker’, o.a. på grønne arealer), hytter, mv.</a:t>
            </a:r>
          </a:p>
          <a:p>
            <a:pPr lvl="1"/>
            <a:r>
              <a:rPr lang="nb-NO" i="0" dirty="0"/>
              <a:t>Som også gir ‘behov’ for mer vei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3AADF75-F841-4D4D-9007-9111478A0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65356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41</a:t>
            </a:fld>
            <a:endParaRPr lang="nb-NO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21409" y="-20014"/>
            <a:ext cx="12213409" cy="885698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26162478-0B03-4226-9858-1673C7CE5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43408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Takk!</a:t>
            </a:r>
          </a:p>
        </p:txBody>
      </p:sp>
    </p:spTree>
    <p:extLst>
      <p:ext uri="{BB962C8B-B14F-4D97-AF65-F5344CB8AC3E}">
        <p14:creationId xmlns:p14="http://schemas.microsoft.com/office/powerpoint/2010/main" val="19386542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75CC8A-AD4C-4385-89B0-4B7222E1F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Lenker til div. som er brukt i presentasjonen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35AD50-E809-47E2-AD41-A264D2993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7"/>
            <a:ext cx="10972800" cy="4708527"/>
          </a:xfrm>
        </p:spPr>
        <p:txBody>
          <a:bodyPr>
            <a:noAutofit/>
          </a:bodyPr>
          <a:lstStyle/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https://unfccc.int/news/cop27-reaches-breakthrough-agreement-on-new-loss-and-damage-fund-for-vulnerable-countries#:~:text=UN%20Climate%20Change%20News%2C%2020,UN%20Climate%20Change%20Executive%20Secretary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https://news.un.org/en/story/2022/12/1131837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https://www.regjeringen.no/no/aktuelt/regjeringen-starter-arbeidet-med-nasjonal-handlingsplan-for-natur/id2962229/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https://www.regjeringen.no/no/dokumenter/nou-2023-3/id2961311/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https://klimautvalget2050.no/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https://nibio.brage.unit.no/nibio-xmlui/bitstream/handle/11250/2825197/NIBIO_RAPPORT_2021_7_164_revidert%20utgave.pdf?sequence=4&amp;isAllowed=y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https://www.asplanviak.no/prosjekter/hvordan-utvikler-klimautslippene-fra-utbygging-av-infrastruktur-seg/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https://www.sciencedirect.com/science/article/pii/S136192091830628X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11"/>
              </a:rPr>
              <a:t>https://www.regjeringen.no/contentassets/087954c97c8e47b7b2a733e350a25b4a/2022/statsbudsjettet-2022-supplerende-tildelingsbrev-nr.-3-oppdrag-om-vurdering-av-endringer-i-veinormaler-svv.pdf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12"/>
              </a:rPr>
              <a:t>https://www.tu.no/artikler/strid-om-fartsgrensen-formidabelt-mye-a-spare-pa-90-km-t-framfor-110-km-t-br/517270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https://www.sciencedirect.com/science/article/pii/S136192091830628X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nb-NO" sz="1600" u="sng" baseline="30000" dirty="0">
                <a:solidFill>
                  <a:srgbClr val="3366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https://nibio.brage.unit.no/nibio-xmlui/bitstream/handle/11250/2825197/NIBIO_RAPPORT_2021_7_164_revidert%20utgave.pdf?sequence=4&amp;isAllowed=y</a:t>
            </a:r>
            <a:r>
              <a:rPr lang="nb-NO" sz="1600" baseline="30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nb-NO" sz="1200" u="sng" dirty="0">
                <a:solidFill>
                  <a:srgbClr val="3366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https://www.sciencedirect.com/science/article/pii/S1361920922000554</a:t>
            </a:r>
            <a:r>
              <a:rPr lang="nb-NO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nb-NO" sz="1200" u="sng" dirty="0">
                <a:solidFill>
                  <a:srgbClr val="3366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https://www.toi.no/publikasjoner/statlig-lokalisering-hvor-og-hvorfor-article34541-8.html</a:t>
            </a:r>
            <a:r>
              <a:rPr lang="nb-NO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sz="1200" u="sng" dirty="0">
                <a:solidFill>
                  <a:srgbClr val="3366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file:///C:/Users/ate/AppData/Local/Temp/MicrosoftEdgeDownloads/772c0686-b734-4228-9771-3085cbd69405/M2179.pdf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nb-NO" sz="12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200" u="sng" dirty="0">
                <a:solidFill>
                  <a:srgbClr val="3366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https://www.nrk.no/klima/nye-motorveier_-vei-utslippene-mye-hoyere-enn-statsbudsjettet-forteller-1.15754552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nb-NO" sz="12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1200" u="sng" dirty="0">
                <a:solidFill>
                  <a:srgbClr val="33669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Https://sykehuset-innlandet.no/framtidig-sykehusstruktur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r>
              <a:rPr lang="en-US" sz="1200" u="sng" dirty="0">
                <a:latin typeface="Calibri" panose="020F0502020204030204" pitchFamily="34" charset="0"/>
                <a:cs typeface="Calibri" panose="020F0502020204030204" pitchFamily="34" charset="0"/>
                <a:hlinkClick r:id="rId18"/>
              </a:rPr>
              <a:t>https://www.ssb.no/bygg-bolig-og-eiendom/faktaside/hytter-og-ferieboliger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b-N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  <a:hlinkClick r:id="rId19"/>
              </a:rPr>
              <a:t>https://www.miljodirektoratet.no/ansvarsomrader/klima/klimatiltak/klimatiltak-i-norge/#:~:text=Klimatiltak%20i%20Norge%20%E2%80%93%20kunnskapsgrunnlag%202024,for%20%C3%A5%20f%C3%A5%20utl%C3%B8st%20utslippskuttene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321125D-9A8C-4382-854A-0BB1715BB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06453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C593FD-187B-428B-B6DE-8C67575A8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Noen</a:t>
            </a:r>
            <a:r>
              <a:rPr lang="en-GB" dirty="0"/>
              <a:t> </a:t>
            </a:r>
            <a:r>
              <a:rPr lang="en-GB" dirty="0" err="1"/>
              <a:t>referanser</a:t>
            </a:r>
            <a:br>
              <a:rPr lang="en-GB" dirty="0"/>
            </a:br>
            <a:r>
              <a:rPr lang="nb-NO" sz="1800" dirty="0"/>
              <a:t>TØI-rapporter finnes på </a:t>
            </a:r>
            <a:r>
              <a:rPr lang="nb-NO" sz="1800" dirty="0">
                <a:hlinkClick r:id="rId3"/>
              </a:rPr>
              <a:t>www.toi.no</a:t>
            </a:r>
            <a:endParaRPr lang="en-GB" sz="18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398DCF-FB26-4110-A732-416943305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781127"/>
          </a:xfrm>
        </p:spPr>
        <p:txBody>
          <a:bodyPr>
            <a:normAutofit fontScale="47500" lnSpcReduction="20000"/>
          </a:bodyPr>
          <a:lstStyle/>
          <a:p>
            <a:r>
              <a:rPr lang="nb-NO" dirty="0"/>
              <a:t>Tennøy, A., Hagen, O.H. (2023) Metode for vurdering av indirekte arealeffekter av større samferdselstiltak og konsekvenser av dette for trafikkutvikling og arealforbruk. TØI-rapport 1987/2023.</a:t>
            </a:r>
          </a:p>
          <a:p>
            <a:r>
              <a:rPr lang="en-US" dirty="0"/>
              <a:t>Tennøy, A., Gundersen, F. og Øksenholt, K.V. (2022) Urban structure and sustainable modes’ competitiveness in small and medium-sized Norwegian cities. </a:t>
            </a:r>
            <a:r>
              <a:rPr lang="en-US" u="sng" dirty="0"/>
              <a:t>Transportation Research Part D, 105, </a:t>
            </a:r>
            <a:r>
              <a:rPr lang="en-US" dirty="0"/>
              <a:t>103225. </a:t>
            </a:r>
            <a:r>
              <a:rPr lang="nn-NO" u="sng" dirty="0">
                <a:hlinkClick r:id="rId4" tooltip="Persistent link using digital object identifier"/>
              </a:rPr>
              <a:t>https://doi.org/10.1016/j.trd.2022.103225</a:t>
            </a:r>
            <a:endParaRPr lang="nb-NO" dirty="0"/>
          </a:p>
          <a:p>
            <a:r>
              <a:rPr lang="en-US" dirty="0"/>
              <a:t>Tennøy, A., 2022. Patronage effects of changes to local public transport services in smaller cities. Transportation Research Part D, 106, 103276. </a:t>
            </a:r>
            <a:r>
              <a:rPr lang="en-US" u="sng" dirty="0">
                <a:hlinkClick r:id="rId5" tooltip="Persistent link using digital object identifier"/>
              </a:rPr>
              <a:t>https://doi.org/10.1016/j.trd.2022.103276</a:t>
            </a:r>
            <a:endParaRPr lang="nb-NO" dirty="0"/>
          </a:p>
          <a:p>
            <a:r>
              <a:rPr lang="en-US" dirty="0"/>
              <a:t>Tennøy, A., Knapskog, M. og Wolday, F. (2022) Walking distances to public transport in smaller and larger Norwegian cities. Transportation Research Part D, vol. 103, 103169. </a:t>
            </a:r>
            <a:r>
              <a:rPr lang="en-US" u="sng" dirty="0">
                <a:hlinkClick r:id="rId6"/>
              </a:rPr>
              <a:t>https://doi.org/10.1016/j.trd.2022.103169</a:t>
            </a:r>
            <a:r>
              <a:rPr lang="en-US" dirty="0"/>
              <a:t>. </a:t>
            </a:r>
            <a:endParaRPr lang="nb-NO" dirty="0"/>
          </a:p>
          <a:p>
            <a:r>
              <a:rPr lang="en-US" dirty="0">
                <a:ea typeface="Times New Roman" panose="02020603050405020304" pitchFamily="18" charset="0"/>
              </a:rPr>
              <a:t>Hagen, O.H. and Tennøy, A. (2021) Street space reallocation in Oslo city center: Adaptations, effects and consequences, Transportation Research Part D: Transport and Environment, vol. 97, 102944. </a:t>
            </a:r>
            <a:r>
              <a:rPr lang="nn-NO" u="sng" dirty="0">
                <a:solidFill>
                  <a:srgbClr val="E9711C"/>
                </a:solidFill>
                <a:ea typeface="Times New Roman" panose="02020603050405020304" pitchFamily="18" charset="0"/>
                <a:hlinkClick r:id="rId7" tooltip="Persistent link using digital object identifi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https://doi.org/10.1016/j.trd.2021.102944</a:t>
            </a:r>
            <a:endParaRPr lang="nb-NO" dirty="0">
              <a:ea typeface="Times New Roman" panose="02020603050405020304" pitchFamily="18" charset="0"/>
            </a:endParaRPr>
          </a:p>
          <a:p>
            <a:r>
              <a:rPr lang="en-US" dirty="0"/>
              <a:t>Tennøy, A og Hagen, O.H. (2021) Urban main road capacity reduction: Adaptations, effects and consequences, Transportation Research Part D: Transport and Environment, vol. 96, 102848</a:t>
            </a:r>
            <a:r>
              <a:rPr lang="en-US" u="sng" dirty="0"/>
              <a:t>. </a:t>
            </a:r>
            <a:r>
              <a:rPr lang="en-US" u="sng" dirty="0">
                <a:hlinkClick r:id="rId8" tooltip="Persistent link using digital object identifier"/>
              </a:rPr>
              <a:t>https://doi.org/10.1016/j.trd.2021.102848</a:t>
            </a:r>
            <a:endParaRPr lang="nb-NO" dirty="0"/>
          </a:p>
          <a:p>
            <a:r>
              <a:rPr lang="en-US" dirty="0"/>
              <a:t>Tennøy, A., Tønnesen, A. og Gundersen, F. (2019) Effects of urban road capacity expansions – Experiences from two Norwegian cases. </a:t>
            </a:r>
            <a:r>
              <a:rPr lang="en-US" i="1" dirty="0"/>
              <a:t>Transportation Research Part D: Transport and Environment, </a:t>
            </a:r>
            <a:r>
              <a:rPr lang="en-US" dirty="0"/>
              <a:t>69, 90-106</a:t>
            </a:r>
            <a:r>
              <a:rPr lang="en-US" i="1" dirty="0"/>
              <a:t>.</a:t>
            </a:r>
            <a:r>
              <a:rPr lang="en-US" dirty="0"/>
              <a:t> </a:t>
            </a:r>
            <a:r>
              <a:rPr lang="en-US" u="sng" dirty="0">
                <a:hlinkClick r:id="rId9"/>
              </a:rPr>
              <a:t>https://doi.org/10.1016/j.trd.2019.01.024</a:t>
            </a:r>
            <a:r>
              <a:rPr lang="en-US" dirty="0"/>
              <a:t> </a:t>
            </a:r>
          </a:p>
          <a:p>
            <a:r>
              <a:rPr lang="en-US" dirty="0"/>
              <a:t>Tennøy, A. and Øksenholt, K.V. (2018) The impact of changed structural conditions on regional sustainable mobility planning in Norway.</a:t>
            </a:r>
            <a:r>
              <a:rPr lang="en-US" i="1" dirty="0"/>
              <a:t> Planning Theory &amp; Practice, </a:t>
            </a:r>
            <a:r>
              <a:rPr lang="en-US" dirty="0"/>
              <a:t>19:1, 93-113. </a:t>
            </a:r>
            <a:r>
              <a:rPr lang="en-US" u="sng" dirty="0">
                <a:hlinkClick r:id="rId10"/>
              </a:rPr>
              <a:t>https://doi.org/10.1080/14649357.2017.1408135</a:t>
            </a:r>
            <a:r>
              <a:rPr lang="en-US" dirty="0"/>
              <a:t> </a:t>
            </a:r>
            <a:endParaRPr lang="nb-NO" dirty="0"/>
          </a:p>
          <a:p>
            <a:r>
              <a:rPr lang="nb-NO" dirty="0"/>
              <a:t>Tennøy, A., Øksenholt, K.V., Tønnesen, A. og Hagen, O.H. (2017) </a:t>
            </a:r>
            <a:r>
              <a:rPr lang="nb-NO" i="1" dirty="0"/>
              <a:t>Kunnskapsgrunnlag: Areal- og transportutvikling for klimavennlige og attraktive byer.</a:t>
            </a:r>
            <a:r>
              <a:rPr lang="nb-NO" dirty="0"/>
              <a:t> TØI-rapport 1593A/2017. </a:t>
            </a:r>
            <a:r>
              <a:rPr lang="nb-NO" dirty="0">
                <a:hlinkClick r:id="rId11"/>
              </a:rPr>
              <a:t>https://www.toi.no/publikasjoner/kunnskapsgrunnlag-areal-og-transportutvikling-for-klimavennlige-og-attraktive-byer-article34573-8.html</a:t>
            </a:r>
            <a:r>
              <a:rPr lang="nb-NO" dirty="0"/>
              <a:t> </a:t>
            </a:r>
          </a:p>
          <a:p>
            <a:r>
              <a:rPr lang="nb-NO" dirty="0"/>
              <a:t>Tennøy, A., Knapskog, M., Gundersen, F., Hagen, O.H., Skartland, E.G., og Øksenholt, K.V. (2017) Statlig lokalisering – hvor og hvorfor? TØI-rapport 1576/2017.</a:t>
            </a:r>
          </a:p>
          <a:p>
            <a:r>
              <a:rPr lang="en-GB" dirty="0"/>
              <a:t>Tennøy, A., Hansson, L., Lissandrello, E. og Næss, P. (2016) How planners’ use and non-use of expert knowledge affect the goal achievement potential of plans: Experiences from strategic land use and transport planning processes in three Scandinavian cities. </a:t>
            </a:r>
            <a:r>
              <a:rPr lang="en-GB" i="1" dirty="0"/>
              <a:t>Progress in Planning,</a:t>
            </a:r>
            <a:r>
              <a:rPr lang="en-GB" dirty="0"/>
              <a:t> 109, 1-32. </a:t>
            </a:r>
            <a:r>
              <a:rPr lang="en-GB" dirty="0">
                <a:hlinkClick r:id="rId12"/>
              </a:rPr>
              <a:t>doi:10.1016/j.progress.2015.05.002</a:t>
            </a:r>
            <a:r>
              <a:rPr lang="en-GB" dirty="0"/>
              <a:t>. Open </a:t>
            </a:r>
            <a:r>
              <a:rPr lang="en-GB" dirty="0" err="1"/>
              <a:t>access:</a:t>
            </a:r>
            <a:r>
              <a:rPr lang="en-GB" u="sng" dirty="0" err="1">
                <a:hlinkClick r:id="rId13"/>
              </a:rPr>
              <a:t>http</a:t>
            </a:r>
            <a:r>
              <a:rPr lang="en-GB" u="sng" dirty="0">
                <a:hlinkClick r:id="rId13"/>
              </a:rPr>
              <a:t>://www.sciencedirect.com/science/article/pii/S0305900615000306</a:t>
            </a:r>
            <a:endParaRPr lang="nb-NO" dirty="0"/>
          </a:p>
          <a:p>
            <a:r>
              <a:rPr lang="en-GB" dirty="0"/>
              <a:t>Tennøy, A. (2012) How and why planners make plans which, if implemented, cause growth in traffic volumes. Explanations related to the expert knowledge, the planners and the plan-making processes. PhD thesis 2012:01 at Norwegian University of Life Sciences, Department of landscape architecture and spatial planning. </a:t>
            </a:r>
            <a:r>
              <a:rPr lang="nb-NO" u="sng" dirty="0">
                <a:hlinkClick r:id="rId14"/>
              </a:rPr>
              <a:t>https://www.toi.no/getfile.php/mmarkiv/Forside%202012/PhD%20Tennoy%20m%20forside-w.pdf</a:t>
            </a:r>
            <a:r>
              <a:rPr lang="nb-NO" dirty="0"/>
              <a:t> </a:t>
            </a:r>
          </a:p>
          <a:p>
            <a:r>
              <a:rPr lang="en-US" dirty="0"/>
              <a:t>Tennøy, Aud (2010) Why we fail to reduce urban road traffic volumes: Does it matter how planners frame the problem? </a:t>
            </a:r>
            <a:r>
              <a:rPr lang="en-GB" i="1" dirty="0"/>
              <a:t>Transport Policy</a:t>
            </a:r>
            <a:r>
              <a:rPr lang="en-GB" dirty="0"/>
              <a:t>, 17, 216-233. </a:t>
            </a:r>
            <a:r>
              <a:rPr lang="en-US" dirty="0"/>
              <a:t>doi:10.1016/j.tranpol.2010.01.011 </a:t>
            </a:r>
            <a:r>
              <a:rPr lang="en-US" u="sng" dirty="0">
                <a:hlinkClick r:id="rId15"/>
              </a:rPr>
              <a:t>http://www.elsevier.com/wps/find/journaldescription.cws_home/30473/description#description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B5661D-767C-4E30-BECB-84B46049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C3D63-8603-43E3-9285-1800AE477FF4}" type="slidenum">
              <a:rPr lang="nb-NO" smtClean="0"/>
              <a:pPr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3087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TØI">
      <a:dk1>
        <a:sysClr val="windowText" lastClr="000000"/>
      </a:dk1>
      <a:lt1>
        <a:sysClr val="window" lastClr="FFFFFF"/>
      </a:lt1>
      <a:dk2>
        <a:srgbClr val="7B715E"/>
      </a:dk2>
      <a:lt2>
        <a:srgbClr val="E7E5E1"/>
      </a:lt2>
      <a:accent1>
        <a:srgbClr val="3F868D"/>
      </a:accent1>
      <a:accent2>
        <a:srgbClr val="C5CC8E"/>
      </a:accent2>
      <a:accent3>
        <a:srgbClr val="D3741C"/>
      </a:accent3>
      <a:accent4>
        <a:srgbClr val="FFE271"/>
      </a:accent4>
      <a:accent5>
        <a:srgbClr val="8BC9DD"/>
      </a:accent5>
      <a:accent6>
        <a:srgbClr val="336699"/>
      </a:accent6>
      <a:hlink>
        <a:srgbClr val="336699"/>
      </a:hlink>
      <a:folHlink>
        <a:srgbClr val="77777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ØI-PPT-mal-WIDESCREEN" id="{CF708B14-A63D-458E-B859-69C288E5D3FE}" vid="{D2174554-1D7A-4FC2-A560-67E963B23D5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42c5d9-1ed2-4921-98ec-5ec15ac081a3">
      <Terms xmlns="http://schemas.microsoft.com/office/infopath/2007/PartnerControls"/>
    </lcf76f155ced4ddcb4097134ff3c332f>
    <TaxCatchAll xmlns="6ac031c9-7915-48e4-8a70-88f9730937f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B9AC29F0DAA114A9BB482034CF2257A" ma:contentTypeVersion="16" ma:contentTypeDescription="Opprett et nytt dokument." ma:contentTypeScope="" ma:versionID="573d7b0fc09c774cc4f87e87887802b0">
  <xsd:schema xmlns:xsd="http://www.w3.org/2001/XMLSchema" xmlns:xs="http://www.w3.org/2001/XMLSchema" xmlns:p="http://schemas.microsoft.com/office/2006/metadata/properties" xmlns:ns2="4142c5d9-1ed2-4921-98ec-5ec15ac081a3" xmlns:ns3="6ac031c9-7915-48e4-8a70-88f9730937f8" targetNamespace="http://schemas.microsoft.com/office/2006/metadata/properties" ma:root="true" ma:fieldsID="92d92ce5908a6c079a52e8afff86c37d" ns2:_="" ns3:_="">
    <xsd:import namespace="4142c5d9-1ed2-4921-98ec-5ec15ac081a3"/>
    <xsd:import namespace="6ac031c9-7915-48e4-8a70-88f9730937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42c5d9-1ed2-4921-98ec-5ec15ac081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2efb7d93-9305-4ac7-9273-47b29c019c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c031c9-7915-48e4-8a70-88f9730937f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d9e6bc4-8eee-4db4-9f21-b9c9f8eb2e13}" ma:internalName="TaxCatchAll" ma:showField="CatchAllData" ma:web="6ac031c9-7915-48e4-8a70-88f9730937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FA988E-640F-4521-8AC8-7FB85329EB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BCFB0A-FFEF-4142-8549-AED73D6EE2F9}">
  <ds:schemaRefs>
    <ds:schemaRef ds:uri="http://schemas.microsoft.com/office/2006/metadata/properties"/>
    <ds:schemaRef ds:uri="http://schemas.microsoft.com/office/infopath/2007/PartnerControls"/>
    <ds:schemaRef ds:uri="6355a2dc-97a0-425e-8dca-6ddd82465bf6"/>
  </ds:schemaRefs>
</ds:datastoreItem>
</file>

<file path=customXml/itemProps3.xml><?xml version="1.0" encoding="utf-8"?>
<ds:datastoreItem xmlns:ds="http://schemas.openxmlformats.org/officeDocument/2006/customXml" ds:itemID="{58D0FE5D-88EA-4151-849F-49F558FF97C8}"/>
</file>

<file path=docProps/app.xml><?xml version="1.0" encoding="utf-8"?>
<Properties xmlns="http://schemas.openxmlformats.org/officeDocument/2006/extended-properties" xmlns:vt="http://schemas.openxmlformats.org/officeDocument/2006/docPropsVTypes">
  <TotalTime>3124</TotalTime>
  <Words>4539</Words>
  <Application>Microsoft Office PowerPoint</Application>
  <PresentationFormat>Widescreen</PresentationFormat>
  <Paragraphs>483</Paragraphs>
  <Slides>43</Slides>
  <Notes>43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43</vt:i4>
      </vt:variant>
    </vt:vector>
  </HeadingPairs>
  <TitlesOfParts>
    <vt:vector size="44" baseType="lpstr">
      <vt:lpstr>Office-tema</vt:lpstr>
      <vt:lpstr>Hva må vi slutte å bygge om vi skal nå klima- og naturmålene? </vt:lpstr>
      <vt:lpstr>Naturkrise og klimakrise</vt:lpstr>
      <vt:lpstr>Internasjonale avtaler om klima og natur</vt:lpstr>
      <vt:lpstr>Mål og forpliktelser</vt:lpstr>
      <vt:lpstr>Arealforbruk = klimagassutslipp</vt:lpstr>
      <vt:lpstr>Problemstilling</vt:lpstr>
      <vt:lpstr>PowerPoint-presentasjon</vt:lpstr>
      <vt:lpstr>Problemstilling</vt:lpstr>
      <vt:lpstr>Forslag til ting vi kan og bør slutte med</vt:lpstr>
      <vt:lpstr>Sammenhenger: Areal- og transportutvikling</vt:lpstr>
      <vt:lpstr>Sammenhenger: Areal- og transportutvikling</vt:lpstr>
      <vt:lpstr>Sammenhenger</vt:lpstr>
      <vt:lpstr>Sammenhenger</vt:lpstr>
      <vt:lpstr>Nye motorveier gir økt arealforbruk og klimagassutslipp</vt:lpstr>
      <vt:lpstr>Motorveiebygging forbruker mye natur og matjord</vt:lpstr>
      <vt:lpstr>PowerPoint-presentasjon</vt:lpstr>
      <vt:lpstr>Nye motorveier gir økt arealforbruk og klimagassutslipp</vt:lpstr>
      <vt:lpstr>Veibygging gir store klimagassutslipp Utvikling mtp. hva som skal regnes inn, bla. arealforbruk</vt:lpstr>
      <vt:lpstr>Nye motorveier gir økt arealforbruk og klimagassutslipp</vt:lpstr>
      <vt:lpstr>Jo høyere dimensjonerende hastighet, jo større arealforbruk, naturødeleggelser, klimagassutslipp og energiforbruk</vt:lpstr>
      <vt:lpstr>Nye motorveier gir økt arealforbruk og klimagassutslipp</vt:lpstr>
      <vt:lpstr>Veibygging, byspredning, trafikkvekst</vt:lpstr>
      <vt:lpstr>Økt veikapasitet gir byspredning, arealforbruk og økt biltrafikk</vt:lpstr>
      <vt:lpstr>Jo lengre fra sentrum noe ligger, jo mer bilbruk</vt:lpstr>
      <vt:lpstr>PowerPoint-presentasjon</vt:lpstr>
      <vt:lpstr>Nye motorveier gir økt arealforbruk og klimagassutslipp</vt:lpstr>
      <vt:lpstr>Sammenhenger</vt:lpstr>
      <vt:lpstr>Byspredning gir økt arealforbruk og klimagassutslipp</vt:lpstr>
      <vt:lpstr>PowerPoint-presentasjon</vt:lpstr>
      <vt:lpstr>Byspredning gir økt arealforbruk og klimagassutslipp</vt:lpstr>
      <vt:lpstr>PowerPoint-presentasjon</vt:lpstr>
      <vt:lpstr>Statlig lokalisering på ‘feil sted’ gir økt arealforbruk og klimagassutslipp</vt:lpstr>
      <vt:lpstr>Hyttebygging gir økt arealforbruk og klimagassutslipp</vt:lpstr>
      <vt:lpstr>Holtardalen, Rauland i 2004 og 2021 (bilder fra NRK.no)</vt:lpstr>
      <vt:lpstr>Økt energiforbruk gir økt arealforbruk, naturødeleggelser og klimagassutslipp  (i Norge og/eller andre steder)</vt:lpstr>
      <vt:lpstr>Viktige mål for byer og tettsteder:</vt:lpstr>
      <vt:lpstr>Oppskrift for å nå målene: </vt:lpstr>
      <vt:lpstr>Oppsummering</vt:lpstr>
      <vt:lpstr>Unngå – i tråd med klimautvalget</vt:lpstr>
      <vt:lpstr>Har kommunene all skylda?</vt:lpstr>
      <vt:lpstr>Takk!</vt:lpstr>
      <vt:lpstr>Lenker til div. som er brukt i presentasjonen</vt:lpstr>
      <vt:lpstr>Noen referanser TØI-rapporter finnes på www.toi.no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 vi fortsette akkurat som før?  Er det på tide å sette veibyggingen på vent?</dc:title>
  <dc:creator>Aud Tennøy</dc:creator>
  <cp:lastModifiedBy>Aud Tennøy</cp:lastModifiedBy>
  <cp:revision>45</cp:revision>
  <cp:lastPrinted>2024-05-29T16:34:38Z</cp:lastPrinted>
  <dcterms:created xsi:type="dcterms:W3CDTF">2023-03-23T15:37:33Z</dcterms:created>
  <dcterms:modified xsi:type="dcterms:W3CDTF">2024-06-06T05:54:50Z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0x010100BDBA37B09EDB474DA052E3870C4EF719</vt:lpwstr>
  </property>
</Properties>
</file>