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6" r:id="rId3"/>
    <p:sldId id="257" r:id="rId4"/>
    <p:sldId id="258" r:id="rId5"/>
    <p:sldId id="259" r:id="rId6"/>
    <p:sldId id="261" r:id="rId7"/>
    <p:sldId id="262" r:id="rId8"/>
    <p:sldId id="263" r:id="rId9"/>
    <p:sldId id="265" r:id="rId10"/>
    <p:sldId id="266" r:id="rId11"/>
    <p:sldId id="267" r:id="rId12"/>
    <p:sldId id="269" r:id="rId13"/>
    <p:sldId id="270" r:id="rId14"/>
    <p:sldId id="271" r:id="rId15"/>
    <p:sldId id="273" r:id="rId16"/>
    <p:sldId id="274" r:id="rId17"/>
    <p:sldId id="275" r:id="rId18"/>
    <p:sldId id="276" r:id="rId19"/>
    <p:sldId id="304" r:id="rId20"/>
    <p:sldId id="277" r:id="rId21"/>
    <p:sldId id="305" r:id="rId22"/>
    <p:sldId id="306" r:id="rId23"/>
    <p:sldId id="292" r:id="rId24"/>
    <p:sldId id="307" r:id="rId25"/>
    <p:sldId id="278" r:id="rId26"/>
    <p:sldId id="279" r:id="rId27"/>
    <p:sldId id="280" r:id="rId28"/>
    <p:sldId id="281" r:id="rId29"/>
    <p:sldId id="308" r:id="rId30"/>
    <p:sldId id="309" r:id="rId31"/>
    <p:sldId id="310" r:id="rId32"/>
    <p:sldId id="311" r:id="rId33"/>
    <p:sldId id="312" r:id="rId34"/>
    <p:sldId id="313" r:id="rId35"/>
    <p:sldId id="314" r:id="rId36"/>
    <p:sldId id="315" r:id="rId37"/>
    <p:sldId id="283" r:id="rId38"/>
    <p:sldId id="282" r:id="rId39"/>
    <p:sldId id="31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368"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76"/>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customXml" Target="../customXml/item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9E558F-60B2-41D8-9712-B137CE127854}" type="datetimeFigureOut">
              <a:rPr lang="en-US" smtClean="0"/>
              <a:pPr/>
              <a:t>1/4/16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F490F4-5A4C-473C-B878-A8E9D907FDA6}" type="slidenum">
              <a:rPr lang="en-US" smtClean="0"/>
              <a:pPr/>
              <a:t>‹#›</a:t>
            </a:fld>
            <a:endParaRPr lang="en-US"/>
          </a:p>
        </p:txBody>
      </p:sp>
    </p:spTree>
    <p:extLst>
      <p:ext uri="{BB962C8B-B14F-4D97-AF65-F5344CB8AC3E}">
        <p14:creationId xmlns:p14="http://schemas.microsoft.com/office/powerpoint/2010/main" val="3914178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5F490F4-5A4C-473C-B878-A8E9D907FDA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5F490F4-5A4C-473C-B878-A8E9D907FDA6}" type="slidenum">
              <a:rPr lang="en-US" smtClean="0"/>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3" name="Group 12"/>
          <p:cNvGrpSpPr/>
          <p:nvPr userDrawn="1"/>
        </p:nvGrpSpPr>
        <p:grpSpPr>
          <a:xfrm>
            <a:off x="0" y="0"/>
            <a:ext cx="9144000" cy="6858000"/>
            <a:chOff x="0" y="0"/>
            <a:chExt cx="9144000" cy="6858000"/>
          </a:xfrm>
        </p:grpSpPr>
        <p:sp>
          <p:nvSpPr>
            <p:cNvPr id="8" name="Rectangle 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5" name="Rectangle 14"/>
            <p:cNvSpPr/>
            <p:nvPr userDrawn="1"/>
          </p:nvSpPr>
          <p:spPr>
            <a:xfrm>
              <a:off x="0" y="0"/>
              <a:ext cx="9144000" cy="6858000"/>
            </a:xfrm>
            <a:prstGeom prst="rect">
              <a:avLst/>
            </a:prstGeom>
            <a:gradFill>
              <a:gsLst>
                <a:gs pos="0">
                  <a:schemeClr val="accent1">
                    <a:lumMod val="20000"/>
                    <a:lumOff val="80000"/>
                    <a:alpha val="18000"/>
                  </a:schemeClr>
                </a:gs>
                <a:gs pos="58000">
                  <a:schemeClr val="tx1"/>
                </a:gs>
                <a:gs pos="65000">
                  <a:schemeClr val="tx1"/>
                </a:gs>
                <a:gs pos="32000">
                  <a:schemeClr val="tx1"/>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2" name="Picture 11" descr="PPP_SHIGH_TLE_Circuit_Wave2.png"/>
            <p:cNvPicPr>
              <a:picLocks noChangeAspect="1"/>
            </p:cNvPicPr>
            <p:nvPr userDrawn="1"/>
          </p:nvPicPr>
          <p:blipFill>
            <a:blip r:embed="rId2">
              <a:duotone>
                <a:schemeClr val="accent1">
                  <a:shade val="45000"/>
                  <a:satMod val="135000"/>
                </a:schemeClr>
                <a:prstClr val="white"/>
              </a:duotone>
            </a:blip>
            <a:stretch>
              <a:fillRect/>
            </a:stretch>
          </p:blipFill>
          <p:spPr>
            <a:xfrm>
              <a:off x="0" y="0"/>
              <a:ext cx="9143999" cy="6858000"/>
            </a:xfrm>
            <a:prstGeom prst="rect">
              <a:avLst/>
            </a:prstGeom>
            <a:noFill/>
            <a:ln>
              <a:noFill/>
            </a:ln>
          </p:spPr>
        </p:pic>
        <p:sp>
          <p:nvSpPr>
            <p:cNvPr id="16" name="Rectangle 15"/>
            <p:cNvSpPr/>
            <p:nvPr userDrawn="1"/>
          </p:nvSpPr>
          <p:spPr>
            <a:xfrm>
              <a:off x="0" y="0"/>
              <a:ext cx="9144000" cy="6858000"/>
            </a:xfrm>
            <a:prstGeom prst="rect">
              <a:avLst/>
            </a:prstGeom>
            <a:gradFill>
              <a:gsLst>
                <a:gs pos="0">
                  <a:schemeClr val="accent1">
                    <a:lumMod val="20000"/>
                    <a:lumOff val="80000"/>
                    <a:alpha val="18000"/>
                  </a:schemeClr>
                </a:gs>
                <a:gs pos="58000">
                  <a:schemeClr val="tx1">
                    <a:alpha val="50000"/>
                  </a:schemeClr>
                </a:gs>
                <a:gs pos="65000">
                  <a:schemeClr val="tx1">
                    <a:alpha val="50000"/>
                  </a:schemeClr>
                </a:gs>
                <a:gs pos="32000">
                  <a:schemeClr val="tx1">
                    <a:alpha val="50000"/>
                  </a:schemeClr>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LE_Circuit_Wave.png"/>
            <p:cNvPicPr>
              <a:picLocks noChangeAspect="1"/>
            </p:cNvPicPr>
            <p:nvPr userDrawn="1"/>
          </p:nvPicPr>
          <p:blipFill>
            <a:blip r:embed="rId3">
              <a:duotone>
                <a:prstClr val="black"/>
                <a:schemeClr val="accent1">
                  <a:tint val="45000"/>
                  <a:satMod val="400000"/>
                </a:schemeClr>
              </a:duotone>
            </a:blip>
            <a:stretch>
              <a:fillRect/>
            </a:stretch>
          </p:blipFill>
          <p:spPr>
            <a:xfrm>
              <a:off x="0" y="0"/>
              <a:ext cx="9143999" cy="6858000"/>
            </a:xfrm>
            <a:prstGeom prst="rect">
              <a:avLst/>
            </a:prstGeom>
            <a:noFill/>
            <a:ln>
              <a:noFill/>
            </a:ln>
          </p:spPr>
        </p:pic>
        <p:pic>
          <p:nvPicPr>
            <p:cNvPr id="7" name="Picture 6" descr="PPP_SHIGH_TLE_Circuit_Wave.png"/>
            <p:cNvPicPr>
              <a:picLocks noChangeAspect="1"/>
            </p:cNvPicPr>
            <p:nvPr userDrawn="1"/>
          </p:nvPicPr>
          <p:blipFill>
            <a:blip r:embed="rId3">
              <a:duotone>
                <a:schemeClr val="accent1">
                  <a:shade val="45000"/>
                  <a:satMod val="135000"/>
                </a:schemeClr>
                <a:prstClr val="white"/>
              </a:duotone>
              <a:lum contrast="40000"/>
            </a:blip>
            <a:stretch>
              <a:fillRect/>
            </a:stretch>
          </p:blipFill>
          <p:spPr>
            <a:xfrm>
              <a:off x="0" y="0"/>
              <a:ext cx="9143999" cy="6858000"/>
            </a:xfrm>
            <a:prstGeom prst="rect">
              <a:avLst/>
            </a:prstGeom>
            <a:noFill/>
            <a:ln>
              <a:noFill/>
            </a:ln>
          </p:spPr>
        </p:pic>
      </p:grpSp>
      <p:sp>
        <p:nvSpPr>
          <p:cNvPr id="2" name="Title 1"/>
          <p:cNvSpPr>
            <a:spLocks noGrp="1"/>
          </p:cNvSpPr>
          <p:nvPr>
            <p:ph type="ctrTitle"/>
          </p:nvPr>
        </p:nvSpPr>
        <p:spPr>
          <a:xfrm>
            <a:off x="533400" y="2130425"/>
            <a:ext cx="8077200" cy="1470025"/>
          </a:xfrm>
        </p:spPr>
        <p:txBody>
          <a:bodyPr/>
          <a:lstStyle>
            <a:lvl1pPr>
              <a:defRPr b="1">
                <a:solidFill>
                  <a:schemeClr val="bg1"/>
                </a:solidFill>
                <a:effectLst>
                  <a:reflection blurRad="6350" stA="55000" endA="300" endPos="45500" dir="5400000" sy="-100000" algn="bl" rotWithShape="0"/>
                </a:effectLst>
                <a:latin typeface="Arial" pitchFamily="34" charset="0"/>
                <a:cs typeface="Arial"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3657600"/>
            <a:ext cx="6400800" cy="838200"/>
          </a:xfrm>
        </p:spPr>
        <p:txBody>
          <a:bodyPr anchor="ctr" anchorCtr="0"/>
          <a:lstStyle>
            <a:lvl1pPr marL="0" indent="0" algn="ctr">
              <a:buNone/>
              <a:defRPr>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4F7D6C72-D4D7-4947-A192-92CB8530121C}" type="datetimeFigureOut">
              <a:rPr lang="en-US" smtClean="0"/>
              <a:pPr/>
              <a:t>1/4/16</a:t>
            </a:fld>
            <a:endParaRPr lang="en-US">
              <a:latin typeface="Arial" pitchFamily="34" charset="0"/>
              <a:cs typeface="Arial" pitchFamily="34" charset="0"/>
            </a:endParaRPr>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49565A35-BF1F-4345-B456-4D29F1280597}" type="slidenum">
              <a:rPr lang="en-US" smtClean="0"/>
              <a:pPr/>
              <a:t>‹#›</a:t>
            </a:fld>
            <a:endParaRPr lang="en-US">
              <a:latin typeface="Arial" pitchFamily="34" charset="0"/>
              <a:cs typeface="Arial"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7D6C72-D4D7-4947-A192-92CB8530121C}" type="datetimeFigureOut">
              <a:rPr lang="en-US" smtClean="0"/>
              <a:pPr/>
              <a:t>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7D6C72-D4D7-4947-A192-92CB8530121C}" type="datetimeFigureOut">
              <a:rPr lang="en-US" smtClean="0"/>
              <a:pPr/>
              <a:t>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5"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8"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smtClean="0"/>
              <a:t>Click to edit Master title style</a:t>
            </a:r>
            <a:endParaRPr lang="en-US"/>
          </a:p>
        </p:txBody>
      </p:sp>
      <p:sp>
        <p:nvSpPr>
          <p:cNvPr id="12" name="Rectangle 11"/>
          <p:cNvSpPr/>
          <p:nvPr userDrawn="1"/>
        </p:nvSpPr>
        <p:spPr>
          <a:xfrm>
            <a:off x="0" y="1447800"/>
            <a:ext cx="9144000" cy="5410200"/>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grpSp>
        <p:nvGrpSpPr>
          <p:cNvPr id="8" name="Group 14"/>
          <p:cNvGrpSpPr/>
          <p:nvPr userDrawn="1"/>
        </p:nvGrpSpPr>
        <p:grpSpPr>
          <a:xfrm>
            <a:off x="0" y="0"/>
            <a:ext cx="9144000" cy="6858000"/>
            <a:chOff x="0" y="0"/>
            <a:chExt cx="9144000" cy="6858000"/>
          </a:xfrm>
        </p:grpSpPr>
        <p:sp>
          <p:nvSpPr>
            <p:cNvPr id="7" name="Rectangle 6"/>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1" name="Picture 10"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
        <p:nvSpPr>
          <p:cNvPr id="2" name="Title 1"/>
          <p:cNvSpPr>
            <a:spLocks noGrp="1"/>
          </p:cNvSpPr>
          <p:nvPr>
            <p:ph type="title"/>
          </p:nvPr>
        </p:nvSpPr>
        <p:spPr/>
        <p:txBody>
          <a:bodyPr/>
          <a:lstStyle>
            <a:lvl1pPr>
              <a:defRPr b="1">
                <a:effectLst>
                  <a:reflection blurRad="6350" stA="55000" endA="300" endPos="45500" dir="5400000" sy="-100000" algn="bl" rotWithShape="0"/>
                </a:effectLst>
              </a:defRPr>
            </a:lvl1pPr>
          </a:lstStyle>
          <a:p>
            <a:r>
              <a:rPr lang="en-US" smtClean="0"/>
              <a:t>Click to edit Master title style</a:t>
            </a:r>
            <a:endParaRPr lang="en-US"/>
          </a:p>
        </p:txBody>
      </p:sp>
      <p:sp>
        <p:nvSpPr>
          <p:cNvPr id="12" name="Rectangle 11"/>
          <p:cNvSpPr/>
          <p:nvPr userDrawn="1"/>
        </p:nvSpPr>
        <p:spPr>
          <a:xfrm>
            <a:off x="0" y="1447800"/>
            <a:ext cx="9144000"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7D6C72-D4D7-4947-A192-92CB8530121C}" type="datetimeFigureOut">
              <a:rPr lang="en-US" smtClean="0"/>
              <a:pPr/>
              <a:t>1/4/16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7D6C72-D4D7-4947-A192-92CB8530121C}" type="datetimeFigureOut">
              <a:rPr lang="en-US" smtClean="0"/>
              <a:pPr/>
              <a:t>1/4/16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7D6C72-D4D7-4947-A192-92CB8530121C}" type="datetimeFigureOut">
              <a:rPr lang="en-US" smtClean="0"/>
              <a:pPr/>
              <a:t>1/4/16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7D6C72-D4D7-4947-A192-92CB8530121C}" type="datetimeFigureOut">
              <a:rPr lang="en-US" smtClean="0"/>
              <a:pPr/>
              <a:t>1/4/16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D6C72-D4D7-4947-A192-92CB8530121C}" type="datetimeFigureOut">
              <a:rPr lang="en-US" smtClean="0"/>
              <a:pPr/>
              <a:t>1/4/16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4F7D6C72-D4D7-4947-A192-92CB8530121C}" type="datetimeFigureOut">
              <a:rPr lang="en-US" smtClean="0"/>
              <a:pPr/>
              <a:t>1/4/16</a:t>
            </a:fld>
            <a:endParaRPr lang="en-US">
              <a:solidFill>
                <a:schemeClr val="bg1"/>
              </a:solidFill>
              <a:latin typeface="Arial" pitchFamily="34" charset="0"/>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solidFill>
                <a:schemeClr val="bg1"/>
              </a:solidFill>
              <a:latin typeface="Arial" pitchFamily="34" charset="0"/>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49565A35-BF1F-4345-B456-4D29F1280597}" type="slidenum">
              <a:rPr lang="en-US" smtClean="0"/>
              <a:pPr/>
              <a:t>‹#›</a:t>
            </a:fld>
            <a:endParaRPr lang="en-US">
              <a:solidFill>
                <a:schemeClr val="bg1"/>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ctr" defTabSz="914400" rtl="0" eaLnBrk="1" latinLnBrk="0" hangingPunct="1">
        <a:spcBef>
          <a:spcPct val="0"/>
        </a:spcBef>
        <a:buNone/>
        <a:defRPr sz="44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0"/>
            <a:ext cx="8077200" cy="1165225"/>
          </a:xfrm>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Subtitle 2"/>
          <p:cNvSpPr>
            <a:spLocks noGrp="1"/>
          </p:cNvSpPr>
          <p:nvPr>
            <p:ph type="subTitle" idx="1"/>
          </p:nvPr>
        </p:nvSpPr>
        <p:spPr>
          <a:xfrm>
            <a:off x="1524000" y="5562600"/>
            <a:ext cx="6400800" cy="838200"/>
          </a:xfrm>
        </p:spPr>
        <p:txBody>
          <a:bodyPr/>
          <a:lstStyle/>
          <a:p>
            <a:r>
              <a:rPr lang="en-US" dirty="0" smtClean="0"/>
              <a:t>Tom Cheyney</a:t>
            </a:r>
            <a:endParaRPr lang="en-US" dirty="0"/>
          </a:p>
        </p:txBody>
      </p:sp>
      <p:pic>
        <p:nvPicPr>
          <p:cNvPr id="4" name="Picture 3"/>
          <p:cNvPicPr>
            <a:picLocks noChangeAspect="1"/>
          </p:cNvPicPr>
          <p:nvPr/>
        </p:nvPicPr>
        <p:blipFill>
          <a:blip r:embed="rId3"/>
          <a:stretch>
            <a:fillRect/>
          </a:stretch>
        </p:blipFill>
        <p:spPr>
          <a:xfrm>
            <a:off x="3429000" y="2743200"/>
            <a:ext cx="2127621"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The church has been on a plateau for a portion of time and deciding to begin an effort to revitalize the church is often more of a wish than a desire to make the necessary decisions that will bring about renewed vision</a:t>
            </a:r>
            <a:r>
              <a:rPr lang="en-US" dirty="0" smtClean="0"/>
              <a:t>.</a:t>
            </a:r>
            <a:endParaRPr lang="en-US" dirty="0"/>
          </a:p>
        </p:txBody>
      </p:sp>
      <p:pic>
        <p:nvPicPr>
          <p:cNvPr id="4" name="Picture 3"/>
          <p:cNvPicPr>
            <a:picLocks noChangeAspect="1"/>
          </p:cNvPicPr>
          <p:nvPr/>
        </p:nvPicPr>
        <p:blipFill>
          <a:blip r:embed="rId2"/>
          <a:stretch>
            <a:fillRect/>
          </a:stretch>
        </p:blipFill>
        <p:spPr>
          <a:xfrm>
            <a:off x="7184323" y="4419600"/>
            <a:ext cx="1725098" cy="2286000"/>
          </a:xfrm>
          <a:prstGeom prst="rect">
            <a:avLst/>
          </a:prstGeom>
        </p:spPr>
      </p:pic>
    </p:spTree>
    <p:extLst>
      <p:ext uri="{BB962C8B-B14F-4D97-AF65-F5344CB8AC3E}">
        <p14:creationId xmlns:p14="http://schemas.microsoft.com/office/powerpoint/2010/main" val="41087500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Jesus Told a Story about Momentum </a:t>
            </a:r>
          </a:p>
          <a:p>
            <a:pPr marL="0" indent="0">
              <a:buNone/>
            </a:pPr>
            <a:endParaRPr lang="en-US" dirty="0" smtClean="0"/>
          </a:p>
          <a:p>
            <a:pPr marL="0" indent="0">
              <a:buNone/>
            </a:pPr>
            <a:r>
              <a:rPr lang="en-US" dirty="0" smtClean="0"/>
              <a:t>Momentum </a:t>
            </a:r>
            <a:r>
              <a:rPr lang="en-US" dirty="0"/>
              <a:t>played a role in one of the stories Jesus told. </a:t>
            </a:r>
            <a:endParaRPr lang="en-US" dirty="0"/>
          </a:p>
        </p:txBody>
      </p:sp>
      <p:pic>
        <p:nvPicPr>
          <p:cNvPr id="4" name="Picture 3"/>
          <p:cNvPicPr>
            <a:picLocks noChangeAspect="1"/>
          </p:cNvPicPr>
          <p:nvPr/>
        </p:nvPicPr>
        <p:blipFill>
          <a:blip r:embed="rId2"/>
          <a:stretch>
            <a:fillRect/>
          </a:stretch>
        </p:blipFill>
        <p:spPr>
          <a:xfrm>
            <a:off x="6096000" y="3581400"/>
            <a:ext cx="2127621" cy="2819400"/>
          </a:xfrm>
          <a:prstGeom prst="rect">
            <a:avLst/>
          </a:prstGeom>
        </p:spPr>
      </p:pic>
    </p:spTree>
    <p:extLst>
      <p:ext uri="{BB962C8B-B14F-4D97-AF65-F5344CB8AC3E}">
        <p14:creationId xmlns:p14="http://schemas.microsoft.com/office/powerpoint/2010/main" val="4351245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latin typeface="Comic Sans MS"/>
                <a:ea typeface="Times New Roman"/>
                <a:cs typeface="Arial"/>
              </a:rPr>
              <a:t>Jesus indicates that when we attempt to do something with what we’ve been given, we’re going to end up with more, and this increase will increase even more. </a:t>
            </a:r>
            <a:endParaRPr lang="en-US" dirty="0"/>
          </a:p>
        </p:txBody>
      </p:sp>
      <p:pic>
        <p:nvPicPr>
          <p:cNvPr id="4" name="Picture 3"/>
          <p:cNvPicPr>
            <a:picLocks noChangeAspect="1"/>
          </p:cNvPicPr>
          <p:nvPr/>
        </p:nvPicPr>
        <p:blipFill>
          <a:blip r:embed="rId2"/>
          <a:stretch>
            <a:fillRect/>
          </a:stretch>
        </p:blipFill>
        <p:spPr>
          <a:xfrm>
            <a:off x="304800" y="38862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“For everyone who has will be given more, and he will have abundance. Whoever does not have, even what he has will be taken from him” (Matthew 25:29). </a:t>
            </a:r>
            <a:endParaRPr lang="en-US" dirty="0"/>
          </a:p>
        </p:txBody>
      </p:sp>
      <p:pic>
        <p:nvPicPr>
          <p:cNvPr id="4" name="Picture 3"/>
          <p:cNvPicPr>
            <a:picLocks noChangeAspect="1"/>
          </p:cNvPicPr>
          <p:nvPr/>
        </p:nvPicPr>
        <p:blipFill>
          <a:blip r:embed="rId2"/>
          <a:stretch>
            <a:fillRect/>
          </a:stretch>
        </p:blipFill>
        <p:spPr>
          <a:xfrm>
            <a:off x="3505200" y="37338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a:xfrm>
            <a:off x="304800" y="1447800"/>
            <a:ext cx="8534400" cy="5410200"/>
          </a:xfrm>
        </p:spPr>
        <p:txBody>
          <a:bodyPr>
            <a:normAutofit fontScale="70000" lnSpcReduction="20000"/>
          </a:bodyPr>
          <a:lstStyle/>
          <a:p>
            <a:pPr marL="0" indent="0">
              <a:buNone/>
            </a:pPr>
            <a:r>
              <a:rPr lang="en-US" b="1" dirty="0"/>
              <a:t>Some things that Cause Us to Lose Momentum </a:t>
            </a:r>
            <a:endParaRPr lang="en-US" b="1" dirty="0" smtClean="0"/>
          </a:p>
          <a:p>
            <a:pPr marL="0" indent="0">
              <a:buNone/>
            </a:pPr>
            <a:endParaRPr lang="en-US" b="1" dirty="0"/>
          </a:p>
          <a:p>
            <a:r>
              <a:rPr lang="en-US" dirty="0"/>
              <a:t>There are many things that cause us to lose our momentum in Church Revitalization. </a:t>
            </a:r>
          </a:p>
          <a:p>
            <a:pPr lvl="0"/>
            <a:r>
              <a:rPr lang="en-US" dirty="0"/>
              <a:t>Discouragement can cause us to lose our momentum in Church Revitalization</a:t>
            </a:r>
          </a:p>
          <a:p>
            <a:pPr lvl="0"/>
            <a:r>
              <a:rPr lang="en-US" dirty="0"/>
              <a:t>Failure can cause us to lose our momentum in Church Revitalization </a:t>
            </a:r>
          </a:p>
          <a:p>
            <a:pPr lvl="0"/>
            <a:r>
              <a:rPr lang="en-US" dirty="0"/>
              <a:t>A lack of focus can cause us to lose our momentum in Church Revitalization </a:t>
            </a:r>
          </a:p>
          <a:p>
            <a:pPr lvl="0"/>
            <a:r>
              <a:rPr lang="en-US" dirty="0"/>
              <a:t>Ungratefulness can cause us to lose our momentum in Church Revitalization</a:t>
            </a:r>
          </a:p>
          <a:p>
            <a:pPr lvl="0"/>
            <a:r>
              <a:rPr lang="en-US" dirty="0"/>
              <a:t>Inattention can cause us to lose our momentum in Church Revitalization </a:t>
            </a:r>
          </a:p>
          <a:p>
            <a:pPr marL="0" indent="0">
              <a:buNone/>
            </a:pPr>
            <a:r>
              <a:rPr lang="en-US" dirty="0"/>
              <a:t>These are all part of the factors that can cause resistance to our forward momentum in church revitalization! </a:t>
            </a:r>
          </a:p>
          <a:p>
            <a:pPr marL="0" indent="0">
              <a:buNone/>
            </a:pPr>
            <a:endParaRPr lang="en-US" dirty="0"/>
          </a:p>
        </p:txBody>
      </p:sp>
    </p:spTree>
    <p:extLst>
      <p:ext uri="{BB962C8B-B14F-4D97-AF65-F5344CB8AC3E}">
        <p14:creationId xmlns:p14="http://schemas.microsoft.com/office/powerpoint/2010/main" val="4351245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i="1" dirty="0"/>
              <a:t>Positive experiences and memories of the past can either </a:t>
            </a:r>
            <a:r>
              <a:rPr lang="en-US" b="1" i="1" dirty="0" smtClean="0"/>
              <a:t>hamper </a:t>
            </a:r>
            <a:r>
              <a:rPr lang="en-US" b="1" i="1" dirty="0"/>
              <a:t>or build momentum in Church Revitalization.</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3505200" y="35814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You can add fear to the list of things that keep us from building momentum in Church Revitalization! </a:t>
            </a:r>
          </a:p>
        </p:txBody>
      </p:sp>
      <p:pic>
        <p:nvPicPr>
          <p:cNvPr id="4" name="Picture 3"/>
          <p:cNvPicPr>
            <a:picLocks noChangeAspect="1"/>
          </p:cNvPicPr>
          <p:nvPr/>
        </p:nvPicPr>
        <p:blipFill>
          <a:blip r:embed="rId2"/>
          <a:stretch>
            <a:fillRect/>
          </a:stretch>
        </p:blipFill>
        <p:spPr>
          <a:xfrm>
            <a:off x="6477000" y="36576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smtClean="0"/>
          </a:p>
          <a:p>
            <a:pPr marL="0" indent="0">
              <a:buNone/>
            </a:pPr>
            <a:r>
              <a:rPr lang="en-US" dirty="0" smtClean="0"/>
              <a:t>There </a:t>
            </a:r>
            <a:r>
              <a:rPr lang="en-US" dirty="0"/>
              <a:t>are several steps we can take to build momentum in revitalization: </a:t>
            </a:r>
          </a:p>
          <a:p>
            <a:pPr marL="0" indent="0">
              <a:buNone/>
            </a:pPr>
            <a:endParaRPr lang="en-US" dirty="0"/>
          </a:p>
        </p:txBody>
      </p:sp>
      <p:pic>
        <p:nvPicPr>
          <p:cNvPr id="4" name="Picture 3"/>
          <p:cNvPicPr>
            <a:picLocks noChangeAspect="1"/>
          </p:cNvPicPr>
          <p:nvPr/>
        </p:nvPicPr>
        <p:blipFill>
          <a:blip r:embed="rId2"/>
          <a:stretch>
            <a:fillRect/>
          </a:stretch>
        </p:blipFill>
        <p:spPr>
          <a:xfrm>
            <a:off x="7010400" y="4267200"/>
            <a:ext cx="1725098" cy="2286000"/>
          </a:xfrm>
          <a:prstGeom prst="rect">
            <a:avLst/>
          </a:prstGeom>
        </p:spPr>
      </p:pic>
    </p:spTree>
    <p:extLst>
      <p:ext uri="{BB962C8B-B14F-4D97-AF65-F5344CB8AC3E}">
        <p14:creationId xmlns:p14="http://schemas.microsoft.com/office/powerpoint/2010/main" val="118386664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smtClean="0"/>
          </a:p>
          <a:p>
            <a:pPr marL="0" indent="0">
              <a:buNone/>
            </a:pPr>
            <a:r>
              <a:rPr lang="en-US" dirty="0" smtClean="0"/>
              <a:t>There </a:t>
            </a:r>
            <a:r>
              <a:rPr lang="en-US" dirty="0"/>
              <a:t>are several steps we can take to build momentum in revitalization: </a:t>
            </a:r>
            <a:endParaRPr lang="en-US" dirty="0" smtClean="0"/>
          </a:p>
          <a:p>
            <a:pPr marL="0" indent="0">
              <a:buNone/>
            </a:pPr>
            <a:r>
              <a:rPr lang="en-US" b="1" dirty="0"/>
              <a:t>Understand it takes time and persistence to grow a new church!</a:t>
            </a:r>
            <a:r>
              <a:rPr lang="en-US"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813844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Research has shown that a minister does not become truly effective as a leader until after seven years at any particular church. Revitalizing churches are not well served when there is a change of pastoral leadership every three or four years. </a:t>
            </a:r>
            <a:endParaRPr lang="en-US" dirty="0"/>
          </a:p>
        </p:txBody>
      </p:sp>
      <p:pic>
        <p:nvPicPr>
          <p:cNvPr id="4" name="Picture 3"/>
          <p:cNvPicPr>
            <a:picLocks noChangeAspect="1"/>
          </p:cNvPicPr>
          <p:nvPr/>
        </p:nvPicPr>
        <p:blipFill>
          <a:blip r:embed="rId2"/>
          <a:stretch>
            <a:fillRect/>
          </a:stretch>
        </p:blipFill>
        <p:spPr>
          <a:xfrm>
            <a:off x="7162800" y="4343400"/>
            <a:ext cx="1782601" cy="2362200"/>
          </a:xfrm>
          <a:prstGeom prst="rect">
            <a:avLst/>
          </a:prstGeom>
        </p:spPr>
      </p:pic>
    </p:spTree>
    <p:extLst>
      <p:ext uri="{BB962C8B-B14F-4D97-AF65-F5344CB8AC3E}">
        <p14:creationId xmlns:p14="http://schemas.microsoft.com/office/powerpoint/2010/main" val="373642924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dirty="0"/>
              <a:t>It’s the principle of inertia at work: things at rest tend to want to stay at rest and things in motion tend to want to stay in motion.  </a:t>
            </a:r>
          </a:p>
        </p:txBody>
      </p:sp>
      <p:pic>
        <p:nvPicPr>
          <p:cNvPr id="4" name="Picture 3"/>
          <p:cNvPicPr>
            <a:picLocks noChangeAspect="1"/>
          </p:cNvPicPr>
          <p:nvPr/>
        </p:nvPicPr>
        <p:blipFill>
          <a:blip r:embed="rId2"/>
          <a:stretch>
            <a:fillRect/>
          </a:stretch>
        </p:blipFill>
        <p:spPr>
          <a:xfrm>
            <a:off x="3505200" y="3429000"/>
            <a:ext cx="2127621"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smtClean="0"/>
          </a:p>
          <a:p>
            <a:pPr marL="0" indent="0">
              <a:buNone/>
            </a:pPr>
            <a:r>
              <a:rPr lang="en-US" dirty="0" smtClean="0"/>
              <a:t>There </a:t>
            </a:r>
            <a:r>
              <a:rPr lang="en-US" dirty="0"/>
              <a:t>are several steps we can take to build momentum in revitalization: </a:t>
            </a:r>
            <a:endParaRPr lang="en-US" dirty="0" smtClean="0"/>
          </a:p>
          <a:p>
            <a:pPr marL="0" indent="0">
              <a:buNone/>
            </a:pPr>
            <a:endParaRPr lang="en-US" dirty="0"/>
          </a:p>
          <a:p>
            <a:pPr marL="0" indent="0">
              <a:buNone/>
            </a:pPr>
            <a:r>
              <a:rPr lang="en-US" b="1" dirty="0"/>
              <a:t>Just do something—almost anything.</a:t>
            </a:r>
            <a:r>
              <a:rPr lang="en-US"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038059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smtClean="0"/>
          </a:p>
          <a:p>
            <a:pPr marL="0" indent="0">
              <a:buNone/>
            </a:pPr>
            <a:r>
              <a:rPr lang="en-US" dirty="0" smtClean="0"/>
              <a:t>There </a:t>
            </a:r>
            <a:r>
              <a:rPr lang="en-US" dirty="0"/>
              <a:t>are several steps we can take to build momentum in revitalization: </a:t>
            </a:r>
            <a:endParaRPr lang="en-US" dirty="0" smtClean="0"/>
          </a:p>
          <a:p>
            <a:pPr marL="0" indent="0">
              <a:buNone/>
            </a:pPr>
            <a:endParaRPr lang="en-US" dirty="0"/>
          </a:p>
          <a:p>
            <a:pPr marL="0" indent="0">
              <a:buNone/>
            </a:pPr>
            <a:r>
              <a:rPr lang="en-US" b="1" dirty="0"/>
              <a:t>Build on Your Successes</a:t>
            </a:r>
            <a:r>
              <a:rPr lang="en-US" dirty="0"/>
              <a:t> </a:t>
            </a:r>
          </a:p>
          <a:p>
            <a:pPr marL="0" indent="0">
              <a:buNone/>
            </a:pPr>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6781800" y="3886200"/>
            <a:ext cx="2127621" cy="2819400"/>
          </a:xfrm>
          <a:prstGeom prst="rect">
            <a:avLst/>
          </a:prstGeom>
        </p:spPr>
      </p:pic>
    </p:spTree>
    <p:extLst>
      <p:ext uri="{BB962C8B-B14F-4D97-AF65-F5344CB8AC3E}">
        <p14:creationId xmlns:p14="http://schemas.microsoft.com/office/powerpoint/2010/main" val="395581872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latin typeface="Comic Sans MS"/>
                <a:ea typeface="Times New Roman"/>
                <a:cs typeface="Arial"/>
              </a:rPr>
              <a:t>A nostalgic wishing list can hurt even a church in the midst of successful renewal! </a:t>
            </a:r>
            <a:endParaRPr lang="en-US" dirty="0"/>
          </a:p>
        </p:txBody>
      </p:sp>
      <p:pic>
        <p:nvPicPr>
          <p:cNvPr id="4" name="Picture 3"/>
          <p:cNvPicPr>
            <a:picLocks noChangeAspect="1"/>
          </p:cNvPicPr>
          <p:nvPr/>
        </p:nvPicPr>
        <p:blipFill>
          <a:blip r:embed="rId2"/>
          <a:stretch>
            <a:fillRect/>
          </a:stretch>
        </p:blipFill>
        <p:spPr>
          <a:xfrm>
            <a:off x="3505200" y="3429000"/>
            <a:ext cx="2127621" cy="2819400"/>
          </a:xfrm>
          <a:prstGeom prst="rect">
            <a:avLst/>
          </a:prstGeom>
        </p:spPr>
      </p:pic>
    </p:spTree>
    <p:extLst>
      <p:ext uri="{BB962C8B-B14F-4D97-AF65-F5344CB8AC3E}">
        <p14:creationId xmlns:p14="http://schemas.microsoft.com/office/powerpoint/2010/main" val="104936902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Intentional Steps toward Building Momentum in Church Revitalization </a:t>
            </a:r>
          </a:p>
          <a:p>
            <a:endParaRPr lang="en-US" dirty="0" smtClean="0"/>
          </a:p>
          <a:p>
            <a:pPr marL="0" indent="0">
              <a:buNone/>
            </a:pPr>
            <a:r>
              <a:rPr lang="en-US" dirty="0" smtClean="0"/>
              <a:t>There </a:t>
            </a:r>
            <a:r>
              <a:rPr lang="en-US" dirty="0"/>
              <a:t>are several steps we can take to build momentum in revitalization: </a:t>
            </a:r>
            <a:endParaRPr lang="en-US" dirty="0" smtClean="0"/>
          </a:p>
          <a:p>
            <a:pPr marL="0" indent="0">
              <a:buNone/>
            </a:pPr>
            <a:endParaRPr lang="en-US" dirty="0"/>
          </a:p>
          <a:p>
            <a:pPr marL="0" indent="0">
              <a:buNone/>
            </a:pPr>
            <a:r>
              <a:rPr lang="en-US" b="1" dirty="0"/>
              <a:t>Work on the serendipitous breakthroughs for Church Revitalization</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989894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marL="0" indent="0">
              <a:buNone/>
            </a:pPr>
            <a:r>
              <a:rPr lang="en-US" dirty="0"/>
              <a:t>Revitalization breakthroughs occur when we continually:</a:t>
            </a:r>
          </a:p>
          <a:p>
            <a:pPr marL="0" indent="0">
              <a:buNone/>
            </a:pPr>
            <a:r>
              <a:rPr lang="en-US" dirty="0"/>
              <a:t>1. Meet the needs of the community (which allows us to stay in the playing field);</a:t>
            </a:r>
          </a:p>
          <a:p>
            <a:pPr marL="0" indent="0">
              <a:buNone/>
            </a:pPr>
            <a:r>
              <a:rPr lang="en-US" dirty="0"/>
              <a:t>2. Improve ourselves and our church revitalization assistance team; and</a:t>
            </a:r>
          </a:p>
          <a:p>
            <a:pPr marL="0" indent="0">
              <a:buNone/>
            </a:pPr>
            <a:r>
              <a:rPr lang="en-US" dirty="0"/>
              <a:t>3. Succeed. It's a fact that there is no success like success. </a:t>
            </a:r>
          </a:p>
          <a:p>
            <a:endParaRPr lang="en-US" dirty="0"/>
          </a:p>
        </p:txBody>
      </p:sp>
    </p:spTree>
    <p:extLst>
      <p:ext uri="{BB962C8B-B14F-4D97-AF65-F5344CB8AC3E}">
        <p14:creationId xmlns:p14="http://schemas.microsoft.com/office/powerpoint/2010/main" val="104936902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But there is a temptation that comes with a breakthrough in church revitalization and the momentum that comes with it.  The temptation is to ease up and celebrate the initial victory. </a:t>
            </a:r>
            <a:endParaRPr lang="en-US" dirty="0"/>
          </a:p>
        </p:txBody>
      </p:sp>
      <p:pic>
        <p:nvPicPr>
          <p:cNvPr id="4" name="Picture 3"/>
          <p:cNvPicPr>
            <a:picLocks noChangeAspect="1"/>
          </p:cNvPicPr>
          <p:nvPr/>
        </p:nvPicPr>
        <p:blipFill>
          <a:blip r:embed="rId2"/>
          <a:stretch>
            <a:fillRect/>
          </a:stretch>
        </p:blipFill>
        <p:spPr>
          <a:xfrm>
            <a:off x="6781800" y="3810000"/>
            <a:ext cx="2127621" cy="2819400"/>
          </a:xfrm>
          <a:prstGeom prst="rect">
            <a:avLst/>
          </a:prstGeom>
        </p:spPr>
      </p:pic>
    </p:spTree>
    <p:extLst>
      <p:ext uri="{BB962C8B-B14F-4D97-AF65-F5344CB8AC3E}">
        <p14:creationId xmlns:p14="http://schemas.microsoft.com/office/powerpoint/2010/main" val="18980346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latin typeface="Comic Sans MS"/>
                <a:ea typeface="Times New Roman"/>
                <a:cs typeface="Arial"/>
              </a:rPr>
              <a:t>When the church revitalization train already has stopped - get off and take a rest. </a:t>
            </a:r>
            <a:endParaRPr lang="en-US" dirty="0"/>
          </a:p>
        </p:txBody>
      </p:sp>
      <p:pic>
        <p:nvPicPr>
          <p:cNvPr id="4" name="Picture 3"/>
          <p:cNvPicPr>
            <a:picLocks noChangeAspect="1"/>
          </p:cNvPicPr>
          <p:nvPr/>
        </p:nvPicPr>
        <p:blipFill>
          <a:blip r:embed="rId2"/>
          <a:stretch>
            <a:fillRect/>
          </a:stretch>
        </p:blipFill>
        <p:spPr>
          <a:xfrm>
            <a:off x="609600" y="3429000"/>
            <a:ext cx="2127621" cy="2819400"/>
          </a:xfrm>
          <a:prstGeom prst="rect">
            <a:avLst/>
          </a:prstGeom>
        </p:spPr>
      </p:pic>
    </p:spTree>
    <p:extLst>
      <p:ext uri="{BB962C8B-B14F-4D97-AF65-F5344CB8AC3E}">
        <p14:creationId xmlns:p14="http://schemas.microsoft.com/office/powerpoint/2010/main" val="159559118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1.  Develop a church revitalization assistance team.</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162800" y="4191000"/>
            <a:ext cx="1725098" cy="2286000"/>
          </a:xfrm>
          <a:prstGeom prst="rect">
            <a:avLst/>
          </a:prstGeom>
        </p:spPr>
      </p:pic>
    </p:spTree>
    <p:extLst>
      <p:ext uri="{BB962C8B-B14F-4D97-AF65-F5344CB8AC3E}">
        <p14:creationId xmlns:p14="http://schemas.microsoft.com/office/powerpoint/2010/main" val="267471836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2.  Develop a revitalization time line utilizing the rule of the ninety day push.</a:t>
            </a:r>
            <a:endParaRPr lang="en-US" dirty="0"/>
          </a:p>
          <a:p>
            <a:pPr marL="0" indent="0">
              <a:buNone/>
            </a:pPr>
            <a:endParaRPr lang="en-US" dirty="0"/>
          </a:p>
        </p:txBody>
      </p:sp>
    </p:spTree>
    <p:extLst>
      <p:ext uri="{BB962C8B-B14F-4D97-AF65-F5344CB8AC3E}">
        <p14:creationId xmlns:p14="http://schemas.microsoft.com/office/powerpoint/2010/main" val="144746168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3.  The CRAT should brainstorm ideas for delivering strong biblical content that addresses the heart language issues of your mission field.</a:t>
            </a:r>
            <a:endParaRPr lang="en-US" dirty="0"/>
          </a:p>
          <a:p>
            <a:pPr marL="0" indent="0">
              <a:buNone/>
            </a:pPr>
            <a:endParaRPr lang="en-US" dirty="0"/>
          </a:p>
        </p:txBody>
      </p:sp>
    </p:spTree>
    <p:extLst>
      <p:ext uri="{BB962C8B-B14F-4D97-AF65-F5344CB8AC3E}">
        <p14:creationId xmlns:p14="http://schemas.microsoft.com/office/powerpoint/2010/main" val="258965757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dirty="0"/>
              <a:t>That is also true in church revitalization efforts:</a:t>
            </a:r>
          </a:p>
          <a:p>
            <a:pPr marL="0" indent="0">
              <a:buNone/>
            </a:pPr>
            <a:endParaRPr lang="en-US" b="1" i="1" dirty="0" smtClean="0"/>
          </a:p>
          <a:p>
            <a:pPr marL="0" indent="0">
              <a:buNone/>
            </a:pPr>
            <a:r>
              <a:rPr lang="en-US" b="1" i="1" dirty="0" smtClean="0"/>
              <a:t>Sometimes </a:t>
            </a:r>
            <a:r>
              <a:rPr lang="en-US" b="1" i="1" dirty="0"/>
              <a:t>the greatest risk is in doing nothing.</a:t>
            </a:r>
            <a:r>
              <a:rPr lang="en-US" dirty="0"/>
              <a:t> </a:t>
            </a:r>
          </a:p>
          <a:p>
            <a:endParaRPr lang="en-US" dirty="0"/>
          </a:p>
        </p:txBody>
      </p:sp>
      <p:pic>
        <p:nvPicPr>
          <p:cNvPr id="4" name="Picture 3"/>
          <p:cNvPicPr>
            <a:picLocks noChangeAspect="1"/>
          </p:cNvPicPr>
          <p:nvPr/>
        </p:nvPicPr>
        <p:blipFill>
          <a:blip r:embed="rId2"/>
          <a:stretch>
            <a:fillRect/>
          </a:stretch>
        </p:blipFill>
        <p:spPr>
          <a:xfrm>
            <a:off x="6781800" y="3886200"/>
            <a:ext cx="2127621"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4.  Raise the spiritual temperature of the church renewal efforts.</a:t>
            </a:r>
            <a:endParaRPr lang="en-US" dirty="0"/>
          </a:p>
          <a:p>
            <a:pPr marL="0" indent="0">
              <a:buNone/>
            </a:pPr>
            <a:endParaRPr lang="en-US" dirty="0"/>
          </a:p>
        </p:txBody>
      </p:sp>
    </p:spTree>
    <p:extLst>
      <p:ext uri="{BB962C8B-B14F-4D97-AF65-F5344CB8AC3E}">
        <p14:creationId xmlns:p14="http://schemas.microsoft.com/office/powerpoint/2010/main" val="65885496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5.  The CRAT should brainstorm ideas for creating buzz throughout the church and throughout the community.</a:t>
            </a:r>
            <a:endParaRPr lang="en-US" dirty="0"/>
          </a:p>
          <a:p>
            <a:pPr marL="0" indent="0">
              <a:buNone/>
            </a:pPr>
            <a:endParaRPr lang="en-US" dirty="0"/>
          </a:p>
        </p:txBody>
      </p:sp>
    </p:spTree>
    <p:extLst>
      <p:ext uri="{BB962C8B-B14F-4D97-AF65-F5344CB8AC3E}">
        <p14:creationId xmlns:p14="http://schemas.microsoft.com/office/powerpoint/2010/main" val="117726116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6.  Drive the church revitalization theme throughout the church.</a:t>
            </a:r>
            <a:endParaRPr lang="en-US" dirty="0"/>
          </a:p>
          <a:p>
            <a:pPr marL="0" indent="0">
              <a:buNone/>
            </a:pPr>
            <a:endParaRPr lang="en-US" dirty="0"/>
          </a:p>
        </p:txBody>
      </p:sp>
    </p:spTree>
    <p:extLst>
      <p:ext uri="{BB962C8B-B14F-4D97-AF65-F5344CB8AC3E}">
        <p14:creationId xmlns:p14="http://schemas.microsoft.com/office/powerpoint/2010/main" val="316418549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7.  Develop church revitalization comeback events.</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010400" y="4114800"/>
            <a:ext cx="1955111" cy="2590800"/>
          </a:xfrm>
          <a:prstGeom prst="rect">
            <a:avLst/>
          </a:prstGeom>
        </p:spPr>
      </p:pic>
    </p:spTree>
    <p:extLst>
      <p:ext uri="{BB962C8B-B14F-4D97-AF65-F5344CB8AC3E}">
        <p14:creationId xmlns:p14="http://schemas.microsoft.com/office/powerpoint/2010/main" val="346239211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8.  Recruit volunteers to fill needed ministry roles.</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162800" y="4267200"/>
            <a:ext cx="1782601" cy="2362200"/>
          </a:xfrm>
          <a:prstGeom prst="rect">
            <a:avLst/>
          </a:prstGeom>
        </p:spPr>
      </p:pic>
    </p:spTree>
    <p:extLst>
      <p:ext uri="{BB962C8B-B14F-4D97-AF65-F5344CB8AC3E}">
        <p14:creationId xmlns:p14="http://schemas.microsoft.com/office/powerpoint/2010/main" val="404921036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Here are a couple insights that you can apply in planning your church revitalization strategies</a:t>
            </a:r>
            <a:r>
              <a:rPr lang="en-US" dirty="0" smtClean="0"/>
              <a:t>:</a:t>
            </a:r>
          </a:p>
          <a:p>
            <a:pPr marL="0" indent="0">
              <a:buNone/>
            </a:pPr>
            <a:endParaRPr lang="en-US" dirty="0"/>
          </a:p>
          <a:p>
            <a:pPr marL="0" indent="0">
              <a:buNone/>
            </a:pPr>
            <a:r>
              <a:rPr lang="en-US" b="1" dirty="0"/>
              <a:t>9.  Drive your newly develop missional values deeper into the changing culture of your church during the church revitalization efforts.</a:t>
            </a:r>
            <a:endParaRPr lang="en-US" dirty="0"/>
          </a:p>
          <a:p>
            <a:pPr marL="0" indent="0">
              <a:buNone/>
            </a:pPr>
            <a:endParaRPr lang="en-US" dirty="0"/>
          </a:p>
        </p:txBody>
      </p:sp>
    </p:spTree>
    <p:extLst>
      <p:ext uri="{BB962C8B-B14F-4D97-AF65-F5344CB8AC3E}">
        <p14:creationId xmlns:p14="http://schemas.microsoft.com/office/powerpoint/2010/main" val="352892298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dirty="0"/>
              <a:t>Remember the Muscle of Momentum.</a:t>
            </a:r>
            <a:r>
              <a:rPr lang="en-US" dirty="0"/>
              <a:t> </a:t>
            </a:r>
            <a:endParaRPr lang="en-US" dirty="0"/>
          </a:p>
        </p:txBody>
      </p:sp>
      <p:pic>
        <p:nvPicPr>
          <p:cNvPr id="4" name="Picture 3"/>
          <p:cNvPicPr>
            <a:picLocks noChangeAspect="1"/>
          </p:cNvPicPr>
          <p:nvPr/>
        </p:nvPicPr>
        <p:blipFill>
          <a:blip r:embed="rId2"/>
          <a:stretch>
            <a:fillRect/>
          </a:stretch>
        </p:blipFill>
        <p:spPr>
          <a:xfrm>
            <a:off x="3429000" y="2743200"/>
            <a:ext cx="2127621" cy="2819400"/>
          </a:xfrm>
          <a:prstGeom prst="rect">
            <a:avLst/>
          </a:prstGeom>
        </p:spPr>
      </p:pic>
    </p:spTree>
    <p:extLst>
      <p:ext uri="{BB962C8B-B14F-4D97-AF65-F5344CB8AC3E}">
        <p14:creationId xmlns:p14="http://schemas.microsoft.com/office/powerpoint/2010/main" val="33602743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Church Revitalizers need to learn to harness the muscles of momentum and discover that they will greatly assist your revitalization in moving across the starting line of growing a revived church with Gods leading. </a:t>
            </a:r>
            <a:endParaRPr lang="en-US" dirty="0" smtClean="0"/>
          </a:p>
          <a:p>
            <a:pPr marL="0" indent="0">
              <a:buNone/>
            </a:pPr>
            <a:endParaRPr lang="en-US" dirty="0"/>
          </a:p>
          <a:p>
            <a:pPr marL="0" indent="0">
              <a:buNone/>
            </a:pPr>
            <a:r>
              <a:rPr lang="en-US" dirty="0"/>
              <a:t>Keep the wind in your Sails and press on!</a:t>
            </a:r>
          </a:p>
          <a:p>
            <a:pPr marL="0" indent="0">
              <a:buNone/>
            </a:pPr>
            <a:endParaRPr lang="en-US" dirty="0"/>
          </a:p>
        </p:txBody>
      </p:sp>
    </p:spTree>
    <p:extLst>
      <p:ext uri="{BB962C8B-B14F-4D97-AF65-F5344CB8AC3E}">
        <p14:creationId xmlns:p14="http://schemas.microsoft.com/office/powerpoint/2010/main" val="58493441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24000"/>
            <a:ext cx="8077200" cy="1165225"/>
          </a:xfrm>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Subtitle 2"/>
          <p:cNvSpPr>
            <a:spLocks noGrp="1"/>
          </p:cNvSpPr>
          <p:nvPr>
            <p:ph type="subTitle" idx="1"/>
          </p:nvPr>
        </p:nvSpPr>
        <p:spPr>
          <a:xfrm>
            <a:off x="1524000" y="5562600"/>
            <a:ext cx="6400800" cy="838200"/>
          </a:xfrm>
        </p:spPr>
        <p:txBody>
          <a:bodyPr/>
          <a:lstStyle/>
          <a:p>
            <a:r>
              <a:rPr lang="en-US" dirty="0" smtClean="0"/>
              <a:t>Tom Cheyney</a:t>
            </a:r>
            <a:endParaRPr lang="en-US" dirty="0"/>
          </a:p>
        </p:txBody>
      </p:sp>
      <p:pic>
        <p:nvPicPr>
          <p:cNvPr id="4" name="Picture 3"/>
          <p:cNvPicPr>
            <a:picLocks noChangeAspect="1"/>
          </p:cNvPicPr>
          <p:nvPr/>
        </p:nvPicPr>
        <p:blipFill>
          <a:blip r:embed="rId3"/>
          <a:stretch>
            <a:fillRect/>
          </a:stretch>
        </p:blipFill>
        <p:spPr>
          <a:xfrm>
            <a:off x="3429000" y="2743200"/>
            <a:ext cx="2127621" cy="2819400"/>
          </a:xfrm>
          <a:prstGeom prst="rect">
            <a:avLst/>
          </a:prstGeom>
        </p:spPr>
      </p:pic>
    </p:spTree>
    <p:extLst>
      <p:ext uri="{BB962C8B-B14F-4D97-AF65-F5344CB8AC3E}">
        <p14:creationId xmlns:p14="http://schemas.microsoft.com/office/powerpoint/2010/main" val="18658996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The inertia that a moving object builds up is called momentum. It takes lots of energy to build up momentum but it takes far less energy to maintain it. </a:t>
            </a:r>
            <a:endParaRPr lang="en-US" dirty="0"/>
          </a:p>
        </p:txBody>
      </p:sp>
      <p:pic>
        <p:nvPicPr>
          <p:cNvPr id="4" name="Picture 3"/>
          <p:cNvPicPr>
            <a:picLocks noChangeAspect="1"/>
          </p:cNvPicPr>
          <p:nvPr/>
        </p:nvPicPr>
        <p:blipFill>
          <a:blip r:embed="rId2"/>
          <a:stretch>
            <a:fillRect/>
          </a:stretch>
        </p:blipFill>
        <p:spPr>
          <a:xfrm>
            <a:off x="381000" y="3810000"/>
            <a:ext cx="2127621"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Momentum in church revitalization efforts will out distance negative skunking every time. </a:t>
            </a:r>
          </a:p>
          <a:p>
            <a:pPr marL="0" indent="0">
              <a:buNone/>
            </a:pPr>
            <a:endParaRPr lang="en-US" dirty="0"/>
          </a:p>
        </p:txBody>
      </p:sp>
      <p:pic>
        <p:nvPicPr>
          <p:cNvPr id="4" name="Picture 3"/>
          <p:cNvPicPr>
            <a:picLocks noChangeAspect="1"/>
          </p:cNvPicPr>
          <p:nvPr/>
        </p:nvPicPr>
        <p:blipFill>
          <a:blip r:embed="rId2"/>
          <a:stretch>
            <a:fillRect/>
          </a:stretch>
        </p:blipFill>
        <p:spPr>
          <a:xfrm>
            <a:off x="3429000" y="2743200"/>
            <a:ext cx="2127621" cy="2819400"/>
          </a:xfrm>
          <a:prstGeom prst="rect">
            <a:avLst/>
          </a:prstGeom>
        </p:spPr>
      </p:pic>
    </p:spTree>
    <p:extLst>
      <p:ext uri="{BB962C8B-B14F-4D97-AF65-F5344CB8AC3E}">
        <p14:creationId xmlns:p14="http://schemas.microsoft.com/office/powerpoint/2010/main" val="4351245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Have you met any </a:t>
            </a:r>
            <a:r>
              <a:rPr lang="en-US" i="1" dirty="0"/>
              <a:t>Church Skunkers</a:t>
            </a:r>
            <a:r>
              <a:rPr lang="en-US" dirty="0"/>
              <a:t> in your church revitalization efforts?  Church skunking is the ploy that happens frequently within local church renewal efforts, when pessimistic church members spray negativity all over those creative church members who are trying to spark the renewal efforts of the church. A well-known example would be the tried but true expression by skunkers “We tried that years ago and it did not work.”</a:t>
            </a:r>
          </a:p>
          <a:p>
            <a:pPr marL="0" indent="0">
              <a:buNone/>
            </a:pPr>
            <a:endParaRPr lang="en-US" dirty="0"/>
          </a:p>
        </p:txBody>
      </p:sp>
    </p:spTree>
    <p:extLst>
      <p:ext uri="{BB962C8B-B14F-4D97-AF65-F5344CB8AC3E}">
        <p14:creationId xmlns:p14="http://schemas.microsoft.com/office/powerpoint/2010/main" val="15050065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When you have the power of momentum the skunkers will try hard to slow things down but keeping the energy moving forward is vital to a churches renewal efforts.</a:t>
            </a:r>
          </a:p>
          <a:p>
            <a:endParaRPr lang="en-US" dirty="0"/>
          </a:p>
        </p:txBody>
      </p:sp>
      <p:pic>
        <p:nvPicPr>
          <p:cNvPr id="4" name="Picture 3"/>
          <p:cNvPicPr>
            <a:picLocks noChangeAspect="1"/>
          </p:cNvPicPr>
          <p:nvPr/>
        </p:nvPicPr>
        <p:blipFill>
          <a:blip r:embed="rId2"/>
          <a:stretch>
            <a:fillRect/>
          </a:stretch>
        </p:blipFill>
        <p:spPr>
          <a:xfrm>
            <a:off x="3505200" y="3886200"/>
            <a:ext cx="2127621" cy="2819400"/>
          </a:xfrm>
          <a:prstGeom prst="rect">
            <a:avLst/>
          </a:prstGeom>
        </p:spPr>
      </p:pic>
    </p:spTree>
    <p:extLst>
      <p:ext uri="{BB962C8B-B14F-4D97-AF65-F5344CB8AC3E}">
        <p14:creationId xmlns:p14="http://schemas.microsoft.com/office/powerpoint/2010/main" val="410875001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dirty="0"/>
              <a:t>Let’s look at the importance of momentum in a churches revitalization strategy</a:t>
            </a:r>
            <a:r>
              <a:rPr lang="en-US" dirty="0" smtClean="0"/>
              <a:t>:</a:t>
            </a:r>
          </a:p>
          <a:p>
            <a:endParaRPr lang="en-US" dirty="0"/>
          </a:p>
          <a:p>
            <a:r>
              <a:rPr lang="en-US" b="1" dirty="0"/>
              <a:t>The Muscle of Momentum </a:t>
            </a:r>
          </a:p>
          <a:p>
            <a:pPr marL="0" indent="0">
              <a:buNone/>
            </a:pPr>
            <a:endParaRPr lang="en-US" dirty="0"/>
          </a:p>
        </p:txBody>
      </p:sp>
      <p:pic>
        <p:nvPicPr>
          <p:cNvPr id="4" name="Picture 3"/>
          <p:cNvPicPr>
            <a:picLocks noChangeAspect="1"/>
          </p:cNvPicPr>
          <p:nvPr/>
        </p:nvPicPr>
        <p:blipFill>
          <a:blip r:embed="rId2"/>
          <a:stretch>
            <a:fillRect/>
          </a:stretch>
        </p:blipFill>
        <p:spPr>
          <a:xfrm>
            <a:off x="6477000" y="3581400"/>
            <a:ext cx="2127621" cy="2819400"/>
          </a:xfrm>
          <a:prstGeom prst="rect">
            <a:avLst/>
          </a:prstGeom>
        </p:spPr>
      </p:pic>
    </p:spTree>
    <p:extLst>
      <p:ext uri="{BB962C8B-B14F-4D97-AF65-F5344CB8AC3E}">
        <p14:creationId xmlns:p14="http://schemas.microsoft.com/office/powerpoint/2010/main" val="4351245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effectLst/>
              </a:rPr>
              <a:t>Building Momentum for Church Revitalization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marL="0" indent="0">
              <a:buNone/>
            </a:pPr>
            <a:r>
              <a:rPr lang="en-US" b="1" i="1" dirty="0"/>
              <a:t>A minister doesn’t become truly effective as a leader until </a:t>
            </a:r>
            <a:r>
              <a:rPr lang="en-US" b="1" i="1" dirty="0" smtClean="0"/>
              <a:t>after </a:t>
            </a:r>
            <a:r>
              <a:rPr lang="en-US" b="1" i="1" dirty="0"/>
              <a:t>seven years at a church.</a:t>
            </a:r>
            <a:r>
              <a:rPr lang="en-US" dirty="0"/>
              <a:t> </a:t>
            </a:r>
          </a:p>
          <a:p>
            <a:pPr marL="0" indent="0">
              <a:buNone/>
            </a:pPr>
            <a:endParaRPr lang="en-US" dirty="0"/>
          </a:p>
        </p:txBody>
      </p:sp>
      <p:pic>
        <p:nvPicPr>
          <p:cNvPr id="4" name="Picture 3"/>
          <p:cNvPicPr>
            <a:picLocks noChangeAspect="1"/>
          </p:cNvPicPr>
          <p:nvPr/>
        </p:nvPicPr>
        <p:blipFill>
          <a:blip r:embed="rId2"/>
          <a:stretch>
            <a:fillRect/>
          </a:stretch>
        </p:blipFill>
        <p:spPr>
          <a:xfrm>
            <a:off x="3429000" y="3429000"/>
            <a:ext cx="2127621" cy="2819400"/>
          </a:xfrm>
          <a:prstGeom prst="rect">
            <a:avLst/>
          </a:prstGeom>
        </p:spPr>
      </p:pic>
    </p:spTree>
    <p:extLst>
      <p:ext uri="{BB962C8B-B14F-4D97-AF65-F5344CB8AC3E}">
        <p14:creationId xmlns:p14="http://schemas.microsoft.com/office/powerpoint/2010/main" val="15050065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C018813609991">
  <a:themeElements>
    <a:clrScheme name="PresPro 1">
      <a:dk1>
        <a:sysClr val="windowText" lastClr="000000"/>
      </a:dk1>
      <a:lt1>
        <a:sysClr val="window" lastClr="FFFFFF"/>
      </a:lt1>
      <a:dk2>
        <a:srgbClr val="575F6D"/>
      </a:dk2>
      <a:lt2>
        <a:srgbClr val="FFF39D"/>
      </a:lt2>
      <a:accent1>
        <a:srgbClr val="7030A0"/>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BAEB92F-B35A-4BD8-A5A6-3467DA456C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TC018813609991</Template>
  <TotalTime>79</TotalTime>
  <Words>1317</Words>
  <Application>Microsoft Macintosh PowerPoint</Application>
  <PresentationFormat>On-screen Show (4:3)</PresentationFormat>
  <Paragraphs>132</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TC018813609991</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lpstr>Building Momentum for Church Revitalization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xabst binary waves</dc:title>
  <dc:creator/>
  <cp:keywords/>
  <dc:description>2010 abstract powerpoint template from presentationpro.com</dc:description>
  <cp:lastModifiedBy>Tom Cheyney</cp:lastModifiedBy>
  <cp:revision>28</cp:revision>
  <dcterms:modified xsi:type="dcterms:W3CDTF">2016-01-04T18:42:36Z</dcterms:modified>
  <cp:category>2010 abstract curves</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TC018813609991</vt:lpwstr>
  </property>
</Properties>
</file>