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05" autoAdjust="0"/>
  </p:normalViewPr>
  <p:slideViewPr>
    <p:cSldViewPr snapToGrid="0">
      <p:cViewPr varScale="1">
        <p:scale>
          <a:sx n="74" d="100"/>
          <a:sy n="74" d="100"/>
        </p:scale>
        <p:origin x="43" y="8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8F4EA64-D5E8-4450-BC30-7DFC4EBD38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641F71-C740-4CC1-840C-5FB23C8519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D963B1-226B-4B24-8975-7DD28730789D}" type="datetimeFigureOut">
              <a:rPr lang="en-US" smtClean="0"/>
              <a:t>3/27/2022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BCE577-AAC9-4588-9221-506DA251D4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921CD-9C42-44C5-B535-5F5FA40227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8FA9CF0-FE85-40E5-A3E4-9D8D4A205B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678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2C0BE83-1F76-412F-817F-6B87541A62B7}" type="datetimeFigureOut">
              <a:rPr lang="en-US" smtClean="0"/>
              <a:t>3/27/2022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CB54AA9-D1C5-4A71-8BC1-393246244D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09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54AA9-D1C5-4A71-8BC1-393246244DD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9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3/27/2022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3BFCDB3-13C4-4D69-848D-3F1F4D6B8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2B9599-6E7A-4DD2-B13A-B4F68A135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377648-1ED1-4112-805B-16C14CE9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/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63B59CB-289C-4850-A932-358B9E412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77" y="806752"/>
            <a:ext cx="6570161" cy="5244497"/>
          </a:xfrm>
          <a:prstGeom prst="rect">
            <a:avLst/>
          </a:prstGeom>
          <a:solidFill>
            <a:schemeClr val="tx1"/>
          </a:solidFill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19" name="Picture 18" descr="Cactus">
            <a:extLst>
              <a:ext uri="{FF2B5EF4-FFF2-40B4-BE49-F238E27FC236}">
                <a16:creationId xmlns:a16="http://schemas.microsoft.com/office/drawing/2014/main" id="{CA6895E3-C8BD-4010-B9E7-E43BA3D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6" r="1" b="1"/>
          <a:stretch/>
        </p:blipFill>
        <p:spPr>
          <a:xfrm>
            <a:off x="981201" y="971344"/>
            <a:ext cx="6233513" cy="491531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98867647-07B7-4265-832F-DE0E80979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16AC468-2C3D-4337-A9A2-81175F6D5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A873262-74DB-4FD1-9625-E4616CF01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9F3D15D-CB95-47AD-87F5-9CFF84F61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D90EC3D-482A-4E73-B198-E8341A0D0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2611" y="1093694"/>
            <a:ext cx="3516543" cy="3614492"/>
          </a:xfrm>
        </p:spPr>
        <p:txBody>
          <a:bodyPr>
            <a:normAutofit/>
          </a:bodyPr>
          <a:lstStyle/>
          <a:p>
            <a:r>
              <a:rPr lang="en-US" sz="4600" b="1" i="1" dirty="0">
                <a:solidFill>
                  <a:srgbClr val="FFFFFF"/>
                </a:solidFill>
              </a:rPr>
              <a:t>Deacons as gardeners of the fellowship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048EE7C-B77F-4E59-88A7-DD66337BB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60024" y="4708186"/>
            <a:ext cx="3238829" cy="1496816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6:1-7</a:t>
            </a:r>
          </a:p>
        </p:txBody>
      </p:sp>
    </p:spTree>
    <p:extLst>
      <p:ext uri="{BB962C8B-B14F-4D97-AF65-F5344CB8AC3E}">
        <p14:creationId xmlns:p14="http://schemas.microsoft.com/office/powerpoint/2010/main" val="75576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8758-886D-4F6E-8BF7-34A551E0D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23861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Why do we need Deacons?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DC607-FA14-49DC-9BC6-49DC0A78E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66455"/>
            <a:ext cx="10058400" cy="444895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Role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Deacons are the </a:t>
            </a:r>
            <a:r>
              <a:rPr lang="en-US" sz="3000" b="1" i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spiritual guardians of the church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They are to serve the pastor and ministerial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staff in the conduct of their responsibilities, to lead the membership in spiritual growth, and are to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ensure the cause of Christ is magnified in all ministries and activities of the Church. They should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meet together and with the Pastor regularly to pray, to identify ministry concerns of the church, and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 determine how they can best serve the bride of Christ.</a:t>
            </a:r>
          </a:p>
        </p:txBody>
      </p:sp>
    </p:spTree>
    <p:extLst>
      <p:ext uri="{BB962C8B-B14F-4D97-AF65-F5344CB8AC3E}">
        <p14:creationId xmlns:p14="http://schemas.microsoft.com/office/powerpoint/2010/main" val="2656849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0C829-44FF-4715-B32A-AD3A8C0B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55033"/>
          </a:xfrm>
        </p:spPr>
        <p:txBody>
          <a:bodyPr>
            <a:normAutofit/>
          </a:bodyPr>
          <a:lstStyle/>
          <a:p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“genesis” of Deacon Ministry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5B164-E704-4F46-8C10-6CD0E81EA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0364"/>
            <a:ext cx="10058400" cy="4164676"/>
          </a:xfrm>
        </p:spPr>
        <p:txBody>
          <a:bodyPr>
            <a:norm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early church had a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fellowship problem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 breach in fellowship within a congregation of believers disrupts everything.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Apostles knew they couldn’t feed the flock spiritually AND deal with the fellowship issue.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They called on the congregation to select seven men from their number to minister to the body in a way that would heal the breach in fellowship.</a:t>
            </a:r>
          </a:p>
        </p:txBody>
      </p:sp>
    </p:spTree>
    <p:extLst>
      <p:ext uri="{BB962C8B-B14F-4D97-AF65-F5344CB8AC3E}">
        <p14:creationId xmlns:p14="http://schemas.microsoft.com/office/powerpoint/2010/main" val="9961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0C829-44FF-4715-B32A-AD3A8C0B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2591"/>
          </a:xfrm>
        </p:spPr>
        <p:txBody>
          <a:bodyPr>
            <a:normAutofit/>
          </a:bodyPr>
          <a:lstStyle/>
          <a:p>
            <a:r>
              <a:rPr lang="en-US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What is “Biblical Fellowship”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5B164-E704-4F46-8C10-6CD0E81EA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11354"/>
            <a:ext cx="10058400" cy="4323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Biblical Fellowship happens when believers are in right relationship with God and one another. This fellowship produces our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mutual cooperation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 God’s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worship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God’s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work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and God’s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will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being done in the world. </a:t>
            </a:r>
          </a:p>
          <a:p>
            <a:pPr marL="0" indent="0" algn="ctr">
              <a:buNone/>
            </a:pPr>
            <a:r>
              <a:rPr lang="en-U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 essentials, </a:t>
            </a:r>
            <a:r>
              <a:rPr lang="en-US" sz="3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unity</a:t>
            </a:r>
            <a:r>
              <a:rPr lang="en-U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 in non-essentials, </a:t>
            </a:r>
          </a:p>
          <a:p>
            <a:pPr marL="0" indent="0" algn="ctr">
              <a:buNone/>
            </a:pPr>
            <a:r>
              <a:rPr lang="en-US" sz="3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liberty</a:t>
            </a:r>
            <a:r>
              <a:rPr lang="en-U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 in all things, </a:t>
            </a:r>
            <a:r>
              <a:rPr lang="en-US" sz="3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charity</a:t>
            </a:r>
            <a:r>
              <a:rPr lang="en-U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589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FAF5-9A67-464D-BE72-E3FFC234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42594"/>
            <a:ext cx="10377182" cy="1169428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Satan’s </a:t>
            </a:r>
            <a:r>
              <a:rPr lang="en-US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“Divide and Conquer”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6CA59-4308-4250-A813-3ABE34290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10:10—the Thief vs. the Shepherd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In the Garden of Eden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Testing of Job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 Temptation of Christ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Satan wants to separate us from the “herd”</a:t>
            </a:r>
          </a:p>
        </p:txBody>
      </p:sp>
    </p:spTree>
    <p:extLst>
      <p:ext uri="{BB962C8B-B14F-4D97-AF65-F5344CB8AC3E}">
        <p14:creationId xmlns:p14="http://schemas.microsoft.com/office/powerpoint/2010/main" val="474160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F3B7-8821-4275-96B0-9B9100A2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1909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Barnabas the “Model Gardener”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630CA-9544-445C-9DE7-88B0011D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52631"/>
            <a:ext cx="10058400" cy="4496499"/>
          </a:xfrm>
        </p:spPr>
        <p:txBody>
          <a:bodyPr>
            <a:no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 name literally means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“Son of Encouragement”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Described as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“a good man, full of the Holy Spirit and of faith”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(Acts 11:24)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Three times Barnabas served as a Gardener: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When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Saul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came to Jerusalem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When he was sent to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Antioch</a:t>
            </a:r>
          </a:p>
          <a:p>
            <a:pPr marL="617220" lvl="1" indent="-342900">
              <a:buFont typeface="+mj-lt"/>
              <a:buAutoNum type="arabicPeriod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When Paul refused to allow 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John Mark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to go on the 2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nd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missionary journey</a:t>
            </a:r>
          </a:p>
        </p:txBody>
      </p:sp>
    </p:spTree>
    <p:extLst>
      <p:ext uri="{BB962C8B-B14F-4D97-AF65-F5344CB8AC3E}">
        <p14:creationId xmlns:p14="http://schemas.microsoft.com/office/powerpoint/2010/main" val="3504665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4411-CF34-4E77-979B-3D603BA64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Deacons as 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Gardeners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9411D-4042-403D-9D5A-30B9ADDC3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Biblical deacons model true fellowship with God and other believers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They actively serve the body in practical ways that promote fellowship, evangelism, and discipleship.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They lead by </a:t>
            </a:r>
            <a:r>
              <a:rPr lang="en-US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“washing feet”</a:t>
            </a:r>
          </a:p>
        </p:txBody>
      </p:sp>
    </p:spTree>
    <p:extLst>
      <p:ext uri="{BB962C8B-B14F-4D97-AF65-F5344CB8AC3E}">
        <p14:creationId xmlns:p14="http://schemas.microsoft.com/office/powerpoint/2010/main" val="133480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6765E-1316-4AFF-BF4A-090933F93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065402"/>
            <a:ext cx="10058400" cy="49696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latin typeface="Arial Black" panose="020B0A04020102020204" pitchFamily="34" charset="0"/>
              </a:rPr>
              <a:t>What would happen at our church if every member was of </a:t>
            </a:r>
            <a:r>
              <a:rPr lang="en-US" sz="3600" dirty="0">
                <a:solidFill>
                  <a:srgbClr val="FFC000"/>
                </a:solidFill>
                <a:latin typeface="Arial Black" panose="020B0A04020102020204" pitchFamily="34" charset="0"/>
              </a:rPr>
              <a:t>one heart</a:t>
            </a:r>
            <a:r>
              <a:rPr lang="en-US" sz="3600" dirty="0">
                <a:latin typeface="Arial Black" panose="020B0A04020102020204" pitchFamily="34" charset="0"/>
              </a:rPr>
              <a:t> and </a:t>
            </a:r>
            <a:r>
              <a:rPr lang="en-US" sz="3600" dirty="0">
                <a:solidFill>
                  <a:srgbClr val="FFC000"/>
                </a:solidFill>
                <a:latin typeface="Arial Black" panose="020B0A04020102020204" pitchFamily="34" charset="0"/>
              </a:rPr>
              <a:t>one mind</a:t>
            </a:r>
            <a:r>
              <a:rPr lang="en-US" sz="3600" dirty="0">
                <a:latin typeface="Arial Black" panose="020B0A04020102020204" pitchFamily="34" charset="0"/>
              </a:rPr>
              <a:t>? What if you truly loved one another and actively sought to serve the Lord by serving one another and a watching world?</a:t>
            </a:r>
          </a:p>
          <a:p>
            <a:pPr marL="0" indent="0" algn="ctr">
              <a:buNone/>
            </a:pPr>
            <a:endParaRPr lang="en-US" sz="1000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Arial Black" panose="020B0A04020102020204" pitchFamily="34" charset="0"/>
              </a:rPr>
              <a:t>In essentials, </a:t>
            </a:r>
            <a:r>
              <a:rPr lang="en-US" sz="2800" dirty="0">
                <a:solidFill>
                  <a:srgbClr val="FFC000"/>
                </a:solidFill>
                <a:latin typeface="Arial Black" panose="020B0A04020102020204" pitchFamily="34" charset="0"/>
              </a:rPr>
              <a:t>unity</a:t>
            </a:r>
            <a:r>
              <a:rPr lang="en-US" sz="2800" dirty="0">
                <a:latin typeface="Arial Black" panose="020B0A04020102020204" pitchFamily="34" charset="0"/>
              </a:rPr>
              <a:t>; in non-essentials, 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rgbClr val="FFC000"/>
                </a:solidFill>
                <a:latin typeface="Arial Black" panose="020B0A04020102020204" pitchFamily="34" charset="0"/>
              </a:rPr>
              <a:t>liberty</a:t>
            </a:r>
            <a:r>
              <a:rPr lang="en-US" sz="2800" dirty="0">
                <a:latin typeface="Arial Black" panose="020B0A04020102020204" pitchFamily="34" charset="0"/>
              </a:rPr>
              <a:t>; in all things, </a:t>
            </a:r>
            <a:r>
              <a:rPr lang="en-US" sz="2800" dirty="0">
                <a:solidFill>
                  <a:srgbClr val="FFC000"/>
                </a:solidFill>
                <a:latin typeface="Arial Black" panose="020B0A04020102020204" pitchFamily="34" charset="0"/>
              </a:rPr>
              <a:t>charity.</a:t>
            </a:r>
          </a:p>
          <a:p>
            <a:pPr marL="0" indent="0" algn="ctr">
              <a:buNone/>
            </a:pP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149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FC83A0-AB98-4659-ACD5-D2185007C703}">
  <ds:schemaRefs>
    <ds:schemaRef ds:uri="http://schemas.microsoft.com/office/infopath/2007/PartnerControls"/>
    <ds:schemaRef ds:uri="http://schemas.microsoft.com/office/2006/documentManagement/types"/>
    <ds:schemaRef ds:uri="16c05727-aa75-4e4a-9b5f-8a80a1165891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71af3243-3dd4-4a8d-8c0d-dd76da1f02a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3949939-2C9E-4399-80BE-3FEFB064CF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B7C465-BD8F-4B6A-8925-267AB00CDB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432</Words>
  <Application>Microsoft Office PowerPoint</Application>
  <PresentationFormat>Widescreen</PresentationFormat>
  <Paragraphs>40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Century Gothic</vt:lpstr>
      <vt:lpstr>Savon</vt:lpstr>
      <vt:lpstr>Deacons as gardeners of the fellowship</vt:lpstr>
      <vt:lpstr>Why do we need Deacons?</vt:lpstr>
      <vt:lpstr>The “genesis” of Deacon Ministry</vt:lpstr>
      <vt:lpstr>What is “Biblical Fellowship”</vt:lpstr>
      <vt:lpstr>Satan’s “Divide and Conquer” Strategy</vt:lpstr>
      <vt:lpstr>Barnabas the “Model Gardener”</vt:lpstr>
      <vt:lpstr>Deacons as Gardeners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Deacons as gardeners of the fellowship</dc:title>
  <dc:creator>Steve Holt</dc:creator>
  <cp:lastModifiedBy>Steve Holt</cp:lastModifiedBy>
  <cp:revision>3</cp:revision>
  <cp:lastPrinted>2022-03-27T19:42:49Z</cp:lastPrinted>
  <dcterms:created xsi:type="dcterms:W3CDTF">2022-02-26T16:09:20Z</dcterms:created>
  <dcterms:modified xsi:type="dcterms:W3CDTF">2022-03-27T19:44:20Z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