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80"/>
  </p:notesMasterIdLst>
  <p:sldIdLst>
    <p:sldId id="256" r:id="rId3"/>
    <p:sldId id="317" r:id="rId4"/>
    <p:sldId id="318" r:id="rId5"/>
    <p:sldId id="358" r:id="rId6"/>
    <p:sldId id="322" r:id="rId7"/>
    <p:sldId id="336" r:id="rId8"/>
    <p:sldId id="342" r:id="rId9"/>
    <p:sldId id="354" r:id="rId10"/>
    <p:sldId id="350" r:id="rId11"/>
    <p:sldId id="351" r:id="rId12"/>
    <p:sldId id="339" r:id="rId13"/>
    <p:sldId id="257" r:id="rId14"/>
    <p:sldId id="258" r:id="rId15"/>
    <p:sldId id="259" r:id="rId16"/>
    <p:sldId id="319" r:id="rId17"/>
    <p:sldId id="261" r:id="rId18"/>
    <p:sldId id="262" r:id="rId19"/>
    <p:sldId id="263" r:id="rId20"/>
    <p:sldId id="320" r:id="rId21"/>
    <p:sldId id="343" r:id="rId22"/>
    <p:sldId id="344" r:id="rId23"/>
    <p:sldId id="355" r:id="rId24"/>
    <p:sldId id="265" r:id="rId25"/>
    <p:sldId id="266" r:id="rId26"/>
    <p:sldId id="267" r:id="rId27"/>
    <p:sldId id="269" r:id="rId28"/>
    <p:sldId id="270" r:id="rId29"/>
    <p:sldId id="271" r:id="rId30"/>
    <p:sldId id="273" r:id="rId31"/>
    <p:sldId id="274" r:id="rId32"/>
    <p:sldId id="275" r:id="rId33"/>
    <p:sldId id="276" r:id="rId34"/>
    <p:sldId id="304" r:id="rId35"/>
    <p:sldId id="277" r:id="rId36"/>
    <p:sldId id="305" r:id="rId37"/>
    <p:sldId id="306" r:id="rId38"/>
    <p:sldId id="292" r:id="rId39"/>
    <p:sldId id="307" r:id="rId40"/>
    <p:sldId id="357" r:id="rId41"/>
    <p:sldId id="278" r:id="rId42"/>
    <p:sldId id="279" r:id="rId43"/>
    <p:sldId id="280" r:id="rId44"/>
    <p:sldId id="356" r:id="rId45"/>
    <p:sldId id="281" r:id="rId46"/>
    <p:sldId id="308" r:id="rId47"/>
    <p:sldId id="309" r:id="rId48"/>
    <p:sldId id="310" r:id="rId49"/>
    <p:sldId id="311" r:id="rId50"/>
    <p:sldId id="312" r:id="rId51"/>
    <p:sldId id="313" r:id="rId52"/>
    <p:sldId id="314" r:id="rId53"/>
    <p:sldId id="315" r:id="rId54"/>
    <p:sldId id="340" r:id="rId55"/>
    <p:sldId id="323" r:id="rId56"/>
    <p:sldId id="326" r:id="rId57"/>
    <p:sldId id="329" r:id="rId58"/>
    <p:sldId id="330" r:id="rId59"/>
    <p:sldId id="331" r:id="rId60"/>
    <p:sldId id="332" r:id="rId61"/>
    <p:sldId id="333" r:id="rId62"/>
    <p:sldId id="334" r:id="rId63"/>
    <p:sldId id="335" r:id="rId64"/>
    <p:sldId id="327" r:id="rId65"/>
    <p:sldId id="328" r:id="rId66"/>
    <p:sldId id="337" r:id="rId67"/>
    <p:sldId id="338" r:id="rId68"/>
    <p:sldId id="352" r:id="rId69"/>
    <p:sldId id="341" r:id="rId70"/>
    <p:sldId id="353" r:id="rId71"/>
    <p:sldId id="345" r:id="rId72"/>
    <p:sldId id="346" r:id="rId73"/>
    <p:sldId id="348" r:id="rId74"/>
    <p:sldId id="349" r:id="rId75"/>
    <p:sldId id="347" r:id="rId76"/>
    <p:sldId id="283" r:id="rId77"/>
    <p:sldId id="282" r:id="rId78"/>
    <p:sldId id="316"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03"/>
    <p:restoredTop sz="92610"/>
  </p:normalViewPr>
  <p:slideViewPr>
    <p:cSldViewPr>
      <p:cViewPr varScale="1">
        <p:scale>
          <a:sx n="95" d="100"/>
          <a:sy n="95" d="100"/>
        </p:scale>
        <p:origin x="184" y="736"/>
      </p:cViewPr>
      <p:guideLst>
        <p:guide orient="horz" pos="2160"/>
        <p:guide pos="2880"/>
      </p:guideLst>
    </p:cSldViewPr>
  </p:slideViewPr>
  <p:notesTextViewPr>
    <p:cViewPr>
      <p:scale>
        <a:sx n="100" d="100"/>
        <a:sy n="100" d="100"/>
      </p:scale>
      <p:origin x="0" y="0"/>
    </p:cViewPr>
  </p:notesTextViewPr>
  <p:sorterViewPr>
    <p:cViewPr>
      <p:scale>
        <a:sx n="1" d="1"/>
        <a:sy n="1" d="1"/>
      </p:scale>
      <p:origin x="0" y="77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9E558F-60B2-41D8-9712-B137CE127854}" type="datetimeFigureOut">
              <a:rPr lang="en-US" smtClean="0"/>
              <a:pPr/>
              <a:t>1/2/24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F490F4-5A4C-473C-B878-A8E9D907FDA6}" type="slidenum">
              <a:rPr lang="en-US" smtClean="0"/>
              <a:pPr/>
              <a:t>‹#›</a:t>
            </a:fld>
            <a:endParaRPr lang="en-US"/>
          </a:p>
        </p:txBody>
      </p:sp>
    </p:spTree>
    <p:extLst>
      <p:ext uri="{BB962C8B-B14F-4D97-AF65-F5344CB8AC3E}">
        <p14:creationId xmlns:p14="http://schemas.microsoft.com/office/powerpoint/2010/main" val="3914178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5F490F4-5A4C-473C-B878-A8E9D907FDA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5F490F4-5A4C-473C-B878-A8E9D907FDA6}" type="slidenum">
              <a:rPr lang="en-US" smtClean="0"/>
              <a:pPr/>
              <a:t>77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3" name="Group 12"/>
          <p:cNvGrpSpPr/>
          <p:nvPr userDrawn="1"/>
        </p:nvGrpSpPr>
        <p:grpSpPr>
          <a:xfrm>
            <a:off x="0" y="0"/>
            <a:ext cx="9144000" cy="6858000"/>
            <a:chOff x="0" y="0"/>
            <a:chExt cx="9144000" cy="6858000"/>
          </a:xfrm>
        </p:grpSpPr>
        <p:sp>
          <p:nvSpPr>
            <p:cNvPr id="8" name="Rectangle 7"/>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5" name="Rectangle 14"/>
            <p:cNvSpPr/>
            <p:nvPr userDrawn="1"/>
          </p:nvSpPr>
          <p:spPr>
            <a:xfrm>
              <a:off x="0" y="0"/>
              <a:ext cx="9144000" cy="6858000"/>
            </a:xfrm>
            <a:prstGeom prst="rect">
              <a:avLst/>
            </a:prstGeom>
            <a:gradFill>
              <a:gsLst>
                <a:gs pos="0">
                  <a:schemeClr val="accent1">
                    <a:lumMod val="20000"/>
                    <a:lumOff val="80000"/>
                    <a:alpha val="18000"/>
                  </a:schemeClr>
                </a:gs>
                <a:gs pos="58000">
                  <a:schemeClr val="tx1"/>
                </a:gs>
                <a:gs pos="65000">
                  <a:schemeClr val="tx1"/>
                </a:gs>
                <a:gs pos="32000">
                  <a:schemeClr val="tx1"/>
                </a:gs>
                <a:gs pos="100000">
                  <a:schemeClr val="accent1">
                    <a:lumMod val="20000"/>
                    <a:lumOff val="80000"/>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2" name="Picture 11" descr="PPP_SHIGH_TLE_Circuit_Wave2.png"/>
            <p:cNvPicPr>
              <a:picLocks noChangeAspect="1"/>
            </p:cNvPicPr>
            <p:nvPr userDrawn="1"/>
          </p:nvPicPr>
          <p:blipFill>
            <a:blip r:embed="rId2">
              <a:duotone>
                <a:schemeClr val="accent1">
                  <a:shade val="45000"/>
                  <a:satMod val="135000"/>
                </a:schemeClr>
                <a:prstClr val="white"/>
              </a:duotone>
            </a:blip>
            <a:stretch>
              <a:fillRect/>
            </a:stretch>
          </p:blipFill>
          <p:spPr>
            <a:xfrm>
              <a:off x="0" y="0"/>
              <a:ext cx="9143999" cy="6858000"/>
            </a:xfrm>
            <a:prstGeom prst="rect">
              <a:avLst/>
            </a:prstGeom>
            <a:noFill/>
            <a:ln>
              <a:noFill/>
            </a:ln>
          </p:spPr>
        </p:pic>
        <p:sp>
          <p:nvSpPr>
            <p:cNvPr id="16" name="Rectangle 15"/>
            <p:cNvSpPr/>
            <p:nvPr userDrawn="1"/>
          </p:nvSpPr>
          <p:spPr>
            <a:xfrm>
              <a:off x="0" y="0"/>
              <a:ext cx="9144000" cy="6858000"/>
            </a:xfrm>
            <a:prstGeom prst="rect">
              <a:avLst/>
            </a:prstGeom>
            <a:gradFill>
              <a:gsLst>
                <a:gs pos="0">
                  <a:schemeClr val="accent1">
                    <a:lumMod val="20000"/>
                    <a:lumOff val="80000"/>
                    <a:alpha val="18000"/>
                  </a:schemeClr>
                </a:gs>
                <a:gs pos="58000">
                  <a:schemeClr val="tx1">
                    <a:alpha val="50000"/>
                  </a:schemeClr>
                </a:gs>
                <a:gs pos="65000">
                  <a:schemeClr val="tx1">
                    <a:alpha val="50000"/>
                  </a:schemeClr>
                </a:gs>
                <a:gs pos="32000">
                  <a:schemeClr val="tx1">
                    <a:alpha val="50000"/>
                  </a:schemeClr>
                </a:gs>
                <a:gs pos="100000">
                  <a:schemeClr val="accent1">
                    <a:lumMod val="20000"/>
                    <a:lumOff val="80000"/>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LE_Circuit_Wave.png"/>
            <p:cNvPicPr>
              <a:picLocks noChangeAspect="1"/>
            </p:cNvPicPr>
            <p:nvPr userDrawn="1"/>
          </p:nvPicPr>
          <p:blipFill>
            <a:blip r:embed="rId3">
              <a:duotone>
                <a:prstClr val="black"/>
                <a:schemeClr val="accent1">
                  <a:tint val="45000"/>
                  <a:satMod val="400000"/>
                </a:schemeClr>
              </a:duotone>
            </a:blip>
            <a:stretch>
              <a:fillRect/>
            </a:stretch>
          </p:blipFill>
          <p:spPr>
            <a:xfrm>
              <a:off x="0" y="0"/>
              <a:ext cx="9143999" cy="6858000"/>
            </a:xfrm>
            <a:prstGeom prst="rect">
              <a:avLst/>
            </a:prstGeom>
            <a:noFill/>
            <a:ln>
              <a:noFill/>
            </a:ln>
          </p:spPr>
        </p:pic>
        <p:pic>
          <p:nvPicPr>
            <p:cNvPr id="7" name="Picture 6" descr="PPP_SHIGH_TLE_Circuit_Wave.png"/>
            <p:cNvPicPr>
              <a:picLocks noChangeAspect="1"/>
            </p:cNvPicPr>
            <p:nvPr userDrawn="1"/>
          </p:nvPicPr>
          <p:blipFill>
            <a:blip r:embed="rId3">
              <a:duotone>
                <a:schemeClr val="accent1">
                  <a:shade val="45000"/>
                  <a:satMod val="135000"/>
                </a:schemeClr>
                <a:prstClr val="white"/>
              </a:duotone>
              <a:lum contrast="40000"/>
            </a:blip>
            <a:stretch>
              <a:fillRect/>
            </a:stretch>
          </p:blipFill>
          <p:spPr>
            <a:xfrm>
              <a:off x="0" y="0"/>
              <a:ext cx="9143999" cy="6858000"/>
            </a:xfrm>
            <a:prstGeom prst="rect">
              <a:avLst/>
            </a:prstGeom>
            <a:noFill/>
            <a:ln>
              <a:noFill/>
            </a:ln>
          </p:spPr>
        </p:pic>
      </p:grpSp>
      <p:sp>
        <p:nvSpPr>
          <p:cNvPr id="2" name="Title 1"/>
          <p:cNvSpPr>
            <a:spLocks noGrp="1"/>
          </p:cNvSpPr>
          <p:nvPr>
            <p:ph type="ctrTitle"/>
          </p:nvPr>
        </p:nvSpPr>
        <p:spPr>
          <a:xfrm>
            <a:off x="533400" y="2130425"/>
            <a:ext cx="8077200" cy="1470025"/>
          </a:xfrm>
        </p:spPr>
        <p:txBody>
          <a:bodyPr/>
          <a:lstStyle>
            <a:lvl1pPr>
              <a:defRPr b="1">
                <a:solidFill>
                  <a:schemeClr val="bg1"/>
                </a:solidFill>
                <a:effectLst>
                  <a:reflection blurRad="6350" stA="55000" endA="300" endPos="45500" dir="5400000" sy="-100000" algn="bl" rotWithShape="0"/>
                </a:effectLst>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p:nvPr>
        </p:nvSpPr>
        <p:spPr>
          <a:xfrm>
            <a:off x="1371600" y="3657600"/>
            <a:ext cx="6400800" cy="838200"/>
          </a:xfrm>
        </p:spPr>
        <p:txBody>
          <a:bodyPr anchor="ctr" anchorCtr="0"/>
          <a:lstStyle>
            <a:lvl1pPr marL="0" indent="0" algn="ctr">
              <a:buNone/>
              <a:defRPr>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4F7D6C72-D4D7-4947-A192-92CB8530121C}" type="datetimeFigureOut">
              <a:rPr lang="en-US" smtClean="0"/>
              <a:pPr/>
              <a:t>1/2/24</a:t>
            </a:fld>
            <a:endParaRPr lang="en-US">
              <a:latin typeface="Arial" pitchFamily="34" charset="0"/>
              <a:cs typeface="Arial" pitchFamily="34" charset="0"/>
            </a:endParaRPr>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49565A35-BF1F-4345-B456-4D29F1280597}" type="slidenum">
              <a:rPr lang="en-US" smtClean="0"/>
              <a:pPr/>
              <a:t>‹#›</a:t>
            </a:fld>
            <a:endParaRPr lang="en-US">
              <a:latin typeface="Arial" pitchFamily="34" charset="0"/>
              <a:cs typeface="Arial"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D6C72-D4D7-4947-A192-92CB8530121C}" type="datetimeFigureOut">
              <a:rPr lang="en-US" smtClean="0"/>
              <a:pPr/>
              <a:t>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D6C72-D4D7-4947-A192-92CB8530121C}" type="datetimeFigureOut">
              <a:rPr lang="en-US" smtClean="0"/>
              <a:pPr/>
              <a:t>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D6C72-D4D7-4947-A192-92CB8530121C}" type="datetimeFigureOut">
              <a:rPr lang="en-US" smtClean="0"/>
              <a:pPr/>
              <a:t>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D6C72-D4D7-4947-A192-92CB8530121C}" type="datetimeFigureOut">
              <a:rPr lang="en-US" smtClean="0"/>
              <a:pPr/>
              <a:t>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5" name="Group 14"/>
          <p:cNvGrpSpPr/>
          <p:nvPr userDrawn="1"/>
        </p:nvGrpSpPr>
        <p:grpSpPr>
          <a:xfrm>
            <a:off x="0" y="0"/>
            <a:ext cx="9144000" cy="6858000"/>
            <a:chOff x="0" y="0"/>
            <a:chExt cx="9144000" cy="6858000"/>
          </a:xfrm>
        </p:grpSpPr>
        <p:sp>
          <p:nvSpPr>
            <p:cNvPr id="7" name="Rectangle 6"/>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371600"/>
              <a:ext cx="9144000" cy="5486400"/>
            </a:xfrm>
            <a:prstGeom prst="rect">
              <a:avLst/>
            </a:prstGeom>
            <a:gradFill flip="none" rotWithShape="1">
              <a:gsLst>
                <a:gs pos="100000">
                  <a:schemeClr val="accent1">
                    <a:lumMod val="20000"/>
                    <a:lumOff val="80000"/>
                    <a:alpha val="18000"/>
                  </a:schemeClr>
                </a:gs>
                <a:gs pos="0">
                  <a:schemeClr val="tx1"/>
                </a:gs>
                <a:gs pos="0">
                  <a:schemeClr val="tx1"/>
                </a:gs>
                <a:gs pos="0">
                  <a:schemeClr val="tx1"/>
                </a:gs>
                <a:gs pos="94000">
                  <a:schemeClr val="accent1">
                    <a:lumMod val="20000"/>
                    <a:lumOff val="8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XT_Circuit_Wave.png"/>
            <p:cNvPicPr>
              <a:picLocks noChangeAspect="1"/>
            </p:cNvPicPr>
            <p:nvPr userDrawn="1"/>
          </p:nvPicPr>
          <p:blipFill>
            <a:blip r:embed="rId2"/>
            <a:stretch>
              <a:fillRect/>
            </a:stretch>
          </p:blipFill>
          <p:spPr>
            <a:xfrm>
              <a:off x="0" y="0"/>
              <a:ext cx="9143999" cy="6858000"/>
            </a:xfrm>
            <a:prstGeom prst="rect">
              <a:avLst/>
            </a:prstGeom>
            <a:noFill/>
            <a:ln>
              <a:noFill/>
            </a:ln>
          </p:spPr>
        </p:pic>
      </p:grpSp>
      <p:sp>
        <p:nvSpPr>
          <p:cNvPr id="2" name="Title 1"/>
          <p:cNvSpPr>
            <a:spLocks noGrp="1"/>
          </p:cNvSpPr>
          <p:nvPr>
            <p:ph type="title"/>
          </p:nvPr>
        </p:nvSpPr>
        <p:spPr/>
        <p:txBody>
          <a:bodyPr/>
          <a:lstStyle>
            <a:lvl1pPr>
              <a:defRPr b="1">
                <a:effectLst>
                  <a:reflection blurRad="6350" stA="55000" endA="300" endPos="45500" dir="5400000" sy="-100000" algn="bl" rotWithShape="0"/>
                </a:effectLst>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D6C72-D4D7-4947-A192-92CB8530121C}" type="datetimeFigureOut">
              <a:rPr lang="en-US" smtClean="0"/>
              <a:pPr/>
              <a:t>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pSp>
        <p:nvGrpSpPr>
          <p:cNvPr id="8" name="Group 14"/>
          <p:cNvGrpSpPr/>
          <p:nvPr userDrawn="1"/>
        </p:nvGrpSpPr>
        <p:grpSpPr>
          <a:xfrm>
            <a:off x="0" y="0"/>
            <a:ext cx="9144000" cy="6858000"/>
            <a:chOff x="0" y="0"/>
            <a:chExt cx="9144000" cy="6858000"/>
          </a:xfrm>
        </p:grpSpPr>
        <p:sp>
          <p:nvSpPr>
            <p:cNvPr id="7" name="Rectangle 6"/>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371600"/>
              <a:ext cx="9144000" cy="5486400"/>
            </a:xfrm>
            <a:prstGeom prst="rect">
              <a:avLst/>
            </a:prstGeom>
            <a:gradFill flip="none" rotWithShape="1">
              <a:gsLst>
                <a:gs pos="100000">
                  <a:schemeClr val="accent1">
                    <a:lumMod val="20000"/>
                    <a:lumOff val="80000"/>
                    <a:alpha val="18000"/>
                  </a:schemeClr>
                </a:gs>
                <a:gs pos="0">
                  <a:schemeClr val="tx1"/>
                </a:gs>
                <a:gs pos="0">
                  <a:schemeClr val="tx1"/>
                </a:gs>
                <a:gs pos="0">
                  <a:schemeClr val="tx1"/>
                </a:gs>
                <a:gs pos="94000">
                  <a:schemeClr val="accent1">
                    <a:lumMod val="20000"/>
                    <a:lumOff val="8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XT_Circuit_Wave.png"/>
            <p:cNvPicPr>
              <a:picLocks noChangeAspect="1"/>
            </p:cNvPicPr>
            <p:nvPr userDrawn="1"/>
          </p:nvPicPr>
          <p:blipFill>
            <a:blip r:embed="rId2"/>
            <a:stretch>
              <a:fillRect/>
            </a:stretch>
          </p:blipFill>
          <p:spPr>
            <a:xfrm>
              <a:off x="0" y="0"/>
              <a:ext cx="9143999" cy="6858000"/>
            </a:xfrm>
            <a:prstGeom prst="rect">
              <a:avLst/>
            </a:prstGeom>
            <a:noFill/>
            <a:ln>
              <a:noFill/>
            </a:ln>
          </p:spPr>
        </p:pic>
      </p:grpSp>
      <p:sp>
        <p:nvSpPr>
          <p:cNvPr id="2" name="Title 1"/>
          <p:cNvSpPr>
            <a:spLocks noGrp="1"/>
          </p:cNvSpPr>
          <p:nvPr>
            <p:ph type="title"/>
          </p:nvPr>
        </p:nvSpPr>
        <p:spPr/>
        <p:txBody>
          <a:bodyPr/>
          <a:lstStyle>
            <a:lvl1pPr>
              <a:defRPr b="1">
                <a:effectLst>
                  <a:reflection blurRad="6350" stA="55000" endA="300" endPos="45500" dir="5400000" sy="-100000" algn="bl" rotWithShape="0"/>
                </a:effectLst>
              </a:defRPr>
            </a:lvl1pPr>
          </a:lstStyle>
          <a:p>
            <a:r>
              <a:rPr lang="en-US"/>
              <a:t>Click to edit Master title style</a:t>
            </a:r>
          </a:p>
        </p:txBody>
      </p:sp>
      <p:sp>
        <p:nvSpPr>
          <p:cNvPr id="12" name="Rectangle 11"/>
          <p:cNvSpPr/>
          <p:nvPr userDrawn="1"/>
        </p:nvSpPr>
        <p:spPr>
          <a:xfrm>
            <a:off x="0" y="1447800"/>
            <a:ext cx="9144000" cy="54102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D6C72-D4D7-4947-A192-92CB8530121C}" type="datetimeFigureOut">
              <a:rPr lang="en-US" smtClean="0"/>
              <a:pPr/>
              <a:t>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grpSp>
        <p:nvGrpSpPr>
          <p:cNvPr id="8" name="Group 14"/>
          <p:cNvGrpSpPr/>
          <p:nvPr userDrawn="1"/>
        </p:nvGrpSpPr>
        <p:grpSpPr>
          <a:xfrm>
            <a:off x="0" y="0"/>
            <a:ext cx="9144000" cy="6858000"/>
            <a:chOff x="0" y="0"/>
            <a:chExt cx="9144000" cy="6858000"/>
          </a:xfrm>
        </p:grpSpPr>
        <p:sp>
          <p:nvSpPr>
            <p:cNvPr id="7" name="Rectangle 6"/>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371600"/>
              <a:ext cx="9144000" cy="5486400"/>
            </a:xfrm>
            <a:prstGeom prst="rect">
              <a:avLst/>
            </a:prstGeom>
            <a:gradFill flip="none" rotWithShape="1">
              <a:gsLst>
                <a:gs pos="100000">
                  <a:schemeClr val="accent1">
                    <a:lumMod val="20000"/>
                    <a:lumOff val="80000"/>
                    <a:alpha val="18000"/>
                  </a:schemeClr>
                </a:gs>
                <a:gs pos="0">
                  <a:schemeClr val="tx1"/>
                </a:gs>
                <a:gs pos="0">
                  <a:schemeClr val="tx1"/>
                </a:gs>
                <a:gs pos="0">
                  <a:schemeClr val="tx1"/>
                </a:gs>
                <a:gs pos="94000">
                  <a:schemeClr val="accent1">
                    <a:lumMod val="20000"/>
                    <a:lumOff val="8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XT_Circuit_Wave.png"/>
            <p:cNvPicPr>
              <a:picLocks noChangeAspect="1"/>
            </p:cNvPicPr>
            <p:nvPr userDrawn="1"/>
          </p:nvPicPr>
          <p:blipFill>
            <a:blip r:embed="rId2"/>
            <a:stretch>
              <a:fillRect/>
            </a:stretch>
          </p:blipFill>
          <p:spPr>
            <a:xfrm>
              <a:off x="0" y="0"/>
              <a:ext cx="9143999" cy="6858000"/>
            </a:xfrm>
            <a:prstGeom prst="rect">
              <a:avLst/>
            </a:prstGeom>
            <a:noFill/>
            <a:ln>
              <a:noFill/>
            </a:ln>
          </p:spPr>
        </p:pic>
      </p:grpSp>
      <p:sp>
        <p:nvSpPr>
          <p:cNvPr id="2" name="Title 1"/>
          <p:cNvSpPr>
            <a:spLocks noGrp="1"/>
          </p:cNvSpPr>
          <p:nvPr>
            <p:ph type="title"/>
          </p:nvPr>
        </p:nvSpPr>
        <p:spPr/>
        <p:txBody>
          <a:bodyPr/>
          <a:lstStyle>
            <a:lvl1pPr>
              <a:defRPr b="1">
                <a:effectLst>
                  <a:reflection blurRad="6350" stA="55000" endA="300" endPos="45500" dir="5400000" sy="-100000" algn="bl" rotWithShape="0"/>
                </a:effectLst>
              </a:defRPr>
            </a:lvl1pPr>
          </a:lstStyle>
          <a:p>
            <a:r>
              <a:rPr lang="en-US"/>
              <a:t>Click to edit Master title style</a:t>
            </a:r>
          </a:p>
        </p:txBody>
      </p:sp>
      <p:sp>
        <p:nvSpPr>
          <p:cNvPr id="12" name="Rectangle 11"/>
          <p:cNvSpPr/>
          <p:nvPr userDrawn="1"/>
        </p:nvSpPr>
        <p:spPr>
          <a:xfrm>
            <a:off x="0" y="1447800"/>
            <a:ext cx="9144000" cy="541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lvl1pP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D6C72-D4D7-4947-A192-92CB8530121C}" type="datetimeFigureOut">
              <a:rPr lang="en-US" smtClean="0"/>
              <a:pPr/>
              <a:t>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D6C72-D4D7-4947-A192-92CB8530121C}" type="datetimeFigureOut">
              <a:rPr lang="en-US" smtClean="0"/>
              <a:pPr/>
              <a:t>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D6C72-D4D7-4947-A192-92CB8530121C}" type="datetimeFigureOut">
              <a:rPr lang="en-US" smtClean="0"/>
              <a:pPr/>
              <a:t>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D6C72-D4D7-4947-A192-92CB8530121C}" type="datetimeFigureOut">
              <a:rPr lang="en-US" smtClean="0"/>
              <a:pPr/>
              <a:t>1/2/24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D6C72-D4D7-4947-A192-92CB8530121C}" type="datetimeFigureOut">
              <a:rPr lang="en-US" smtClean="0"/>
              <a:pPr/>
              <a:t>1/2/24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D6C72-D4D7-4947-A192-92CB8530121C}" type="datetimeFigureOut">
              <a:rPr lang="en-US" smtClean="0"/>
              <a:pPr/>
              <a:t>1/2/24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fld id="{4F7D6C72-D4D7-4947-A192-92CB8530121C}" type="datetimeFigureOut">
              <a:rPr lang="en-US" smtClean="0"/>
              <a:pPr/>
              <a:t>1/2/24</a:t>
            </a:fld>
            <a:endParaRPr lang="en-US">
              <a:solidFill>
                <a:schemeClr val="bg1"/>
              </a:solidFill>
              <a:latin typeface="Arial" pitchFamily="34" charset="0"/>
              <a:cs typeface="Arial"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a:solidFill>
                <a:schemeClr val="bg1"/>
              </a:solidFill>
              <a:latin typeface="Arial" pitchFamily="34" charset="0"/>
              <a:cs typeface="Arial"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49565A35-BF1F-4345-B456-4D29F1280597}" type="slidenum">
              <a:rPr lang="en-US" smtClean="0"/>
              <a:pPr/>
              <a:t>‹#›</a:t>
            </a:fld>
            <a:endParaRPr lang="en-US">
              <a:solidFill>
                <a:schemeClr val="bg1"/>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ctr" defTabSz="914400" rtl="0" eaLnBrk="1" latinLnBrk="0" hangingPunct="1">
        <a:spcBef>
          <a:spcPct val="0"/>
        </a:spcBef>
        <a:buNone/>
        <a:defRPr sz="44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biblia.com/bible/niv/James%204.13%E2%80%9315" TargetMode="External"/><Relationship Id="rId2" Type="http://schemas.openxmlformats.org/officeDocument/2006/relationships/hyperlink" Target="https://biblia.com/bible/esv/Prov%203.5%E2%80%935" TargetMode="External"/><Relationship Id="rId1" Type="http://schemas.openxmlformats.org/officeDocument/2006/relationships/slideLayout" Target="../slideLayouts/slideLayout4.xml"/><Relationship Id="rId4" Type="http://schemas.openxmlformats.org/officeDocument/2006/relationships/hyperlink" Target="https://biblia.com/bible/nlt/Ps%2090.17"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4210" y="1143000"/>
            <a:ext cx="8077200" cy="1165225"/>
          </a:xfrm>
        </p:spPr>
        <p:txBody>
          <a:bodyPr>
            <a:normAutofit fontScale="90000"/>
          </a:bodyPr>
          <a:lstStyle/>
          <a:p>
            <a:r>
              <a:rPr lang="en-US" i="1" dirty="0">
                <a:solidFill>
                  <a:srgbClr val="FFFF00"/>
                </a:solidFill>
                <a:effectLst/>
              </a:rPr>
              <a:t>Building Momentum for Church Revitalization And Renewal</a:t>
            </a:r>
            <a:br>
              <a:rPr lang="en-US" dirty="0">
                <a:effectLst/>
              </a:rPr>
            </a:br>
            <a:r>
              <a:rPr lang="en-US" i="1" dirty="0">
                <a:solidFill>
                  <a:srgbClr val="FFFF00"/>
                </a:solidFill>
                <a:effectLst/>
              </a:rPr>
              <a:t>Parts 1 &amp; 2</a:t>
            </a:r>
            <a:endParaRPr lang="en-US" i="1" dirty="0">
              <a:solidFill>
                <a:srgbClr val="FFFF00"/>
              </a:solidFill>
            </a:endParaRPr>
          </a:p>
        </p:txBody>
      </p:sp>
      <p:sp>
        <p:nvSpPr>
          <p:cNvPr id="3" name="Subtitle 2"/>
          <p:cNvSpPr>
            <a:spLocks noGrp="1"/>
          </p:cNvSpPr>
          <p:nvPr>
            <p:ph type="subTitle" idx="1"/>
          </p:nvPr>
        </p:nvSpPr>
        <p:spPr>
          <a:xfrm>
            <a:off x="1371599" y="5550252"/>
            <a:ext cx="6400800" cy="838200"/>
          </a:xfrm>
        </p:spPr>
        <p:txBody>
          <a:bodyPr/>
          <a:lstStyle/>
          <a:p>
            <a:r>
              <a:rPr lang="en-US" dirty="0"/>
              <a:t>Tom Cheyney</a:t>
            </a:r>
          </a:p>
        </p:txBody>
      </p:sp>
      <p:pic>
        <p:nvPicPr>
          <p:cNvPr id="4" name="Picture 3"/>
          <p:cNvPicPr>
            <a:picLocks noChangeAspect="1"/>
          </p:cNvPicPr>
          <p:nvPr/>
        </p:nvPicPr>
        <p:blipFill>
          <a:blip r:embed="rId3"/>
          <a:stretch>
            <a:fillRect/>
          </a:stretch>
        </p:blipFill>
        <p:spPr>
          <a:xfrm>
            <a:off x="3508189" y="2895600"/>
            <a:ext cx="2127621" cy="2819400"/>
          </a:xfrm>
          <a:prstGeom prst="rect">
            <a:avLst/>
          </a:prstGeom>
        </p:spPr>
      </p:pic>
      <p:sp>
        <p:nvSpPr>
          <p:cNvPr id="6" name="Rectangle 5">
            <a:extLst>
              <a:ext uri="{FF2B5EF4-FFF2-40B4-BE49-F238E27FC236}">
                <a16:creationId xmlns:a16="http://schemas.microsoft.com/office/drawing/2014/main" id="{47268772-671D-6487-33E5-D5AD46C28980}"/>
              </a:ext>
            </a:extLst>
          </p:cNvPr>
          <p:cNvSpPr/>
          <p:nvPr/>
        </p:nvSpPr>
        <p:spPr>
          <a:xfrm>
            <a:off x="0" y="6157619"/>
            <a:ext cx="4648200" cy="461665"/>
          </a:xfrm>
          <a:prstGeom prst="rect">
            <a:avLst/>
          </a:prstGeom>
          <a:noFill/>
        </p:spPr>
        <p:txBody>
          <a:bodyPr wrap="square" lIns="91440" tIns="45720" rIns="91440" bIns="45720">
            <a:spAutoFit/>
          </a:bodyPr>
          <a:lstStyle/>
          <a:p>
            <a:pPr algn="ctr"/>
            <a:r>
              <a:rPr lang="en-US" sz="2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 Breaking the 75 Barrier Resource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B0CB7D-A65C-827D-1EDC-3CA45B566F44}"/>
              </a:ext>
            </a:extLst>
          </p:cNvPr>
          <p:cNvSpPr>
            <a:spLocks noGrp="1"/>
          </p:cNvSpPr>
          <p:nvPr>
            <p:ph type="title"/>
          </p:nvPr>
        </p:nvSpPr>
        <p:spPr/>
        <p:txBody>
          <a:bodyPr/>
          <a:lstStyle/>
          <a:p>
            <a:r>
              <a:rPr lang="en-US" dirty="0"/>
              <a:t>You Must Be Decisive</a:t>
            </a:r>
          </a:p>
        </p:txBody>
      </p:sp>
      <p:sp>
        <p:nvSpPr>
          <p:cNvPr id="5" name="Content Placeholder 4">
            <a:extLst>
              <a:ext uri="{FF2B5EF4-FFF2-40B4-BE49-F238E27FC236}">
                <a16:creationId xmlns:a16="http://schemas.microsoft.com/office/drawing/2014/main" id="{91EC716B-BFE2-ACEB-5ED9-2789FF7EDC43}"/>
              </a:ext>
            </a:extLst>
          </p:cNvPr>
          <p:cNvSpPr>
            <a:spLocks noGrp="1"/>
          </p:cNvSpPr>
          <p:nvPr>
            <p:ph idx="1"/>
          </p:nvPr>
        </p:nvSpPr>
        <p:spPr>
          <a:xfrm>
            <a:off x="228600" y="1600200"/>
            <a:ext cx="8686800" cy="5105400"/>
          </a:xfrm>
        </p:spPr>
        <p:txBody>
          <a:bodyPr>
            <a:normAutofit lnSpcReduction="10000"/>
          </a:bodyPr>
          <a:lstStyle/>
          <a:p>
            <a:pPr marL="0" indent="0">
              <a:buNone/>
            </a:pPr>
            <a:r>
              <a:rPr lang="en-US" b="1" dirty="0">
                <a:solidFill>
                  <a:srgbClr val="FF0000"/>
                </a:solidFill>
              </a:rPr>
              <a:t>If you are going to create momentum and keep it moving your church forward, you will need to display the courage to be decisive. </a:t>
            </a:r>
            <a:r>
              <a:rPr lang="en-US" b="1" dirty="0"/>
              <a:t>Far too may church revitalizers are </a:t>
            </a:r>
            <a:r>
              <a:rPr lang="en-US" b="1" u="sng" dirty="0"/>
              <a:t>trying to build consensus</a:t>
            </a:r>
            <a:r>
              <a:rPr lang="en-US" b="1" dirty="0"/>
              <a:t> which will only stall the churches chance for renewal. </a:t>
            </a:r>
            <a:r>
              <a:rPr lang="en-US" b="1" dirty="0">
                <a:solidFill>
                  <a:srgbClr val="FF0000"/>
                </a:solidFill>
              </a:rPr>
              <a:t>Consensus is the well intentioned safety net of doing little to nothing to advance the church forward. </a:t>
            </a:r>
            <a:r>
              <a:rPr lang="en-US" b="1" dirty="0"/>
              <a:t>It slows down momentum because it is hard to get decisions made and the church takes on a craw mentality.</a:t>
            </a:r>
          </a:p>
        </p:txBody>
      </p:sp>
    </p:spTree>
    <p:extLst>
      <p:ext uri="{BB962C8B-B14F-4D97-AF65-F5344CB8AC3E}">
        <p14:creationId xmlns:p14="http://schemas.microsoft.com/office/powerpoint/2010/main" val="3435025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548965-7E17-CAE2-BE49-FEC45558D5E9}"/>
              </a:ext>
            </a:extLst>
          </p:cNvPr>
          <p:cNvSpPr>
            <a:spLocks noGrp="1"/>
          </p:cNvSpPr>
          <p:nvPr>
            <p:ph type="title"/>
          </p:nvPr>
        </p:nvSpPr>
        <p:spPr>
          <a:xfrm>
            <a:off x="152400" y="160337"/>
            <a:ext cx="8839200" cy="1143000"/>
          </a:xfrm>
        </p:spPr>
        <p:txBody>
          <a:bodyPr>
            <a:normAutofit fontScale="90000"/>
          </a:bodyPr>
          <a:lstStyle/>
          <a:p>
            <a:r>
              <a:rPr lang="en-US" dirty="0"/>
              <a:t>The Inherent Value of Having Ministry Momentum in Renewal</a:t>
            </a:r>
          </a:p>
        </p:txBody>
      </p:sp>
      <p:sp>
        <p:nvSpPr>
          <p:cNvPr id="5" name="Content Placeholder 4">
            <a:extLst>
              <a:ext uri="{FF2B5EF4-FFF2-40B4-BE49-F238E27FC236}">
                <a16:creationId xmlns:a16="http://schemas.microsoft.com/office/drawing/2014/main" id="{53F29A3D-F199-A9D9-7E74-ED4770EAE31B}"/>
              </a:ext>
            </a:extLst>
          </p:cNvPr>
          <p:cNvSpPr>
            <a:spLocks noGrp="1"/>
          </p:cNvSpPr>
          <p:nvPr>
            <p:ph idx="1"/>
          </p:nvPr>
        </p:nvSpPr>
        <p:spPr>
          <a:xfrm>
            <a:off x="228600" y="1600200"/>
            <a:ext cx="8763000" cy="5257800"/>
          </a:xfrm>
        </p:spPr>
        <p:txBody>
          <a:bodyPr>
            <a:normAutofit fontScale="92500" lnSpcReduction="10000"/>
          </a:bodyPr>
          <a:lstStyle/>
          <a:p>
            <a:pPr marL="0" indent="0">
              <a:buNone/>
            </a:pPr>
            <a:r>
              <a:rPr lang="en-US" sz="2800" b="1" dirty="0"/>
              <a:t>In a machine, the flywheel is usually a large, heavy piece of metal that, once placed in motion by a great expenditure of energy, stores kinetic energy and does not change its speed easily. It takes a lot to get a flywheel turning. Flywheels with momentum can be altered or stopped, but they typically keep going with a lower energy requirement.</a:t>
            </a:r>
          </a:p>
          <a:p>
            <a:pPr marL="0" indent="0">
              <a:buNone/>
            </a:pPr>
            <a:endParaRPr lang="en-US" sz="2800" b="1" dirty="0"/>
          </a:p>
          <a:p>
            <a:pPr marL="0" indent="0">
              <a:buNone/>
            </a:pPr>
            <a:r>
              <a:rPr lang="en-US" sz="2800" b="1" dirty="0"/>
              <a:t>You may not have said it this way, but </a:t>
            </a:r>
            <a:r>
              <a:rPr lang="en-US" sz="2800" b="1" dirty="0">
                <a:solidFill>
                  <a:srgbClr val="FF0000"/>
                </a:solidFill>
              </a:rPr>
              <a:t>every pastor is praying for Holy Spirit momentum across the length and breadth of his church or ministry. Every pastor and leadership team fears when negative momentum is working against them!</a:t>
            </a:r>
          </a:p>
        </p:txBody>
      </p:sp>
    </p:spTree>
    <p:extLst>
      <p:ext uri="{BB962C8B-B14F-4D97-AF65-F5344CB8AC3E}">
        <p14:creationId xmlns:p14="http://schemas.microsoft.com/office/powerpoint/2010/main" val="2263657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endParaRPr lang="en-US" dirty="0"/>
          </a:p>
        </p:txBody>
      </p:sp>
      <p:sp>
        <p:nvSpPr>
          <p:cNvPr id="3" name="Content Placeholder 2"/>
          <p:cNvSpPr>
            <a:spLocks noGrp="1"/>
          </p:cNvSpPr>
          <p:nvPr>
            <p:ph idx="1"/>
          </p:nvPr>
        </p:nvSpPr>
        <p:spPr/>
        <p:txBody>
          <a:bodyPr/>
          <a:lstStyle/>
          <a:p>
            <a:pPr marL="0" indent="0">
              <a:buNone/>
            </a:pPr>
            <a:r>
              <a:rPr lang="en-US" dirty="0"/>
              <a:t>Momentum is a Latin word literally meaning </a:t>
            </a:r>
            <a:r>
              <a:rPr lang="en-US" b="1" dirty="0">
                <a:solidFill>
                  <a:srgbClr val="FFFF00"/>
                </a:solidFill>
              </a:rPr>
              <a:t>“moving power.”</a:t>
            </a:r>
          </a:p>
          <a:p>
            <a:pPr marL="0" indent="0">
              <a:buNone/>
            </a:pPr>
            <a:endParaRPr lang="en-US" dirty="0"/>
          </a:p>
          <a:p>
            <a:pPr marL="0" indent="0">
              <a:buNone/>
            </a:pPr>
            <a:r>
              <a:rPr lang="en-US" dirty="0"/>
              <a:t>It’s the principle of inertia at work: things at rest tend to want to stay at rest and things in motion tend to want to stay in motion.  </a:t>
            </a:r>
          </a:p>
        </p:txBody>
      </p:sp>
      <p:pic>
        <p:nvPicPr>
          <p:cNvPr id="4" name="Picture 3"/>
          <p:cNvPicPr>
            <a:picLocks noChangeAspect="1"/>
          </p:cNvPicPr>
          <p:nvPr/>
        </p:nvPicPr>
        <p:blipFill>
          <a:blip r:embed="rId2"/>
          <a:stretch>
            <a:fillRect/>
          </a:stretch>
        </p:blipFill>
        <p:spPr>
          <a:xfrm>
            <a:off x="7854416" y="5029200"/>
            <a:ext cx="1289584" cy="170888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338" y="187569"/>
            <a:ext cx="8229600" cy="1143000"/>
          </a:xfrm>
        </p:spPr>
        <p:txBody>
          <a:bodyPr>
            <a:normAutofit fontScale="90000"/>
          </a:bodyPr>
          <a:lstStyle/>
          <a:p>
            <a:r>
              <a:rPr lang="en-US" i="1" dirty="0">
                <a:effectLst/>
              </a:rPr>
              <a:t>Building Momentum for Church Revitalization</a:t>
            </a:r>
            <a:endParaRPr lang="en-US" dirty="0"/>
          </a:p>
        </p:txBody>
      </p:sp>
      <p:sp>
        <p:nvSpPr>
          <p:cNvPr id="3" name="Content Placeholder 2"/>
          <p:cNvSpPr>
            <a:spLocks noGrp="1"/>
          </p:cNvSpPr>
          <p:nvPr>
            <p:ph idx="1"/>
          </p:nvPr>
        </p:nvSpPr>
        <p:spPr/>
        <p:txBody>
          <a:bodyPr/>
          <a:lstStyle/>
          <a:p>
            <a:pPr marL="0" indent="0">
              <a:buNone/>
            </a:pPr>
            <a:r>
              <a:rPr lang="en-US" dirty="0"/>
              <a:t>That is also true in church revitalization efforts:</a:t>
            </a:r>
          </a:p>
          <a:p>
            <a:pPr marL="0" indent="0">
              <a:buNone/>
            </a:pPr>
            <a:endParaRPr lang="en-US" b="1" i="1" dirty="0"/>
          </a:p>
          <a:p>
            <a:pPr marL="0" indent="0">
              <a:buNone/>
            </a:pPr>
            <a:r>
              <a:rPr lang="en-US" b="1" i="1" dirty="0"/>
              <a:t>Sometimes the greatest risk is in doing nothing.</a:t>
            </a:r>
            <a:r>
              <a:rPr lang="en-US" dirty="0"/>
              <a:t> </a:t>
            </a:r>
          </a:p>
          <a:p>
            <a:endParaRPr lang="en-US" dirty="0"/>
          </a:p>
        </p:txBody>
      </p:sp>
      <p:pic>
        <p:nvPicPr>
          <p:cNvPr id="4" name="Picture 3"/>
          <p:cNvPicPr>
            <a:picLocks noChangeAspect="1"/>
          </p:cNvPicPr>
          <p:nvPr/>
        </p:nvPicPr>
        <p:blipFill>
          <a:blip r:embed="rId2"/>
          <a:stretch>
            <a:fillRect/>
          </a:stretch>
        </p:blipFill>
        <p:spPr>
          <a:xfrm>
            <a:off x="6781800" y="3886200"/>
            <a:ext cx="2127621" cy="2819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a:xfrm>
            <a:off x="152399" y="1600200"/>
            <a:ext cx="8757021" cy="4525963"/>
          </a:xfrm>
        </p:spPr>
        <p:txBody>
          <a:bodyPr/>
          <a:lstStyle/>
          <a:p>
            <a:pPr marL="0" indent="0">
              <a:buNone/>
            </a:pPr>
            <a:r>
              <a:rPr lang="en-US" dirty="0"/>
              <a:t>The inertia that a moving object builds up is called momentum. It takes lots of energy to build up momentum but it takes far less energy to maintain it. As a sailor, I see momentum as the wind. You really can’t see the wind, but if you are in the right place going the right direction, you can certainly feel its presence.</a:t>
            </a:r>
          </a:p>
        </p:txBody>
      </p:sp>
      <p:pic>
        <p:nvPicPr>
          <p:cNvPr id="4" name="Picture 3"/>
          <p:cNvPicPr>
            <a:picLocks noChangeAspect="1"/>
          </p:cNvPicPr>
          <p:nvPr/>
        </p:nvPicPr>
        <p:blipFill>
          <a:blip r:embed="rId2"/>
          <a:stretch>
            <a:fillRect/>
          </a:stretch>
        </p:blipFill>
        <p:spPr>
          <a:xfrm>
            <a:off x="7772400" y="5181600"/>
            <a:ext cx="1137021" cy="150671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0DC5F-2BFA-BACF-A6D7-CBD2571AB1CA}"/>
              </a:ext>
            </a:extLst>
          </p:cNvPr>
          <p:cNvSpPr>
            <a:spLocks noGrp="1"/>
          </p:cNvSpPr>
          <p:nvPr>
            <p:ph type="title"/>
          </p:nvPr>
        </p:nvSpPr>
        <p:spPr/>
        <p:txBody>
          <a:bodyPr/>
          <a:lstStyle/>
          <a:p>
            <a:r>
              <a:rPr lang="en-US" dirty="0"/>
              <a:t>I Kings 5:5, 6a</a:t>
            </a:r>
          </a:p>
        </p:txBody>
      </p:sp>
      <p:sp>
        <p:nvSpPr>
          <p:cNvPr id="3" name="Content Placeholder 2">
            <a:extLst>
              <a:ext uri="{FF2B5EF4-FFF2-40B4-BE49-F238E27FC236}">
                <a16:creationId xmlns:a16="http://schemas.microsoft.com/office/drawing/2014/main" id="{105212DA-6C7F-9150-912E-1D94D769C226}"/>
              </a:ext>
            </a:extLst>
          </p:cNvPr>
          <p:cNvSpPr>
            <a:spLocks noGrp="1"/>
          </p:cNvSpPr>
          <p:nvPr>
            <p:ph idx="1"/>
          </p:nvPr>
        </p:nvSpPr>
        <p:spPr>
          <a:xfrm>
            <a:off x="228600" y="1600200"/>
            <a:ext cx="8763000" cy="5181600"/>
          </a:xfrm>
        </p:spPr>
        <p:txBody>
          <a:bodyPr>
            <a:normAutofit fontScale="92500"/>
          </a:bodyPr>
          <a:lstStyle/>
          <a:p>
            <a:pPr marL="0" indent="0">
              <a:buNone/>
            </a:pPr>
            <a:r>
              <a:rPr lang="en-US" dirty="0"/>
              <a:t>Consider King Solomon and how he accelerated the momentum of his reign. Solomon made this written request of King Hiram:</a:t>
            </a:r>
          </a:p>
          <a:p>
            <a:pPr marL="0" indent="0">
              <a:buNone/>
            </a:pPr>
            <a:r>
              <a:rPr lang="en-US" b="1" i="1" dirty="0"/>
              <a:t>“And behold, I propose to build a house for the name of the Lord my God, as the Lord spoke to my father David, saying, ‘</a:t>
            </a:r>
            <a:r>
              <a:rPr lang="en-US" b="1" i="1" dirty="0">
                <a:solidFill>
                  <a:srgbClr val="FF0000"/>
                </a:solidFill>
              </a:rPr>
              <a:t>Your son, whom I will set on your throne in your place, he shall build the house for my name.’ </a:t>
            </a:r>
            <a:r>
              <a:rPr lang="en-US" b="1" i="1" dirty="0"/>
              <a:t>Now, therefore, command that they cut down cedars for me from Lebanon” </a:t>
            </a:r>
            <a:r>
              <a:rPr lang="en-US" dirty="0"/>
              <a:t>(I Kings 5:5, 6a).</a:t>
            </a:r>
          </a:p>
          <a:p>
            <a:endParaRPr lang="en-US" dirty="0"/>
          </a:p>
        </p:txBody>
      </p:sp>
    </p:spTree>
    <p:extLst>
      <p:ext uri="{BB962C8B-B14F-4D97-AF65-F5344CB8AC3E}">
        <p14:creationId xmlns:p14="http://schemas.microsoft.com/office/powerpoint/2010/main" val="1719252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lgn="ctr">
              <a:buNone/>
            </a:pPr>
            <a:r>
              <a:rPr lang="en-US" b="1" dirty="0">
                <a:solidFill>
                  <a:srgbClr val="FFFF00"/>
                </a:solidFill>
              </a:rPr>
              <a:t>Momentum in church revitalization efforts will out distance negative skunking every time. </a:t>
            </a:r>
          </a:p>
          <a:p>
            <a:pPr marL="0" indent="0">
              <a:buNone/>
            </a:pPr>
            <a:endParaRPr lang="en-US" dirty="0"/>
          </a:p>
        </p:txBody>
      </p:sp>
      <p:pic>
        <p:nvPicPr>
          <p:cNvPr id="1026" name="Picture 2">
            <a:extLst>
              <a:ext uri="{FF2B5EF4-FFF2-40B4-BE49-F238E27FC236}">
                <a16:creationId xmlns:a16="http://schemas.microsoft.com/office/drawing/2014/main" id="{0B5E9631-A9A6-21F3-AD81-6FEF96EBBE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5414" y="3339734"/>
            <a:ext cx="17145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5E45941-DB9E-8920-64C7-E65FBC9B8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2129" y="5125304"/>
            <a:ext cx="25400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C731161-F57F-D0E0-C523-01C4BC4EDD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911359"/>
            <a:ext cx="25146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12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Have you met any </a:t>
            </a:r>
            <a:r>
              <a:rPr lang="en-US" b="1" i="1" dirty="0"/>
              <a:t>Church Skunkers</a:t>
            </a:r>
            <a:r>
              <a:rPr lang="en-US" b="1" dirty="0"/>
              <a:t> </a:t>
            </a:r>
            <a:r>
              <a:rPr lang="en-US" dirty="0"/>
              <a:t>in your church revitalization efforts?  </a:t>
            </a:r>
            <a:r>
              <a:rPr lang="en-US" b="1" dirty="0">
                <a:solidFill>
                  <a:srgbClr val="FFFF00"/>
                </a:solidFill>
              </a:rPr>
              <a:t>Church skunking is the ploy that happens frequently within local church renewal efforts, when pessimistic church members spray negativity all over those creative church members who are trying to spark the renewal efforts of the church. </a:t>
            </a:r>
            <a:r>
              <a:rPr lang="en-US" dirty="0"/>
              <a:t>A well-known example would be the tried but true expression by skunkers “We tried that years ago and it did not work.”</a:t>
            </a:r>
          </a:p>
          <a:p>
            <a:pPr marL="0" indent="0">
              <a:buNone/>
            </a:pPr>
            <a:endParaRPr lang="en-US" dirty="0"/>
          </a:p>
        </p:txBody>
      </p:sp>
    </p:spTree>
    <p:extLst>
      <p:ext uri="{BB962C8B-B14F-4D97-AF65-F5344CB8AC3E}">
        <p14:creationId xmlns:p14="http://schemas.microsoft.com/office/powerpoint/2010/main" val="150500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When you have the power of momentum the skunkers will try hard to slow things down but keeping the energy moving forward is vital to a churches renewal efforts.</a:t>
            </a:r>
          </a:p>
          <a:p>
            <a:endParaRPr lang="en-US" dirty="0"/>
          </a:p>
        </p:txBody>
      </p:sp>
      <p:pic>
        <p:nvPicPr>
          <p:cNvPr id="4" name="Picture 3"/>
          <p:cNvPicPr>
            <a:picLocks noChangeAspect="1"/>
          </p:cNvPicPr>
          <p:nvPr/>
        </p:nvPicPr>
        <p:blipFill>
          <a:blip r:embed="rId2"/>
          <a:stretch>
            <a:fillRect/>
          </a:stretch>
        </p:blipFill>
        <p:spPr>
          <a:xfrm>
            <a:off x="3505200" y="3886200"/>
            <a:ext cx="2127621" cy="2819400"/>
          </a:xfrm>
          <a:prstGeom prst="rect">
            <a:avLst/>
          </a:prstGeom>
        </p:spPr>
      </p:pic>
    </p:spTree>
    <p:extLst>
      <p:ext uri="{BB962C8B-B14F-4D97-AF65-F5344CB8AC3E}">
        <p14:creationId xmlns:p14="http://schemas.microsoft.com/office/powerpoint/2010/main" val="4108750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AF3CA-4BDE-40BA-E607-765F53ED71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A2802A-A74A-3F98-7EFE-9850EEC54DAA}"/>
              </a:ext>
            </a:extLst>
          </p:cNvPr>
          <p:cNvSpPr>
            <a:spLocks noGrp="1"/>
          </p:cNvSpPr>
          <p:nvPr>
            <p:ph idx="1"/>
          </p:nvPr>
        </p:nvSpPr>
        <p:spPr>
          <a:xfrm>
            <a:off x="228600" y="1600200"/>
            <a:ext cx="8763000" cy="5105400"/>
          </a:xfrm>
        </p:spPr>
        <p:txBody>
          <a:bodyPr>
            <a:normAutofit fontScale="85000" lnSpcReduction="10000"/>
          </a:bodyPr>
          <a:lstStyle/>
          <a:p>
            <a:pPr marL="0" marR="0" indent="0">
              <a:spcBef>
                <a:spcPts val="0"/>
              </a:spcBef>
              <a:spcAft>
                <a:spcPts val="2100"/>
              </a:spcAft>
              <a:buNone/>
            </a:pPr>
            <a:r>
              <a:rPr lang="en-US" sz="2800" b="1" dirty="0">
                <a:solidFill>
                  <a:srgbClr val="333333"/>
                </a:solidFill>
                <a:effectLst/>
                <a:ea typeface="Times New Roman" panose="02020603050405020304" pitchFamily="18" charset="0"/>
              </a:rPr>
              <a:t>Here are three steps for you to take in order to capture or accelerate momentum in your church revitalization effort:</a:t>
            </a:r>
            <a:endParaRPr lang="en-US" sz="2800" b="1" dirty="0">
              <a:effectLst/>
              <a:ea typeface="Times New Roman" panose="02020603050405020304" pitchFamily="18" charset="0"/>
            </a:endParaRPr>
          </a:p>
          <a:p>
            <a:pPr marL="0" marR="0" indent="0">
              <a:spcBef>
                <a:spcPts val="0"/>
              </a:spcBef>
              <a:spcAft>
                <a:spcPts val="2100"/>
              </a:spcAft>
              <a:buNone/>
            </a:pPr>
            <a:r>
              <a:rPr lang="en-US" sz="2800" b="1" dirty="0">
                <a:solidFill>
                  <a:srgbClr val="333333"/>
                </a:solidFill>
                <a:effectLst/>
                <a:ea typeface="Times New Roman" panose="02020603050405020304" pitchFamily="18" charset="0"/>
              </a:rPr>
              <a:t>1. </a:t>
            </a:r>
            <a:r>
              <a:rPr lang="en-US" sz="2800" b="1" dirty="0">
                <a:solidFill>
                  <a:srgbClr val="FF0000"/>
                </a:solidFill>
                <a:effectLst/>
                <a:ea typeface="Times New Roman" panose="02020603050405020304" pitchFamily="18" charset="0"/>
              </a:rPr>
              <a:t>PRAY.</a:t>
            </a:r>
            <a:r>
              <a:rPr lang="en-US" sz="2800" b="1" dirty="0">
                <a:solidFill>
                  <a:srgbClr val="333333"/>
                </a:solidFill>
                <a:effectLst/>
                <a:ea typeface="Times New Roman" panose="02020603050405020304" pitchFamily="18" charset="0"/>
              </a:rPr>
              <a:t> Ask God to move in power in your ministry and show you what He wants you to do.</a:t>
            </a:r>
            <a:endParaRPr lang="en-US" sz="2800" b="1" dirty="0">
              <a:effectLst/>
              <a:ea typeface="Times New Roman" panose="02020603050405020304" pitchFamily="18" charset="0"/>
            </a:endParaRPr>
          </a:p>
          <a:p>
            <a:pPr marL="0" marR="0" indent="0">
              <a:spcBef>
                <a:spcPts val="0"/>
              </a:spcBef>
              <a:spcAft>
                <a:spcPts val="2100"/>
              </a:spcAft>
              <a:buNone/>
            </a:pPr>
            <a:r>
              <a:rPr lang="en-US" sz="2800" b="1" dirty="0">
                <a:solidFill>
                  <a:srgbClr val="333333"/>
                </a:solidFill>
                <a:effectLst/>
                <a:ea typeface="Times New Roman" panose="02020603050405020304" pitchFamily="18" charset="0"/>
              </a:rPr>
              <a:t>2. </a:t>
            </a:r>
            <a:r>
              <a:rPr lang="en-US" sz="2800" b="1" dirty="0">
                <a:solidFill>
                  <a:srgbClr val="FF0000"/>
                </a:solidFill>
                <a:effectLst/>
                <a:ea typeface="Times New Roman" panose="02020603050405020304" pitchFamily="18" charset="0"/>
              </a:rPr>
              <a:t>LOOK.</a:t>
            </a:r>
            <a:r>
              <a:rPr lang="en-US" sz="2800" b="1" dirty="0">
                <a:solidFill>
                  <a:srgbClr val="333333"/>
                </a:solidFill>
                <a:effectLst/>
                <a:ea typeface="Times New Roman" panose="02020603050405020304" pitchFamily="18" charset="0"/>
              </a:rPr>
              <a:t> Where is God moving in power? Join Him.</a:t>
            </a:r>
            <a:endParaRPr lang="en-US" sz="2800" b="1" dirty="0">
              <a:effectLst/>
              <a:ea typeface="Times New Roman" panose="02020603050405020304" pitchFamily="18" charset="0"/>
            </a:endParaRPr>
          </a:p>
          <a:p>
            <a:pPr marL="0" marR="0" indent="0">
              <a:spcBef>
                <a:spcPts val="0"/>
              </a:spcBef>
              <a:spcAft>
                <a:spcPts val="2100"/>
              </a:spcAft>
              <a:buNone/>
            </a:pPr>
            <a:r>
              <a:rPr lang="en-US" sz="2800" b="1" dirty="0">
                <a:solidFill>
                  <a:srgbClr val="333333"/>
                </a:solidFill>
                <a:effectLst/>
                <a:ea typeface="Times New Roman" panose="02020603050405020304" pitchFamily="18" charset="0"/>
              </a:rPr>
              <a:t>3. </a:t>
            </a:r>
            <a:r>
              <a:rPr lang="en-US" sz="2800" b="1" dirty="0">
                <a:solidFill>
                  <a:srgbClr val="FF0000"/>
                </a:solidFill>
                <a:effectLst/>
                <a:ea typeface="Times New Roman" panose="02020603050405020304" pitchFamily="18" charset="0"/>
              </a:rPr>
              <a:t>DO SOMETHING. </a:t>
            </a:r>
            <a:r>
              <a:rPr lang="en-US" sz="2800" b="1" dirty="0">
                <a:solidFill>
                  <a:srgbClr val="333333"/>
                </a:solidFill>
                <a:effectLst/>
                <a:ea typeface="Times New Roman" panose="02020603050405020304" pitchFamily="18" charset="0"/>
              </a:rPr>
              <a:t>Take top priority actions in line with your vision, values and plan.</a:t>
            </a:r>
            <a:endParaRPr lang="en-US" sz="2800" b="1" dirty="0">
              <a:effectLst/>
              <a:ea typeface="Times New Roman" panose="02020603050405020304" pitchFamily="18" charset="0"/>
            </a:endParaRPr>
          </a:p>
          <a:p>
            <a:pPr marL="0" marR="0" indent="0">
              <a:spcBef>
                <a:spcPts val="0"/>
              </a:spcBef>
              <a:spcAft>
                <a:spcPts val="2100"/>
              </a:spcAft>
              <a:buNone/>
            </a:pPr>
            <a:r>
              <a:rPr lang="en-US" sz="2800" b="1" dirty="0">
                <a:solidFill>
                  <a:srgbClr val="333333"/>
                </a:solidFill>
                <a:effectLst/>
                <a:ea typeface="Times New Roman" panose="02020603050405020304" pitchFamily="18" charset="0"/>
              </a:rPr>
              <a:t>John Maxwell says that momentum is the leader’s best friend. Once you succeed, it is easier to continue to succeed. May you and your team be swept forward in God’s moving power!</a:t>
            </a:r>
            <a:endParaRPr lang="en-US" sz="2800" b="1" dirty="0">
              <a:effectLst/>
              <a:ea typeface="Times New Roman" panose="02020603050405020304" pitchFamily="18" charset="0"/>
            </a:endParaRPr>
          </a:p>
          <a:p>
            <a:endParaRPr lang="en-US" dirty="0"/>
          </a:p>
        </p:txBody>
      </p:sp>
    </p:spTree>
    <p:extLst>
      <p:ext uri="{BB962C8B-B14F-4D97-AF65-F5344CB8AC3E}">
        <p14:creationId xmlns:p14="http://schemas.microsoft.com/office/powerpoint/2010/main" val="2647560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85C00-74FC-63FD-D3B0-912ECD052631}"/>
              </a:ext>
            </a:extLst>
          </p:cNvPr>
          <p:cNvSpPr>
            <a:spLocks noGrp="1"/>
          </p:cNvSpPr>
          <p:nvPr>
            <p:ph type="title"/>
          </p:nvPr>
        </p:nvSpPr>
        <p:spPr>
          <a:xfrm>
            <a:off x="457200" y="381000"/>
            <a:ext cx="8229600" cy="1036638"/>
          </a:xfrm>
        </p:spPr>
        <p:txBody>
          <a:bodyPr>
            <a:normAutofit fontScale="90000"/>
          </a:bodyPr>
          <a:lstStyle/>
          <a:p>
            <a:r>
              <a:rPr lang="en-US" dirty="0"/>
              <a:t>I Kings 5:1-12</a:t>
            </a:r>
            <a:br>
              <a:rPr lang="en-US" dirty="0"/>
            </a:br>
            <a:endParaRPr lang="en-US" dirty="0"/>
          </a:p>
        </p:txBody>
      </p:sp>
      <p:sp>
        <p:nvSpPr>
          <p:cNvPr id="3" name="Content Placeholder 2">
            <a:extLst>
              <a:ext uri="{FF2B5EF4-FFF2-40B4-BE49-F238E27FC236}">
                <a16:creationId xmlns:a16="http://schemas.microsoft.com/office/drawing/2014/main" id="{EA364AAA-5307-EADF-B104-C899FD67B6FE}"/>
              </a:ext>
            </a:extLst>
          </p:cNvPr>
          <p:cNvSpPr>
            <a:spLocks noGrp="1"/>
          </p:cNvSpPr>
          <p:nvPr>
            <p:ph idx="1"/>
          </p:nvPr>
        </p:nvSpPr>
        <p:spPr>
          <a:xfrm>
            <a:off x="609600" y="1524000"/>
            <a:ext cx="8229600" cy="4525963"/>
          </a:xfrm>
        </p:spPr>
        <p:txBody>
          <a:bodyPr/>
          <a:lstStyle/>
          <a:p>
            <a:pPr marL="0" indent="0">
              <a:buNone/>
            </a:pPr>
            <a:r>
              <a:rPr lang="en-US" b="1" i="1" dirty="0"/>
              <a:t>“In this way Hiram kept Solomon supplied with all the cedars and pine logs he wanted…” </a:t>
            </a:r>
            <a:r>
              <a:rPr lang="en-US" dirty="0"/>
              <a:t>I Kings 5:10.</a:t>
            </a:r>
          </a:p>
          <a:p>
            <a:pPr marL="0" indent="0">
              <a:buNone/>
            </a:pPr>
            <a:endParaRPr lang="en-US" dirty="0"/>
          </a:p>
        </p:txBody>
      </p:sp>
    </p:spTree>
    <p:extLst>
      <p:ext uri="{BB962C8B-B14F-4D97-AF65-F5344CB8AC3E}">
        <p14:creationId xmlns:p14="http://schemas.microsoft.com/office/powerpoint/2010/main" val="260781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A4DFA-2239-F724-B606-7B12FD33335D}"/>
              </a:ext>
            </a:extLst>
          </p:cNvPr>
          <p:cNvSpPr>
            <a:spLocks noGrp="1"/>
          </p:cNvSpPr>
          <p:nvPr>
            <p:ph type="title"/>
          </p:nvPr>
        </p:nvSpPr>
        <p:spPr/>
        <p:txBody>
          <a:bodyPr/>
          <a:lstStyle/>
          <a:p>
            <a:r>
              <a:rPr lang="en-US" dirty="0"/>
              <a:t>Momentum is the Thing!</a:t>
            </a:r>
          </a:p>
        </p:txBody>
      </p:sp>
      <p:sp>
        <p:nvSpPr>
          <p:cNvPr id="3" name="Content Placeholder 2">
            <a:extLst>
              <a:ext uri="{FF2B5EF4-FFF2-40B4-BE49-F238E27FC236}">
                <a16:creationId xmlns:a16="http://schemas.microsoft.com/office/drawing/2014/main" id="{0BCC46E8-5AE6-F8A8-FCB2-320DE2FA0750}"/>
              </a:ext>
            </a:extLst>
          </p:cNvPr>
          <p:cNvSpPr>
            <a:spLocks noGrp="1"/>
          </p:cNvSpPr>
          <p:nvPr>
            <p:ph idx="1"/>
          </p:nvPr>
        </p:nvSpPr>
        <p:spPr>
          <a:xfrm>
            <a:off x="228600" y="1600200"/>
            <a:ext cx="8839200" cy="4983162"/>
          </a:xfrm>
        </p:spPr>
        <p:txBody>
          <a:bodyPr>
            <a:normAutofit/>
          </a:bodyPr>
          <a:lstStyle/>
          <a:p>
            <a:pPr marL="0" indent="0">
              <a:buNone/>
            </a:pPr>
            <a:r>
              <a:rPr lang="en-US" dirty="0"/>
              <a:t>It is the thing that will take you to the next step of renewal. </a:t>
            </a:r>
            <a:r>
              <a:rPr lang="en-US" b="1" dirty="0">
                <a:solidFill>
                  <a:srgbClr val="FF0000"/>
                </a:solidFill>
              </a:rPr>
              <a:t>Successful Church Revitalizers know how to move in and out of momentum. They know when to activate it in the church and in their own lives.</a:t>
            </a:r>
            <a:r>
              <a:rPr lang="en-US" dirty="0"/>
              <a:t> Fear is usually the one ingredient which keeps us from embracing momentum. </a:t>
            </a:r>
            <a:r>
              <a:rPr lang="en-US" b="1" u="sng" dirty="0"/>
              <a:t>Here is the big lesson</a:t>
            </a:r>
            <a:r>
              <a:rPr lang="en-US" dirty="0"/>
              <a:t>: </a:t>
            </a:r>
            <a:r>
              <a:rPr lang="en-US" b="1" dirty="0">
                <a:solidFill>
                  <a:srgbClr val="FF0000"/>
                </a:solidFill>
              </a:rPr>
              <a:t>If you fail to embrace momentum you will never get started in church revitalization. </a:t>
            </a:r>
          </a:p>
        </p:txBody>
      </p:sp>
    </p:spTree>
    <p:extLst>
      <p:ext uri="{BB962C8B-B14F-4D97-AF65-F5344CB8AC3E}">
        <p14:creationId xmlns:p14="http://schemas.microsoft.com/office/powerpoint/2010/main" val="3037516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2B9C82-F354-6174-7294-679CC0B5E231}"/>
              </a:ext>
            </a:extLst>
          </p:cNvPr>
          <p:cNvSpPr>
            <a:spLocks noGrp="1"/>
          </p:cNvSpPr>
          <p:nvPr>
            <p:ph type="ctrTitle"/>
          </p:nvPr>
        </p:nvSpPr>
        <p:spPr>
          <a:xfrm>
            <a:off x="381000" y="1524000"/>
            <a:ext cx="8077200" cy="1470025"/>
          </a:xfrm>
        </p:spPr>
        <p:txBody>
          <a:bodyPr/>
          <a:lstStyle/>
          <a:p>
            <a:r>
              <a:rPr lang="en-US" dirty="0"/>
              <a:t>You must get started!</a:t>
            </a:r>
          </a:p>
        </p:txBody>
      </p:sp>
      <p:sp>
        <p:nvSpPr>
          <p:cNvPr id="5" name="Subtitle 4">
            <a:extLst>
              <a:ext uri="{FF2B5EF4-FFF2-40B4-BE49-F238E27FC236}">
                <a16:creationId xmlns:a16="http://schemas.microsoft.com/office/drawing/2014/main" id="{F2F06010-DBB9-0D28-9531-C704731FEC71}"/>
              </a:ext>
            </a:extLst>
          </p:cNvPr>
          <p:cNvSpPr>
            <a:spLocks noGrp="1"/>
          </p:cNvSpPr>
          <p:nvPr>
            <p:ph type="subTitle" idx="1"/>
          </p:nvPr>
        </p:nvSpPr>
        <p:spPr>
          <a:xfrm>
            <a:off x="762000" y="3657600"/>
            <a:ext cx="7467600" cy="838200"/>
          </a:xfrm>
        </p:spPr>
        <p:txBody>
          <a:bodyPr>
            <a:normAutofit/>
          </a:bodyPr>
          <a:lstStyle/>
          <a:p>
            <a:r>
              <a:rPr lang="en-US" b="1" dirty="0"/>
              <a:t>Stop Stopping and Start Moving!</a:t>
            </a:r>
          </a:p>
        </p:txBody>
      </p:sp>
    </p:spTree>
    <p:extLst>
      <p:ext uri="{BB962C8B-B14F-4D97-AF65-F5344CB8AC3E}">
        <p14:creationId xmlns:p14="http://schemas.microsoft.com/office/powerpoint/2010/main" val="723499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F6C004-7C07-CDE8-93EF-8A18AA4BABBF}"/>
              </a:ext>
            </a:extLst>
          </p:cNvPr>
          <p:cNvSpPr>
            <a:spLocks noGrp="1"/>
          </p:cNvSpPr>
          <p:nvPr>
            <p:ph type="title"/>
          </p:nvPr>
        </p:nvSpPr>
        <p:spPr>
          <a:xfrm>
            <a:off x="457200" y="274638"/>
            <a:ext cx="8229600" cy="4449762"/>
          </a:xfrm>
        </p:spPr>
        <p:txBody>
          <a:bodyPr/>
          <a:lstStyle/>
          <a:p>
            <a:r>
              <a:rPr lang="en-US" b="1" i="1" dirty="0">
                <a:solidFill>
                  <a:schemeClr val="tx1"/>
                </a:solidFill>
              </a:rPr>
              <a:t>If you chase two rabbits, you will catch neither one.</a:t>
            </a:r>
            <a:br>
              <a:rPr lang="en-US" b="1" i="1" dirty="0">
                <a:solidFill>
                  <a:schemeClr val="tx1"/>
                </a:solidFill>
              </a:rPr>
            </a:br>
            <a:br>
              <a:rPr lang="en-US" dirty="0">
                <a:solidFill>
                  <a:schemeClr val="tx1"/>
                </a:solidFill>
              </a:rPr>
            </a:br>
            <a:r>
              <a:rPr lang="en-US" dirty="0">
                <a:solidFill>
                  <a:schemeClr val="tx1"/>
                </a:solidFill>
              </a:rPr>
              <a:t>Russian Proverb</a:t>
            </a:r>
          </a:p>
        </p:txBody>
      </p:sp>
    </p:spTree>
    <p:extLst>
      <p:ext uri="{BB962C8B-B14F-4D97-AF65-F5344CB8AC3E}">
        <p14:creationId xmlns:p14="http://schemas.microsoft.com/office/powerpoint/2010/main" val="2559915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Let’s look at the importance of momentum in a churches revitalization strategy:</a:t>
            </a:r>
          </a:p>
          <a:p>
            <a:endParaRPr lang="en-US" dirty="0"/>
          </a:p>
          <a:p>
            <a:r>
              <a:rPr lang="en-US" b="1" dirty="0"/>
              <a:t>The Muscle of Momentum </a:t>
            </a:r>
          </a:p>
          <a:p>
            <a:pPr marL="0" indent="0">
              <a:buNone/>
            </a:pPr>
            <a:endParaRPr lang="en-US" dirty="0"/>
          </a:p>
        </p:txBody>
      </p:sp>
      <p:pic>
        <p:nvPicPr>
          <p:cNvPr id="4" name="Picture 3"/>
          <p:cNvPicPr>
            <a:picLocks noChangeAspect="1"/>
          </p:cNvPicPr>
          <p:nvPr/>
        </p:nvPicPr>
        <p:blipFill>
          <a:blip r:embed="rId2"/>
          <a:stretch>
            <a:fillRect/>
          </a:stretch>
        </p:blipFill>
        <p:spPr>
          <a:xfrm>
            <a:off x="6477000" y="3581400"/>
            <a:ext cx="2127621" cy="2819400"/>
          </a:xfrm>
          <a:prstGeom prst="rect">
            <a:avLst/>
          </a:prstGeom>
        </p:spPr>
      </p:pic>
    </p:spTree>
    <p:extLst>
      <p:ext uri="{BB962C8B-B14F-4D97-AF65-F5344CB8AC3E}">
        <p14:creationId xmlns:p14="http://schemas.microsoft.com/office/powerpoint/2010/main" val="43512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i="1" dirty="0"/>
              <a:t>A minister doesn’t become truly effective as a leader until after seven years at a church.</a:t>
            </a:r>
            <a:r>
              <a:rPr lang="en-US" dirty="0"/>
              <a:t> </a:t>
            </a:r>
          </a:p>
          <a:p>
            <a:pPr marL="0" indent="0">
              <a:buNone/>
            </a:pPr>
            <a:endParaRPr lang="en-US" dirty="0"/>
          </a:p>
        </p:txBody>
      </p:sp>
      <p:pic>
        <p:nvPicPr>
          <p:cNvPr id="4" name="Picture 3"/>
          <p:cNvPicPr>
            <a:picLocks noChangeAspect="1"/>
          </p:cNvPicPr>
          <p:nvPr/>
        </p:nvPicPr>
        <p:blipFill>
          <a:blip r:embed="rId2"/>
          <a:stretch>
            <a:fillRect/>
          </a:stretch>
        </p:blipFill>
        <p:spPr>
          <a:xfrm>
            <a:off x="3429000" y="3429000"/>
            <a:ext cx="2127621" cy="2819400"/>
          </a:xfrm>
          <a:prstGeom prst="rect">
            <a:avLst/>
          </a:prstGeom>
        </p:spPr>
      </p:pic>
    </p:spTree>
    <p:extLst>
      <p:ext uri="{BB962C8B-B14F-4D97-AF65-F5344CB8AC3E}">
        <p14:creationId xmlns:p14="http://schemas.microsoft.com/office/powerpoint/2010/main" val="150500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The church which has been on a plateau for a portion of time, and is now deciding to begin an effort to revitalize the church; is often more of a wish than a desire to </a:t>
            </a:r>
            <a:r>
              <a:rPr lang="en-US" b="1" u="sng" dirty="0"/>
              <a:t>make the necessary decisions</a:t>
            </a:r>
            <a:r>
              <a:rPr lang="en-US" b="1" dirty="0"/>
              <a:t> that will bring about renewed vision.</a:t>
            </a:r>
          </a:p>
        </p:txBody>
      </p:sp>
      <p:pic>
        <p:nvPicPr>
          <p:cNvPr id="4" name="Picture 3"/>
          <p:cNvPicPr>
            <a:picLocks noChangeAspect="1"/>
          </p:cNvPicPr>
          <p:nvPr/>
        </p:nvPicPr>
        <p:blipFill>
          <a:blip r:embed="rId2"/>
          <a:stretch>
            <a:fillRect/>
          </a:stretch>
        </p:blipFill>
        <p:spPr>
          <a:xfrm>
            <a:off x="7184323" y="4419600"/>
            <a:ext cx="1725098" cy="2286000"/>
          </a:xfrm>
          <a:prstGeom prst="rect">
            <a:avLst/>
          </a:prstGeom>
        </p:spPr>
      </p:pic>
    </p:spTree>
    <p:extLst>
      <p:ext uri="{BB962C8B-B14F-4D97-AF65-F5344CB8AC3E}">
        <p14:creationId xmlns:p14="http://schemas.microsoft.com/office/powerpoint/2010/main" val="4108750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Jesus Told a Story about Momentum </a:t>
            </a:r>
          </a:p>
          <a:p>
            <a:pPr marL="0" indent="0">
              <a:buNone/>
            </a:pPr>
            <a:endParaRPr lang="en-US" dirty="0"/>
          </a:p>
          <a:p>
            <a:pPr marL="0" indent="0">
              <a:buNone/>
            </a:pPr>
            <a:r>
              <a:rPr lang="en-US" dirty="0"/>
              <a:t>Momentum played a role in one of the stories Jesus told. </a:t>
            </a:r>
          </a:p>
        </p:txBody>
      </p:sp>
      <p:pic>
        <p:nvPicPr>
          <p:cNvPr id="4" name="Picture 3"/>
          <p:cNvPicPr>
            <a:picLocks noChangeAspect="1"/>
          </p:cNvPicPr>
          <p:nvPr/>
        </p:nvPicPr>
        <p:blipFill>
          <a:blip r:embed="rId2"/>
          <a:stretch>
            <a:fillRect/>
          </a:stretch>
        </p:blipFill>
        <p:spPr>
          <a:xfrm>
            <a:off x="6096000" y="3581400"/>
            <a:ext cx="2127621" cy="2819400"/>
          </a:xfrm>
          <a:prstGeom prst="rect">
            <a:avLst/>
          </a:prstGeom>
        </p:spPr>
      </p:pic>
    </p:spTree>
    <p:extLst>
      <p:ext uri="{BB962C8B-B14F-4D97-AF65-F5344CB8AC3E}">
        <p14:creationId xmlns:p14="http://schemas.microsoft.com/office/powerpoint/2010/main" val="43512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solidFill>
                  <a:srgbClr val="FFFF00"/>
                </a:solidFill>
                <a:latin typeface="Comic Sans MS"/>
                <a:ea typeface="Times New Roman"/>
                <a:cs typeface="Arial"/>
              </a:rPr>
              <a:t>Jesus indicates that when we attempt to do something with what we’ve been given, we’re going to end up with more, and this increase will increase even more. </a:t>
            </a:r>
            <a:endParaRPr lang="en-US" dirty="0">
              <a:solidFill>
                <a:srgbClr val="FFFF00"/>
              </a:solidFill>
            </a:endParaRPr>
          </a:p>
        </p:txBody>
      </p:sp>
      <p:pic>
        <p:nvPicPr>
          <p:cNvPr id="4" name="Picture 3"/>
          <p:cNvPicPr>
            <a:picLocks noChangeAspect="1"/>
          </p:cNvPicPr>
          <p:nvPr/>
        </p:nvPicPr>
        <p:blipFill>
          <a:blip r:embed="rId2"/>
          <a:stretch>
            <a:fillRect/>
          </a:stretch>
        </p:blipFill>
        <p:spPr>
          <a:xfrm>
            <a:off x="304800" y="3886200"/>
            <a:ext cx="2127621" cy="2819400"/>
          </a:xfrm>
          <a:prstGeom prst="rect">
            <a:avLst/>
          </a:prstGeom>
        </p:spPr>
      </p:pic>
    </p:spTree>
    <p:extLst>
      <p:ext uri="{BB962C8B-B14F-4D97-AF65-F5344CB8AC3E}">
        <p14:creationId xmlns:p14="http://schemas.microsoft.com/office/powerpoint/2010/main" val="150500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a:xfrm>
            <a:off x="304800" y="1600200"/>
            <a:ext cx="8610600" cy="4525963"/>
          </a:xfrm>
        </p:spPr>
        <p:txBody>
          <a:bodyPr/>
          <a:lstStyle/>
          <a:p>
            <a:pPr marL="0" indent="0">
              <a:buNone/>
            </a:pPr>
            <a:r>
              <a:rPr lang="en-US" b="1" i="1" dirty="0">
                <a:solidFill>
                  <a:srgbClr val="FF0000"/>
                </a:solidFill>
              </a:rPr>
              <a:t>“For everyone who has will be given more, and he will have abundance. Whoever does not have, even what he has will be taken from him” </a:t>
            </a:r>
            <a:r>
              <a:rPr lang="en-US" dirty="0"/>
              <a:t>(Matthew 25:29). </a:t>
            </a:r>
          </a:p>
        </p:txBody>
      </p:sp>
      <p:pic>
        <p:nvPicPr>
          <p:cNvPr id="4" name="Picture 3"/>
          <p:cNvPicPr>
            <a:picLocks noChangeAspect="1"/>
          </p:cNvPicPr>
          <p:nvPr/>
        </p:nvPicPr>
        <p:blipFill>
          <a:blip r:embed="rId2"/>
          <a:stretch>
            <a:fillRect/>
          </a:stretch>
        </p:blipFill>
        <p:spPr>
          <a:xfrm>
            <a:off x="3505200" y="3733800"/>
            <a:ext cx="2127621" cy="2819400"/>
          </a:xfrm>
          <a:prstGeom prst="rect">
            <a:avLst/>
          </a:prstGeom>
        </p:spPr>
      </p:pic>
    </p:spTree>
    <p:extLst>
      <p:ext uri="{BB962C8B-B14F-4D97-AF65-F5344CB8AC3E}">
        <p14:creationId xmlns:p14="http://schemas.microsoft.com/office/powerpoint/2010/main" val="4108750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sz="3600" b="1" dirty="0"/>
              <a:t>Some things that Cause Us to Loose Momentum in </a:t>
            </a:r>
            <a:r>
              <a:rPr lang="en-US" sz="3600" i="1" dirty="0">
                <a:effectLst/>
              </a:rPr>
              <a:t>Church Revitalization</a:t>
            </a:r>
            <a:endParaRPr lang="en-US" dirty="0"/>
          </a:p>
        </p:txBody>
      </p:sp>
      <p:sp>
        <p:nvSpPr>
          <p:cNvPr id="3" name="Content Placeholder 2"/>
          <p:cNvSpPr>
            <a:spLocks noGrp="1"/>
          </p:cNvSpPr>
          <p:nvPr>
            <p:ph idx="1"/>
          </p:nvPr>
        </p:nvSpPr>
        <p:spPr>
          <a:xfrm>
            <a:off x="152400" y="1447800"/>
            <a:ext cx="8915400" cy="5135562"/>
          </a:xfrm>
        </p:spPr>
        <p:txBody>
          <a:bodyPr>
            <a:normAutofit fontScale="77500" lnSpcReduction="20000"/>
          </a:bodyPr>
          <a:lstStyle/>
          <a:p>
            <a:pPr marL="0" indent="0">
              <a:buNone/>
            </a:pPr>
            <a:r>
              <a:rPr lang="en-US" b="1" dirty="0"/>
              <a:t>There are many things that cause us to lose our momentum in Church Revitalization. </a:t>
            </a:r>
          </a:p>
          <a:p>
            <a:pPr lvl="0"/>
            <a:r>
              <a:rPr lang="en-US" b="1" dirty="0">
                <a:solidFill>
                  <a:srgbClr val="FFFF00"/>
                </a:solidFill>
              </a:rPr>
              <a:t>Discouragement can cause us to lose our momentum in Church Revitalization</a:t>
            </a:r>
          </a:p>
          <a:p>
            <a:pPr lvl="0"/>
            <a:r>
              <a:rPr lang="en-US" b="1" dirty="0"/>
              <a:t>Failure can cause us to lose our momentum in Church Revitalization </a:t>
            </a:r>
          </a:p>
          <a:p>
            <a:pPr lvl="0"/>
            <a:r>
              <a:rPr lang="en-US" b="1" dirty="0">
                <a:solidFill>
                  <a:srgbClr val="FFFF00"/>
                </a:solidFill>
              </a:rPr>
              <a:t>A lack of focus can cause us to lose our momentum in Church Revitalization </a:t>
            </a:r>
          </a:p>
          <a:p>
            <a:pPr lvl="0"/>
            <a:r>
              <a:rPr lang="en-US" b="1" dirty="0"/>
              <a:t>Ungratefulness can cause us to lose our momentum in Church Revitalization</a:t>
            </a:r>
          </a:p>
          <a:p>
            <a:pPr lvl="0"/>
            <a:r>
              <a:rPr lang="en-US" b="1" dirty="0">
                <a:solidFill>
                  <a:srgbClr val="FFFF00"/>
                </a:solidFill>
              </a:rPr>
              <a:t>Inattention can cause us to lose our momentum in Church Revitalization </a:t>
            </a:r>
          </a:p>
          <a:p>
            <a:pPr marL="0" indent="0">
              <a:buNone/>
            </a:pPr>
            <a:r>
              <a:rPr lang="en-US" b="1" dirty="0"/>
              <a:t>These are all part of the factors that can cause resistance to our forward momentum in church revitalization! </a:t>
            </a:r>
          </a:p>
        </p:txBody>
      </p:sp>
    </p:spTree>
    <p:extLst>
      <p:ext uri="{BB962C8B-B14F-4D97-AF65-F5344CB8AC3E}">
        <p14:creationId xmlns:p14="http://schemas.microsoft.com/office/powerpoint/2010/main" val="43512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936AF-5F9C-68EA-3C6E-647E1ED6760E}"/>
              </a:ext>
            </a:extLst>
          </p:cNvPr>
          <p:cNvSpPr>
            <a:spLocks noGrp="1"/>
          </p:cNvSpPr>
          <p:nvPr>
            <p:ph type="title"/>
          </p:nvPr>
        </p:nvSpPr>
        <p:spPr/>
        <p:txBody>
          <a:bodyPr>
            <a:normAutofit fontScale="90000"/>
          </a:bodyPr>
          <a:lstStyle/>
          <a:p>
            <a:r>
              <a:rPr lang="en-US" dirty="0"/>
              <a:t>My dream for each one of you:</a:t>
            </a:r>
          </a:p>
        </p:txBody>
      </p:sp>
      <p:sp>
        <p:nvSpPr>
          <p:cNvPr id="3" name="Content Placeholder 2">
            <a:extLst>
              <a:ext uri="{FF2B5EF4-FFF2-40B4-BE49-F238E27FC236}">
                <a16:creationId xmlns:a16="http://schemas.microsoft.com/office/drawing/2014/main" id="{0267970F-33B4-0C54-E662-589F0EE727B9}"/>
              </a:ext>
            </a:extLst>
          </p:cNvPr>
          <p:cNvSpPr>
            <a:spLocks noGrp="1"/>
          </p:cNvSpPr>
          <p:nvPr>
            <p:ph idx="1"/>
          </p:nvPr>
        </p:nvSpPr>
        <p:spPr/>
        <p:txBody>
          <a:bodyPr>
            <a:normAutofit lnSpcReduction="10000"/>
          </a:bodyPr>
          <a:lstStyle/>
          <a:p>
            <a:pPr marL="0" indent="0">
              <a:buNone/>
            </a:pPr>
            <a:r>
              <a:rPr lang="en-US" dirty="0"/>
              <a:t>My dream for you is to have momentum in your ministry. According to the definition in the World Book Dictionary</a:t>
            </a:r>
            <a:r>
              <a:rPr lang="en-US" b="1" i="1" dirty="0"/>
              <a:t>: </a:t>
            </a:r>
            <a:r>
              <a:rPr lang="en-US" b="1" i="1" dirty="0">
                <a:solidFill>
                  <a:srgbClr val="FFFF00"/>
                </a:solidFill>
              </a:rPr>
              <a:t>“Momentum is the force with which a body moves. For example, a falling object gains momentum as it moves. Momentum is impetus resulting from movement. For instance, the runner stumbled just before the end of the race but his momentum carried him over the finish line.”</a:t>
            </a:r>
          </a:p>
        </p:txBody>
      </p:sp>
    </p:spTree>
    <p:extLst>
      <p:ext uri="{BB962C8B-B14F-4D97-AF65-F5344CB8AC3E}">
        <p14:creationId xmlns:p14="http://schemas.microsoft.com/office/powerpoint/2010/main" val="3263822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i="1" dirty="0"/>
              <a:t>Positive experiences and memories of the past can either hamper or build momentum in Church Revitalization.</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3505200" y="3581400"/>
            <a:ext cx="2127621" cy="2819400"/>
          </a:xfrm>
          <a:prstGeom prst="rect">
            <a:avLst/>
          </a:prstGeom>
        </p:spPr>
      </p:pic>
    </p:spTree>
    <p:extLst>
      <p:ext uri="{BB962C8B-B14F-4D97-AF65-F5344CB8AC3E}">
        <p14:creationId xmlns:p14="http://schemas.microsoft.com/office/powerpoint/2010/main" val="150500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a:xfrm>
            <a:off x="449179" y="1676400"/>
            <a:ext cx="8229600" cy="4525963"/>
          </a:xfrm>
        </p:spPr>
        <p:txBody>
          <a:bodyPr/>
          <a:lstStyle/>
          <a:p>
            <a:pPr marL="0" indent="0">
              <a:buNone/>
            </a:pPr>
            <a:r>
              <a:rPr lang="en-US" b="1" dirty="0">
                <a:solidFill>
                  <a:srgbClr val="FF0000"/>
                </a:solidFill>
              </a:rPr>
              <a:t>You can add fear to the list of things that keep us from building momentum in Church Revitalization! </a:t>
            </a:r>
          </a:p>
        </p:txBody>
      </p:sp>
      <p:pic>
        <p:nvPicPr>
          <p:cNvPr id="4" name="Picture 3"/>
          <p:cNvPicPr>
            <a:picLocks noChangeAspect="1"/>
          </p:cNvPicPr>
          <p:nvPr/>
        </p:nvPicPr>
        <p:blipFill>
          <a:blip r:embed="rId2"/>
          <a:stretch>
            <a:fillRect/>
          </a:stretch>
        </p:blipFill>
        <p:spPr>
          <a:xfrm>
            <a:off x="6477000" y="3657600"/>
            <a:ext cx="2127621" cy="2819400"/>
          </a:xfrm>
          <a:prstGeom prst="rect">
            <a:avLst/>
          </a:prstGeom>
        </p:spPr>
      </p:pic>
    </p:spTree>
    <p:extLst>
      <p:ext uri="{BB962C8B-B14F-4D97-AF65-F5344CB8AC3E}">
        <p14:creationId xmlns:p14="http://schemas.microsoft.com/office/powerpoint/2010/main" val="41087500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a:p>
          <a:p>
            <a:pPr marL="0" indent="0">
              <a:buNone/>
            </a:pPr>
            <a:r>
              <a:rPr lang="en-US" dirty="0"/>
              <a:t>There are several steps we can take to build momentum in revitalization: </a:t>
            </a:r>
          </a:p>
          <a:p>
            <a:pPr marL="0" indent="0">
              <a:buNone/>
            </a:pPr>
            <a:endParaRPr lang="en-US" dirty="0"/>
          </a:p>
        </p:txBody>
      </p:sp>
      <p:pic>
        <p:nvPicPr>
          <p:cNvPr id="4" name="Picture 3"/>
          <p:cNvPicPr>
            <a:picLocks noChangeAspect="1"/>
          </p:cNvPicPr>
          <p:nvPr/>
        </p:nvPicPr>
        <p:blipFill>
          <a:blip r:embed="rId2"/>
          <a:stretch>
            <a:fillRect/>
          </a:stretch>
        </p:blipFill>
        <p:spPr>
          <a:xfrm>
            <a:off x="7010400" y="4267200"/>
            <a:ext cx="1725098" cy="2286000"/>
          </a:xfrm>
          <a:prstGeom prst="rect">
            <a:avLst/>
          </a:prstGeom>
        </p:spPr>
      </p:pic>
    </p:spTree>
    <p:extLst>
      <p:ext uri="{BB962C8B-B14F-4D97-AF65-F5344CB8AC3E}">
        <p14:creationId xmlns:p14="http://schemas.microsoft.com/office/powerpoint/2010/main" val="1183866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a:p>
          <a:p>
            <a:pPr marL="0" indent="0">
              <a:buNone/>
            </a:pPr>
            <a:r>
              <a:rPr lang="en-US" dirty="0"/>
              <a:t>There are several steps we can take to build momentum in revitalization: </a:t>
            </a:r>
          </a:p>
          <a:p>
            <a:pPr marL="0" indent="0">
              <a:buNone/>
            </a:pPr>
            <a:endParaRPr lang="en-US" dirty="0"/>
          </a:p>
          <a:p>
            <a:pPr marL="0" indent="0">
              <a:buNone/>
            </a:pPr>
            <a:r>
              <a:rPr lang="en-US" b="1" dirty="0">
                <a:solidFill>
                  <a:srgbClr val="FFFF00"/>
                </a:solidFill>
              </a:rPr>
              <a:t>Understand it takes time and persistence to revitalize a church!</a:t>
            </a:r>
            <a:r>
              <a:rPr lang="en-US" dirty="0">
                <a:solidFill>
                  <a:srgbClr val="FFFF00"/>
                </a:solidFill>
              </a:rPr>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81384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Research has shown that a minister does not become truly effective as a leader until after seven years at any particular church. </a:t>
            </a:r>
            <a:r>
              <a:rPr lang="en-US" b="1" dirty="0">
                <a:solidFill>
                  <a:srgbClr val="FF0000"/>
                </a:solidFill>
              </a:rPr>
              <a:t>Revitalizing churches are not well served when there is a change of pastoral leadership every three or four years. </a:t>
            </a:r>
          </a:p>
        </p:txBody>
      </p:sp>
      <p:pic>
        <p:nvPicPr>
          <p:cNvPr id="4" name="Picture 3"/>
          <p:cNvPicPr>
            <a:picLocks noChangeAspect="1"/>
          </p:cNvPicPr>
          <p:nvPr/>
        </p:nvPicPr>
        <p:blipFill>
          <a:blip r:embed="rId2"/>
          <a:stretch>
            <a:fillRect/>
          </a:stretch>
        </p:blipFill>
        <p:spPr>
          <a:xfrm>
            <a:off x="7391400" y="4686300"/>
            <a:ext cx="1552588" cy="2057400"/>
          </a:xfrm>
          <a:prstGeom prst="rect">
            <a:avLst/>
          </a:prstGeom>
        </p:spPr>
      </p:pic>
      <p:sp>
        <p:nvSpPr>
          <p:cNvPr id="5" name="TextBox 4">
            <a:extLst>
              <a:ext uri="{FF2B5EF4-FFF2-40B4-BE49-F238E27FC236}">
                <a16:creationId xmlns:a16="http://schemas.microsoft.com/office/drawing/2014/main" id="{46795DB1-CC68-1E68-230F-A218619A3F4C}"/>
              </a:ext>
            </a:extLst>
          </p:cNvPr>
          <p:cNvSpPr txBox="1"/>
          <p:nvPr/>
        </p:nvSpPr>
        <p:spPr>
          <a:xfrm>
            <a:off x="228600" y="5943600"/>
            <a:ext cx="609600" cy="584775"/>
          </a:xfrm>
          <a:prstGeom prst="rect">
            <a:avLst/>
          </a:prstGeom>
          <a:noFill/>
        </p:spPr>
        <p:txBody>
          <a:bodyPr wrap="square" rtlCol="0">
            <a:spAutoFit/>
          </a:bodyPr>
          <a:lstStyle/>
          <a:p>
            <a:r>
              <a:rPr lang="en-US" sz="3200" b="1" dirty="0">
                <a:solidFill>
                  <a:srgbClr val="FF0000"/>
                </a:solidFill>
              </a:rPr>
              <a:t>5</a:t>
            </a:r>
          </a:p>
        </p:txBody>
      </p:sp>
    </p:spTree>
    <p:extLst>
      <p:ext uri="{BB962C8B-B14F-4D97-AF65-F5344CB8AC3E}">
        <p14:creationId xmlns:p14="http://schemas.microsoft.com/office/powerpoint/2010/main" val="3736429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a:p>
          <a:p>
            <a:pPr marL="0" indent="0">
              <a:buNone/>
            </a:pPr>
            <a:r>
              <a:rPr lang="en-US" dirty="0"/>
              <a:t>There are several steps we can take to build momentum in revitalization: </a:t>
            </a:r>
          </a:p>
          <a:p>
            <a:pPr marL="0" indent="0">
              <a:buNone/>
            </a:pPr>
            <a:endParaRPr lang="en-US" dirty="0"/>
          </a:p>
          <a:p>
            <a:pPr marL="0" indent="0">
              <a:buNone/>
            </a:pPr>
            <a:r>
              <a:rPr lang="en-US" b="1" dirty="0">
                <a:solidFill>
                  <a:srgbClr val="FFFF00"/>
                </a:solidFill>
              </a:rPr>
              <a:t>Just do something—almost anything.</a:t>
            </a:r>
            <a:r>
              <a:rPr lang="en-US" dirty="0">
                <a:solidFill>
                  <a:srgbClr val="FFFF00"/>
                </a:solidFill>
              </a:rPr>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03805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a:p>
          <a:p>
            <a:pPr marL="0" indent="0">
              <a:buNone/>
            </a:pPr>
            <a:r>
              <a:rPr lang="en-US" dirty="0"/>
              <a:t>There are several steps we can take to build momentum in revitalization: </a:t>
            </a:r>
          </a:p>
          <a:p>
            <a:pPr marL="0" indent="0">
              <a:buNone/>
            </a:pPr>
            <a:endParaRPr lang="en-US" dirty="0"/>
          </a:p>
          <a:p>
            <a:pPr marL="0" indent="0">
              <a:buNone/>
            </a:pPr>
            <a:r>
              <a:rPr lang="en-US" b="1" dirty="0">
                <a:solidFill>
                  <a:srgbClr val="FFFF00"/>
                </a:solidFill>
              </a:rPr>
              <a:t>Build on Your Successes</a:t>
            </a:r>
            <a:r>
              <a:rPr lang="en-US" dirty="0">
                <a:solidFill>
                  <a:srgbClr val="FFFF00"/>
                </a:solidFill>
              </a:rPr>
              <a:t> </a:t>
            </a:r>
          </a:p>
          <a:p>
            <a:pPr marL="0" indent="0">
              <a:buNone/>
            </a:pPr>
            <a:endParaRPr lang="en-US" dirty="0"/>
          </a:p>
          <a:p>
            <a:pPr marL="0" indent="0">
              <a:buNone/>
            </a:pPr>
            <a:endParaRPr lang="en-US" dirty="0"/>
          </a:p>
        </p:txBody>
      </p:sp>
      <p:pic>
        <p:nvPicPr>
          <p:cNvPr id="5" name="Picture 4"/>
          <p:cNvPicPr>
            <a:picLocks noChangeAspect="1"/>
          </p:cNvPicPr>
          <p:nvPr/>
        </p:nvPicPr>
        <p:blipFill>
          <a:blip r:embed="rId2"/>
          <a:stretch>
            <a:fillRect/>
          </a:stretch>
        </p:blipFill>
        <p:spPr>
          <a:xfrm>
            <a:off x="6781800" y="3886200"/>
            <a:ext cx="2127621" cy="2819400"/>
          </a:xfrm>
          <a:prstGeom prst="rect">
            <a:avLst/>
          </a:prstGeom>
        </p:spPr>
      </p:pic>
    </p:spTree>
    <p:extLst>
      <p:ext uri="{BB962C8B-B14F-4D97-AF65-F5344CB8AC3E}">
        <p14:creationId xmlns:p14="http://schemas.microsoft.com/office/powerpoint/2010/main" val="3955818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latin typeface="Comic Sans MS"/>
                <a:ea typeface="Times New Roman"/>
                <a:cs typeface="Arial"/>
              </a:rPr>
              <a:t>A nostalgic wishing list can hurt even a church in the midst of successful renewal! </a:t>
            </a:r>
            <a:endParaRPr lang="en-US" dirty="0"/>
          </a:p>
        </p:txBody>
      </p:sp>
      <p:pic>
        <p:nvPicPr>
          <p:cNvPr id="4" name="Picture 3"/>
          <p:cNvPicPr>
            <a:picLocks noChangeAspect="1"/>
          </p:cNvPicPr>
          <p:nvPr/>
        </p:nvPicPr>
        <p:blipFill>
          <a:blip r:embed="rId2"/>
          <a:stretch>
            <a:fillRect/>
          </a:stretch>
        </p:blipFill>
        <p:spPr>
          <a:xfrm>
            <a:off x="3505200" y="3429000"/>
            <a:ext cx="2127621" cy="2819400"/>
          </a:xfrm>
          <a:prstGeom prst="rect">
            <a:avLst/>
          </a:prstGeom>
        </p:spPr>
      </p:pic>
    </p:spTree>
    <p:extLst>
      <p:ext uri="{BB962C8B-B14F-4D97-AF65-F5344CB8AC3E}">
        <p14:creationId xmlns:p14="http://schemas.microsoft.com/office/powerpoint/2010/main" val="1049369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a:p>
          <a:p>
            <a:pPr marL="0" indent="0">
              <a:buNone/>
            </a:pPr>
            <a:r>
              <a:rPr lang="en-US" dirty="0"/>
              <a:t>There are several steps we can take to build momentum in revitalization: </a:t>
            </a:r>
          </a:p>
          <a:p>
            <a:pPr marL="0" indent="0">
              <a:buNone/>
            </a:pPr>
            <a:endParaRPr lang="en-US" dirty="0"/>
          </a:p>
          <a:p>
            <a:pPr marL="0" indent="0">
              <a:buNone/>
            </a:pPr>
            <a:r>
              <a:rPr lang="en-US" b="1" dirty="0">
                <a:solidFill>
                  <a:srgbClr val="FFFF00"/>
                </a:solidFill>
              </a:rPr>
              <a:t>Work on the serendipitous breakthroughs for Church Revitalization</a:t>
            </a:r>
            <a:endParaRPr lang="en-US" dirty="0">
              <a:solidFill>
                <a:srgbClr val="FFFF00"/>
              </a:solidFill>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98989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6FC02-4334-7ED0-75B8-984EDE7C179D}"/>
              </a:ext>
            </a:extLst>
          </p:cNvPr>
          <p:cNvSpPr>
            <a:spLocks noGrp="1"/>
          </p:cNvSpPr>
          <p:nvPr>
            <p:ph type="title"/>
          </p:nvPr>
        </p:nvSpPr>
        <p:spPr/>
        <p:txBody>
          <a:bodyPr/>
          <a:lstStyle/>
          <a:p>
            <a:r>
              <a:rPr lang="en-US" dirty="0"/>
              <a:t>Break Time</a:t>
            </a:r>
          </a:p>
        </p:txBody>
      </p:sp>
      <p:pic>
        <p:nvPicPr>
          <p:cNvPr id="1026" name="Picture 2">
            <a:extLst>
              <a:ext uri="{FF2B5EF4-FFF2-40B4-BE49-F238E27FC236}">
                <a16:creationId xmlns:a16="http://schemas.microsoft.com/office/drawing/2014/main" id="{B7C3F6B3-6768-4AF3-C786-1BE123822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752600"/>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978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E54E4-8C30-9635-077C-1CEBFDDC6C06}"/>
              </a:ext>
            </a:extLst>
          </p:cNvPr>
          <p:cNvSpPr>
            <a:spLocks noGrp="1"/>
          </p:cNvSpPr>
          <p:nvPr>
            <p:ph type="title"/>
          </p:nvPr>
        </p:nvSpPr>
        <p:spPr>
          <a:xfrm>
            <a:off x="152400" y="152400"/>
            <a:ext cx="8839200" cy="1265238"/>
          </a:xfrm>
        </p:spPr>
        <p:txBody>
          <a:bodyPr>
            <a:normAutofit fontScale="90000"/>
          </a:bodyPr>
          <a:lstStyle/>
          <a:p>
            <a:r>
              <a:rPr lang="en-US" dirty="0"/>
              <a:t>Why is Spiritual Momentum Important?</a:t>
            </a:r>
          </a:p>
        </p:txBody>
      </p:sp>
      <p:sp>
        <p:nvSpPr>
          <p:cNvPr id="3" name="Content Placeholder 2">
            <a:extLst>
              <a:ext uri="{FF2B5EF4-FFF2-40B4-BE49-F238E27FC236}">
                <a16:creationId xmlns:a16="http://schemas.microsoft.com/office/drawing/2014/main" id="{58CBA0CC-350C-AC79-A60E-BC5894CC0E2B}"/>
              </a:ext>
            </a:extLst>
          </p:cNvPr>
          <p:cNvSpPr>
            <a:spLocks noGrp="1"/>
          </p:cNvSpPr>
          <p:nvPr>
            <p:ph idx="1"/>
          </p:nvPr>
        </p:nvSpPr>
        <p:spPr/>
        <p:txBody>
          <a:bodyPr>
            <a:normAutofit/>
          </a:bodyPr>
          <a:lstStyle/>
          <a:p>
            <a:pPr marL="0" indent="0">
              <a:buNone/>
            </a:pPr>
            <a:r>
              <a:rPr lang="en-US" b="1" dirty="0"/>
              <a:t>Positive spiritual momentum will </a:t>
            </a:r>
            <a:r>
              <a:rPr lang="en-US" b="1" u="sng" dirty="0"/>
              <a:t>keep us moving forward</a:t>
            </a:r>
            <a:r>
              <a:rPr lang="en-US" b="1" dirty="0"/>
              <a:t> amid the fear and uncertainty created by pandemics, tsunamis, volcanic eruptions, and armed hostilities. </a:t>
            </a:r>
            <a:r>
              <a:rPr lang="en-US" b="1" dirty="0">
                <a:solidFill>
                  <a:srgbClr val="FFFF00"/>
                </a:solidFill>
              </a:rPr>
              <a:t>Spiritual momentum can help us withstand the relentless, wicked attacks of the adversary and thwart his efforts to erode our personal spiritual foundation.</a:t>
            </a:r>
          </a:p>
          <a:p>
            <a:endParaRPr lang="en-US" dirty="0"/>
          </a:p>
        </p:txBody>
      </p:sp>
    </p:spTree>
    <p:extLst>
      <p:ext uri="{BB962C8B-B14F-4D97-AF65-F5344CB8AC3E}">
        <p14:creationId xmlns:p14="http://schemas.microsoft.com/office/powerpoint/2010/main" val="39535156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a:xfrm>
            <a:off x="457200" y="1600200"/>
            <a:ext cx="8229600" cy="5029200"/>
          </a:xfrm>
        </p:spPr>
        <p:txBody>
          <a:bodyPr>
            <a:normAutofit/>
          </a:bodyPr>
          <a:lstStyle/>
          <a:p>
            <a:pPr marL="0" indent="0">
              <a:buNone/>
            </a:pPr>
            <a:r>
              <a:rPr lang="en-US" b="1" dirty="0">
                <a:solidFill>
                  <a:srgbClr val="FFFF00"/>
                </a:solidFill>
              </a:rPr>
              <a:t>Revitalization breakthroughs occur when we continually:</a:t>
            </a:r>
          </a:p>
          <a:p>
            <a:pPr marL="0" indent="0">
              <a:buNone/>
            </a:pPr>
            <a:r>
              <a:rPr lang="en-US" dirty="0"/>
              <a:t>1. Meet the needs of the community (which allows us to stay in the playing field);</a:t>
            </a:r>
          </a:p>
          <a:p>
            <a:pPr marL="0" indent="0">
              <a:buNone/>
            </a:pPr>
            <a:r>
              <a:rPr lang="en-US" dirty="0"/>
              <a:t>2. Improve ourselves and our church revitalization assistance team; and</a:t>
            </a:r>
          </a:p>
          <a:p>
            <a:pPr marL="0" indent="0">
              <a:buNone/>
            </a:pPr>
            <a:r>
              <a:rPr lang="en-US" dirty="0"/>
              <a:t>3. Succeed. It's a fact that there is no success like success. </a:t>
            </a:r>
          </a:p>
          <a:p>
            <a:endParaRPr lang="en-US" dirty="0"/>
          </a:p>
        </p:txBody>
      </p:sp>
    </p:spTree>
    <p:extLst>
      <p:ext uri="{BB962C8B-B14F-4D97-AF65-F5344CB8AC3E}">
        <p14:creationId xmlns:p14="http://schemas.microsoft.com/office/powerpoint/2010/main" val="1049369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solidFill>
                  <a:srgbClr val="FFFF00"/>
                </a:solidFill>
              </a:rPr>
              <a:t>But there is a temptation that comes with a breakthrough in church revitalization and the momentum that comes with it.  </a:t>
            </a:r>
            <a:r>
              <a:rPr lang="en-US" b="1" dirty="0"/>
              <a:t>The temptation is to ease up and celebrate the initial victory. </a:t>
            </a:r>
          </a:p>
        </p:txBody>
      </p:sp>
      <p:pic>
        <p:nvPicPr>
          <p:cNvPr id="4" name="Picture 3"/>
          <p:cNvPicPr>
            <a:picLocks noChangeAspect="1"/>
          </p:cNvPicPr>
          <p:nvPr/>
        </p:nvPicPr>
        <p:blipFill>
          <a:blip r:embed="rId2"/>
          <a:stretch>
            <a:fillRect/>
          </a:stretch>
        </p:blipFill>
        <p:spPr>
          <a:xfrm>
            <a:off x="6781800" y="3810000"/>
            <a:ext cx="2127621" cy="2819400"/>
          </a:xfrm>
          <a:prstGeom prst="rect">
            <a:avLst/>
          </a:prstGeom>
        </p:spPr>
      </p:pic>
    </p:spTree>
    <p:extLst>
      <p:ext uri="{BB962C8B-B14F-4D97-AF65-F5344CB8AC3E}">
        <p14:creationId xmlns:p14="http://schemas.microsoft.com/office/powerpoint/2010/main" val="1898034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ea typeface="Times New Roman"/>
              </a:rPr>
              <a:t>When the church revitalization train already has stopped - get off and take a rest. </a:t>
            </a:r>
            <a:endParaRPr lang="en-US" dirty="0"/>
          </a:p>
        </p:txBody>
      </p:sp>
      <p:pic>
        <p:nvPicPr>
          <p:cNvPr id="4" name="Picture 3"/>
          <p:cNvPicPr>
            <a:picLocks noChangeAspect="1"/>
          </p:cNvPicPr>
          <p:nvPr/>
        </p:nvPicPr>
        <p:blipFill>
          <a:blip r:embed="rId2"/>
          <a:stretch>
            <a:fillRect/>
          </a:stretch>
        </p:blipFill>
        <p:spPr>
          <a:xfrm>
            <a:off x="609600" y="3429000"/>
            <a:ext cx="2127621" cy="2819400"/>
          </a:xfrm>
          <a:prstGeom prst="rect">
            <a:avLst/>
          </a:prstGeom>
        </p:spPr>
      </p:pic>
    </p:spTree>
    <p:extLst>
      <p:ext uri="{BB962C8B-B14F-4D97-AF65-F5344CB8AC3E}">
        <p14:creationId xmlns:p14="http://schemas.microsoft.com/office/powerpoint/2010/main" val="1595591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FC22A3-5403-26FD-09E3-5A821B160584}"/>
              </a:ext>
            </a:extLst>
          </p:cNvPr>
          <p:cNvSpPr>
            <a:spLocks noGrp="1"/>
          </p:cNvSpPr>
          <p:nvPr>
            <p:ph type="title"/>
          </p:nvPr>
        </p:nvSpPr>
        <p:spPr>
          <a:xfrm>
            <a:off x="685800" y="2819400"/>
            <a:ext cx="8229600" cy="1143000"/>
          </a:xfrm>
        </p:spPr>
        <p:txBody>
          <a:bodyPr>
            <a:noAutofit/>
          </a:bodyPr>
          <a:lstStyle/>
          <a:p>
            <a:r>
              <a:rPr lang="en-US" sz="4800" b="1" i="1" dirty="0">
                <a:solidFill>
                  <a:srgbClr val="7030A0"/>
                </a:solidFill>
              </a:rPr>
              <a:t>Baby steps in renewal rather than binges of activity are the key to achieving sustainable momentum.</a:t>
            </a:r>
          </a:p>
        </p:txBody>
      </p:sp>
    </p:spTree>
    <p:extLst>
      <p:ext uri="{BB962C8B-B14F-4D97-AF65-F5344CB8AC3E}">
        <p14:creationId xmlns:p14="http://schemas.microsoft.com/office/powerpoint/2010/main" val="24338043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1.  Develop a church revitalization assistance team.</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162800" y="4191000"/>
            <a:ext cx="1725098" cy="2286000"/>
          </a:xfrm>
          <a:prstGeom prst="rect">
            <a:avLst/>
          </a:prstGeom>
        </p:spPr>
      </p:pic>
    </p:spTree>
    <p:extLst>
      <p:ext uri="{BB962C8B-B14F-4D97-AF65-F5344CB8AC3E}">
        <p14:creationId xmlns:p14="http://schemas.microsoft.com/office/powerpoint/2010/main" val="26747183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2.  Develop a revitalization time line utilizing the rule of the ninety day push.</a:t>
            </a:r>
            <a:endParaRPr lang="en-US" dirty="0"/>
          </a:p>
          <a:p>
            <a:pPr marL="0" indent="0">
              <a:buNone/>
            </a:pPr>
            <a:endParaRPr lang="en-US" dirty="0"/>
          </a:p>
        </p:txBody>
      </p:sp>
    </p:spTree>
    <p:extLst>
      <p:ext uri="{BB962C8B-B14F-4D97-AF65-F5344CB8AC3E}">
        <p14:creationId xmlns:p14="http://schemas.microsoft.com/office/powerpoint/2010/main" val="1447461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3.  The CRAT should brainstorm ideas for delivering strong biblical content that addresses the heart language issues of your mission field.</a:t>
            </a:r>
            <a:endParaRPr lang="en-US" dirty="0"/>
          </a:p>
          <a:p>
            <a:pPr marL="0" indent="0">
              <a:buNone/>
            </a:pPr>
            <a:endParaRPr lang="en-US" dirty="0"/>
          </a:p>
        </p:txBody>
      </p:sp>
    </p:spTree>
    <p:extLst>
      <p:ext uri="{BB962C8B-B14F-4D97-AF65-F5344CB8AC3E}">
        <p14:creationId xmlns:p14="http://schemas.microsoft.com/office/powerpoint/2010/main" val="25896575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4.  Raise the spiritual temperature of the church renewal efforts.</a:t>
            </a:r>
            <a:endParaRPr lang="en-US" dirty="0"/>
          </a:p>
          <a:p>
            <a:pPr marL="0" indent="0">
              <a:buNone/>
            </a:pPr>
            <a:endParaRPr lang="en-US" dirty="0"/>
          </a:p>
        </p:txBody>
      </p:sp>
    </p:spTree>
    <p:extLst>
      <p:ext uri="{BB962C8B-B14F-4D97-AF65-F5344CB8AC3E}">
        <p14:creationId xmlns:p14="http://schemas.microsoft.com/office/powerpoint/2010/main" val="6588549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5.  The CRAT should brainstorm ideas for creating buzz throughout the church and throughout the community.</a:t>
            </a:r>
            <a:endParaRPr lang="en-US" dirty="0"/>
          </a:p>
          <a:p>
            <a:pPr marL="0" indent="0">
              <a:buNone/>
            </a:pPr>
            <a:endParaRPr lang="en-US" dirty="0"/>
          </a:p>
        </p:txBody>
      </p:sp>
    </p:spTree>
    <p:extLst>
      <p:ext uri="{BB962C8B-B14F-4D97-AF65-F5344CB8AC3E}">
        <p14:creationId xmlns:p14="http://schemas.microsoft.com/office/powerpoint/2010/main" val="11772611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6.  Drive the church revitalization theme throughout the church.</a:t>
            </a:r>
            <a:endParaRPr lang="en-US" dirty="0"/>
          </a:p>
          <a:p>
            <a:pPr marL="0" indent="0">
              <a:buNone/>
            </a:pPr>
            <a:endParaRPr lang="en-US" dirty="0"/>
          </a:p>
        </p:txBody>
      </p:sp>
    </p:spTree>
    <p:extLst>
      <p:ext uri="{BB962C8B-B14F-4D97-AF65-F5344CB8AC3E}">
        <p14:creationId xmlns:p14="http://schemas.microsoft.com/office/powerpoint/2010/main" val="3164185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36461B-3307-39FA-AE95-7D1B2D8152DC}"/>
              </a:ext>
            </a:extLst>
          </p:cNvPr>
          <p:cNvSpPr>
            <a:spLocks noGrp="1"/>
          </p:cNvSpPr>
          <p:nvPr>
            <p:ph type="title"/>
          </p:nvPr>
        </p:nvSpPr>
        <p:spPr>
          <a:xfrm>
            <a:off x="457200" y="152400"/>
            <a:ext cx="8229600" cy="1143000"/>
          </a:xfrm>
        </p:spPr>
        <p:txBody>
          <a:bodyPr>
            <a:normAutofit fontScale="90000"/>
          </a:bodyPr>
          <a:lstStyle/>
          <a:p>
            <a:r>
              <a:rPr lang="en-US" dirty="0"/>
              <a:t>What is Momentum in the Book of Proverbs?</a:t>
            </a:r>
          </a:p>
        </p:txBody>
      </p:sp>
      <p:sp>
        <p:nvSpPr>
          <p:cNvPr id="5" name="Content Placeholder 4">
            <a:extLst>
              <a:ext uri="{FF2B5EF4-FFF2-40B4-BE49-F238E27FC236}">
                <a16:creationId xmlns:a16="http://schemas.microsoft.com/office/drawing/2014/main" id="{D6855457-DBBE-04D4-BFE9-8B4055E3BA0D}"/>
              </a:ext>
            </a:extLst>
          </p:cNvPr>
          <p:cNvSpPr>
            <a:spLocks noGrp="1"/>
          </p:cNvSpPr>
          <p:nvPr>
            <p:ph idx="1"/>
          </p:nvPr>
        </p:nvSpPr>
        <p:spPr>
          <a:xfrm>
            <a:off x="228600" y="1828800"/>
            <a:ext cx="8686800" cy="4525963"/>
          </a:xfrm>
        </p:spPr>
        <p:txBody>
          <a:bodyPr>
            <a:normAutofit lnSpcReduction="10000"/>
          </a:bodyPr>
          <a:lstStyle/>
          <a:p>
            <a:pPr marL="0" indent="0">
              <a:buNone/>
            </a:pPr>
            <a:r>
              <a:rPr lang="en-US" b="1" dirty="0">
                <a:solidFill>
                  <a:srgbClr val="FFFF00"/>
                </a:solidFill>
              </a:rPr>
              <a:t>MOMENTUM IS ATTRACTED TO WISDOM AND REPELLED BY FOOLISHNESS:</a:t>
            </a:r>
            <a:r>
              <a:rPr lang="en-US" dirty="0"/>
              <a:t> </a:t>
            </a:r>
          </a:p>
          <a:p>
            <a:pPr marL="0" indent="0">
              <a:buNone/>
            </a:pPr>
            <a:endParaRPr lang="en-US" dirty="0"/>
          </a:p>
          <a:p>
            <a:pPr marL="0" indent="0">
              <a:buNone/>
            </a:pPr>
            <a:r>
              <a:rPr lang="en-US" b="1" dirty="0"/>
              <a:t>The book of Proverbs refers to both wisdom and folly in the feminine, calling them both SHE! Two starkly contrasting ladies. Just as Lady Wisdom is attractive to momentum; the deceptive charms of Madam Folly brings it to a grinding halt.</a:t>
            </a:r>
          </a:p>
          <a:p>
            <a:endParaRPr lang="en-US" dirty="0"/>
          </a:p>
        </p:txBody>
      </p:sp>
    </p:spTree>
    <p:extLst>
      <p:ext uri="{BB962C8B-B14F-4D97-AF65-F5344CB8AC3E}">
        <p14:creationId xmlns:p14="http://schemas.microsoft.com/office/powerpoint/2010/main" val="2121668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7.  Develop church revitalization comeback events.</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010400" y="4114800"/>
            <a:ext cx="1955111" cy="2590800"/>
          </a:xfrm>
          <a:prstGeom prst="rect">
            <a:avLst/>
          </a:prstGeom>
        </p:spPr>
      </p:pic>
    </p:spTree>
    <p:extLst>
      <p:ext uri="{BB962C8B-B14F-4D97-AF65-F5344CB8AC3E}">
        <p14:creationId xmlns:p14="http://schemas.microsoft.com/office/powerpoint/2010/main" val="34623921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8.  Recruit volunteers to fill needed ministry roles.</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162800" y="4267200"/>
            <a:ext cx="1782601" cy="2362200"/>
          </a:xfrm>
          <a:prstGeom prst="rect">
            <a:avLst/>
          </a:prstGeom>
        </p:spPr>
      </p:pic>
    </p:spTree>
    <p:extLst>
      <p:ext uri="{BB962C8B-B14F-4D97-AF65-F5344CB8AC3E}">
        <p14:creationId xmlns:p14="http://schemas.microsoft.com/office/powerpoint/2010/main" val="40492103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p>
          <a:p>
            <a:pPr marL="0" indent="0">
              <a:buNone/>
            </a:pPr>
            <a:endParaRPr lang="en-US" dirty="0"/>
          </a:p>
          <a:p>
            <a:pPr marL="0" indent="0">
              <a:buNone/>
            </a:pPr>
            <a:r>
              <a:rPr lang="en-US" b="1" dirty="0"/>
              <a:t>9.  Drive your newly develop missional values deeper into the changing culture of your church during the church revitalization efforts.</a:t>
            </a:r>
            <a:endParaRPr lang="en-US" dirty="0"/>
          </a:p>
          <a:p>
            <a:pPr marL="0" indent="0">
              <a:buNone/>
            </a:pPr>
            <a:endParaRPr lang="en-US" dirty="0"/>
          </a:p>
        </p:txBody>
      </p:sp>
    </p:spTree>
    <p:extLst>
      <p:ext uri="{BB962C8B-B14F-4D97-AF65-F5344CB8AC3E}">
        <p14:creationId xmlns:p14="http://schemas.microsoft.com/office/powerpoint/2010/main" val="35289229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52400" y="1600200"/>
            <a:ext cx="8915400" cy="4983162"/>
          </a:xfrm>
        </p:spPr>
        <p:txBody>
          <a:bodyPr>
            <a:normAutofit fontScale="92500" lnSpcReduction="10000"/>
          </a:bodyPr>
          <a:lstStyle/>
          <a:p>
            <a:pPr marL="0" indent="0">
              <a:buNone/>
            </a:pPr>
            <a:r>
              <a:rPr lang="en-US" b="1" dirty="0">
                <a:solidFill>
                  <a:srgbClr val="FFFF00"/>
                </a:solidFill>
              </a:rPr>
              <a:t>Oh what an exhilarating ride momentum can be! Just like the adrenaline of an amusement park ride, the ebb and flow of a giant roller coaster – when you are riding momentum it seems like ‘anything could happen and it probably will!’</a:t>
            </a:r>
          </a:p>
          <a:p>
            <a:pPr marL="0" indent="0">
              <a:buNone/>
            </a:pPr>
            <a:endParaRPr lang="en-US" sz="1700" dirty="0"/>
          </a:p>
          <a:p>
            <a:pPr marL="0" indent="0">
              <a:buNone/>
            </a:pPr>
            <a:r>
              <a:rPr lang="en-US" b="1" dirty="0"/>
              <a:t>Momentum speeds up progress and propels you forward in a way best described in the Amplified Bible’s definition of the word ‘blessed’: “Blessed, happy, fortunate, and to be envied!</a:t>
            </a:r>
            <a:r>
              <a:rPr lang="en-US" dirty="0"/>
              <a:t>”</a:t>
            </a:r>
          </a:p>
        </p:txBody>
      </p:sp>
    </p:spTree>
    <p:extLst>
      <p:ext uri="{BB962C8B-B14F-4D97-AF65-F5344CB8AC3E}">
        <p14:creationId xmlns:p14="http://schemas.microsoft.com/office/powerpoint/2010/main" val="3450889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228600" y="1600200"/>
            <a:ext cx="8763000" cy="4983162"/>
          </a:xfrm>
        </p:spPr>
        <p:txBody>
          <a:bodyPr>
            <a:normAutofit fontScale="92500" lnSpcReduction="10000"/>
          </a:bodyPr>
          <a:lstStyle/>
          <a:p>
            <a:pPr marL="0" indent="0">
              <a:buNone/>
            </a:pPr>
            <a:r>
              <a:rPr lang="en-US" b="1" dirty="0">
                <a:solidFill>
                  <a:srgbClr val="FFFF00"/>
                </a:solidFill>
              </a:rPr>
              <a:t>Momentum is a friend to every leader who is consumed with the cause of Christ and His Church. </a:t>
            </a:r>
            <a:r>
              <a:rPr lang="en-US" dirty="0"/>
              <a:t>Conversely, a lack of momentum is the catalyst of great frustration and duress, and often produces striving or disillusionment – neither of which will ever lead to momentum. It is at times like these that the frustration we feel over lack of momentum is only exacerbated by acquaintances or peers who make it all look so easy as they ride on the wings of the momentum we so desperately crave.</a:t>
            </a:r>
          </a:p>
          <a:p>
            <a:endParaRPr lang="en-US" dirty="0"/>
          </a:p>
        </p:txBody>
      </p:sp>
    </p:spTree>
    <p:extLst>
      <p:ext uri="{BB962C8B-B14F-4D97-AF65-F5344CB8AC3E}">
        <p14:creationId xmlns:p14="http://schemas.microsoft.com/office/powerpoint/2010/main" val="19768622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52400" y="1600200"/>
            <a:ext cx="8915400" cy="4983162"/>
          </a:xfrm>
        </p:spPr>
        <p:txBody>
          <a:bodyPr>
            <a:noAutofit/>
          </a:bodyPr>
          <a:lstStyle/>
          <a:p>
            <a:pPr marL="0" indent="0">
              <a:buNone/>
            </a:pPr>
            <a:r>
              <a:rPr lang="en-US" sz="2200" b="1" dirty="0">
                <a:solidFill>
                  <a:srgbClr val="FFFF00"/>
                </a:solidFill>
              </a:rPr>
              <a:t>1. Momentum is Driven and Boosted by a Healthy Soul:</a:t>
            </a:r>
          </a:p>
          <a:p>
            <a:pPr marL="0" indent="0">
              <a:buNone/>
            </a:pPr>
            <a:r>
              <a:rPr lang="en-US" sz="2200" dirty="0"/>
              <a:t>Momentum has an engine that is powered by a healthy soul. Every church has a soul and in the same way as a strong ‘core’ is essential to physical fitness, a healthy soul (or core) is critical in igniting momentum within the life of any church. Typical symptoms of an unhealthy ‘soul’ are indifference, ambivalence, politicking and negativity; which eat away at the health of a church like terminal cancers. I will always try and encourage church leaders not to focus as much on the growth of the church as you do on the health of the church. Rick Warren says that healthy things grow.</a:t>
            </a:r>
          </a:p>
          <a:p>
            <a:pPr marL="0" indent="0">
              <a:buNone/>
            </a:pPr>
            <a:endParaRPr lang="en-US" sz="2200" dirty="0"/>
          </a:p>
          <a:p>
            <a:pPr marL="0" indent="0">
              <a:buNone/>
            </a:pPr>
            <a:r>
              <a:rPr lang="en-US" sz="2200" dirty="0"/>
              <a:t>A healthy church </a:t>
            </a:r>
            <a:r>
              <a:rPr lang="en-US" sz="2200" b="1" i="1" dirty="0">
                <a:solidFill>
                  <a:srgbClr val="FFFF00"/>
                </a:solidFill>
              </a:rPr>
              <a:t>“prospers and is in good health, in the same way as its soul prospers”.</a:t>
            </a:r>
            <a:r>
              <a:rPr lang="en-US" sz="2200" dirty="0"/>
              <a:t> (3 John 2.) When the soul of a church is healthy, the church will be unified and in turn, unity ignites momentum.</a:t>
            </a:r>
          </a:p>
        </p:txBody>
      </p:sp>
    </p:spTree>
    <p:extLst>
      <p:ext uri="{BB962C8B-B14F-4D97-AF65-F5344CB8AC3E}">
        <p14:creationId xmlns:p14="http://schemas.microsoft.com/office/powerpoint/2010/main" val="19892263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14300" y="1417638"/>
            <a:ext cx="8915400" cy="5257800"/>
          </a:xfrm>
        </p:spPr>
        <p:txBody>
          <a:bodyPr>
            <a:normAutofit fontScale="62500" lnSpcReduction="20000"/>
          </a:bodyPr>
          <a:lstStyle/>
          <a:p>
            <a:pPr marL="0" indent="0">
              <a:buNone/>
            </a:pPr>
            <a:r>
              <a:rPr lang="en-US" b="1" dirty="0">
                <a:solidFill>
                  <a:srgbClr val="FFFF00"/>
                </a:solidFill>
              </a:rPr>
              <a:t>2. Momentum is Infectious:</a:t>
            </a:r>
          </a:p>
          <a:p>
            <a:pPr marL="0" indent="0">
              <a:buNone/>
            </a:pPr>
            <a:r>
              <a:rPr lang="en-US" b="1" dirty="0"/>
              <a:t>Like a magnet, momentum will attract and pull even greater momentum towards itself. If it came with a warning label, momentum would caution of the potential discomfort and disruption it is likely to bring; but remarkably, people are drawn toward momentum. They may have to line up, sit on the floor, or wait for hours, but they are glad to be part of something that is “happening”. Things that would normally be unacceptable to people, suddenly become part and parcel of the ride known as momentum.</a:t>
            </a:r>
          </a:p>
          <a:p>
            <a:pPr marL="0" indent="0">
              <a:buNone/>
            </a:pPr>
            <a:endParaRPr lang="en-US" b="1" dirty="0"/>
          </a:p>
          <a:p>
            <a:pPr marL="0" indent="0">
              <a:buNone/>
            </a:pPr>
            <a:r>
              <a:rPr lang="en-US" b="1" dirty="0"/>
              <a:t>Over many years of Renovate Conferences, we have enjoyed the blessing of momentum and seen people endure challenging crowd dynamics. Yet, through the challenges it is humbling and exciting that they still are quick to line up for more. </a:t>
            </a:r>
            <a:r>
              <a:rPr lang="en-US" b="1" dirty="0">
                <a:solidFill>
                  <a:srgbClr val="FFFF00"/>
                </a:solidFill>
              </a:rPr>
              <a:t>The only time momentum stalled, was when we tried to play it safe</a:t>
            </a:r>
            <a:r>
              <a:rPr lang="en-US" b="1" dirty="0"/>
              <a:t>!</a:t>
            </a:r>
          </a:p>
          <a:p>
            <a:pPr marL="0" indent="0">
              <a:buNone/>
            </a:pPr>
            <a:r>
              <a:rPr lang="en-US" b="1" dirty="0">
                <a:solidFill>
                  <a:srgbClr val="FFFF00"/>
                </a:solidFill>
              </a:rPr>
              <a:t>A wise leader knows the value of momentum and enjoys the blessing it brings, recognizing its ability to attract greater momentum; whilst the “safe” leader becomes fearful, and will attempt to cater to people’s comfort, rather than capitalize on their new-found commitment to adaptability!</a:t>
            </a:r>
          </a:p>
          <a:p>
            <a:pPr marL="0" indent="0">
              <a:buNone/>
            </a:pPr>
            <a:endParaRPr lang="en-US" dirty="0"/>
          </a:p>
        </p:txBody>
      </p:sp>
    </p:spTree>
    <p:extLst>
      <p:ext uri="{BB962C8B-B14F-4D97-AF65-F5344CB8AC3E}">
        <p14:creationId xmlns:p14="http://schemas.microsoft.com/office/powerpoint/2010/main" val="2468287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52400" y="1600200"/>
            <a:ext cx="8915400" cy="4983162"/>
          </a:xfrm>
        </p:spPr>
        <p:txBody>
          <a:bodyPr>
            <a:normAutofit fontScale="77500" lnSpcReduction="20000"/>
          </a:bodyPr>
          <a:lstStyle/>
          <a:p>
            <a:pPr marL="0" indent="0">
              <a:buNone/>
            </a:pPr>
            <a:r>
              <a:rPr lang="en-US" b="1" dirty="0">
                <a:solidFill>
                  <a:srgbClr val="FFFF00"/>
                </a:solidFill>
              </a:rPr>
              <a:t>3. Momentum is Vulnerable to Times and Seasons:</a:t>
            </a:r>
          </a:p>
          <a:p>
            <a:pPr marL="0" indent="0">
              <a:buNone/>
            </a:pPr>
            <a:r>
              <a:rPr lang="en-US" dirty="0"/>
              <a:t>Momentum has a cadence and progression, and a wise leader recognizes the way it pulses in time and gets in sync – using it to his or her advantage.</a:t>
            </a:r>
          </a:p>
          <a:p>
            <a:pPr marL="0" indent="0">
              <a:buNone/>
            </a:pPr>
            <a:r>
              <a:rPr lang="en-US" dirty="0">
                <a:solidFill>
                  <a:srgbClr val="FFFF00"/>
                </a:solidFill>
              </a:rPr>
              <a:t>Every calendar has seasons, and 40+ years of experience in the ebb and flow of momentum has taught me when and how to counter many of these challenges, while believing to ride on the back of momentum.</a:t>
            </a:r>
          </a:p>
          <a:p>
            <a:pPr marL="0" indent="0">
              <a:buNone/>
            </a:pPr>
            <a:r>
              <a:rPr lang="en-US" dirty="0"/>
              <a:t>There are only 52 weeks each year and every one of them is too important to be ruled by the whims of the seasons. So, instead we must pilot momentum through the ebbs and flows – enabling it to roll on like an avalanche, encompassing all before it and refusing to allow it to be dictated to by an adverse season or a contrary environment.</a:t>
            </a:r>
          </a:p>
          <a:p>
            <a:pPr marL="0" indent="0">
              <a:buNone/>
            </a:pPr>
            <a:endParaRPr lang="en-US" dirty="0"/>
          </a:p>
        </p:txBody>
      </p:sp>
    </p:spTree>
    <p:extLst>
      <p:ext uri="{BB962C8B-B14F-4D97-AF65-F5344CB8AC3E}">
        <p14:creationId xmlns:p14="http://schemas.microsoft.com/office/powerpoint/2010/main" val="4248217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52400" y="1600200"/>
            <a:ext cx="8915400" cy="4525963"/>
          </a:xfrm>
        </p:spPr>
        <p:txBody>
          <a:bodyPr>
            <a:normAutofit fontScale="62500" lnSpcReduction="20000"/>
          </a:bodyPr>
          <a:lstStyle/>
          <a:p>
            <a:pPr marL="0" indent="0">
              <a:buNone/>
            </a:pPr>
            <a:r>
              <a:rPr lang="en-US" b="1" dirty="0">
                <a:solidFill>
                  <a:srgbClr val="FFFF00"/>
                </a:solidFill>
              </a:rPr>
              <a:t>4. Momentum Thrives in a Stimulating Environment:</a:t>
            </a:r>
          </a:p>
          <a:p>
            <a:pPr marL="0" indent="0">
              <a:buNone/>
            </a:pPr>
            <a:r>
              <a:rPr lang="en-US" dirty="0"/>
              <a:t>Momentum exhilarates any atmosphere and a wise leader knows the importance of creating an environment that is friendly to momentum’s cause. Funnily enough, it is often not the aesthetically perfect, architecturally designed sanctuary where momentum flourishes. It can be an old theatre or a disused barn, a small chapel or in the carpark volunteer meeting. Certain things – such as empty seats, poor sound, stark colors, or natural light, do not easily lend themselves to a momentum- friendly atmosphere. Be aware of the atmosphere! </a:t>
            </a:r>
          </a:p>
          <a:p>
            <a:pPr marL="0" indent="0">
              <a:buNone/>
            </a:pPr>
            <a:r>
              <a:rPr lang="en-US" b="1" dirty="0">
                <a:solidFill>
                  <a:srgbClr val="FFFF00"/>
                </a:solidFill>
              </a:rPr>
              <a:t>Some leaders are oblivious to the things that are working against momentum. It may not be a spiritual problem you are facing! It could be something as practical as the aesthetics of the room, the length of your services, or the monotony of your messages.</a:t>
            </a:r>
          </a:p>
          <a:p>
            <a:pPr marL="0" indent="0">
              <a:buNone/>
            </a:pPr>
            <a:r>
              <a:rPr lang="en-US" b="1" dirty="0"/>
              <a:t>As accountable leaders, we must ask ourselves the hard questions about the potential momentum inhibitors and the things that are limiting our church… Starting with us.</a:t>
            </a:r>
          </a:p>
          <a:p>
            <a:pPr marL="0" indent="0">
              <a:buNone/>
            </a:pPr>
            <a:endParaRPr lang="en-US" dirty="0"/>
          </a:p>
          <a:p>
            <a:endParaRPr lang="en-US" dirty="0"/>
          </a:p>
        </p:txBody>
      </p:sp>
    </p:spTree>
    <p:extLst>
      <p:ext uri="{BB962C8B-B14F-4D97-AF65-F5344CB8AC3E}">
        <p14:creationId xmlns:p14="http://schemas.microsoft.com/office/powerpoint/2010/main" val="3219255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52400" y="1600200"/>
            <a:ext cx="8915400" cy="4983162"/>
          </a:xfrm>
        </p:spPr>
        <p:txBody>
          <a:bodyPr>
            <a:normAutofit fontScale="62500" lnSpcReduction="20000"/>
          </a:bodyPr>
          <a:lstStyle/>
          <a:p>
            <a:pPr marL="0" indent="0">
              <a:buNone/>
            </a:pPr>
            <a:r>
              <a:rPr lang="en-US" b="1" dirty="0">
                <a:solidFill>
                  <a:srgbClr val="FFFF00"/>
                </a:solidFill>
              </a:rPr>
              <a:t>5. Momentum is the Fruit of Grace and Favor:</a:t>
            </a:r>
          </a:p>
          <a:p>
            <a:pPr marL="0" indent="0">
              <a:buNone/>
            </a:pPr>
            <a:r>
              <a:rPr lang="en-US" dirty="0">
                <a:solidFill>
                  <a:srgbClr val="FFFF00"/>
                </a:solidFill>
              </a:rPr>
              <a:t>A wise leader recognizes that momentum is less about their talent and efforts, than it is evidence of God’s great grace. While nothing substantial is established or sustained without a commitment to hard work, it is obvious that not everyone who works hard enjoys the fruit of momentum.</a:t>
            </a:r>
          </a:p>
          <a:p>
            <a:pPr marL="0" indent="0">
              <a:buNone/>
            </a:pPr>
            <a:r>
              <a:rPr lang="en-US" dirty="0"/>
              <a:t>The encouraging news however, is that grace is not the exclusive property of a few good leaders; it is freely available to us all. The only question to ask ourselves is whether we are living in the grace God has given us, or stressing and striving in our own strength, attempting to “make” something happen.</a:t>
            </a:r>
          </a:p>
          <a:p>
            <a:pPr marL="0" indent="0">
              <a:buNone/>
            </a:pPr>
            <a:r>
              <a:rPr lang="en-US" b="1" dirty="0"/>
              <a:t>The New Testament words for ‘gift’ and ‘grace’ are interchangeable, and momentum will never flow if you are trying to function outside of the grace or the gifts that God has given you.</a:t>
            </a:r>
          </a:p>
          <a:p>
            <a:pPr marL="0" indent="0">
              <a:buNone/>
            </a:pPr>
            <a:r>
              <a:rPr lang="en-US" dirty="0"/>
              <a:t>The apostle Paul, (speaking to the Corinthians), spoke of “living within the limits of the sphere that God appointed him” (2 Corinthians 10:12-14.)</a:t>
            </a:r>
          </a:p>
          <a:p>
            <a:pPr marL="0" indent="0">
              <a:buNone/>
            </a:pPr>
            <a:r>
              <a:rPr lang="en-US" b="1" dirty="0">
                <a:solidFill>
                  <a:srgbClr val="FFFF00"/>
                </a:solidFill>
              </a:rPr>
              <a:t>That, in fact, is the only place sustained momentum will flow – when we are living in our own God-given ‘grace zone’. In other words – BE YOURSELF – and watch what God can do!</a:t>
            </a:r>
          </a:p>
          <a:p>
            <a:pPr marL="0" indent="0">
              <a:buNone/>
            </a:pPr>
            <a:endParaRPr lang="en-US" dirty="0"/>
          </a:p>
        </p:txBody>
      </p:sp>
    </p:spTree>
    <p:extLst>
      <p:ext uri="{BB962C8B-B14F-4D97-AF65-F5344CB8AC3E}">
        <p14:creationId xmlns:p14="http://schemas.microsoft.com/office/powerpoint/2010/main" val="2253357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548965-7E17-CAE2-BE49-FEC45558D5E9}"/>
              </a:ext>
            </a:extLst>
          </p:cNvPr>
          <p:cNvSpPr>
            <a:spLocks noGrp="1"/>
          </p:cNvSpPr>
          <p:nvPr>
            <p:ph type="title"/>
          </p:nvPr>
        </p:nvSpPr>
        <p:spPr>
          <a:xfrm>
            <a:off x="152400" y="160337"/>
            <a:ext cx="8839200" cy="1143000"/>
          </a:xfrm>
        </p:spPr>
        <p:txBody>
          <a:bodyPr>
            <a:normAutofit fontScale="90000"/>
          </a:bodyPr>
          <a:lstStyle/>
          <a:p>
            <a:r>
              <a:rPr lang="en-US" dirty="0"/>
              <a:t>The Inherent Value of Having Ministry Momentum in Renewal</a:t>
            </a:r>
          </a:p>
        </p:txBody>
      </p:sp>
      <p:sp>
        <p:nvSpPr>
          <p:cNvPr id="5" name="Content Placeholder 4">
            <a:extLst>
              <a:ext uri="{FF2B5EF4-FFF2-40B4-BE49-F238E27FC236}">
                <a16:creationId xmlns:a16="http://schemas.microsoft.com/office/drawing/2014/main" id="{53F29A3D-F199-A9D9-7E74-ED4770EAE31B}"/>
              </a:ext>
            </a:extLst>
          </p:cNvPr>
          <p:cNvSpPr>
            <a:spLocks noGrp="1"/>
          </p:cNvSpPr>
          <p:nvPr>
            <p:ph idx="1"/>
          </p:nvPr>
        </p:nvSpPr>
        <p:spPr>
          <a:xfrm>
            <a:off x="228600" y="1600200"/>
            <a:ext cx="8763000" cy="5257800"/>
          </a:xfrm>
        </p:spPr>
        <p:txBody>
          <a:bodyPr>
            <a:normAutofit fontScale="47500" lnSpcReduction="20000"/>
          </a:bodyPr>
          <a:lstStyle/>
          <a:p>
            <a:pPr marL="0" indent="0">
              <a:buNone/>
            </a:pPr>
            <a:r>
              <a:rPr lang="en-US" sz="5800" b="1" dirty="0"/>
              <a:t>Every pastor-leader knows the inherent value of having ministry momentum in a local church or a department of the church, such as the student, children’s, or men’s ministries. </a:t>
            </a:r>
            <a:r>
              <a:rPr lang="en-US" sz="5800" b="1" dirty="0">
                <a:solidFill>
                  <a:srgbClr val="7030A0"/>
                </a:solidFill>
              </a:rPr>
              <a:t>When a ministry has momentum, it often has a series of successful milestones that breed more successful milestones. </a:t>
            </a:r>
            <a:r>
              <a:rPr lang="en-US" sz="5800" b="1" dirty="0"/>
              <a:t>With momentum, ministry can feel unstoppable.</a:t>
            </a:r>
          </a:p>
          <a:p>
            <a:pPr marL="0" indent="0">
              <a:buNone/>
            </a:pPr>
            <a:endParaRPr lang="en-US" sz="5800" b="1" dirty="0"/>
          </a:p>
          <a:p>
            <a:pPr marL="0" indent="0">
              <a:buNone/>
            </a:pPr>
            <a:r>
              <a:rPr lang="en-US" sz="5800" b="1" dirty="0"/>
              <a:t>Pastors and lay leaders long for momentum and love to see when the fresh wind of God’s Spirit works in unity with God’s people to create what Collins called “the flywheel effect” of momentum.</a:t>
            </a:r>
          </a:p>
        </p:txBody>
      </p:sp>
    </p:spTree>
    <p:extLst>
      <p:ext uri="{BB962C8B-B14F-4D97-AF65-F5344CB8AC3E}">
        <p14:creationId xmlns:p14="http://schemas.microsoft.com/office/powerpoint/2010/main" val="17127242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p:txBody>
          <a:bodyPr>
            <a:normAutofit fontScale="70000" lnSpcReduction="20000"/>
          </a:bodyPr>
          <a:lstStyle/>
          <a:p>
            <a:pPr marL="0" indent="0">
              <a:buNone/>
            </a:pPr>
            <a:r>
              <a:rPr lang="en-US" b="1" dirty="0">
                <a:solidFill>
                  <a:srgbClr val="FFFF00"/>
                </a:solidFill>
              </a:rPr>
              <a:t>6. MOMENTUM has a Lifecycle:</a:t>
            </a:r>
          </a:p>
          <a:p>
            <a:pPr marL="0" indent="0">
              <a:buNone/>
            </a:pPr>
            <a:r>
              <a:rPr lang="en-US" b="1" dirty="0">
                <a:solidFill>
                  <a:srgbClr val="FFFF00"/>
                </a:solidFill>
              </a:rPr>
              <a:t>Momentum has a lifespan and left to itself it will eventually subside and fade away. The wise leader trusts God for an intuitive ability to be one step ahead of the curve and make changes (or sometimes small adjustments) ahead of the peak, breathing fresh life and extending momentum’s tenure.</a:t>
            </a:r>
          </a:p>
          <a:p>
            <a:pPr marL="0" indent="0">
              <a:buNone/>
            </a:pPr>
            <a:r>
              <a:rPr lang="en-US" dirty="0"/>
              <a:t>It seems to me that momentum is the property of leaders, who model </a:t>
            </a:r>
            <a:r>
              <a:rPr lang="en-US" b="1" dirty="0"/>
              <a:t>‘an ever-changing consistency.’ </a:t>
            </a:r>
            <a:r>
              <a:rPr lang="en-US" dirty="0"/>
              <a:t>That is an oxymoron but it’s true. </a:t>
            </a:r>
            <a:r>
              <a:rPr lang="en-US" b="1" dirty="0">
                <a:solidFill>
                  <a:srgbClr val="FFFF00"/>
                </a:solidFill>
              </a:rPr>
              <a:t>Momentum comes to those who model consistency yet find within the parameters of consistency a constant innovation, fresh ideas and timely change. </a:t>
            </a:r>
            <a:r>
              <a:rPr lang="en-US" dirty="0"/>
              <a:t>The mystery of momentum is unlocked by leaders possessing the capacity to discern the constants from the changeable, and make timely adjustments that produce fresh life.</a:t>
            </a:r>
          </a:p>
          <a:p>
            <a:pPr marL="0" indent="0">
              <a:buNone/>
            </a:pPr>
            <a:endParaRPr lang="en-US" dirty="0"/>
          </a:p>
        </p:txBody>
      </p:sp>
    </p:spTree>
    <p:extLst>
      <p:ext uri="{BB962C8B-B14F-4D97-AF65-F5344CB8AC3E}">
        <p14:creationId xmlns:p14="http://schemas.microsoft.com/office/powerpoint/2010/main" val="12252992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p:txBody>
          <a:bodyPr>
            <a:normAutofit fontScale="77500" lnSpcReduction="20000"/>
          </a:bodyPr>
          <a:lstStyle/>
          <a:p>
            <a:pPr marL="0" indent="0">
              <a:buNone/>
            </a:pPr>
            <a:r>
              <a:rPr lang="en-US" b="1" dirty="0">
                <a:solidFill>
                  <a:srgbClr val="FFFF00"/>
                </a:solidFill>
              </a:rPr>
              <a:t>7. Momentum is Attracted to Wisdom and Repelled By Foolishness:</a:t>
            </a:r>
          </a:p>
          <a:p>
            <a:pPr marL="0" indent="0">
              <a:buNone/>
            </a:pPr>
            <a:r>
              <a:rPr lang="en-US" dirty="0"/>
              <a:t>The book of Proverbs refers to both </a:t>
            </a:r>
            <a:r>
              <a:rPr lang="en-US" b="1" dirty="0">
                <a:solidFill>
                  <a:srgbClr val="FFFF00"/>
                </a:solidFill>
              </a:rPr>
              <a:t>wisdom and folly</a:t>
            </a:r>
            <a:r>
              <a:rPr lang="en-US" dirty="0"/>
              <a:t> in the feminine, calling them both She! Two starkly contrasting ladies. </a:t>
            </a:r>
            <a:r>
              <a:rPr lang="en-US" b="1" dirty="0">
                <a:solidFill>
                  <a:srgbClr val="FFFF00"/>
                </a:solidFill>
              </a:rPr>
              <a:t>Just as Lady Wisdom is attractive to momentum; the deceptive charms of Madam Folly brings it to a grinding halt. </a:t>
            </a:r>
            <a:r>
              <a:rPr lang="en-US" dirty="0"/>
              <a:t>I have heard it said that “you are just one foolish decision away from lost momentum” and depending on the gravity of the decision, that could well be true.</a:t>
            </a:r>
          </a:p>
          <a:p>
            <a:pPr marL="0" indent="0">
              <a:buNone/>
            </a:pPr>
            <a:r>
              <a:rPr lang="en-US" b="1" dirty="0">
                <a:solidFill>
                  <a:srgbClr val="FFFF00"/>
                </a:solidFill>
              </a:rPr>
              <a:t>My encouragement to every church leader is to constantly pray for discernment, stay teachable and lead with the input of others whose counsel brings godly wisdom… We need each other!</a:t>
            </a:r>
          </a:p>
          <a:p>
            <a:pPr marL="0" indent="0">
              <a:buNone/>
            </a:pPr>
            <a:endParaRPr lang="en-US" dirty="0"/>
          </a:p>
        </p:txBody>
      </p:sp>
    </p:spTree>
    <p:extLst>
      <p:ext uri="{BB962C8B-B14F-4D97-AF65-F5344CB8AC3E}">
        <p14:creationId xmlns:p14="http://schemas.microsoft.com/office/powerpoint/2010/main" val="35691931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52400" y="1417638"/>
            <a:ext cx="8839200" cy="5440362"/>
          </a:xfrm>
        </p:spPr>
        <p:txBody>
          <a:bodyPr>
            <a:normAutofit fontScale="85000" lnSpcReduction="20000"/>
          </a:bodyPr>
          <a:lstStyle/>
          <a:p>
            <a:pPr marL="0" indent="0">
              <a:buNone/>
            </a:pPr>
            <a:r>
              <a:rPr lang="en-US" b="1" dirty="0">
                <a:solidFill>
                  <a:srgbClr val="FFFF00"/>
                </a:solidFill>
              </a:rPr>
              <a:t>8. Momentum is a Mystery and Often Elusive:</a:t>
            </a:r>
          </a:p>
          <a:p>
            <a:pPr marL="0" indent="0">
              <a:buNone/>
            </a:pPr>
            <a:r>
              <a:rPr lang="en-US" b="1" dirty="0">
                <a:solidFill>
                  <a:srgbClr val="FFFF00"/>
                </a:solidFill>
              </a:rPr>
              <a:t>Momentum is not always easy to predict. </a:t>
            </a:r>
            <a:r>
              <a:rPr lang="en-US" dirty="0"/>
              <a:t>It can elude those you would most expect to attract it and break out where you would least expect it.</a:t>
            </a:r>
          </a:p>
          <a:p>
            <a:pPr marL="0" indent="0">
              <a:buNone/>
            </a:pPr>
            <a:r>
              <a:rPr lang="en-US" b="1" dirty="0">
                <a:solidFill>
                  <a:srgbClr val="FFFF00"/>
                </a:solidFill>
              </a:rPr>
              <a:t>There is no one right way of doing things and trying to reduce momentum to a formula, is a recipe for frustration.</a:t>
            </a:r>
          </a:p>
          <a:p>
            <a:pPr marL="0" indent="0">
              <a:buNone/>
            </a:pPr>
            <a:r>
              <a:rPr lang="en-US" dirty="0"/>
              <a:t>My counsel to those believing for momentum to strike, is remember that it is contagious by nature. So continue to ‘lean in’ to momentum and refuse to be threatened by the blessing that others may be enjoying. </a:t>
            </a:r>
            <a:r>
              <a:rPr lang="en-US" b="1" dirty="0">
                <a:solidFill>
                  <a:srgbClr val="FFFF00"/>
                </a:solidFill>
              </a:rPr>
              <a:t>Go to conferences (that are not your own), rub shoulders with people, soak in the atmosphere, take notes in the lessons and be stretched by the example of others!</a:t>
            </a:r>
          </a:p>
          <a:p>
            <a:pPr marL="0" indent="0">
              <a:buNone/>
            </a:pPr>
            <a:endParaRPr lang="en-US" dirty="0"/>
          </a:p>
        </p:txBody>
      </p:sp>
    </p:spTree>
    <p:extLst>
      <p:ext uri="{BB962C8B-B14F-4D97-AF65-F5344CB8AC3E}">
        <p14:creationId xmlns:p14="http://schemas.microsoft.com/office/powerpoint/2010/main" val="39711747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a:xfrm>
            <a:off x="152400" y="1752600"/>
            <a:ext cx="8915400" cy="4830762"/>
          </a:xfrm>
        </p:spPr>
        <p:txBody>
          <a:bodyPr>
            <a:normAutofit fontScale="62500" lnSpcReduction="20000"/>
          </a:bodyPr>
          <a:lstStyle/>
          <a:p>
            <a:pPr marL="0" indent="0">
              <a:buNone/>
            </a:pPr>
            <a:r>
              <a:rPr lang="en-US" b="1" dirty="0">
                <a:solidFill>
                  <a:srgbClr val="FFFF00"/>
                </a:solidFill>
              </a:rPr>
              <a:t>9. Momentum is Seductive and within it’s Charms are the Seeds of its Own Destruction: </a:t>
            </a:r>
          </a:p>
          <a:p>
            <a:pPr marL="0" indent="0">
              <a:buNone/>
            </a:pPr>
            <a:r>
              <a:rPr lang="en-US" b="1" dirty="0">
                <a:solidFill>
                  <a:srgbClr val="FFFF00"/>
                </a:solidFill>
              </a:rPr>
              <a:t>The danger of momentum is the feeling of invincibility that accompanies it. Perhaps everything you are doing is turning to gold. Maybe everyone wants to be your friend, people want to know your secret and compliments are constantly coming your way.</a:t>
            </a:r>
          </a:p>
          <a:p>
            <a:pPr marL="0" indent="0">
              <a:buNone/>
            </a:pPr>
            <a:r>
              <a:rPr lang="en-US" dirty="0"/>
              <a:t>Delusions of grandeur can accompany momentum and it’s easy to fall into the trap of believing you are better than you really are.</a:t>
            </a:r>
          </a:p>
          <a:p>
            <a:pPr marL="0" indent="0">
              <a:buNone/>
            </a:pPr>
            <a:r>
              <a:rPr lang="en-US" b="1" dirty="0">
                <a:solidFill>
                  <a:srgbClr val="FFFF00"/>
                </a:solidFill>
              </a:rPr>
              <a:t>Stay humble. </a:t>
            </a:r>
            <a:r>
              <a:rPr lang="en-US" dirty="0"/>
              <a:t>Continue to honor others and remain teachable. Don’t be to quick to become an ‘expert,’ because given enough time, the seasons of life will challenge many of your ideals. Sustained momentum is really only proven in the difficult times and the greatest proof of leadership comes with our capacity to maintain momentum through challenging times.</a:t>
            </a:r>
          </a:p>
          <a:p>
            <a:pPr marL="0" indent="0">
              <a:buNone/>
            </a:pPr>
            <a:r>
              <a:rPr lang="en-US" b="1" dirty="0">
                <a:solidFill>
                  <a:srgbClr val="FFFF00"/>
                </a:solidFill>
              </a:rPr>
              <a:t>Younger pastors in particular can quickly become idealistic, with no shortage of opinion about what they are doing right and where everyone else is going wrong! Arrogance is never attractive and pride polarizes you and shrinks your world. Humility, and a Kingdom perspective are crucial in sustaining momentum!</a:t>
            </a:r>
          </a:p>
        </p:txBody>
      </p:sp>
    </p:spTree>
    <p:extLst>
      <p:ext uri="{BB962C8B-B14F-4D97-AF65-F5344CB8AC3E}">
        <p14:creationId xmlns:p14="http://schemas.microsoft.com/office/powerpoint/2010/main" val="6141826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3FBC7-210D-D4B1-481D-47CCFA5BB45B}"/>
              </a:ext>
            </a:extLst>
          </p:cNvPr>
          <p:cNvSpPr>
            <a:spLocks noGrp="1"/>
          </p:cNvSpPr>
          <p:nvPr>
            <p:ph type="title"/>
          </p:nvPr>
        </p:nvSpPr>
        <p:spPr>
          <a:xfrm>
            <a:off x="152400" y="274638"/>
            <a:ext cx="8915400" cy="1143000"/>
          </a:xfrm>
        </p:spPr>
        <p:txBody>
          <a:bodyPr>
            <a:normAutofit fontScale="90000"/>
          </a:bodyPr>
          <a:lstStyle/>
          <a:p>
            <a:r>
              <a:rPr lang="en-US" dirty="0"/>
              <a:t>Steps for Gaining and Maintaining Momentum in Renewal</a:t>
            </a:r>
          </a:p>
        </p:txBody>
      </p:sp>
      <p:sp>
        <p:nvSpPr>
          <p:cNvPr id="5" name="Content Placeholder 4">
            <a:extLst>
              <a:ext uri="{FF2B5EF4-FFF2-40B4-BE49-F238E27FC236}">
                <a16:creationId xmlns:a16="http://schemas.microsoft.com/office/drawing/2014/main" id="{92F3F5F3-DB49-4C01-CDFC-69C282B1A4DF}"/>
              </a:ext>
            </a:extLst>
          </p:cNvPr>
          <p:cNvSpPr>
            <a:spLocks noGrp="1"/>
          </p:cNvSpPr>
          <p:nvPr>
            <p:ph idx="1"/>
          </p:nvPr>
        </p:nvSpPr>
        <p:spPr/>
        <p:txBody>
          <a:bodyPr>
            <a:normAutofit fontScale="70000" lnSpcReduction="20000"/>
          </a:bodyPr>
          <a:lstStyle/>
          <a:p>
            <a:pPr marL="0" indent="0">
              <a:buNone/>
            </a:pPr>
            <a:r>
              <a:rPr lang="en-US" b="1" dirty="0">
                <a:solidFill>
                  <a:srgbClr val="FFFF00"/>
                </a:solidFill>
              </a:rPr>
              <a:t>10. Momentum Requires an Gratefulness of Reward and an Acceptance of Duty: </a:t>
            </a:r>
          </a:p>
          <a:p>
            <a:pPr marL="0" indent="0">
              <a:buNone/>
            </a:pPr>
            <a:r>
              <a:rPr lang="en-US" b="1" dirty="0">
                <a:solidFill>
                  <a:srgbClr val="FFFF00"/>
                </a:solidFill>
              </a:rPr>
              <a:t>Great opportunity and blessing is the fruit of progress and momentum brings with it, great reward. It is so easy to look at those who are further along the road than you and covet the blessing they enjoy, without any real appreciation for the price they have paid.</a:t>
            </a:r>
          </a:p>
          <a:p>
            <a:pPr marL="0" indent="0">
              <a:buNone/>
            </a:pPr>
            <a:r>
              <a:rPr lang="en-US" b="1" dirty="0"/>
              <a:t>Favor, opportunity, and influence, are the fruit of moment</a:t>
            </a:r>
            <a:r>
              <a:rPr lang="en-US" dirty="0"/>
              <a:t>um and of course, </a:t>
            </a:r>
            <a:r>
              <a:rPr lang="en-US" b="1" i="1" dirty="0">
                <a:solidFill>
                  <a:srgbClr val="FFFF00"/>
                </a:solidFill>
              </a:rPr>
              <a:t>“To whom much is given, much is required</a:t>
            </a:r>
            <a:r>
              <a:rPr lang="en-US" dirty="0"/>
              <a:t>”. Good stewardship of momentum means using what we have to bless others and increase their world. </a:t>
            </a:r>
            <a:r>
              <a:rPr lang="en-US" b="1" dirty="0">
                <a:solidFill>
                  <a:srgbClr val="FFFF00"/>
                </a:solidFill>
              </a:rPr>
              <a:t>According to The Message Bible, </a:t>
            </a:r>
            <a:r>
              <a:rPr lang="en-US" b="1" i="1" dirty="0">
                <a:solidFill>
                  <a:srgbClr val="FFFF00"/>
                </a:solidFill>
              </a:rPr>
              <a:t>“The world of the generous gets larger and larger; but the world of the stingy gets smaller and smaller.”</a:t>
            </a:r>
            <a:r>
              <a:rPr lang="en-US" b="1" dirty="0">
                <a:solidFill>
                  <a:srgbClr val="FFFF00"/>
                </a:solidFill>
              </a:rPr>
              <a:t> </a:t>
            </a:r>
            <a:r>
              <a:rPr lang="en-US" dirty="0"/>
              <a:t>It is the responsibility of those who enjoy momentum and blessing, to be generous with what God has given them.</a:t>
            </a:r>
          </a:p>
          <a:p>
            <a:endParaRPr lang="en-US" dirty="0"/>
          </a:p>
        </p:txBody>
      </p:sp>
    </p:spTree>
    <p:extLst>
      <p:ext uri="{BB962C8B-B14F-4D97-AF65-F5344CB8AC3E}">
        <p14:creationId xmlns:p14="http://schemas.microsoft.com/office/powerpoint/2010/main" val="15152746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1D076A-B5B7-831F-7085-27258BC005F8}"/>
              </a:ext>
            </a:extLst>
          </p:cNvPr>
          <p:cNvSpPr>
            <a:spLocks noGrp="1"/>
          </p:cNvSpPr>
          <p:nvPr>
            <p:ph type="title"/>
          </p:nvPr>
        </p:nvSpPr>
        <p:spPr/>
        <p:txBody>
          <a:bodyPr>
            <a:normAutofit fontScale="90000"/>
          </a:bodyPr>
          <a:lstStyle/>
          <a:p>
            <a:r>
              <a:rPr lang="en-US" dirty="0"/>
              <a:t>Stop to: pray, ponder, and plan</a:t>
            </a:r>
          </a:p>
        </p:txBody>
      </p:sp>
      <p:sp>
        <p:nvSpPr>
          <p:cNvPr id="5" name="Content Placeholder 4">
            <a:extLst>
              <a:ext uri="{FF2B5EF4-FFF2-40B4-BE49-F238E27FC236}">
                <a16:creationId xmlns:a16="http://schemas.microsoft.com/office/drawing/2014/main" id="{88DB0F6E-69CE-C1D6-95A3-C8543F2E1120}"/>
              </a:ext>
            </a:extLst>
          </p:cNvPr>
          <p:cNvSpPr>
            <a:spLocks noGrp="1"/>
          </p:cNvSpPr>
          <p:nvPr>
            <p:ph idx="1"/>
          </p:nvPr>
        </p:nvSpPr>
        <p:spPr>
          <a:xfrm>
            <a:off x="228600" y="1600200"/>
            <a:ext cx="8763000" cy="5257800"/>
          </a:xfrm>
        </p:spPr>
        <p:txBody>
          <a:bodyPr>
            <a:normAutofit fontScale="92500" lnSpcReduction="20000"/>
          </a:bodyPr>
          <a:lstStyle/>
          <a:p>
            <a:pPr marL="0" marR="0" indent="0">
              <a:spcBef>
                <a:spcPts val="0"/>
              </a:spcBef>
              <a:spcAft>
                <a:spcPts val="0"/>
              </a:spcAft>
              <a:buNone/>
            </a:pPr>
            <a:r>
              <a:rPr lang="en-US" sz="2400" b="1" kern="100" dirty="0">
                <a:solidFill>
                  <a:srgbClr val="000000"/>
                </a:solidFill>
                <a:effectLst/>
                <a:ea typeface="Calibri" panose="020F0502020204030204" pitchFamily="34" charset="0"/>
              </a:rPr>
              <a:t>When we don’t stop to pray, ponder, and plan, this adage likely becomes our future: “If you aim at nothing, you’ll hit it every time.”</a:t>
            </a:r>
          </a:p>
          <a:p>
            <a:pPr marL="0" marR="0" indent="0">
              <a:spcBef>
                <a:spcPts val="0"/>
              </a:spcBef>
              <a:spcAft>
                <a:spcPts val="0"/>
              </a:spcAft>
              <a:buNone/>
            </a:pPr>
            <a:endParaRPr lang="en-US" sz="2400" b="1" kern="100" dirty="0">
              <a:effectLst/>
              <a:ea typeface="Calibri" panose="020F0502020204030204" pitchFamily="34" charset="0"/>
            </a:endParaRPr>
          </a:p>
          <a:p>
            <a:pPr marL="0" marR="0" indent="0">
              <a:spcBef>
                <a:spcPts val="0"/>
              </a:spcBef>
              <a:spcAft>
                <a:spcPts val="0"/>
              </a:spcAft>
              <a:buNone/>
            </a:pPr>
            <a:r>
              <a:rPr lang="en-US" sz="2400" b="1" kern="100" dirty="0">
                <a:solidFill>
                  <a:srgbClr val="000000"/>
                </a:solidFill>
                <a:effectLst/>
                <a:ea typeface="Calibri" panose="020F0502020204030204" pitchFamily="34" charset="0"/>
              </a:rPr>
              <a:t>God urges us to lean on him and to look to him in all our planning (</a:t>
            </a:r>
            <a:r>
              <a:rPr lang="en-US" sz="2400" b="1" u="sng" kern="100" dirty="0">
                <a:solidFill>
                  <a:srgbClr val="0000FF"/>
                </a:solidFill>
                <a:effectLst/>
                <a:ea typeface="Calibri" panose="020F0502020204030204" pitchFamily="34" charset="0"/>
                <a:hlinkClick r:id="rId2"/>
              </a:rPr>
              <a:t>Proverbs 3:5–5</a:t>
            </a:r>
            <a:r>
              <a:rPr lang="en-US" sz="2400" b="1" kern="100" dirty="0">
                <a:solidFill>
                  <a:srgbClr val="000000"/>
                </a:solidFill>
                <a:effectLst/>
                <a:ea typeface="Calibri" panose="020F0502020204030204" pitchFamily="34" charset="0"/>
              </a:rPr>
              <a:t>). As you anticipate the next ministry season this fall and winter, remember God’s message through James: </a:t>
            </a:r>
            <a:r>
              <a:rPr lang="en-US" sz="2400" b="1" i="1" kern="100" dirty="0">
                <a:solidFill>
                  <a:srgbClr val="FF0000"/>
                </a:solidFill>
                <a:effectLst/>
                <a:ea typeface="Calibri" panose="020F0502020204030204" pitchFamily="34" charset="0"/>
              </a:rPr>
              <a:t>“Now listen, you who say, ‘Today or tomorrow we will go to this or that city, spend a year there, carry on business and make money.’ Why, you do not even know what will happen tomorrow. What is your life? You are a mist that appears for a little while and then vanishes. Instead, you ought to say, ‘If it is the Lord’s will, we will live and do this or that’”</a:t>
            </a:r>
            <a:r>
              <a:rPr lang="en-US" sz="2400" b="1" kern="100" dirty="0">
                <a:solidFill>
                  <a:srgbClr val="000000"/>
                </a:solidFill>
                <a:effectLst/>
                <a:ea typeface="Calibri" panose="020F0502020204030204" pitchFamily="34" charset="0"/>
              </a:rPr>
              <a:t> (</a:t>
            </a:r>
            <a:r>
              <a:rPr lang="en-US" sz="2400" b="1" u="sng" kern="100" dirty="0">
                <a:solidFill>
                  <a:srgbClr val="0000FF"/>
                </a:solidFill>
                <a:effectLst/>
                <a:ea typeface="Calibri" panose="020F0502020204030204" pitchFamily="34" charset="0"/>
                <a:hlinkClick r:id="rId3"/>
              </a:rPr>
              <a:t>James 4:13–15 NIV</a:t>
            </a:r>
            <a:r>
              <a:rPr lang="en-US" sz="2400" b="1" kern="100" dirty="0">
                <a:solidFill>
                  <a:srgbClr val="000000"/>
                </a:solidFill>
                <a:effectLst/>
                <a:ea typeface="Calibri" panose="020F0502020204030204" pitchFamily="34" charset="0"/>
              </a:rPr>
              <a:t>).</a:t>
            </a:r>
          </a:p>
          <a:p>
            <a:pPr marL="0" marR="0" indent="0">
              <a:spcBef>
                <a:spcPts val="0"/>
              </a:spcBef>
              <a:spcAft>
                <a:spcPts val="0"/>
              </a:spcAft>
              <a:buNone/>
            </a:pPr>
            <a:endParaRPr lang="en-US" sz="2400" b="1" kern="100" dirty="0">
              <a:effectLst/>
              <a:ea typeface="Calibri" panose="020F0502020204030204" pitchFamily="34" charset="0"/>
            </a:endParaRPr>
          </a:p>
          <a:p>
            <a:pPr marL="0" marR="0" indent="0">
              <a:spcBef>
                <a:spcPts val="0"/>
              </a:spcBef>
              <a:spcAft>
                <a:spcPts val="0"/>
              </a:spcAft>
              <a:buNone/>
            </a:pPr>
            <a:r>
              <a:rPr lang="en-US" sz="2400" b="1" kern="100" dirty="0">
                <a:solidFill>
                  <a:srgbClr val="000000"/>
                </a:solidFill>
                <a:effectLst/>
                <a:ea typeface="Calibri" panose="020F0502020204030204" pitchFamily="34" charset="0"/>
              </a:rPr>
              <a:t>Be sure to include this in your planning prayers: </a:t>
            </a:r>
            <a:r>
              <a:rPr lang="en-US" sz="2400" b="1" i="1" kern="100" dirty="0">
                <a:solidFill>
                  <a:srgbClr val="FF0000"/>
                </a:solidFill>
                <a:effectLst/>
                <a:ea typeface="Calibri" panose="020F0502020204030204" pitchFamily="34" charset="0"/>
              </a:rPr>
              <a:t>“And may the Lord our God show us his approval and make our efforts successful. Yes, make our efforts successful!”</a:t>
            </a:r>
            <a:r>
              <a:rPr lang="en-US" sz="2400" b="1" kern="100" dirty="0">
                <a:solidFill>
                  <a:srgbClr val="FF0000"/>
                </a:solidFill>
                <a:effectLst/>
                <a:ea typeface="Calibri" panose="020F0502020204030204" pitchFamily="34" charset="0"/>
              </a:rPr>
              <a:t> </a:t>
            </a:r>
            <a:r>
              <a:rPr lang="en-US" sz="2400" b="1" kern="100" dirty="0">
                <a:solidFill>
                  <a:srgbClr val="000000"/>
                </a:solidFill>
                <a:effectLst/>
                <a:ea typeface="Calibri" panose="020F0502020204030204" pitchFamily="34" charset="0"/>
              </a:rPr>
              <a:t>(</a:t>
            </a:r>
            <a:r>
              <a:rPr lang="en-US" sz="2400" b="1" u="sng" kern="100" dirty="0">
                <a:solidFill>
                  <a:srgbClr val="0000FF"/>
                </a:solidFill>
                <a:effectLst/>
                <a:ea typeface="Calibri" panose="020F0502020204030204" pitchFamily="34" charset="0"/>
                <a:hlinkClick r:id="rId4"/>
              </a:rPr>
              <a:t>Psalm 90:17 NLT</a:t>
            </a:r>
            <a:r>
              <a:rPr lang="en-US" sz="2400" b="1" kern="100" dirty="0">
                <a:solidFill>
                  <a:srgbClr val="000000"/>
                </a:solidFill>
                <a:effectLst/>
                <a:ea typeface="Calibri" panose="020F0502020204030204" pitchFamily="34" charset="0"/>
              </a:rPr>
              <a:t>).</a:t>
            </a:r>
            <a:endParaRPr lang="en-US" sz="2400" b="1" kern="100" dirty="0">
              <a:effectLst/>
              <a:ea typeface="Calibri" panose="020F0502020204030204" pitchFamily="34" charset="0"/>
            </a:endParaRPr>
          </a:p>
          <a:p>
            <a:endParaRPr lang="en-US" dirty="0"/>
          </a:p>
        </p:txBody>
      </p:sp>
    </p:spTree>
    <p:extLst>
      <p:ext uri="{BB962C8B-B14F-4D97-AF65-F5344CB8AC3E}">
        <p14:creationId xmlns:p14="http://schemas.microsoft.com/office/powerpoint/2010/main" val="21652682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9061-FE5D-5C73-6574-5697D5F07C2E}"/>
              </a:ext>
            </a:extLst>
          </p:cNvPr>
          <p:cNvSpPr>
            <a:spLocks noGrp="1"/>
          </p:cNvSpPr>
          <p:nvPr>
            <p:ph type="title"/>
          </p:nvPr>
        </p:nvSpPr>
        <p:spPr/>
        <p:txBody>
          <a:bodyPr>
            <a:normAutofit fontScale="90000"/>
          </a:bodyPr>
          <a:lstStyle/>
          <a:p>
            <a:r>
              <a:rPr lang="en-US" dirty="0"/>
              <a:t>The Importance of Momentum </a:t>
            </a:r>
          </a:p>
        </p:txBody>
      </p:sp>
      <p:sp>
        <p:nvSpPr>
          <p:cNvPr id="3" name="Content Placeholder 2">
            <a:extLst>
              <a:ext uri="{FF2B5EF4-FFF2-40B4-BE49-F238E27FC236}">
                <a16:creationId xmlns:a16="http://schemas.microsoft.com/office/drawing/2014/main" id="{77A27D5A-9FB4-A170-0A2C-84D1ABAD3E77}"/>
              </a:ext>
            </a:extLst>
          </p:cNvPr>
          <p:cNvSpPr>
            <a:spLocks noGrp="1"/>
          </p:cNvSpPr>
          <p:nvPr>
            <p:ph idx="1"/>
          </p:nvPr>
        </p:nvSpPr>
        <p:spPr>
          <a:xfrm>
            <a:off x="152400" y="1600200"/>
            <a:ext cx="8839200" cy="5181600"/>
          </a:xfrm>
        </p:spPr>
        <p:txBody>
          <a:bodyPr>
            <a:noAutofit/>
          </a:bodyPr>
          <a:lstStyle/>
          <a:p>
            <a:pPr marL="0" marR="0" indent="0">
              <a:spcBef>
                <a:spcPts val="995"/>
              </a:spcBef>
              <a:spcAft>
                <a:spcPts val="995"/>
              </a:spcAft>
              <a:buNone/>
            </a:pPr>
            <a:r>
              <a:rPr lang="en-US" sz="2200" b="1" kern="100" dirty="0">
                <a:solidFill>
                  <a:srgbClr val="041229"/>
                </a:solidFill>
                <a:effectLst/>
                <a:ea typeface="Times New Roman" panose="02020603050405020304" pitchFamily="18" charset="0"/>
              </a:rPr>
              <a:t>Momentum is like a muscle; use it or lose it.</a:t>
            </a:r>
            <a:endParaRPr lang="en-US" sz="2200" b="1" kern="100" dirty="0">
              <a:solidFill>
                <a:srgbClr val="2F5496"/>
              </a:solidFill>
              <a:effectLst/>
              <a:ea typeface="Times New Roman" panose="02020603050405020304" pitchFamily="18" charset="0"/>
            </a:endParaRPr>
          </a:p>
          <a:p>
            <a:pPr marL="0" marR="0" indent="0">
              <a:spcBef>
                <a:spcPts val="1200"/>
              </a:spcBef>
              <a:spcAft>
                <a:spcPts val="1200"/>
              </a:spcAft>
              <a:buNone/>
            </a:pPr>
            <a:r>
              <a:rPr lang="en-US" sz="2200" dirty="0">
                <a:solidFill>
                  <a:srgbClr val="041229"/>
                </a:solidFill>
                <a:effectLst/>
                <a:ea typeface="Times New Roman" panose="02020603050405020304" pitchFamily="18" charset="0"/>
              </a:rPr>
              <a:t>As you experience growth, it’s important to build on the upward trend. By using this momentum, you have the opportunity to reach more people and build more community influence than you would otherwise.</a:t>
            </a:r>
            <a:endParaRPr lang="en-US" sz="2200" dirty="0">
              <a:effectLst/>
              <a:ea typeface="Times New Roman" panose="02020603050405020304" pitchFamily="18" charset="0"/>
            </a:endParaRPr>
          </a:p>
          <a:p>
            <a:pPr marL="0" marR="0" indent="0">
              <a:spcBef>
                <a:spcPts val="1200"/>
              </a:spcBef>
              <a:spcAft>
                <a:spcPts val="1200"/>
              </a:spcAft>
              <a:buNone/>
            </a:pPr>
            <a:r>
              <a:rPr lang="en-US" sz="2200" dirty="0">
                <a:solidFill>
                  <a:srgbClr val="041229"/>
                </a:solidFill>
                <a:effectLst/>
                <a:ea typeface="Times New Roman" panose="02020603050405020304" pitchFamily="18" charset="0"/>
              </a:rPr>
              <a:t>To keep the momentum going, be sure to communicate strategically to leaders, volunteers, and your congregation as a whole to share the vision with them and offer ways in which they can be personally involved. This allows people to own their place in the ministry. Utilize social media channels to get people talking about the new things happening at church. Also consider external marketing efforts, such as social media, radio and direct mail, to get the word out to your community. All of these things help your church keep growing.</a:t>
            </a:r>
            <a:endParaRPr lang="en-US" sz="2200" dirty="0">
              <a:effectLst/>
              <a:ea typeface="Times New Roman" panose="02020603050405020304" pitchFamily="18" charset="0"/>
            </a:endParaRPr>
          </a:p>
        </p:txBody>
      </p:sp>
    </p:spTree>
    <p:extLst>
      <p:ext uri="{BB962C8B-B14F-4D97-AF65-F5344CB8AC3E}">
        <p14:creationId xmlns:p14="http://schemas.microsoft.com/office/powerpoint/2010/main" val="42399335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C4F8A-10F8-8151-CC0A-1784DE1ED060}"/>
              </a:ext>
            </a:extLst>
          </p:cNvPr>
          <p:cNvSpPr>
            <a:spLocks noGrp="1"/>
          </p:cNvSpPr>
          <p:nvPr>
            <p:ph type="title"/>
          </p:nvPr>
        </p:nvSpPr>
        <p:spPr/>
        <p:txBody>
          <a:bodyPr/>
          <a:lstStyle/>
          <a:p>
            <a:r>
              <a:rPr lang="en-US" dirty="0"/>
              <a:t>Think About This!</a:t>
            </a:r>
          </a:p>
        </p:txBody>
      </p:sp>
      <p:sp>
        <p:nvSpPr>
          <p:cNvPr id="3" name="Content Placeholder 2">
            <a:extLst>
              <a:ext uri="{FF2B5EF4-FFF2-40B4-BE49-F238E27FC236}">
                <a16:creationId xmlns:a16="http://schemas.microsoft.com/office/drawing/2014/main" id="{D12EF9A7-3689-50C5-31CC-6A3672F974AE}"/>
              </a:ext>
            </a:extLst>
          </p:cNvPr>
          <p:cNvSpPr>
            <a:spLocks noGrp="1"/>
          </p:cNvSpPr>
          <p:nvPr>
            <p:ph idx="1"/>
          </p:nvPr>
        </p:nvSpPr>
        <p:spPr>
          <a:xfrm>
            <a:off x="228600" y="1600200"/>
            <a:ext cx="8763000" cy="5181600"/>
          </a:xfrm>
        </p:spPr>
        <p:txBody>
          <a:bodyPr>
            <a:normAutofit/>
          </a:bodyPr>
          <a:lstStyle/>
          <a:p>
            <a:pPr marL="0" indent="0">
              <a:buNone/>
            </a:pPr>
            <a:r>
              <a:rPr lang="en-US" b="1" dirty="0"/>
              <a:t>The more momentum you have as a church, the more you will receive. The energy of momentum always feeds on itself. While it may be slow initially, in a short while momentum begins to grow exponentially till you reach a critical mass.</a:t>
            </a:r>
          </a:p>
          <a:p>
            <a:pPr marL="0" indent="0">
              <a:buNone/>
            </a:pPr>
            <a:endParaRPr lang="en-US" sz="1600" dirty="0"/>
          </a:p>
          <a:p>
            <a:pPr marL="0" indent="0">
              <a:buNone/>
            </a:pPr>
            <a:r>
              <a:rPr lang="en-US" b="1" dirty="0">
                <a:solidFill>
                  <a:srgbClr val="FF0000"/>
                </a:solidFill>
              </a:rPr>
              <a:t>Declining churches must move out of the standing still mindset. Begin by developing some traction for renewal.</a:t>
            </a:r>
          </a:p>
        </p:txBody>
      </p:sp>
    </p:spTree>
    <p:extLst>
      <p:ext uri="{BB962C8B-B14F-4D97-AF65-F5344CB8AC3E}">
        <p14:creationId xmlns:p14="http://schemas.microsoft.com/office/powerpoint/2010/main" val="6602858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9061-FE5D-5C73-6574-5697D5F07C2E}"/>
              </a:ext>
            </a:extLst>
          </p:cNvPr>
          <p:cNvSpPr>
            <a:spLocks noGrp="1"/>
          </p:cNvSpPr>
          <p:nvPr>
            <p:ph type="title"/>
          </p:nvPr>
        </p:nvSpPr>
        <p:spPr/>
        <p:txBody>
          <a:bodyPr>
            <a:normAutofit fontScale="90000"/>
          </a:bodyPr>
          <a:lstStyle/>
          <a:p>
            <a:r>
              <a:rPr lang="en-US" dirty="0"/>
              <a:t>The Importance of Momentum </a:t>
            </a:r>
          </a:p>
        </p:txBody>
      </p:sp>
      <p:sp>
        <p:nvSpPr>
          <p:cNvPr id="3" name="Content Placeholder 2">
            <a:extLst>
              <a:ext uri="{FF2B5EF4-FFF2-40B4-BE49-F238E27FC236}">
                <a16:creationId xmlns:a16="http://schemas.microsoft.com/office/drawing/2014/main" id="{77A27D5A-9FB4-A170-0A2C-84D1ABAD3E77}"/>
              </a:ext>
            </a:extLst>
          </p:cNvPr>
          <p:cNvSpPr>
            <a:spLocks noGrp="1"/>
          </p:cNvSpPr>
          <p:nvPr>
            <p:ph idx="1"/>
          </p:nvPr>
        </p:nvSpPr>
        <p:spPr>
          <a:xfrm>
            <a:off x="152400" y="1600200"/>
            <a:ext cx="8839200" cy="5257800"/>
          </a:xfrm>
        </p:spPr>
        <p:txBody>
          <a:bodyPr>
            <a:normAutofit fontScale="92500" lnSpcReduction="10000"/>
          </a:bodyPr>
          <a:lstStyle/>
          <a:p>
            <a:pPr marL="0" marR="0" indent="0">
              <a:spcBef>
                <a:spcPts val="995"/>
              </a:spcBef>
              <a:spcAft>
                <a:spcPts val="995"/>
              </a:spcAft>
              <a:buNone/>
            </a:pPr>
            <a:r>
              <a:rPr lang="en-US" sz="2800" b="1" kern="100" dirty="0">
                <a:solidFill>
                  <a:srgbClr val="041229"/>
                </a:solidFill>
                <a:effectLst/>
                <a:ea typeface="Times New Roman" panose="02020603050405020304" pitchFamily="18" charset="0"/>
              </a:rPr>
              <a:t>Waiting can halt momentum.</a:t>
            </a:r>
            <a:endParaRPr lang="en-US" sz="2800" b="1" kern="100" dirty="0">
              <a:solidFill>
                <a:srgbClr val="2F5496"/>
              </a:solidFill>
              <a:effectLst/>
              <a:ea typeface="Times New Roman" panose="02020603050405020304" pitchFamily="18" charset="0"/>
            </a:endParaRPr>
          </a:p>
          <a:p>
            <a:pPr marL="0" marR="0" indent="0">
              <a:spcBef>
                <a:spcPts val="1200"/>
              </a:spcBef>
              <a:spcAft>
                <a:spcPts val="1200"/>
              </a:spcAft>
              <a:buNone/>
            </a:pPr>
            <a:r>
              <a:rPr lang="en-US" sz="2800" b="1" dirty="0">
                <a:solidFill>
                  <a:srgbClr val="FF0000"/>
                </a:solidFill>
                <a:effectLst/>
                <a:ea typeface="Times New Roman" panose="02020603050405020304" pitchFamily="18" charset="0"/>
              </a:rPr>
              <a:t>Timing is everything. </a:t>
            </a:r>
            <a:r>
              <a:rPr lang="en-US" sz="2800" dirty="0">
                <a:solidFill>
                  <a:srgbClr val="041229"/>
                </a:solidFill>
                <a:effectLst/>
                <a:ea typeface="Times New Roman" panose="02020603050405020304" pitchFamily="18" charset="0"/>
              </a:rPr>
              <a:t>When you grow to the point of consistently occupying around 80% of your space, it may be time to consider expanding or renovating. When this happens, realize that you may have a relatively short window in which to make strategic moves to allow for more growth. </a:t>
            </a:r>
            <a:r>
              <a:rPr lang="en-US" sz="2800" b="1" dirty="0">
                <a:solidFill>
                  <a:srgbClr val="FF0000"/>
                </a:solidFill>
                <a:effectLst/>
                <a:ea typeface="Times New Roman" panose="02020603050405020304" pitchFamily="18" charset="0"/>
              </a:rPr>
              <a:t>A common scenario we observe is a church may wait years to build a needed facility in order to avoid debt. By the time the church is able to pay cash for the entire project, it’s not unusual for them to have lost their momentum of growth completely. </a:t>
            </a:r>
            <a:r>
              <a:rPr lang="en-US" sz="2800" dirty="0">
                <a:solidFill>
                  <a:srgbClr val="041229"/>
                </a:solidFill>
                <a:effectLst/>
                <a:ea typeface="Times New Roman" panose="02020603050405020304" pitchFamily="18" charset="0"/>
              </a:rPr>
              <a:t>Don’t make that mistake. Talk with us sooner than later.</a:t>
            </a:r>
            <a:endParaRPr lang="en-US" sz="2800" dirty="0">
              <a:effectLst/>
              <a:ea typeface="Times New Roman" panose="02020603050405020304" pitchFamily="18" charset="0"/>
            </a:endParaRPr>
          </a:p>
          <a:p>
            <a:endParaRPr lang="en-US" dirty="0"/>
          </a:p>
        </p:txBody>
      </p:sp>
    </p:spTree>
    <p:extLst>
      <p:ext uri="{BB962C8B-B14F-4D97-AF65-F5344CB8AC3E}">
        <p14:creationId xmlns:p14="http://schemas.microsoft.com/office/powerpoint/2010/main" val="12293576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5E7FFF-76EE-67DD-DE38-B3EA7823013C}"/>
              </a:ext>
            </a:extLst>
          </p:cNvPr>
          <p:cNvSpPr>
            <a:spLocks noGrp="1"/>
          </p:cNvSpPr>
          <p:nvPr>
            <p:ph type="title"/>
          </p:nvPr>
        </p:nvSpPr>
        <p:spPr/>
        <p:txBody>
          <a:bodyPr/>
          <a:lstStyle/>
          <a:p>
            <a:r>
              <a:rPr lang="en-US" dirty="0"/>
              <a:t>Tradition Can Kill Momentum</a:t>
            </a:r>
          </a:p>
        </p:txBody>
      </p:sp>
      <p:sp>
        <p:nvSpPr>
          <p:cNvPr id="5" name="Content Placeholder 4">
            <a:extLst>
              <a:ext uri="{FF2B5EF4-FFF2-40B4-BE49-F238E27FC236}">
                <a16:creationId xmlns:a16="http://schemas.microsoft.com/office/drawing/2014/main" id="{62539176-F1AA-CA4E-6999-AB488974E647}"/>
              </a:ext>
            </a:extLst>
          </p:cNvPr>
          <p:cNvSpPr>
            <a:spLocks noGrp="1"/>
          </p:cNvSpPr>
          <p:nvPr>
            <p:ph idx="1"/>
          </p:nvPr>
        </p:nvSpPr>
        <p:spPr/>
        <p:txBody>
          <a:bodyPr/>
          <a:lstStyle/>
          <a:p>
            <a:pPr marL="0" indent="0" algn="ctr">
              <a:buNone/>
            </a:pPr>
            <a:r>
              <a:rPr lang="en-US" b="1" dirty="0">
                <a:solidFill>
                  <a:srgbClr val="FFFF00"/>
                </a:solidFill>
              </a:rPr>
              <a:t>Momentum provides you an incredible sense of stability. Churches which loose their momentum know of the tremendous uphill battle they face to get it back. </a:t>
            </a:r>
            <a:r>
              <a:rPr lang="en-US" b="1" dirty="0"/>
              <a:t>Tradition will often kill your chances for continual momentum in renewal. There is a significant difference between being in the groove and being in a rut.</a:t>
            </a:r>
          </a:p>
        </p:txBody>
      </p:sp>
    </p:spTree>
    <p:extLst>
      <p:ext uri="{BB962C8B-B14F-4D97-AF65-F5344CB8AC3E}">
        <p14:creationId xmlns:p14="http://schemas.microsoft.com/office/powerpoint/2010/main" val="1509989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DEE646-704C-8B78-464A-1085DEC30D07}"/>
              </a:ext>
            </a:extLst>
          </p:cNvPr>
          <p:cNvSpPr>
            <a:spLocks noGrp="1"/>
          </p:cNvSpPr>
          <p:nvPr>
            <p:ph type="title"/>
          </p:nvPr>
        </p:nvSpPr>
        <p:spPr/>
        <p:txBody>
          <a:bodyPr>
            <a:normAutofit fontScale="90000"/>
          </a:bodyPr>
          <a:lstStyle/>
          <a:p>
            <a:r>
              <a:rPr lang="en-US" dirty="0"/>
              <a:t>You Choose If You Have the Big “Mo”</a:t>
            </a:r>
          </a:p>
        </p:txBody>
      </p:sp>
      <p:sp>
        <p:nvSpPr>
          <p:cNvPr id="5" name="Content Placeholder 4">
            <a:extLst>
              <a:ext uri="{FF2B5EF4-FFF2-40B4-BE49-F238E27FC236}">
                <a16:creationId xmlns:a16="http://schemas.microsoft.com/office/drawing/2014/main" id="{06FADE93-C0DE-9E0D-44FA-EE24A171645A}"/>
              </a:ext>
            </a:extLst>
          </p:cNvPr>
          <p:cNvSpPr>
            <a:spLocks noGrp="1"/>
          </p:cNvSpPr>
          <p:nvPr>
            <p:ph idx="1"/>
          </p:nvPr>
        </p:nvSpPr>
        <p:spPr>
          <a:xfrm>
            <a:off x="152400" y="1600200"/>
            <a:ext cx="8839200" cy="4983162"/>
          </a:xfrm>
        </p:spPr>
        <p:txBody>
          <a:bodyPr>
            <a:normAutofit lnSpcReduction="10000"/>
          </a:bodyPr>
          <a:lstStyle/>
          <a:p>
            <a:pPr marL="0" indent="0">
              <a:buNone/>
            </a:pPr>
            <a:r>
              <a:rPr lang="en-US" b="1" dirty="0"/>
              <a:t>Momentum is a choice that a church revitalizer must make. Will he embrace it or let it go passing by.</a:t>
            </a:r>
            <a:r>
              <a:rPr lang="en-US" dirty="0"/>
              <a:t> </a:t>
            </a:r>
            <a:r>
              <a:rPr lang="en-US" b="1" dirty="0">
                <a:solidFill>
                  <a:srgbClr val="FFFF00"/>
                </a:solidFill>
              </a:rPr>
              <a:t>It never falls into your lap while you are playing with your cell phone</a:t>
            </a:r>
            <a:r>
              <a:rPr lang="en-US" dirty="0"/>
              <a:t>. </a:t>
            </a:r>
            <a:r>
              <a:rPr lang="en-US" b="1" dirty="0"/>
              <a:t>If you are going to have momentum, you will first grab on to some form of an action step and proceed forward. </a:t>
            </a:r>
            <a:r>
              <a:rPr lang="en-US" dirty="0"/>
              <a:t>You have a choice to make. </a:t>
            </a:r>
            <a:r>
              <a:rPr lang="en-US" b="1" dirty="0">
                <a:solidFill>
                  <a:srgbClr val="FFFF00"/>
                </a:solidFill>
              </a:rPr>
              <a:t>Will you take some from of action on your state of decline and get moving?</a:t>
            </a:r>
            <a:r>
              <a:rPr lang="en-US" dirty="0"/>
              <a:t> </a:t>
            </a:r>
            <a:r>
              <a:rPr lang="en-US" b="1" dirty="0"/>
              <a:t>Or will you let it pass you by while you remain in a state of decline?</a:t>
            </a:r>
          </a:p>
        </p:txBody>
      </p:sp>
    </p:spTree>
    <p:extLst>
      <p:ext uri="{BB962C8B-B14F-4D97-AF65-F5344CB8AC3E}">
        <p14:creationId xmlns:p14="http://schemas.microsoft.com/office/powerpoint/2010/main" val="2639896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30E1B-E32B-389D-09C1-803A682A5B2E}"/>
              </a:ext>
            </a:extLst>
          </p:cNvPr>
          <p:cNvSpPr>
            <a:spLocks noGrp="1"/>
          </p:cNvSpPr>
          <p:nvPr>
            <p:ph type="title"/>
          </p:nvPr>
        </p:nvSpPr>
        <p:spPr/>
        <p:txBody>
          <a:bodyPr/>
          <a:lstStyle/>
          <a:p>
            <a:r>
              <a:rPr lang="en-US" dirty="0"/>
              <a:t>Let’s Get Real For a Minute!</a:t>
            </a:r>
          </a:p>
        </p:txBody>
      </p:sp>
      <p:sp>
        <p:nvSpPr>
          <p:cNvPr id="3" name="Content Placeholder 2">
            <a:extLst>
              <a:ext uri="{FF2B5EF4-FFF2-40B4-BE49-F238E27FC236}">
                <a16:creationId xmlns:a16="http://schemas.microsoft.com/office/drawing/2014/main" id="{B1C16E41-7282-763B-6483-41EB2F54726B}"/>
              </a:ext>
            </a:extLst>
          </p:cNvPr>
          <p:cNvSpPr>
            <a:spLocks noGrp="1"/>
          </p:cNvSpPr>
          <p:nvPr>
            <p:ph idx="1"/>
          </p:nvPr>
        </p:nvSpPr>
        <p:spPr>
          <a:xfrm>
            <a:off x="228600" y="1417638"/>
            <a:ext cx="8915400" cy="5440362"/>
          </a:xfrm>
        </p:spPr>
        <p:txBody>
          <a:bodyPr>
            <a:normAutofit fontScale="92500"/>
          </a:bodyPr>
          <a:lstStyle/>
          <a:p>
            <a:pPr marL="0" indent="0">
              <a:buNone/>
            </a:pPr>
            <a:r>
              <a:rPr lang="en-US" b="1" dirty="0">
                <a:solidFill>
                  <a:srgbClr val="FF0000"/>
                </a:solidFill>
              </a:rPr>
              <a:t>The first thing I often hear from pastors of declining churches is, “What if I fail at my renewal efforts?” </a:t>
            </a:r>
          </a:p>
          <a:p>
            <a:pPr marL="0" indent="0">
              <a:buNone/>
            </a:pPr>
            <a:r>
              <a:rPr lang="en-US" b="1" dirty="0"/>
              <a:t>Consider that your fear of failure is not usually you being afraid to fail. It is being afraid of failing in front of others. Afraid of failing in front of your church members. </a:t>
            </a:r>
            <a:r>
              <a:rPr lang="en-US" dirty="0"/>
              <a:t>You have fear of the judgement that might come from them if your efforts do not work. </a:t>
            </a:r>
            <a:r>
              <a:rPr lang="en-US" b="1" dirty="0">
                <a:solidFill>
                  <a:srgbClr val="FF0000"/>
                </a:solidFill>
              </a:rPr>
              <a:t>Because of that fear you will always seek to do the small and not the big. Small is safe large is risky. </a:t>
            </a:r>
          </a:p>
        </p:txBody>
      </p:sp>
    </p:spTree>
    <p:extLst>
      <p:ext uri="{BB962C8B-B14F-4D97-AF65-F5344CB8AC3E}">
        <p14:creationId xmlns:p14="http://schemas.microsoft.com/office/powerpoint/2010/main" val="20858189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D04EE-6F9F-869B-384F-2DB43BD9B14E}"/>
              </a:ext>
            </a:extLst>
          </p:cNvPr>
          <p:cNvSpPr>
            <a:spLocks noGrp="1"/>
          </p:cNvSpPr>
          <p:nvPr>
            <p:ph type="title"/>
          </p:nvPr>
        </p:nvSpPr>
        <p:spPr/>
        <p:txBody>
          <a:bodyPr/>
          <a:lstStyle/>
          <a:p>
            <a:r>
              <a:rPr lang="en-US" dirty="0"/>
              <a:t>Church Revitalization Is Scary</a:t>
            </a:r>
          </a:p>
        </p:txBody>
      </p:sp>
      <p:sp>
        <p:nvSpPr>
          <p:cNvPr id="3" name="Content Placeholder 2">
            <a:extLst>
              <a:ext uri="{FF2B5EF4-FFF2-40B4-BE49-F238E27FC236}">
                <a16:creationId xmlns:a16="http://schemas.microsoft.com/office/drawing/2014/main" id="{F564D5E3-AB60-1EB1-812D-103BBFC7699F}"/>
              </a:ext>
            </a:extLst>
          </p:cNvPr>
          <p:cNvSpPr>
            <a:spLocks noGrp="1"/>
          </p:cNvSpPr>
          <p:nvPr>
            <p:ph idx="1"/>
          </p:nvPr>
        </p:nvSpPr>
        <p:spPr>
          <a:xfrm>
            <a:off x="152400" y="1600200"/>
            <a:ext cx="8839200" cy="5105400"/>
          </a:xfrm>
        </p:spPr>
        <p:txBody>
          <a:bodyPr/>
          <a:lstStyle/>
          <a:p>
            <a:pPr marL="0" indent="0">
              <a:buNone/>
            </a:pPr>
            <a:r>
              <a:rPr lang="en-US" b="1" dirty="0"/>
              <a:t>Revitalization requires a leader who can give the momentum the church is missing due to the fact that while they are over thinking everything, they are doing nothing.</a:t>
            </a:r>
            <a:r>
              <a:rPr lang="en-US" dirty="0"/>
              <a:t> </a:t>
            </a:r>
            <a:r>
              <a:rPr lang="en-US" b="1" dirty="0">
                <a:solidFill>
                  <a:srgbClr val="FF0000"/>
                </a:solidFill>
              </a:rPr>
              <a:t>Leaders must go from idea to action and churches must do that as well. Being scared is not a good enough reason to do nothing. </a:t>
            </a:r>
            <a:r>
              <a:rPr lang="en-US" b="1" dirty="0"/>
              <a:t>Procrastination is deadly for the declining church.</a:t>
            </a:r>
          </a:p>
        </p:txBody>
      </p:sp>
      <p:sp>
        <p:nvSpPr>
          <p:cNvPr id="4" name="TextBox 3">
            <a:extLst>
              <a:ext uri="{FF2B5EF4-FFF2-40B4-BE49-F238E27FC236}">
                <a16:creationId xmlns:a16="http://schemas.microsoft.com/office/drawing/2014/main" id="{9F8C9251-1D83-0F50-7CA1-B996D0A28812}"/>
              </a:ext>
            </a:extLst>
          </p:cNvPr>
          <p:cNvSpPr txBox="1"/>
          <p:nvPr/>
        </p:nvSpPr>
        <p:spPr>
          <a:xfrm>
            <a:off x="8686800" y="6019800"/>
            <a:ext cx="304800" cy="646331"/>
          </a:xfrm>
          <a:prstGeom prst="rect">
            <a:avLst/>
          </a:prstGeom>
          <a:noFill/>
        </p:spPr>
        <p:txBody>
          <a:bodyPr wrap="square" rtlCol="0">
            <a:spAutoFit/>
          </a:bodyPr>
          <a:lstStyle/>
          <a:p>
            <a:r>
              <a:rPr lang="en-US" sz="3600" b="1" dirty="0">
                <a:solidFill>
                  <a:srgbClr val="FF0000"/>
                </a:solidFill>
              </a:rPr>
              <a:t>5</a:t>
            </a:r>
          </a:p>
        </p:txBody>
      </p:sp>
    </p:spTree>
    <p:extLst>
      <p:ext uri="{BB962C8B-B14F-4D97-AF65-F5344CB8AC3E}">
        <p14:creationId xmlns:p14="http://schemas.microsoft.com/office/powerpoint/2010/main" val="34379373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D04EE-6F9F-869B-384F-2DB43BD9B14E}"/>
              </a:ext>
            </a:extLst>
          </p:cNvPr>
          <p:cNvSpPr>
            <a:spLocks noGrp="1"/>
          </p:cNvSpPr>
          <p:nvPr>
            <p:ph type="title"/>
          </p:nvPr>
        </p:nvSpPr>
        <p:spPr/>
        <p:txBody>
          <a:bodyPr/>
          <a:lstStyle/>
          <a:p>
            <a:r>
              <a:rPr lang="en-US" dirty="0"/>
              <a:t>Leaders Stop Being Scared</a:t>
            </a:r>
          </a:p>
        </p:txBody>
      </p:sp>
      <p:sp>
        <p:nvSpPr>
          <p:cNvPr id="3" name="Content Placeholder 2">
            <a:extLst>
              <a:ext uri="{FF2B5EF4-FFF2-40B4-BE49-F238E27FC236}">
                <a16:creationId xmlns:a16="http://schemas.microsoft.com/office/drawing/2014/main" id="{F564D5E3-AB60-1EB1-812D-103BBFC7699F}"/>
              </a:ext>
            </a:extLst>
          </p:cNvPr>
          <p:cNvSpPr>
            <a:spLocks noGrp="1"/>
          </p:cNvSpPr>
          <p:nvPr>
            <p:ph idx="1"/>
          </p:nvPr>
        </p:nvSpPr>
        <p:spPr>
          <a:xfrm>
            <a:off x="228600" y="1600200"/>
            <a:ext cx="8763000" cy="5257800"/>
          </a:xfrm>
        </p:spPr>
        <p:txBody>
          <a:bodyPr>
            <a:normAutofit/>
          </a:bodyPr>
          <a:lstStyle/>
          <a:p>
            <a:pPr marL="0" indent="0">
              <a:buNone/>
            </a:pPr>
            <a:r>
              <a:rPr lang="en-US" b="1" dirty="0">
                <a:solidFill>
                  <a:srgbClr val="FF0000"/>
                </a:solidFill>
              </a:rPr>
              <a:t>To regrow the church you must do the scary.</a:t>
            </a:r>
          </a:p>
          <a:p>
            <a:pPr marL="0" indent="0">
              <a:buNone/>
            </a:pPr>
            <a:r>
              <a:rPr lang="en-US" b="1" dirty="0">
                <a:solidFill>
                  <a:srgbClr val="7030A0"/>
                </a:solidFill>
              </a:rPr>
              <a:t>To regrow the church you must do that which is difficult.</a:t>
            </a:r>
          </a:p>
          <a:p>
            <a:pPr marL="0" indent="0">
              <a:buNone/>
            </a:pPr>
            <a:r>
              <a:rPr lang="en-US" b="1" dirty="0">
                <a:solidFill>
                  <a:srgbClr val="FF0000"/>
                </a:solidFill>
              </a:rPr>
              <a:t>To regrow the church you must do should do the hard things first not the easy things.</a:t>
            </a:r>
          </a:p>
          <a:p>
            <a:pPr marL="0" indent="0">
              <a:buNone/>
            </a:pPr>
            <a:r>
              <a:rPr lang="en-US" b="1" dirty="0">
                <a:solidFill>
                  <a:srgbClr val="7030A0"/>
                </a:solidFill>
              </a:rPr>
              <a:t>To regrow the church you must stop doing good enough.</a:t>
            </a:r>
          </a:p>
          <a:p>
            <a:pPr marL="0" indent="0">
              <a:buNone/>
            </a:pPr>
            <a:endParaRPr lang="en-US" sz="1600" b="1" dirty="0">
              <a:solidFill>
                <a:srgbClr val="7030A0"/>
              </a:solidFill>
            </a:endParaRPr>
          </a:p>
          <a:p>
            <a:pPr marL="0" indent="0">
              <a:buNone/>
            </a:pPr>
            <a:r>
              <a:rPr lang="en-US" b="1" dirty="0">
                <a:solidFill>
                  <a:schemeClr val="tx1"/>
                </a:solidFill>
              </a:rPr>
              <a:t>Here is why:</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6154056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04D6C3-6910-70BD-5962-C0D11E942A1B}"/>
              </a:ext>
            </a:extLst>
          </p:cNvPr>
          <p:cNvSpPr>
            <a:spLocks noGrp="1"/>
          </p:cNvSpPr>
          <p:nvPr>
            <p:ph type="ctrTitle"/>
          </p:nvPr>
        </p:nvSpPr>
        <p:spPr>
          <a:xfrm>
            <a:off x="533400" y="1676400"/>
            <a:ext cx="8077200" cy="1470025"/>
          </a:xfrm>
        </p:spPr>
        <p:txBody>
          <a:bodyPr/>
          <a:lstStyle/>
          <a:p>
            <a:r>
              <a:rPr lang="en-US" dirty="0">
                <a:solidFill>
                  <a:srgbClr val="FFFF00"/>
                </a:solidFill>
              </a:rPr>
              <a:t>Good Enough Is the Enemy of Keeping the BIG Mo Going</a:t>
            </a:r>
          </a:p>
        </p:txBody>
      </p:sp>
      <p:sp>
        <p:nvSpPr>
          <p:cNvPr id="7" name="Subtitle 6">
            <a:extLst>
              <a:ext uri="{FF2B5EF4-FFF2-40B4-BE49-F238E27FC236}">
                <a16:creationId xmlns:a16="http://schemas.microsoft.com/office/drawing/2014/main" id="{DA951E52-9DD2-A8B4-9102-26941A9D227F}"/>
              </a:ext>
            </a:extLst>
          </p:cNvPr>
          <p:cNvSpPr>
            <a:spLocks noGrp="1"/>
          </p:cNvSpPr>
          <p:nvPr>
            <p:ph type="subTitle" idx="1"/>
          </p:nvPr>
        </p:nvSpPr>
        <p:spPr>
          <a:xfrm>
            <a:off x="1371600" y="3731629"/>
            <a:ext cx="6400800" cy="838200"/>
          </a:xfrm>
        </p:spPr>
        <p:txBody>
          <a:bodyPr>
            <a:normAutofit fontScale="85000" lnSpcReduction="10000"/>
          </a:bodyPr>
          <a:lstStyle/>
          <a:p>
            <a:r>
              <a:rPr lang="en-US" b="1" dirty="0"/>
              <a:t>Good Enough is the Momentum Killer of Church Revitalization and Renewal</a:t>
            </a:r>
          </a:p>
        </p:txBody>
      </p:sp>
    </p:spTree>
    <p:extLst>
      <p:ext uri="{BB962C8B-B14F-4D97-AF65-F5344CB8AC3E}">
        <p14:creationId xmlns:p14="http://schemas.microsoft.com/office/powerpoint/2010/main" val="15693519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7841-0074-35FF-91A7-268B73CC43FD}"/>
              </a:ext>
            </a:extLst>
          </p:cNvPr>
          <p:cNvSpPr>
            <a:spLocks noGrp="1"/>
          </p:cNvSpPr>
          <p:nvPr>
            <p:ph type="title"/>
          </p:nvPr>
        </p:nvSpPr>
        <p:spPr/>
        <p:txBody>
          <a:bodyPr/>
          <a:lstStyle/>
          <a:p>
            <a:r>
              <a:rPr lang="en-US" dirty="0"/>
              <a:t>A Time Line Checklist</a:t>
            </a:r>
          </a:p>
        </p:txBody>
      </p:sp>
      <p:sp>
        <p:nvSpPr>
          <p:cNvPr id="3" name="Content Placeholder 2">
            <a:extLst>
              <a:ext uri="{FF2B5EF4-FFF2-40B4-BE49-F238E27FC236}">
                <a16:creationId xmlns:a16="http://schemas.microsoft.com/office/drawing/2014/main" id="{59B2FB8F-A865-9351-9F13-F08A91FD7E78}"/>
              </a:ext>
            </a:extLst>
          </p:cNvPr>
          <p:cNvSpPr>
            <a:spLocks noGrp="1"/>
          </p:cNvSpPr>
          <p:nvPr>
            <p:ph idx="1"/>
          </p:nvPr>
        </p:nvSpPr>
        <p:spPr>
          <a:xfrm>
            <a:off x="228600" y="1600200"/>
            <a:ext cx="8763000" cy="4525963"/>
          </a:xfrm>
        </p:spPr>
        <p:txBody>
          <a:bodyPr>
            <a:normAutofit fontScale="92500" lnSpcReduction="10000"/>
          </a:bodyPr>
          <a:lstStyle/>
          <a:p>
            <a:pPr marL="0" indent="0">
              <a:buNone/>
            </a:pPr>
            <a:r>
              <a:rPr lang="en-US" b="1" dirty="0"/>
              <a:t>Great ideas come to the innovative church revitalizer. That is their mindset.</a:t>
            </a:r>
          </a:p>
          <a:p>
            <a:pPr marL="0" indent="0">
              <a:buNone/>
            </a:pPr>
            <a:endParaRPr lang="en-US" dirty="0"/>
          </a:p>
          <a:p>
            <a:pPr marL="0" indent="0">
              <a:buNone/>
            </a:pPr>
            <a:r>
              <a:rPr lang="en-US" b="1" dirty="0">
                <a:solidFill>
                  <a:srgbClr val="FF0000"/>
                </a:solidFill>
              </a:rPr>
              <a:t>Time Line:</a:t>
            </a:r>
          </a:p>
          <a:p>
            <a:pPr marL="0" indent="0">
              <a:buNone/>
            </a:pPr>
            <a:r>
              <a:rPr lang="en-US" b="1" dirty="0">
                <a:solidFill>
                  <a:srgbClr val="FF0000"/>
                </a:solidFill>
              </a:rPr>
              <a:t>Spend 5% of your time planning and 95% of your time doing.</a:t>
            </a:r>
          </a:p>
          <a:p>
            <a:pPr marL="0" indent="0">
              <a:buNone/>
            </a:pPr>
            <a:endParaRPr lang="en-US" dirty="0"/>
          </a:p>
          <a:p>
            <a:pPr marL="0" indent="0">
              <a:buNone/>
            </a:pPr>
            <a:r>
              <a:rPr lang="en-US" b="1" dirty="0">
                <a:solidFill>
                  <a:schemeClr val="tx1"/>
                </a:solidFill>
              </a:rPr>
              <a:t>Too many pastors waste all of their energy on planning and have nothing left for the doing.</a:t>
            </a:r>
          </a:p>
        </p:txBody>
      </p:sp>
    </p:spTree>
    <p:extLst>
      <p:ext uri="{BB962C8B-B14F-4D97-AF65-F5344CB8AC3E}">
        <p14:creationId xmlns:p14="http://schemas.microsoft.com/office/powerpoint/2010/main" val="23089518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Remember the Muscle of Momentum.</a:t>
            </a:r>
            <a:r>
              <a:rPr lang="en-US" dirty="0"/>
              <a:t> </a:t>
            </a:r>
          </a:p>
        </p:txBody>
      </p:sp>
      <p:pic>
        <p:nvPicPr>
          <p:cNvPr id="4" name="Picture 3"/>
          <p:cNvPicPr>
            <a:picLocks noChangeAspect="1"/>
          </p:cNvPicPr>
          <p:nvPr/>
        </p:nvPicPr>
        <p:blipFill>
          <a:blip r:embed="rId2"/>
          <a:stretch>
            <a:fillRect/>
          </a:stretch>
        </p:blipFill>
        <p:spPr>
          <a:xfrm>
            <a:off x="3429000" y="2743200"/>
            <a:ext cx="2127621" cy="2819400"/>
          </a:xfrm>
          <a:prstGeom prst="rect">
            <a:avLst/>
          </a:prstGeom>
        </p:spPr>
      </p:pic>
    </p:spTree>
    <p:extLst>
      <p:ext uri="{BB962C8B-B14F-4D97-AF65-F5344CB8AC3E}">
        <p14:creationId xmlns:p14="http://schemas.microsoft.com/office/powerpoint/2010/main" val="33602743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Church Revitalizers need to learn to harness the muscles of momentum and discover that they will greatly assist your revitalization in moving across the starting line of growing a revived church with Gods leading. </a:t>
            </a:r>
          </a:p>
          <a:p>
            <a:pPr marL="0" indent="0">
              <a:buNone/>
            </a:pPr>
            <a:endParaRPr lang="en-US" dirty="0"/>
          </a:p>
          <a:p>
            <a:pPr marL="0" indent="0">
              <a:buNone/>
            </a:pPr>
            <a:r>
              <a:rPr lang="en-US" b="1" i="1" dirty="0"/>
              <a:t>Father, Give me godly forward momentum in my ministry today. Amen.</a:t>
            </a:r>
          </a:p>
          <a:p>
            <a:pPr marL="0" indent="0">
              <a:buNone/>
            </a:pPr>
            <a:endParaRPr lang="en-US" dirty="0"/>
          </a:p>
          <a:p>
            <a:pPr marL="0" indent="0">
              <a:buNone/>
            </a:pPr>
            <a:r>
              <a:rPr lang="en-US" dirty="0"/>
              <a:t>Keep the wind in your Sails and press on!</a:t>
            </a:r>
          </a:p>
          <a:p>
            <a:pPr marL="0" indent="0">
              <a:buNone/>
            </a:pPr>
            <a:endParaRPr lang="en-US" dirty="0"/>
          </a:p>
        </p:txBody>
      </p:sp>
    </p:spTree>
    <p:extLst>
      <p:ext uri="{BB962C8B-B14F-4D97-AF65-F5344CB8AC3E}">
        <p14:creationId xmlns:p14="http://schemas.microsoft.com/office/powerpoint/2010/main" val="5849344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0"/>
            <a:ext cx="8077200" cy="1165225"/>
          </a:xfrm>
        </p:spPr>
        <p:txBody>
          <a:bodyPr>
            <a:normAutofit fontScale="90000"/>
          </a:bodyPr>
          <a:lstStyle/>
          <a:p>
            <a:r>
              <a:rPr lang="en-US" i="1" dirty="0">
                <a:effectLst/>
              </a:rPr>
              <a:t>Building Momentum for Church Revitalization</a:t>
            </a:r>
            <a:br>
              <a:rPr lang="en-US" dirty="0">
                <a:effectLst/>
              </a:rPr>
            </a:br>
            <a:endParaRPr lang="en-US" dirty="0"/>
          </a:p>
        </p:txBody>
      </p:sp>
      <p:sp>
        <p:nvSpPr>
          <p:cNvPr id="3" name="Subtitle 2"/>
          <p:cNvSpPr>
            <a:spLocks noGrp="1"/>
          </p:cNvSpPr>
          <p:nvPr>
            <p:ph type="subTitle" idx="1"/>
          </p:nvPr>
        </p:nvSpPr>
        <p:spPr>
          <a:xfrm>
            <a:off x="1524000" y="5562600"/>
            <a:ext cx="6400800" cy="838200"/>
          </a:xfrm>
        </p:spPr>
        <p:txBody>
          <a:bodyPr/>
          <a:lstStyle/>
          <a:p>
            <a:r>
              <a:rPr lang="en-US" dirty="0"/>
              <a:t>Tom Cheyney</a:t>
            </a:r>
          </a:p>
        </p:txBody>
      </p:sp>
      <p:pic>
        <p:nvPicPr>
          <p:cNvPr id="4" name="Picture 3"/>
          <p:cNvPicPr>
            <a:picLocks noChangeAspect="1"/>
          </p:cNvPicPr>
          <p:nvPr/>
        </p:nvPicPr>
        <p:blipFill>
          <a:blip r:embed="rId3"/>
          <a:stretch>
            <a:fillRect/>
          </a:stretch>
        </p:blipFill>
        <p:spPr>
          <a:xfrm>
            <a:off x="3429000" y="2743200"/>
            <a:ext cx="2127621" cy="2819400"/>
          </a:xfrm>
          <a:prstGeom prst="rect">
            <a:avLst/>
          </a:prstGeom>
        </p:spPr>
      </p:pic>
    </p:spTree>
    <p:extLst>
      <p:ext uri="{BB962C8B-B14F-4D97-AF65-F5344CB8AC3E}">
        <p14:creationId xmlns:p14="http://schemas.microsoft.com/office/powerpoint/2010/main" val="1865899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E731FC-4292-4C43-55F3-38CD8E502816}"/>
              </a:ext>
            </a:extLst>
          </p:cNvPr>
          <p:cNvSpPr>
            <a:spLocks noGrp="1"/>
          </p:cNvSpPr>
          <p:nvPr>
            <p:ph type="title"/>
          </p:nvPr>
        </p:nvSpPr>
        <p:spPr>
          <a:xfrm>
            <a:off x="457200" y="274638"/>
            <a:ext cx="8229600" cy="4221162"/>
          </a:xfrm>
        </p:spPr>
        <p:txBody>
          <a:bodyPr>
            <a:noAutofit/>
          </a:bodyPr>
          <a:lstStyle/>
          <a:p>
            <a:r>
              <a:rPr lang="en-US" b="1" i="1" dirty="0">
                <a:solidFill>
                  <a:schemeClr val="tx1"/>
                </a:solidFill>
              </a:rPr>
              <a:t>Be not afraid of going slowly; be afraid only of standing still.</a:t>
            </a:r>
            <a:br>
              <a:rPr lang="en-US" b="1" i="1" dirty="0">
                <a:solidFill>
                  <a:schemeClr val="tx1"/>
                </a:solidFill>
              </a:rPr>
            </a:br>
            <a:br>
              <a:rPr lang="en-US" dirty="0">
                <a:solidFill>
                  <a:schemeClr val="tx1"/>
                </a:solidFill>
              </a:rPr>
            </a:br>
            <a:r>
              <a:rPr lang="en-US" dirty="0">
                <a:solidFill>
                  <a:schemeClr val="tx1"/>
                </a:solidFill>
              </a:rPr>
              <a:t>Chinese Proverb</a:t>
            </a:r>
          </a:p>
        </p:txBody>
      </p:sp>
    </p:spTree>
    <p:extLst>
      <p:ext uri="{BB962C8B-B14F-4D97-AF65-F5344CB8AC3E}">
        <p14:creationId xmlns:p14="http://schemas.microsoft.com/office/powerpoint/2010/main" val="253900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88438F-0D71-100D-DA3A-6301596C0FBF}"/>
              </a:ext>
            </a:extLst>
          </p:cNvPr>
          <p:cNvSpPr>
            <a:spLocks noGrp="1"/>
          </p:cNvSpPr>
          <p:nvPr>
            <p:ph type="ctrTitle"/>
          </p:nvPr>
        </p:nvSpPr>
        <p:spPr>
          <a:xfrm>
            <a:off x="457200" y="1676400"/>
            <a:ext cx="8077200" cy="2895600"/>
          </a:xfrm>
        </p:spPr>
        <p:txBody>
          <a:bodyPr>
            <a:normAutofit/>
          </a:bodyPr>
          <a:lstStyle/>
          <a:p>
            <a:r>
              <a:rPr lang="en-US" dirty="0"/>
              <a:t>The Church Revitalizer should make big decisions with the heart and small decisions with the head.</a:t>
            </a:r>
          </a:p>
        </p:txBody>
      </p:sp>
      <p:sp>
        <p:nvSpPr>
          <p:cNvPr id="5" name="Subtitle 4">
            <a:extLst>
              <a:ext uri="{FF2B5EF4-FFF2-40B4-BE49-F238E27FC236}">
                <a16:creationId xmlns:a16="http://schemas.microsoft.com/office/drawing/2014/main" id="{60D705CC-DBF9-E2CF-1EFC-BF96BE43C706}"/>
              </a:ext>
            </a:extLst>
          </p:cNvPr>
          <p:cNvSpPr>
            <a:spLocks noGrp="1"/>
          </p:cNvSpPr>
          <p:nvPr>
            <p:ph type="subTitle" idx="1"/>
          </p:nvPr>
        </p:nvSpPr>
        <p:spPr>
          <a:xfrm>
            <a:off x="1143000" y="4953000"/>
            <a:ext cx="6400800" cy="838200"/>
          </a:xfrm>
        </p:spPr>
        <p:txBody>
          <a:bodyPr>
            <a:normAutofit fontScale="92500"/>
          </a:bodyPr>
          <a:lstStyle/>
          <a:p>
            <a:r>
              <a:rPr lang="en-US" b="1" dirty="0"/>
              <a:t>Your Head Doesn’t Like Change!</a:t>
            </a:r>
          </a:p>
        </p:txBody>
      </p:sp>
    </p:spTree>
    <p:extLst>
      <p:ext uri="{BB962C8B-B14F-4D97-AF65-F5344CB8AC3E}">
        <p14:creationId xmlns:p14="http://schemas.microsoft.com/office/powerpoint/2010/main" val="3692889384"/>
      </p:ext>
    </p:extLst>
  </p:cSld>
  <p:clrMapOvr>
    <a:masterClrMapping/>
  </p:clrMapOvr>
</p:sld>
</file>

<file path=ppt/theme/theme1.xml><?xml version="1.0" encoding="utf-8"?>
<a:theme xmlns:a="http://schemas.openxmlformats.org/drawingml/2006/main" name="TC018813609991">
  <a:themeElements>
    <a:clrScheme name="PresPro 1">
      <a:dk1>
        <a:sysClr val="windowText" lastClr="000000"/>
      </a:dk1>
      <a:lt1>
        <a:sysClr val="window" lastClr="FFFFFF"/>
      </a:lt1>
      <a:dk2>
        <a:srgbClr val="575F6D"/>
      </a:dk2>
      <a:lt2>
        <a:srgbClr val="FFF39D"/>
      </a:lt2>
      <a:accent1>
        <a:srgbClr val="7030A0"/>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BAEB92F-B35A-4BD8-A5A6-3467DA456C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TC018813609991</Template>
  <TotalTime>7733</TotalTime>
  <Words>5401</Words>
  <Application>Microsoft Macintosh PowerPoint</Application>
  <PresentationFormat>On-screen Show (4:3)</PresentationFormat>
  <Paragraphs>275</Paragraphs>
  <Slides>77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77</vt:i4>
      </vt:variant>
    </vt:vector>
  </HeadingPairs>
  <TitlesOfParts>
    <vt:vector size="81" baseType="lpstr">
      <vt:lpstr>Arial</vt:lpstr>
      <vt:lpstr>Calibri</vt:lpstr>
      <vt:lpstr>Comic Sans MS</vt:lpstr>
      <vt:lpstr>TC018813609991</vt:lpstr>
      <vt:lpstr>Building Momentum for Church Revitalization And Renewal Parts 1 &amp; 2</vt:lpstr>
      <vt:lpstr>I Kings 5:1-12 </vt:lpstr>
      <vt:lpstr>My dream for each one of you:</vt:lpstr>
      <vt:lpstr>Why is Spiritual Momentum Important?</vt:lpstr>
      <vt:lpstr>What is Momentum in the Book of Proverbs?</vt:lpstr>
      <vt:lpstr>The Inherent Value of Having Ministry Momentum in Renewal</vt:lpstr>
      <vt:lpstr>You Choose If You Have the Big “Mo”</vt:lpstr>
      <vt:lpstr>Be not afraid of going slowly; be afraid only of standing still.  Chinese Proverb</vt:lpstr>
      <vt:lpstr>The Church Revitalizer should make big decisions with the heart and small decisions with the head.</vt:lpstr>
      <vt:lpstr>You Must Be Decisive</vt:lpstr>
      <vt:lpstr>The Inherent Value of Having Ministry Momentum in Renewal</vt:lpstr>
      <vt:lpstr>Building Momentum for Church Revitalization</vt:lpstr>
      <vt:lpstr>Building Momentum for Church Revitalization</vt:lpstr>
      <vt:lpstr>Building Momentum for Church Revitalization </vt:lpstr>
      <vt:lpstr>I Kings 5:5, 6a</vt:lpstr>
      <vt:lpstr>Building Momentum for Church Revitalization </vt:lpstr>
      <vt:lpstr>Building Momentum for Church Revitalization </vt:lpstr>
      <vt:lpstr>Building Momentum for Church Revitalization </vt:lpstr>
      <vt:lpstr>PowerPoint Presentation</vt:lpstr>
      <vt:lpstr>Momentum is the Thing!</vt:lpstr>
      <vt:lpstr>You must get started!</vt:lpstr>
      <vt:lpstr>If you chase two rabbits, you will catch neither one.  Russian Proverb</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Some things that Cause Us to Loose Momentum in Church Revitalization</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Break Time</vt:lpstr>
      <vt:lpstr>Building Momentum for Church Revitalization </vt:lpstr>
      <vt:lpstr>Building Momentum for Church Revitalization </vt:lpstr>
      <vt:lpstr>Building Momentum for Church Revitalization </vt:lpstr>
      <vt:lpstr>Baby steps in renewal rather than binges of activity are the key to achieving sustainable momentum.</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Steps for Gaining and Maintaining Momentum in Renewal</vt:lpstr>
      <vt:lpstr>Stop to: pray, ponder, and plan</vt:lpstr>
      <vt:lpstr>The Importance of Momentum </vt:lpstr>
      <vt:lpstr>Think About This!</vt:lpstr>
      <vt:lpstr>The Importance of Momentum </vt:lpstr>
      <vt:lpstr>Tradition Can Kill Momentum</vt:lpstr>
      <vt:lpstr>Let’s Get Real For a Minute!</vt:lpstr>
      <vt:lpstr>Church Revitalization Is Scary</vt:lpstr>
      <vt:lpstr>Leaders Stop Being Scared</vt:lpstr>
      <vt:lpstr>Good Enough Is the Enemy of Keeping the BIG Mo Going</vt:lpstr>
      <vt:lpstr>A Time Line Checklist</vt:lpstr>
      <vt:lpstr>Building Momentum for Church Revitalization </vt:lpstr>
      <vt:lpstr>Building Momentum for Church Revitalization </vt:lpstr>
      <vt:lpstr>Building Momentum for Church Revitalization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xabst binary waves</dc:title>
  <dc:creator/>
  <cp:keywords/>
  <dc:description>2010 abstract powerpoint template from presentationpro.com</dc:description>
  <cp:lastModifiedBy>Tom Cheyney Cheyney</cp:lastModifiedBy>
  <cp:revision>95</cp:revision>
  <cp:lastPrinted>2023-10-24T12:26:21Z</cp:lastPrinted>
  <dcterms:modified xsi:type="dcterms:W3CDTF">2024-01-02T16:05:36Z</dcterms:modified>
  <cp:category>2010 abstract curves</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TC018813609991</vt:lpwstr>
  </property>
</Properties>
</file>