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2"/>
  </p:notesMasterIdLst>
  <p:sldIdLst>
    <p:sldId id="257" r:id="rId2"/>
    <p:sldId id="259" r:id="rId3"/>
    <p:sldId id="258" r:id="rId4"/>
    <p:sldId id="260" r:id="rId5"/>
    <p:sldId id="264" r:id="rId6"/>
    <p:sldId id="265" r:id="rId7"/>
    <p:sldId id="267" r:id="rId8"/>
    <p:sldId id="268" r:id="rId9"/>
    <p:sldId id="269" r:id="rId10"/>
    <p:sldId id="270" r:id="rId11"/>
    <p:sldId id="271" r:id="rId12"/>
    <p:sldId id="272" r:id="rId13"/>
    <p:sldId id="273" r:id="rId14"/>
    <p:sldId id="274" r:id="rId15"/>
    <p:sldId id="277" r:id="rId16"/>
    <p:sldId id="278" r:id="rId17"/>
    <p:sldId id="281" r:id="rId18"/>
    <p:sldId id="282" r:id="rId19"/>
    <p:sldId id="283" r:id="rId20"/>
    <p:sldId id="284" r:id="rId21"/>
    <p:sldId id="285" r:id="rId22"/>
    <p:sldId id="286" r:id="rId23"/>
    <p:sldId id="287" r:id="rId24"/>
    <p:sldId id="288" r:id="rId25"/>
    <p:sldId id="279" r:id="rId26"/>
    <p:sldId id="280" r:id="rId27"/>
    <p:sldId id="275" r:id="rId28"/>
    <p:sldId id="266" r:id="rId29"/>
    <p:sldId id="276" r:id="rId30"/>
    <p:sldId id="263" r:id="rId31"/>
  </p:sldIdLst>
  <p:sldSz cx="9144000" cy="6858000" type="letter"/>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6"/>
    <p:restoredTop sz="94623"/>
  </p:normalViewPr>
  <p:slideViewPr>
    <p:cSldViewPr snapToGrid="0" snapToObjects="1">
      <p:cViewPr varScale="1">
        <p:scale>
          <a:sx n="85" d="100"/>
          <a:sy n="85" d="100"/>
        </p:scale>
        <p:origin x="928" y="16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D095B9-9408-6543-97BC-606EA19EA5CC}" type="datetimeFigureOut">
              <a:rPr lang="en-US" smtClean="0"/>
              <a:t>5/28/17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EFA59B-A10F-6C43-AC16-E957540FBEF7}" type="slidenum">
              <a:rPr lang="en-US" smtClean="0"/>
              <a:t>‹#›</a:t>
            </a:fld>
            <a:endParaRPr lang="en-US"/>
          </a:p>
        </p:txBody>
      </p:sp>
    </p:spTree>
    <p:extLst>
      <p:ext uri="{BB962C8B-B14F-4D97-AF65-F5344CB8AC3E}">
        <p14:creationId xmlns:p14="http://schemas.microsoft.com/office/powerpoint/2010/main" val="5738956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49EFEA4-1B38-BC4C-A666-DA43B67654E8}" type="datetimeFigureOut">
              <a:rPr lang="en-US" smtClean="0"/>
              <a:t>5/28/17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45BF3-5C8E-8645-860D-2BE89474C34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49EFEA4-1B38-BC4C-A666-DA43B67654E8}" type="datetimeFigureOut">
              <a:rPr lang="en-US" smtClean="0"/>
              <a:t>5/28/17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45BF3-5C8E-8645-860D-2BE89474C34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49EFEA4-1B38-BC4C-A666-DA43B67654E8}" type="datetimeFigureOut">
              <a:rPr lang="en-US" smtClean="0"/>
              <a:t>5/28/17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45BF3-5C8E-8645-860D-2BE89474C34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49EFEA4-1B38-BC4C-A666-DA43B67654E8}" type="datetimeFigureOut">
              <a:rPr lang="en-US" smtClean="0"/>
              <a:t>5/28/17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45BF3-5C8E-8645-860D-2BE89474C34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49EFEA4-1B38-BC4C-A666-DA43B67654E8}" type="datetimeFigureOut">
              <a:rPr lang="en-US" smtClean="0"/>
              <a:t>5/28/17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45BF3-5C8E-8645-860D-2BE89474C342}"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49EFEA4-1B38-BC4C-A666-DA43B67654E8}" type="datetimeFigureOut">
              <a:rPr lang="en-US" smtClean="0"/>
              <a:t>5/28/17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445BF3-5C8E-8645-860D-2BE89474C34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49EFEA4-1B38-BC4C-A666-DA43B67654E8}" type="datetimeFigureOut">
              <a:rPr lang="en-US" smtClean="0"/>
              <a:t>5/28/17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6445BF3-5C8E-8645-860D-2BE89474C34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49EFEA4-1B38-BC4C-A666-DA43B67654E8}" type="datetimeFigureOut">
              <a:rPr lang="en-US" smtClean="0"/>
              <a:t>5/28/17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445BF3-5C8E-8645-860D-2BE89474C34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9EFEA4-1B38-BC4C-A666-DA43B67654E8}" type="datetimeFigureOut">
              <a:rPr lang="en-US" smtClean="0"/>
              <a:t>5/28/17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6445BF3-5C8E-8645-860D-2BE89474C34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9EFEA4-1B38-BC4C-A666-DA43B67654E8}" type="datetimeFigureOut">
              <a:rPr lang="en-US" smtClean="0"/>
              <a:t>5/28/17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445BF3-5C8E-8645-860D-2BE89474C34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9EFEA4-1B38-BC4C-A666-DA43B67654E8}" type="datetimeFigureOut">
              <a:rPr lang="en-US" smtClean="0"/>
              <a:t>5/28/17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445BF3-5C8E-8645-860D-2BE89474C34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9EFEA4-1B38-BC4C-A666-DA43B67654E8}" type="datetimeFigureOut">
              <a:rPr lang="en-US" smtClean="0"/>
              <a:t>5/28/17</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445BF3-5C8E-8645-860D-2BE89474C342}" type="slidenum">
              <a:rPr lang="en-US" smtClean="0"/>
              <a:t>‹#›</a:t>
            </a:fld>
            <a:endParaRPr lang="en-US"/>
          </a:p>
        </p:txBody>
      </p:sp>
    </p:spTree>
    <p:extLst>
      <p:ext uri="{BB962C8B-B14F-4D97-AF65-F5344CB8AC3E}">
        <p14:creationId xmlns:p14="http://schemas.microsoft.com/office/powerpoint/2010/main" val="10156787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tiff"/><Relationship Id="rId3" Type="http://schemas.openxmlformats.org/officeDocument/2006/relationships/image" Target="../media/image2.tif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 Id="rId3" Type="http://schemas.openxmlformats.org/officeDocument/2006/relationships/image" Target="../media/image2.tif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 Id="rId3" Type="http://schemas.openxmlformats.org/officeDocument/2006/relationships/image" Target="../media/image2.tif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 Id="rId3" Type="http://schemas.openxmlformats.org/officeDocument/2006/relationships/image" Target="../media/image2.tif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 Id="rId3" Type="http://schemas.openxmlformats.org/officeDocument/2006/relationships/image" Target="../media/image2.tif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 Id="rId3" Type="http://schemas.openxmlformats.org/officeDocument/2006/relationships/image" Target="../media/image2.tif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 Id="rId3" Type="http://schemas.openxmlformats.org/officeDocument/2006/relationships/image" Target="../media/image2.tif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 Id="rId3" Type="http://schemas.openxmlformats.org/officeDocument/2006/relationships/image" Target="../media/image2.tif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 Id="rId3" Type="http://schemas.openxmlformats.org/officeDocument/2006/relationships/image" Target="../media/image2.tif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 Id="rId3" Type="http://schemas.openxmlformats.org/officeDocument/2006/relationships/image" Target="../media/image2.tif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 Id="rId3" Type="http://schemas.openxmlformats.org/officeDocument/2006/relationships/image" Target="../media/image2.tif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 Id="rId3" Type="http://schemas.openxmlformats.org/officeDocument/2006/relationships/image" Target="../media/image2.tif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 Id="rId3" Type="http://schemas.openxmlformats.org/officeDocument/2006/relationships/image" Target="../media/image2.tif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 Id="rId3" Type="http://schemas.openxmlformats.org/officeDocument/2006/relationships/image" Target="../media/image2.tif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 Id="rId3" Type="http://schemas.openxmlformats.org/officeDocument/2006/relationships/image" Target="../media/image2.tif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 Id="rId3" Type="http://schemas.openxmlformats.org/officeDocument/2006/relationships/image" Target="../media/image2.tif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 Id="rId3" Type="http://schemas.openxmlformats.org/officeDocument/2006/relationships/image" Target="../media/image2.tif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 Id="rId3" Type="http://schemas.openxmlformats.org/officeDocument/2006/relationships/image" Target="../media/image2.tif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 Id="rId3" Type="http://schemas.openxmlformats.org/officeDocument/2006/relationships/image" Target="../media/image2.tif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 Id="rId3" Type="http://schemas.openxmlformats.org/officeDocument/2006/relationships/image" Target="../media/image2.tif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 Id="rId3" Type="http://schemas.openxmlformats.org/officeDocument/2006/relationships/image" Target="../media/image2.tif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tiff"/><Relationship Id="rId3" Type="http://schemas.openxmlformats.org/officeDocument/2006/relationships/image" Target="../media/image2.tif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 Id="rId3" Type="http://schemas.openxmlformats.org/officeDocument/2006/relationships/image" Target="../media/image2.tif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 Id="rId3" Type="http://schemas.openxmlformats.org/officeDocument/2006/relationships/image" Target="../media/image2.tif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 Id="rId3" Type="http://schemas.openxmlformats.org/officeDocument/2006/relationships/image" Target="../media/image2.tif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 Id="rId3" Type="http://schemas.openxmlformats.org/officeDocument/2006/relationships/image" Target="../media/image2.tif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 Id="rId3" Type="http://schemas.openxmlformats.org/officeDocument/2006/relationships/image" Target="../media/image2.tif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 Id="rId3" Type="http://schemas.openxmlformats.org/officeDocument/2006/relationships/image" Target="../media/image2.tif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 Id="rId3" Type="http://schemas.openxmlformats.org/officeDocument/2006/relationships/image" Target="../media/image2.tif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 Id="rId3" Type="http://schemas.openxmlformats.org/officeDocument/2006/relationships/image" Target="../media/image2.tif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itle 7"/>
          <p:cNvSpPr>
            <a:spLocks noGrp="1"/>
          </p:cNvSpPr>
          <p:nvPr>
            <p:ph type="ctrTitle"/>
          </p:nvPr>
        </p:nvSpPr>
        <p:spPr>
          <a:xfrm>
            <a:off x="374755" y="363300"/>
            <a:ext cx="8229600" cy="1267132"/>
          </a:xfrm>
        </p:spPr>
        <p:txBody>
          <a:bodyPr>
            <a:normAutofit fontScale="90000"/>
          </a:bodyPr>
          <a:lstStyle/>
          <a:p>
            <a:r>
              <a:rPr lang="en-US" b="1" dirty="0"/>
              <a:t>Principles of Decision Making for Church Leaders</a:t>
            </a:r>
          </a:p>
        </p:txBody>
      </p:sp>
      <p:sp>
        <p:nvSpPr>
          <p:cNvPr id="9" name="Subtitle 8"/>
          <p:cNvSpPr>
            <a:spLocks noGrp="1"/>
          </p:cNvSpPr>
          <p:nvPr>
            <p:ph type="subTitle" idx="1"/>
          </p:nvPr>
        </p:nvSpPr>
        <p:spPr>
          <a:xfrm>
            <a:off x="809469" y="4495671"/>
            <a:ext cx="8229600" cy="2249214"/>
          </a:xfrm>
        </p:spPr>
        <p:txBody>
          <a:bodyPr>
            <a:normAutofit fontScale="92500" lnSpcReduction="10000"/>
          </a:bodyPr>
          <a:lstStyle/>
          <a:p>
            <a:r>
              <a:rPr lang="en-US" sz="3600" b="1" dirty="0" smtClean="0"/>
              <a:t>Lessons Learned from the Trenches </a:t>
            </a:r>
          </a:p>
          <a:p>
            <a:r>
              <a:rPr lang="en-US" sz="3600" b="1" dirty="0" smtClean="0"/>
              <a:t>of Forty Years of Pastoral Ministry</a:t>
            </a:r>
          </a:p>
          <a:p>
            <a:r>
              <a:rPr lang="en-US" b="1" dirty="0" smtClean="0"/>
              <a:t>By Dr. Tom Cheyney</a:t>
            </a:r>
          </a:p>
          <a:p>
            <a:r>
              <a:rPr lang="en-US" b="1" dirty="0" smtClean="0"/>
              <a:t>Founder &amp; Directional Leader</a:t>
            </a:r>
          </a:p>
          <a:p>
            <a:r>
              <a:rPr lang="en-US" b="1" dirty="0" smtClean="0"/>
              <a:t>The Renovate Group</a:t>
            </a:r>
            <a:endParaRPr lang="en-US" b="1" dirty="0"/>
          </a:p>
        </p:txBody>
      </p:sp>
      <p:sp>
        <p:nvSpPr>
          <p:cNvPr id="6" name="Rectangle 5"/>
          <p:cNvSpPr/>
          <p:nvPr/>
        </p:nvSpPr>
        <p:spPr>
          <a:xfrm>
            <a:off x="0" y="1875426"/>
            <a:ext cx="9144000" cy="2152771"/>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pic>
        <p:nvPicPr>
          <p:cNvPr id="7" name="Picture 6"/>
          <p:cNvPicPr>
            <a:picLocks noChangeAspect="1"/>
          </p:cNvPicPr>
          <p:nvPr/>
        </p:nvPicPr>
        <p:blipFill>
          <a:blip r:embed="rId2"/>
          <a:stretch>
            <a:fillRect/>
          </a:stretch>
        </p:blipFill>
        <p:spPr>
          <a:xfrm rot="480005" flipH="1">
            <a:off x="-44498" y="1672073"/>
            <a:ext cx="3859931" cy="3859931"/>
          </a:xfrm>
          <a:prstGeom prst="rect">
            <a:avLst/>
          </a:prstGeom>
        </p:spPr>
      </p:pic>
      <p:pic>
        <p:nvPicPr>
          <p:cNvPr id="10" name="Picture 9"/>
          <p:cNvPicPr>
            <a:picLocks noChangeAspect="1"/>
          </p:cNvPicPr>
          <p:nvPr/>
        </p:nvPicPr>
        <p:blipFill>
          <a:blip r:embed="rId3"/>
          <a:stretch>
            <a:fillRect/>
          </a:stretch>
        </p:blipFill>
        <p:spPr>
          <a:xfrm>
            <a:off x="7075357" y="2053625"/>
            <a:ext cx="1528999" cy="1863611"/>
          </a:xfrm>
          <a:prstGeom prst="rect">
            <a:avLst/>
          </a:prstGeom>
        </p:spPr>
      </p:pic>
    </p:spTree>
    <p:extLst>
      <p:ext uri="{BB962C8B-B14F-4D97-AF65-F5344CB8AC3E}">
        <p14:creationId xmlns:p14="http://schemas.microsoft.com/office/powerpoint/2010/main" val="645186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49" y="272757"/>
            <a:ext cx="7886700" cy="1325563"/>
          </a:xfrm>
        </p:spPr>
        <p:txBody>
          <a:bodyPr>
            <a:noAutofit/>
          </a:bodyPr>
          <a:lstStyle/>
          <a:p>
            <a:pPr algn="ctr"/>
            <a:r>
              <a:rPr lang="en-US" sz="4800" b="1" dirty="0"/>
              <a:t>Principles of Decision Making for Church Leaders</a:t>
            </a:r>
            <a:endParaRPr lang="en-US" sz="4800" dirty="0"/>
          </a:p>
        </p:txBody>
      </p:sp>
      <p:sp>
        <p:nvSpPr>
          <p:cNvPr id="5" name="Content Placeholder 4"/>
          <p:cNvSpPr>
            <a:spLocks noGrp="1"/>
          </p:cNvSpPr>
          <p:nvPr>
            <p:ph idx="1"/>
          </p:nvPr>
        </p:nvSpPr>
        <p:spPr>
          <a:xfrm>
            <a:off x="389743" y="2767806"/>
            <a:ext cx="8364511" cy="3767027"/>
          </a:xfrm>
        </p:spPr>
        <p:txBody>
          <a:bodyPr>
            <a:normAutofit lnSpcReduction="10000"/>
          </a:bodyPr>
          <a:lstStyle/>
          <a:p>
            <a:pPr marL="0" indent="0">
              <a:buNone/>
            </a:pPr>
            <a:r>
              <a:rPr lang="en-US" b="1" dirty="0"/>
              <a:t>The Principles for Renovate Leaders</a:t>
            </a:r>
            <a:r>
              <a:rPr lang="en-US" b="1" dirty="0" smtClean="0"/>
              <a:t>:</a:t>
            </a:r>
          </a:p>
          <a:p>
            <a:pPr marL="0" indent="0">
              <a:buNone/>
            </a:pPr>
            <a:endParaRPr lang="en-US" b="1" dirty="0"/>
          </a:p>
          <a:p>
            <a:pPr marL="0" indent="0">
              <a:buNone/>
            </a:pPr>
            <a:r>
              <a:rPr lang="en-US" b="1" dirty="0" smtClean="0"/>
              <a:t>Listen, rather than be listened to! Good listening begets good listening. Pastors often grow small ears while their mouths get bigger. The more you say without hearing, the less likely you are to be heard. Pastors who shut up and listen not only learn a lot but carve out an environment where others are willing to listen to them.</a:t>
            </a:r>
            <a:endParaRPr lang="en-US" b="1" dirty="0"/>
          </a:p>
          <a:p>
            <a:pPr marL="0" indent="0">
              <a:buNone/>
            </a:pPr>
            <a:endParaRPr lang="en-US" dirty="0"/>
          </a:p>
        </p:txBody>
      </p:sp>
      <p:sp>
        <p:nvSpPr>
          <p:cNvPr id="6" name="Rectangle 5"/>
          <p:cNvSpPr/>
          <p:nvPr/>
        </p:nvSpPr>
        <p:spPr>
          <a:xfrm>
            <a:off x="0" y="1598320"/>
            <a:ext cx="9144000" cy="1086357"/>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pic>
        <p:nvPicPr>
          <p:cNvPr id="7" name="Picture 6"/>
          <p:cNvPicPr>
            <a:picLocks noChangeAspect="1"/>
          </p:cNvPicPr>
          <p:nvPr/>
        </p:nvPicPr>
        <p:blipFill>
          <a:blip r:embed="rId2"/>
          <a:stretch>
            <a:fillRect/>
          </a:stretch>
        </p:blipFill>
        <p:spPr>
          <a:xfrm rot="480005" flipH="1">
            <a:off x="103721" y="1061497"/>
            <a:ext cx="1602588" cy="1602588"/>
          </a:xfrm>
          <a:prstGeom prst="rect">
            <a:avLst/>
          </a:prstGeom>
        </p:spPr>
      </p:pic>
      <p:pic>
        <p:nvPicPr>
          <p:cNvPr id="8" name="Picture 7"/>
          <p:cNvPicPr>
            <a:picLocks noChangeAspect="1"/>
          </p:cNvPicPr>
          <p:nvPr/>
        </p:nvPicPr>
        <p:blipFill>
          <a:blip r:embed="rId3"/>
          <a:stretch>
            <a:fillRect/>
          </a:stretch>
        </p:blipFill>
        <p:spPr>
          <a:xfrm>
            <a:off x="8034726" y="1681450"/>
            <a:ext cx="779490" cy="950077"/>
          </a:xfrm>
          <a:prstGeom prst="rect">
            <a:avLst/>
          </a:prstGeom>
        </p:spPr>
      </p:pic>
      <p:sp>
        <p:nvSpPr>
          <p:cNvPr id="2" name="TextBox 1"/>
          <p:cNvSpPr txBox="1"/>
          <p:nvPr/>
        </p:nvSpPr>
        <p:spPr>
          <a:xfrm>
            <a:off x="1079294" y="6534834"/>
            <a:ext cx="6775554" cy="369332"/>
          </a:xfrm>
          <a:prstGeom prst="rect">
            <a:avLst/>
          </a:prstGeom>
          <a:noFill/>
        </p:spPr>
        <p:txBody>
          <a:bodyPr wrap="square" rtlCol="0">
            <a:spAutoFit/>
          </a:bodyPr>
          <a:lstStyle/>
          <a:p>
            <a:r>
              <a:rPr lang="en-US" b="1" i="1" dirty="0" smtClean="0"/>
              <a:t>Lessons Learned from the Trenches of Forty Years of Pastoral Ministry</a:t>
            </a:r>
          </a:p>
        </p:txBody>
      </p:sp>
      <p:sp>
        <p:nvSpPr>
          <p:cNvPr id="9" name="TextBox 8"/>
          <p:cNvSpPr txBox="1"/>
          <p:nvPr/>
        </p:nvSpPr>
        <p:spPr>
          <a:xfrm>
            <a:off x="9578715" y="3417757"/>
            <a:ext cx="45719" cy="369332"/>
          </a:xfrm>
          <a:prstGeom prst="rect">
            <a:avLst/>
          </a:prstGeom>
          <a:noFill/>
        </p:spPr>
        <p:txBody>
          <a:bodyPr wrap="square" rtlCol="0">
            <a:spAutoFit/>
          </a:bodyPr>
          <a:lstStyle/>
          <a:p>
            <a:endParaRPr lang="en-US" dirty="0"/>
          </a:p>
        </p:txBody>
      </p:sp>
      <p:sp>
        <p:nvSpPr>
          <p:cNvPr id="10" name="TextBox 9"/>
          <p:cNvSpPr txBox="1"/>
          <p:nvPr/>
        </p:nvSpPr>
        <p:spPr>
          <a:xfrm>
            <a:off x="2001184" y="1862791"/>
            <a:ext cx="5141627" cy="523220"/>
          </a:xfrm>
          <a:prstGeom prst="rect">
            <a:avLst/>
          </a:prstGeom>
          <a:noFill/>
        </p:spPr>
        <p:txBody>
          <a:bodyPr wrap="square" rtlCol="0">
            <a:spAutoFit/>
          </a:bodyPr>
          <a:lstStyle/>
          <a:p>
            <a:pPr algn="ctr"/>
            <a:r>
              <a:rPr lang="en-US" sz="2800" b="1" dirty="0"/>
              <a:t>Listen, rather than be listened to! </a:t>
            </a:r>
            <a:endParaRPr lang="en-US" sz="2800" b="1" dirty="0"/>
          </a:p>
        </p:txBody>
      </p:sp>
    </p:spTree>
    <p:extLst>
      <p:ext uri="{BB962C8B-B14F-4D97-AF65-F5344CB8AC3E}">
        <p14:creationId xmlns:p14="http://schemas.microsoft.com/office/powerpoint/2010/main" val="12644393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49" y="272757"/>
            <a:ext cx="7886700" cy="1325563"/>
          </a:xfrm>
        </p:spPr>
        <p:txBody>
          <a:bodyPr>
            <a:noAutofit/>
          </a:bodyPr>
          <a:lstStyle/>
          <a:p>
            <a:pPr algn="ctr"/>
            <a:r>
              <a:rPr lang="en-US" sz="4800" b="1" dirty="0"/>
              <a:t>Principles of Decision Making for Church Leaders</a:t>
            </a:r>
            <a:endParaRPr lang="en-US" sz="4800" dirty="0"/>
          </a:p>
        </p:txBody>
      </p:sp>
      <p:sp>
        <p:nvSpPr>
          <p:cNvPr id="5" name="Content Placeholder 4"/>
          <p:cNvSpPr>
            <a:spLocks noGrp="1"/>
          </p:cNvSpPr>
          <p:nvPr>
            <p:ph idx="1"/>
          </p:nvPr>
        </p:nvSpPr>
        <p:spPr>
          <a:xfrm>
            <a:off x="389743" y="2767806"/>
            <a:ext cx="8364511" cy="3767027"/>
          </a:xfrm>
        </p:spPr>
        <p:txBody>
          <a:bodyPr>
            <a:normAutofit lnSpcReduction="10000"/>
          </a:bodyPr>
          <a:lstStyle/>
          <a:p>
            <a:pPr marL="0" indent="0">
              <a:buNone/>
            </a:pPr>
            <a:r>
              <a:rPr lang="en-US" b="1" dirty="0"/>
              <a:t>The Principles for Renovate Leaders:</a:t>
            </a:r>
          </a:p>
          <a:p>
            <a:pPr marL="0" indent="0">
              <a:buNone/>
            </a:pPr>
            <a:endParaRPr lang="en-US" dirty="0" smtClean="0"/>
          </a:p>
          <a:p>
            <a:pPr marL="0" indent="0">
              <a:buNone/>
            </a:pPr>
            <a:r>
              <a:rPr lang="en-US" dirty="0" smtClean="0"/>
              <a:t>Don’t let the Big Picture overwhelm the details. In pastoring often the big picture stuff tends to overwhelm the details. Pastors fumble this often and eventually they appear incompetent. If you are going to excel in the big things, you must develop the habit in the little matters and details.  When the details are dropped great advancement stumbles right along with them.</a:t>
            </a:r>
            <a:endParaRPr lang="en-US" dirty="0"/>
          </a:p>
        </p:txBody>
      </p:sp>
      <p:sp>
        <p:nvSpPr>
          <p:cNvPr id="6" name="Rectangle 5"/>
          <p:cNvSpPr/>
          <p:nvPr/>
        </p:nvSpPr>
        <p:spPr>
          <a:xfrm>
            <a:off x="0" y="1598320"/>
            <a:ext cx="9144000" cy="1086357"/>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pic>
        <p:nvPicPr>
          <p:cNvPr id="7" name="Picture 6"/>
          <p:cNvPicPr>
            <a:picLocks noChangeAspect="1"/>
          </p:cNvPicPr>
          <p:nvPr/>
        </p:nvPicPr>
        <p:blipFill>
          <a:blip r:embed="rId2"/>
          <a:stretch>
            <a:fillRect/>
          </a:stretch>
        </p:blipFill>
        <p:spPr>
          <a:xfrm rot="480005" flipH="1">
            <a:off x="103719" y="1061497"/>
            <a:ext cx="1602588" cy="1602588"/>
          </a:xfrm>
          <a:prstGeom prst="rect">
            <a:avLst/>
          </a:prstGeom>
        </p:spPr>
      </p:pic>
      <p:pic>
        <p:nvPicPr>
          <p:cNvPr id="8" name="Picture 7"/>
          <p:cNvPicPr>
            <a:picLocks noChangeAspect="1"/>
          </p:cNvPicPr>
          <p:nvPr/>
        </p:nvPicPr>
        <p:blipFill>
          <a:blip r:embed="rId3"/>
          <a:stretch>
            <a:fillRect/>
          </a:stretch>
        </p:blipFill>
        <p:spPr>
          <a:xfrm>
            <a:off x="8034726" y="1681450"/>
            <a:ext cx="779490" cy="950077"/>
          </a:xfrm>
          <a:prstGeom prst="rect">
            <a:avLst/>
          </a:prstGeom>
        </p:spPr>
      </p:pic>
      <p:sp>
        <p:nvSpPr>
          <p:cNvPr id="2" name="TextBox 1"/>
          <p:cNvSpPr txBox="1"/>
          <p:nvPr/>
        </p:nvSpPr>
        <p:spPr>
          <a:xfrm>
            <a:off x="1079294" y="6534834"/>
            <a:ext cx="6775554" cy="369332"/>
          </a:xfrm>
          <a:prstGeom prst="rect">
            <a:avLst/>
          </a:prstGeom>
          <a:noFill/>
        </p:spPr>
        <p:txBody>
          <a:bodyPr wrap="square" rtlCol="0">
            <a:spAutoFit/>
          </a:bodyPr>
          <a:lstStyle/>
          <a:p>
            <a:r>
              <a:rPr lang="en-US" b="1" i="1" dirty="0" smtClean="0"/>
              <a:t>Lessons Learned from the Trenches of Forty Years of Pastoral Ministry</a:t>
            </a:r>
          </a:p>
        </p:txBody>
      </p:sp>
      <p:sp>
        <p:nvSpPr>
          <p:cNvPr id="3" name="TextBox 2"/>
          <p:cNvSpPr txBox="1"/>
          <p:nvPr/>
        </p:nvSpPr>
        <p:spPr>
          <a:xfrm>
            <a:off x="1678898" y="1800530"/>
            <a:ext cx="6355828" cy="461665"/>
          </a:xfrm>
          <a:prstGeom prst="rect">
            <a:avLst/>
          </a:prstGeom>
          <a:noFill/>
        </p:spPr>
        <p:txBody>
          <a:bodyPr wrap="square" rtlCol="0">
            <a:spAutoFit/>
          </a:bodyPr>
          <a:lstStyle/>
          <a:p>
            <a:pPr algn="ctr"/>
            <a:r>
              <a:rPr lang="en-US" sz="2400" b="1" dirty="0"/>
              <a:t>Don’t let the Big Picture overwhelm the details.</a:t>
            </a:r>
          </a:p>
        </p:txBody>
      </p:sp>
    </p:spTree>
    <p:extLst>
      <p:ext uri="{BB962C8B-B14F-4D97-AF65-F5344CB8AC3E}">
        <p14:creationId xmlns:p14="http://schemas.microsoft.com/office/powerpoint/2010/main" val="20817204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49" y="272757"/>
            <a:ext cx="7886700" cy="1325563"/>
          </a:xfrm>
        </p:spPr>
        <p:txBody>
          <a:bodyPr>
            <a:noAutofit/>
          </a:bodyPr>
          <a:lstStyle/>
          <a:p>
            <a:pPr algn="ctr"/>
            <a:r>
              <a:rPr lang="en-US" sz="4800" b="1" dirty="0"/>
              <a:t>Principles of Decision Making for Church Leaders</a:t>
            </a:r>
            <a:endParaRPr lang="en-US" sz="4800" dirty="0"/>
          </a:p>
        </p:txBody>
      </p:sp>
      <p:sp>
        <p:nvSpPr>
          <p:cNvPr id="5" name="Content Placeholder 4"/>
          <p:cNvSpPr>
            <a:spLocks noGrp="1"/>
          </p:cNvSpPr>
          <p:nvPr>
            <p:ph idx="1"/>
          </p:nvPr>
        </p:nvSpPr>
        <p:spPr>
          <a:xfrm>
            <a:off x="389743" y="2767806"/>
            <a:ext cx="8364511" cy="3767027"/>
          </a:xfrm>
        </p:spPr>
        <p:txBody>
          <a:bodyPr>
            <a:normAutofit lnSpcReduction="10000"/>
          </a:bodyPr>
          <a:lstStyle/>
          <a:p>
            <a:pPr marL="0" indent="0">
              <a:buNone/>
            </a:pPr>
            <a:r>
              <a:rPr lang="en-US" b="1" dirty="0"/>
              <a:t>The Principles for Renovate Leaders</a:t>
            </a:r>
            <a:r>
              <a:rPr lang="en-US" b="1" dirty="0" smtClean="0"/>
              <a:t>:</a:t>
            </a:r>
          </a:p>
          <a:p>
            <a:pPr marL="0" indent="0">
              <a:buNone/>
            </a:pPr>
            <a:endParaRPr lang="en-US" b="1" dirty="0"/>
          </a:p>
          <a:p>
            <a:pPr marL="0" indent="0">
              <a:buNone/>
            </a:pPr>
            <a:r>
              <a:rPr lang="en-US" b="1" dirty="0" smtClean="0"/>
              <a:t>Stop being snowed, snookered, and hoodwinked! Pastors must become adapt at detecting spin over substance. You need to probe, dig a little deeper, and keep a clear eye on the issues that come your way. Complacency is a church-wide virus and if it is left unchecked it will immobilize your membership. Nip it in the bud.</a:t>
            </a:r>
            <a:endParaRPr lang="en-US" b="1" dirty="0"/>
          </a:p>
        </p:txBody>
      </p:sp>
      <p:sp>
        <p:nvSpPr>
          <p:cNvPr id="6" name="Rectangle 5"/>
          <p:cNvSpPr/>
          <p:nvPr/>
        </p:nvSpPr>
        <p:spPr>
          <a:xfrm>
            <a:off x="0" y="1598320"/>
            <a:ext cx="9144000" cy="1086357"/>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pic>
        <p:nvPicPr>
          <p:cNvPr id="7" name="Picture 6"/>
          <p:cNvPicPr>
            <a:picLocks noChangeAspect="1"/>
          </p:cNvPicPr>
          <p:nvPr/>
        </p:nvPicPr>
        <p:blipFill>
          <a:blip r:embed="rId2"/>
          <a:stretch>
            <a:fillRect/>
          </a:stretch>
        </p:blipFill>
        <p:spPr>
          <a:xfrm rot="480005" flipH="1">
            <a:off x="84063" y="898131"/>
            <a:ext cx="1602588" cy="1602588"/>
          </a:xfrm>
          <a:prstGeom prst="rect">
            <a:avLst/>
          </a:prstGeom>
        </p:spPr>
      </p:pic>
      <p:pic>
        <p:nvPicPr>
          <p:cNvPr id="8" name="Picture 7"/>
          <p:cNvPicPr>
            <a:picLocks noChangeAspect="1"/>
          </p:cNvPicPr>
          <p:nvPr/>
        </p:nvPicPr>
        <p:blipFill>
          <a:blip r:embed="rId3"/>
          <a:stretch>
            <a:fillRect/>
          </a:stretch>
        </p:blipFill>
        <p:spPr>
          <a:xfrm>
            <a:off x="8034726" y="1681450"/>
            <a:ext cx="779490" cy="950077"/>
          </a:xfrm>
          <a:prstGeom prst="rect">
            <a:avLst/>
          </a:prstGeom>
        </p:spPr>
      </p:pic>
      <p:sp>
        <p:nvSpPr>
          <p:cNvPr id="2" name="TextBox 1"/>
          <p:cNvSpPr txBox="1"/>
          <p:nvPr/>
        </p:nvSpPr>
        <p:spPr>
          <a:xfrm>
            <a:off x="1079294" y="6534834"/>
            <a:ext cx="6775554" cy="369332"/>
          </a:xfrm>
          <a:prstGeom prst="rect">
            <a:avLst/>
          </a:prstGeom>
          <a:noFill/>
        </p:spPr>
        <p:txBody>
          <a:bodyPr wrap="square" rtlCol="0">
            <a:spAutoFit/>
          </a:bodyPr>
          <a:lstStyle/>
          <a:p>
            <a:r>
              <a:rPr lang="en-US" b="1" i="1" dirty="0" smtClean="0"/>
              <a:t>Lessons Learned from the Trenches of Forty Years of Pastoral Ministry</a:t>
            </a:r>
          </a:p>
        </p:txBody>
      </p:sp>
      <p:sp>
        <p:nvSpPr>
          <p:cNvPr id="3" name="TextBox 2"/>
          <p:cNvSpPr txBox="1"/>
          <p:nvPr/>
        </p:nvSpPr>
        <p:spPr>
          <a:xfrm>
            <a:off x="1514008" y="1800530"/>
            <a:ext cx="6430780" cy="461665"/>
          </a:xfrm>
          <a:prstGeom prst="rect">
            <a:avLst/>
          </a:prstGeom>
          <a:noFill/>
        </p:spPr>
        <p:txBody>
          <a:bodyPr wrap="square" rtlCol="0">
            <a:spAutoFit/>
          </a:bodyPr>
          <a:lstStyle/>
          <a:p>
            <a:pPr algn="ctr"/>
            <a:r>
              <a:rPr lang="en-US" sz="2400" b="1" dirty="0"/>
              <a:t>Stop being snowed, snookered, and hoodwinked! </a:t>
            </a:r>
          </a:p>
        </p:txBody>
      </p:sp>
    </p:spTree>
    <p:extLst>
      <p:ext uri="{BB962C8B-B14F-4D97-AF65-F5344CB8AC3E}">
        <p14:creationId xmlns:p14="http://schemas.microsoft.com/office/powerpoint/2010/main" val="6726985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49" y="272757"/>
            <a:ext cx="7886700" cy="1325563"/>
          </a:xfrm>
        </p:spPr>
        <p:txBody>
          <a:bodyPr>
            <a:noAutofit/>
          </a:bodyPr>
          <a:lstStyle/>
          <a:p>
            <a:pPr algn="ctr"/>
            <a:r>
              <a:rPr lang="en-US" sz="4800" b="1" dirty="0"/>
              <a:t>Principles of Decision Making for Church Leaders</a:t>
            </a:r>
            <a:endParaRPr lang="en-US" sz="4800" dirty="0"/>
          </a:p>
        </p:txBody>
      </p:sp>
      <p:sp>
        <p:nvSpPr>
          <p:cNvPr id="5" name="Content Placeholder 4"/>
          <p:cNvSpPr>
            <a:spLocks noGrp="1"/>
          </p:cNvSpPr>
          <p:nvPr>
            <p:ph idx="1"/>
          </p:nvPr>
        </p:nvSpPr>
        <p:spPr>
          <a:xfrm>
            <a:off x="224853" y="2767806"/>
            <a:ext cx="8724276" cy="3767027"/>
          </a:xfrm>
        </p:spPr>
        <p:txBody>
          <a:bodyPr>
            <a:normAutofit lnSpcReduction="10000"/>
          </a:bodyPr>
          <a:lstStyle/>
          <a:p>
            <a:pPr marL="0" indent="0">
              <a:buNone/>
            </a:pPr>
            <a:r>
              <a:rPr lang="en-US" b="1" dirty="0"/>
              <a:t>The Principles for Renovate Leaders:</a:t>
            </a:r>
          </a:p>
          <a:p>
            <a:pPr marL="0" indent="0">
              <a:buNone/>
            </a:pPr>
            <a:endParaRPr lang="en-US" dirty="0" smtClean="0"/>
          </a:p>
          <a:p>
            <a:pPr marL="0" indent="0">
              <a:buNone/>
            </a:pPr>
            <a:r>
              <a:rPr lang="en-US" dirty="0" smtClean="0"/>
              <a:t>Stop turning a blind eye towards the changing environment. As pastors much of </a:t>
            </a:r>
            <a:r>
              <a:rPr lang="en-US" i="1" dirty="0" smtClean="0"/>
              <a:t>who we are </a:t>
            </a:r>
            <a:r>
              <a:rPr lang="en-US" dirty="0" smtClean="0"/>
              <a:t>is wrapped up in </a:t>
            </a:r>
            <a:r>
              <a:rPr lang="en-US" i="1" dirty="0" smtClean="0"/>
              <a:t>what we do</a:t>
            </a:r>
            <a:r>
              <a:rPr lang="en-US" dirty="0" smtClean="0"/>
              <a:t>. The result is that we become prisoners of the status quo we helped create. We become and our churches become creatures of habit. Habits focus usually on the past. Effective pastors do not cling to familiar turfs. They keep an eye out for tomorrow so they can set a new course for the church. Stop investing in the status quo.</a:t>
            </a:r>
            <a:endParaRPr lang="en-US" dirty="0"/>
          </a:p>
        </p:txBody>
      </p:sp>
      <p:sp>
        <p:nvSpPr>
          <p:cNvPr id="6" name="Rectangle 5"/>
          <p:cNvSpPr/>
          <p:nvPr/>
        </p:nvSpPr>
        <p:spPr>
          <a:xfrm>
            <a:off x="0" y="1598320"/>
            <a:ext cx="9144000" cy="1086357"/>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pic>
        <p:nvPicPr>
          <p:cNvPr id="7" name="Picture 6"/>
          <p:cNvPicPr>
            <a:picLocks noChangeAspect="1"/>
          </p:cNvPicPr>
          <p:nvPr/>
        </p:nvPicPr>
        <p:blipFill>
          <a:blip r:embed="rId2"/>
          <a:stretch>
            <a:fillRect/>
          </a:stretch>
        </p:blipFill>
        <p:spPr>
          <a:xfrm rot="480005" flipH="1">
            <a:off x="27833" y="1019932"/>
            <a:ext cx="1602588" cy="1602588"/>
          </a:xfrm>
          <a:prstGeom prst="rect">
            <a:avLst/>
          </a:prstGeom>
        </p:spPr>
      </p:pic>
      <p:pic>
        <p:nvPicPr>
          <p:cNvPr id="8" name="Picture 7"/>
          <p:cNvPicPr>
            <a:picLocks noChangeAspect="1"/>
          </p:cNvPicPr>
          <p:nvPr/>
        </p:nvPicPr>
        <p:blipFill>
          <a:blip r:embed="rId3"/>
          <a:stretch>
            <a:fillRect/>
          </a:stretch>
        </p:blipFill>
        <p:spPr>
          <a:xfrm>
            <a:off x="8034726" y="1681450"/>
            <a:ext cx="779490" cy="950077"/>
          </a:xfrm>
          <a:prstGeom prst="rect">
            <a:avLst/>
          </a:prstGeom>
        </p:spPr>
      </p:pic>
      <p:sp>
        <p:nvSpPr>
          <p:cNvPr id="2" name="TextBox 1"/>
          <p:cNvSpPr txBox="1"/>
          <p:nvPr/>
        </p:nvSpPr>
        <p:spPr>
          <a:xfrm>
            <a:off x="1079294" y="6534834"/>
            <a:ext cx="6775554" cy="369332"/>
          </a:xfrm>
          <a:prstGeom prst="rect">
            <a:avLst/>
          </a:prstGeom>
          <a:noFill/>
        </p:spPr>
        <p:txBody>
          <a:bodyPr wrap="square" rtlCol="0">
            <a:spAutoFit/>
          </a:bodyPr>
          <a:lstStyle/>
          <a:p>
            <a:r>
              <a:rPr lang="en-US" b="1" i="1" dirty="0" smtClean="0"/>
              <a:t>Lessons Learned from the Trenches of Forty Years of Pastoral Ministry</a:t>
            </a:r>
          </a:p>
        </p:txBody>
      </p:sp>
      <p:sp>
        <p:nvSpPr>
          <p:cNvPr id="3" name="TextBox 2"/>
          <p:cNvSpPr txBox="1"/>
          <p:nvPr/>
        </p:nvSpPr>
        <p:spPr>
          <a:xfrm>
            <a:off x="1986194" y="1740989"/>
            <a:ext cx="5171607" cy="830997"/>
          </a:xfrm>
          <a:prstGeom prst="rect">
            <a:avLst/>
          </a:prstGeom>
          <a:noFill/>
        </p:spPr>
        <p:txBody>
          <a:bodyPr wrap="square" rtlCol="0">
            <a:spAutoFit/>
          </a:bodyPr>
          <a:lstStyle/>
          <a:p>
            <a:pPr algn="ctr"/>
            <a:r>
              <a:rPr lang="en-US" sz="2400" b="1" dirty="0"/>
              <a:t>Stop turning a blind eye towards the changing environment. </a:t>
            </a:r>
          </a:p>
        </p:txBody>
      </p:sp>
    </p:spTree>
    <p:extLst>
      <p:ext uri="{BB962C8B-B14F-4D97-AF65-F5344CB8AC3E}">
        <p14:creationId xmlns:p14="http://schemas.microsoft.com/office/powerpoint/2010/main" val="16898725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49" y="272757"/>
            <a:ext cx="7886700" cy="1325563"/>
          </a:xfrm>
        </p:spPr>
        <p:txBody>
          <a:bodyPr>
            <a:noAutofit/>
          </a:bodyPr>
          <a:lstStyle/>
          <a:p>
            <a:pPr algn="ctr"/>
            <a:r>
              <a:rPr lang="en-US" sz="4800" b="1" dirty="0"/>
              <a:t>Principles of Decision Making for Church Leaders</a:t>
            </a:r>
            <a:endParaRPr lang="en-US" sz="4800" dirty="0"/>
          </a:p>
        </p:txBody>
      </p:sp>
      <p:sp>
        <p:nvSpPr>
          <p:cNvPr id="5" name="Content Placeholder 4"/>
          <p:cNvSpPr>
            <a:spLocks noGrp="1"/>
          </p:cNvSpPr>
          <p:nvPr>
            <p:ph idx="1"/>
          </p:nvPr>
        </p:nvSpPr>
        <p:spPr>
          <a:xfrm>
            <a:off x="389743" y="2767806"/>
            <a:ext cx="8364511" cy="3767027"/>
          </a:xfrm>
        </p:spPr>
        <p:txBody>
          <a:bodyPr>
            <a:normAutofit fontScale="92500" lnSpcReduction="10000"/>
          </a:bodyPr>
          <a:lstStyle/>
          <a:p>
            <a:pPr marL="0" indent="0">
              <a:buNone/>
            </a:pPr>
            <a:r>
              <a:rPr lang="en-US" b="1" dirty="0"/>
              <a:t>The Principles for Renovate Leaders</a:t>
            </a:r>
            <a:r>
              <a:rPr lang="en-US" b="1" dirty="0" smtClean="0"/>
              <a:t>:</a:t>
            </a:r>
          </a:p>
          <a:p>
            <a:pPr marL="0" indent="0">
              <a:buNone/>
            </a:pPr>
            <a:endParaRPr lang="en-US" b="1" dirty="0"/>
          </a:p>
          <a:p>
            <a:pPr marL="0" indent="0">
              <a:buNone/>
            </a:pPr>
            <a:r>
              <a:rPr lang="en-US" b="1" dirty="0" smtClean="0"/>
              <a:t>Start connecting the dots in productive positive ways. Good pastors ask questions such as “what if?” or “Why not?” They engender a climate of a let’s-try-it experimentation. Innovation in ministry is a key. Overcoming institutional inertia is a task the pastor must lead. You build direction and foundation for advancement. Learn some new skills, replace old mission statements with new ones. Look beyond yesterday and today. </a:t>
            </a:r>
            <a:endParaRPr lang="en-US" b="1" dirty="0"/>
          </a:p>
        </p:txBody>
      </p:sp>
      <p:sp>
        <p:nvSpPr>
          <p:cNvPr id="6" name="Rectangle 5"/>
          <p:cNvSpPr/>
          <p:nvPr/>
        </p:nvSpPr>
        <p:spPr>
          <a:xfrm>
            <a:off x="0" y="1598320"/>
            <a:ext cx="9144000" cy="1086357"/>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pic>
        <p:nvPicPr>
          <p:cNvPr id="7" name="Picture 6"/>
          <p:cNvPicPr>
            <a:picLocks noChangeAspect="1"/>
          </p:cNvPicPr>
          <p:nvPr/>
        </p:nvPicPr>
        <p:blipFill>
          <a:blip r:embed="rId2"/>
          <a:stretch>
            <a:fillRect/>
          </a:stretch>
        </p:blipFill>
        <p:spPr>
          <a:xfrm rot="480005" flipH="1">
            <a:off x="103721" y="1184671"/>
            <a:ext cx="1602588" cy="1602588"/>
          </a:xfrm>
          <a:prstGeom prst="rect">
            <a:avLst/>
          </a:prstGeom>
        </p:spPr>
      </p:pic>
      <p:pic>
        <p:nvPicPr>
          <p:cNvPr id="8" name="Picture 7"/>
          <p:cNvPicPr>
            <a:picLocks noChangeAspect="1"/>
          </p:cNvPicPr>
          <p:nvPr/>
        </p:nvPicPr>
        <p:blipFill>
          <a:blip r:embed="rId3"/>
          <a:stretch>
            <a:fillRect/>
          </a:stretch>
        </p:blipFill>
        <p:spPr>
          <a:xfrm>
            <a:off x="8034726" y="1681450"/>
            <a:ext cx="779490" cy="950077"/>
          </a:xfrm>
          <a:prstGeom prst="rect">
            <a:avLst/>
          </a:prstGeom>
        </p:spPr>
      </p:pic>
      <p:sp>
        <p:nvSpPr>
          <p:cNvPr id="2" name="TextBox 1"/>
          <p:cNvSpPr txBox="1"/>
          <p:nvPr/>
        </p:nvSpPr>
        <p:spPr>
          <a:xfrm>
            <a:off x="1079294" y="6534834"/>
            <a:ext cx="6775554" cy="369332"/>
          </a:xfrm>
          <a:prstGeom prst="rect">
            <a:avLst/>
          </a:prstGeom>
          <a:noFill/>
        </p:spPr>
        <p:txBody>
          <a:bodyPr wrap="square" rtlCol="0">
            <a:spAutoFit/>
          </a:bodyPr>
          <a:lstStyle/>
          <a:p>
            <a:r>
              <a:rPr lang="en-US" b="1" i="1" dirty="0" smtClean="0"/>
              <a:t>Lessons Learned from the Trenches of Forty Years of Pastoral Ministry</a:t>
            </a:r>
          </a:p>
        </p:txBody>
      </p:sp>
      <p:sp>
        <p:nvSpPr>
          <p:cNvPr id="3" name="TextBox 2"/>
          <p:cNvSpPr txBox="1"/>
          <p:nvPr/>
        </p:nvSpPr>
        <p:spPr>
          <a:xfrm>
            <a:off x="1656416" y="1809673"/>
            <a:ext cx="6198432" cy="830997"/>
          </a:xfrm>
          <a:prstGeom prst="rect">
            <a:avLst/>
          </a:prstGeom>
          <a:noFill/>
        </p:spPr>
        <p:txBody>
          <a:bodyPr wrap="square" rtlCol="0">
            <a:spAutoFit/>
          </a:bodyPr>
          <a:lstStyle/>
          <a:p>
            <a:pPr algn="ctr"/>
            <a:r>
              <a:rPr lang="en-US" sz="2400" b="1" dirty="0"/>
              <a:t>Start connecting the dots in productive positive ways</a:t>
            </a:r>
            <a:r>
              <a:rPr lang="en-US" sz="2400" b="1" dirty="0" smtClean="0"/>
              <a:t>.</a:t>
            </a:r>
            <a:endParaRPr lang="en-US" sz="2400" b="1" dirty="0"/>
          </a:p>
        </p:txBody>
      </p:sp>
    </p:spTree>
    <p:extLst>
      <p:ext uri="{BB962C8B-B14F-4D97-AF65-F5344CB8AC3E}">
        <p14:creationId xmlns:p14="http://schemas.microsoft.com/office/powerpoint/2010/main" val="12164473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49" y="272757"/>
            <a:ext cx="7886700" cy="1325563"/>
          </a:xfrm>
        </p:spPr>
        <p:txBody>
          <a:bodyPr>
            <a:noAutofit/>
          </a:bodyPr>
          <a:lstStyle/>
          <a:p>
            <a:pPr algn="ctr"/>
            <a:r>
              <a:rPr lang="en-US" sz="4800" b="1" dirty="0"/>
              <a:t>Principles of Decision Making for Church Leaders</a:t>
            </a:r>
            <a:endParaRPr lang="en-US" sz="4800" dirty="0"/>
          </a:p>
        </p:txBody>
      </p:sp>
      <p:sp>
        <p:nvSpPr>
          <p:cNvPr id="5" name="Content Placeholder 4"/>
          <p:cNvSpPr>
            <a:spLocks noGrp="1"/>
          </p:cNvSpPr>
          <p:nvPr>
            <p:ph idx="1"/>
          </p:nvPr>
        </p:nvSpPr>
        <p:spPr>
          <a:xfrm>
            <a:off x="389743" y="2767806"/>
            <a:ext cx="8364511" cy="3767027"/>
          </a:xfrm>
        </p:spPr>
        <p:txBody>
          <a:bodyPr/>
          <a:lstStyle/>
          <a:p>
            <a:pPr marL="0" indent="0">
              <a:buNone/>
            </a:pPr>
            <a:r>
              <a:rPr lang="en-US" b="1" dirty="0"/>
              <a:t>The Principles for Renovate Leaders:</a:t>
            </a:r>
          </a:p>
          <a:p>
            <a:pPr marL="0" indent="0">
              <a:buNone/>
            </a:pPr>
            <a:endParaRPr lang="en-US" dirty="0" smtClean="0"/>
          </a:p>
          <a:p>
            <a:pPr marL="0" indent="0">
              <a:buNone/>
            </a:pPr>
            <a:r>
              <a:rPr lang="en-US" dirty="0" smtClean="0"/>
              <a:t>Give people the tools to compete and advance in the new journey. Pastors must be team players and not lone-rangers. Provide your people with the necessary resources to achieve something. Push no harder or faster than the emerging consensus will allow.</a:t>
            </a:r>
            <a:endParaRPr lang="en-US" dirty="0"/>
          </a:p>
        </p:txBody>
      </p:sp>
      <p:sp>
        <p:nvSpPr>
          <p:cNvPr id="6" name="Rectangle 5"/>
          <p:cNvSpPr/>
          <p:nvPr/>
        </p:nvSpPr>
        <p:spPr>
          <a:xfrm>
            <a:off x="0" y="1598320"/>
            <a:ext cx="9144000" cy="1086357"/>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pic>
        <p:nvPicPr>
          <p:cNvPr id="7" name="Picture 6"/>
          <p:cNvPicPr>
            <a:picLocks noChangeAspect="1"/>
          </p:cNvPicPr>
          <p:nvPr/>
        </p:nvPicPr>
        <p:blipFill>
          <a:blip r:embed="rId2"/>
          <a:stretch>
            <a:fillRect/>
          </a:stretch>
        </p:blipFill>
        <p:spPr>
          <a:xfrm rot="480005" flipH="1">
            <a:off x="103718" y="1019932"/>
            <a:ext cx="1602588" cy="1602588"/>
          </a:xfrm>
          <a:prstGeom prst="rect">
            <a:avLst/>
          </a:prstGeom>
        </p:spPr>
      </p:pic>
      <p:pic>
        <p:nvPicPr>
          <p:cNvPr id="8" name="Picture 7"/>
          <p:cNvPicPr>
            <a:picLocks noChangeAspect="1"/>
          </p:cNvPicPr>
          <p:nvPr/>
        </p:nvPicPr>
        <p:blipFill>
          <a:blip r:embed="rId3"/>
          <a:stretch>
            <a:fillRect/>
          </a:stretch>
        </p:blipFill>
        <p:spPr>
          <a:xfrm>
            <a:off x="8034726" y="1681450"/>
            <a:ext cx="779490" cy="950077"/>
          </a:xfrm>
          <a:prstGeom prst="rect">
            <a:avLst/>
          </a:prstGeom>
        </p:spPr>
      </p:pic>
      <p:sp>
        <p:nvSpPr>
          <p:cNvPr id="2" name="TextBox 1"/>
          <p:cNvSpPr txBox="1"/>
          <p:nvPr/>
        </p:nvSpPr>
        <p:spPr>
          <a:xfrm>
            <a:off x="1079294" y="6534834"/>
            <a:ext cx="6775554" cy="369332"/>
          </a:xfrm>
          <a:prstGeom prst="rect">
            <a:avLst/>
          </a:prstGeom>
          <a:noFill/>
        </p:spPr>
        <p:txBody>
          <a:bodyPr wrap="square" rtlCol="0">
            <a:spAutoFit/>
          </a:bodyPr>
          <a:lstStyle/>
          <a:p>
            <a:r>
              <a:rPr lang="en-US" b="1" i="1" dirty="0" smtClean="0"/>
              <a:t>Lessons Learned from the Trenches of Forty Years of Pastoral Ministry</a:t>
            </a:r>
          </a:p>
        </p:txBody>
      </p:sp>
      <p:sp>
        <p:nvSpPr>
          <p:cNvPr id="3" name="TextBox 2"/>
          <p:cNvSpPr txBox="1"/>
          <p:nvPr/>
        </p:nvSpPr>
        <p:spPr>
          <a:xfrm>
            <a:off x="1795036" y="1725999"/>
            <a:ext cx="5909906" cy="830997"/>
          </a:xfrm>
          <a:prstGeom prst="rect">
            <a:avLst/>
          </a:prstGeom>
          <a:noFill/>
        </p:spPr>
        <p:txBody>
          <a:bodyPr wrap="square" rtlCol="0">
            <a:spAutoFit/>
          </a:bodyPr>
          <a:lstStyle/>
          <a:p>
            <a:pPr algn="ctr"/>
            <a:r>
              <a:rPr lang="en-US" sz="2400" b="1" dirty="0"/>
              <a:t>Give people the tools to compete and advance in the new journey.</a:t>
            </a:r>
          </a:p>
        </p:txBody>
      </p:sp>
    </p:spTree>
    <p:extLst>
      <p:ext uri="{BB962C8B-B14F-4D97-AF65-F5344CB8AC3E}">
        <p14:creationId xmlns:p14="http://schemas.microsoft.com/office/powerpoint/2010/main" val="282283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49" y="272757"/>
            <a:ext cx="7886700" cy="1325563"/>
          </a:xfrm>
        </p:spPr>
        <p:txBody>
          <a:bodyPr>
            <a:noAutofit/>
          </a:bodyPr>
          <a:lstStyle/>
          <a:p>
            <a:pPr algn="ctr"/>
            <a:r>
              <a:rPr lang="en-US" sz="4800" b="1" dirty="0"/>
              <a:t>Principles of Decision Making for Church Leaders</a:t>
            </a:r>
            <a:endParaRPr lang="en-US" sz="4800" dirty="0"/>
          </a:p>
        </p:txBody>
      </p:sp>
      <p:sp>
        <p:nvSpPr>
          <p:cNvPr id="5" name="Content Placeholder 4"/>
          <p:cNvSpPr>
            <a:spLocks noGrp="1"/>
          </p:cNvSpPr>
          <p:nvPr>
            <p:ph idx="1"/>
          </p:nvPr>
        </p:nvSpPr>
        <p:spPr>
          <a:xfrm>
            <a:off x="389743" y="2787258"/>
            <a:ext cx="8364511" cy="3767027"/>
          </a:xfrm>
        </p:spPr>
        <p:txBody>
          <a:bodyPr>
            <a:normAutofit lnSpcReduction="10000"/>
          </a:bodyPr>
          <a:lstStyle/>
          <a:p>
            <a:pPr marL="0" indent="0">
              <a:buNone/>
            </a:pPr>
            <a:r>
              <a:rPr lang="en-US" b="1" dirty="0"/>
              <a:t>The Principles for Renovate Leaders:</a:t>
            </a:r>
          </a:p>
          <a:p>
            <a:pPr marL="0" indent="0">
              <a:buNone/>
            </a:pPr>
            <a:endParaRPr lang="en-US" dirty="0" smtClean="0"/>
          </a:p>
          <a:p>
            <a:pPr marL="0" indent="0">
              <a:buNone/>
            </a:pPr>
            <a:r>
              <a:rPr lang="en-US" dirty="0" smtClean="0"/>
              <a:t>Stop looking for pre-packaged solutions. We have built a denomination with this method and it has come back to hurt us. Today pastors are in search of the magic pill packaged solution. Start trying to develop a solution which is unique for you, your people, and your church. Learn how to change quickly if needed. Start thinking on your feet and let go of the magic box you got from the Christian bookstore.</a:t>
            </a:r>
            <a:endParaRPr lang="en-US" dirty="0"/>
          </a:p>
        </p:txBody>
      </p:sp>
      <p:sp>
        <p:nvSpPr>
          <p:cNvPr id="6" name="Rectangle 5"/>
          <p:cNvSpPr/>
          <p:nvPr/>
        </p:nvSpPr>
        <p:spPr>
          <a:xfrm>
            <a:off x="0" y="1598320"/>
            <a:ext cx="9144000" cy="1086357"/>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pic>
        <p:nvPicPr>
          <p:cNvPr id="7" name="Picture 6"/>
          <p:cNvPicPr>
            <a:picLocks noChangeAspect="1"/>
          </p:cNvPicPr>
          <p:nvPr/>
        </p:nvPicPr>
        <p:blipFill>
          <a:blip r:embed="rId2"/>
          <a:stretch>
            <a:fillRect/>
          </a:stretch>
        </p:blipFill>
        <p:spPr>
          <a:xfrm rot="480005" flipH="1">
            <a:off x="72802" y="1061497"/>
            <a:ext cx="1602588" cy="1602588"/>
          </a:xfrm>
          <a:prstGeom prst="rect">
            <a:avLst/>
          </a:prstGeom>
        </p:spPr>
      </p:pic>
      <p:pic>
        <p:nvPicPr>
          <p:cNvPr id="8" name="Picture 7"/>
          <p:cNvPicPr>
            <a:picLocks noChangeAspect="1"/>
          </p:cNvPicPr>
          <p:nvPr/>
        </p:nvPicPr>
        <p:blipFill>
          <a:blip r:embed="rId3"/>
          <a:stretch>
            <a:fillRect/>
          </a:stretch>
        </p:blipFill>
        <p:spPr>
          <a:xfrm>
            <a:off x="8034726" y="1681450"/>
            <a:ext cx="779490" cy="950077"/>
          </a:xfrm>
          <a:prstGeom prst="rect">
            <a:avLst/>
          </a:prstGeom>
        </p:spPr>
      </p:pic>
      <p:sp>
        <p:nvSpPr>
          <p:cNvPr id="2" name="TextBox 1"/>
          <p:cNvSpPr txBox="1"/>
          <p:nvPr/>
        </p:nvSpPr>
        <p:spPr>
          <a:xfrm>
            <a:off x="1079294" y="6534834"/>
            <a:ext cx="6775554" cy="369332"/>
          </a:xfrm>
          <a:prstGeom prst="rect">
            <a:avLst/>
          </a:prstGeom>
          <a:noFill/>
        </p:spPr>
        <p:txBody>
          <a:bodyPr wrap="square" rtlCol="0">
            <a:spAutoFit/>
          </a:bodyPr>
          <a:lstStyle/>
          <a:p>
            <a:r>
              <a:rPr lang="en-US" b="1" i="1" dirty="0" smtClean="0"/>
              <a:t>Lessons Learned from the Trenches of Forty Years of Pastoral Ministry</a:t>
            </a:r>
          </a:p>
        </p:txBody>
      </p:sp>
      <p:sp>
        <p:nvSpPr>
          <p:cNvPr id="3" name="TextBox 2"/>
          <p:cNvSpPr txBox="1"/>
          <p:nvPr/>
        </p:nvSpPr>
        <p:spPr>
          <a:xfrm>
            <a:off x="1779112" y="1821673"/>
            <a:ext cx="6075735" cy="461665"/>
          </a:xfrm>
          <a:prstGeom prst="rect">
            <a:avLst/>
          </a:prstGeom>
          <a:noFill/>
        </p:spPr>
        <p:txBody>
          <a:bodyPr wrap="square" rtlCol="0">
            <a:spAutoFit/>
          </a:bodyPr>
          <a:lstStyle/>
          <a:p>
            <a:pPr algn="ctr"/>
            <a:r>
              <a:rPr lang="en-US" sz="2400" b="1" dirty="0"/>
              <a:t>Stop looking for pre-packaged solutions</a:t>
            </a:r>
            <a:r>
              <a:rPr lang="en-US" sz="2400" b="1" dirty="0" smtClean="0"/>
              <a:t>.</a:t>
            </a:r>
            <a:endParaRPr lang="en-US" sz="2400" b="1" dirty="0"/>
          </a:p>
        </p:txBody>
      </p:sp>
    </p:spTree>
    <p:extLst>
      <p:ext uri="{BB962C8B-B14F-4D97-AF65-F5344CB8AC3E}">
        <p14:creationId xmlns:p14="http://schemas.microsoft.com/office/powerpoint/2010/main" val="19867702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49" y="272757"/>
            <a:ext cx="7886700" cy="1325563"/>
          </a:xfrm>
        </p:spPr>
        <p:txBody>
          <a:bodyPr>
            <a:noAutofit/>
          </a:bodyPr>
          <a:lstStyle/>
          <a:p>
            <a:pPr algn="ctr"/>
            <a:r>
              <a:rPr lang="en-US" sz="4800" b="1" dirty="0"/>
              <a:t>Principles of Decision Making for Church Leaders</a:t>
            </a:r>
            <a:endParaRPr lang="en-US" sz="4800" dirty="0"/>
          </a:p>
        </p:txBody>
      </p:sp>
      <p:sp>
        <p:nvSpPr>
          <p:cNvPr id="5" name="Content Placeholder 4"/>
          <p:cNvSpPr>
            <a:spLocks noGrp="1"/>
          </p:cNvSpPr>
          <p:nvPr>
            <p:ph idx="1"/>
          </p:nvPr>
        </p:nvSpPr>
        <p:spPr>
          <a:xfrm>
            <a:off x="149903" y="2767806"/>
            <a:ext cx="8994098" cy="3767027"/>
          </a:xfrm>
        </p:spPr>
        <p:txBody>
          <a:bodyPr>
            <a:normAutofit lnSpcReduction="10000"/>
          </a:bodyPr>
          <a:lstStyle/>
          <a:p>
            <a:pPr marL="0" indent="0">
              <a:buNone/>
            </a:pPr>
            <a:r>
              <a:rPr lang="en-US" b="1" dirty="0"/>
              <a:t>The Principles for Renovate Leaders:</a:t>
            </a:r>
          </a:p>
          <a:p>
            <a:pPr marL="0" indent="0">
              <a:buNone/>
            </a:pPr>
            <a:endParaRPr lang="en-US" dirty="0" smtClean="0"/>
          </a:p>
          <a:p>
            <a:pPr marL="0" indent="0">
              <a:buNone/>
            </a:pPr>
            <a:r>
              <a:rPr lang="en-US" dirty="0" smtClean="0"/>
              <a:t>Move out of the murky waters and keep it simple. Simplicity is your friend as a leader unless you are lazy. Pastors must cut through the stuff we want to argue about in doing the work of ministry in our churches. Keep it simple. Climb out of the murky mess which has been created over decades. Be clear and present ideas which are easily grasped and held on to. Seek consensus towards the future not towards the past.  Let the mission drive you. Be unrelenting on mission.</a:t>
            </a:r>
            <a:endParaRPr lang="en-US" dirty="0"/>
          </a:p>
        </p:txBody>
      </p:sp>
      <p:sp>
        <p:nvSpPr>
          <p:cNvPr id="6" name="Rectangle 5"/>
          <p:cNvSpPr/>
          <p:nvPr/>
        </p:nvSpPr>
        <p:spPr>
          <a:xfrm>
            <a:off x="0" y="1598320"/>
            <a:ext cx="9144000" cy="1086357"/>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pic>
        <p:nvPicPr>
          <p:cNvPr id="7" name="Picture 6"/>
          <p:cNvPicPr>
            <a:picLocks noChangeAspect="1"/>
          </p:cNvPicPr>
          <p:nvPr/>
        </p:nvPicPr>
        <p:blipFill>
          <a:blip r:embed="rId2"/>
          <a:stretch>
            <a:fillRect/>
          </a:stretch>
        </p:blipFill>
        <p:spPr>
          <a:xfrm rot="480005" flipH="1">
            <a:off x="102782" y="1061496"/>
            <a:ext cx="1602588" cy="1602588"/>
          </a:xfrm>
          <a:prstGeom prst="rect">
            <a:avLst/>
          </a:prstGeom>
        </p:spPr>
      </p:pic>
      <p:pic>
        <p:nvPicPr>
          <p:cNvPr id="8" name="Picture 7"/>
          <p:cNvPicPr>
            <a:picLocks noChangeAspect="1"/>
          </p:cNvPicPr>
          <p:nvPr/>
        </p:nvPicPr>
        <p:blipFill>
          <a:blip r:embed="rId3"/>
          <a:stretch>
            <a:fillRect/>
          </a:stretch>
        </p:blipFill>
        <p:spPr>
          <a:xfrm>
            <a:off x="8034726" y="1681450"/>
            <a:ext cx="779490" cy="950077"/>
          </a:xfrm>
          <a:prstGeom prst="rect">
            <a:avLst/>
          </a:prstGeom>
        </p:spPr>
      </p:pic>
      <p:sp>
        <p:nvSpPr>
          <p:cNvPr id="2" name="TextBox 1"/>
          <p:cNvSpPr txBox="1"/>
          <p:nvPr/>
        </p:nvSpPr>
        <p:spPr>
          <a:xfrm>
            <a:off x="1079294" y="6534834"/>
            <a:ext cx="6775554" cy="369332"/>
          </a:xfrm>
          <a:prstGeom prst="rect">
            <a:avLst/>
          </a:prstGeom>
          <a:noFill/>
        </p:spPr>
        <p:txBody>
          <a:bodyPr wrap="square" rtlCol="0">
            <a:spAutoFit/>
          </a:bodyPr>
          <a:lstStyle/>
          <a:p>
            <a:r>
              <a:rPr lang="en-US" b="1" i="1" dirty="0" smtClean="0"/>
              <a:t>Lessons Learned from the Trenches of Forty Years of Pastoral Ministry</a:t>
            </a:r>
          </a:p>
        </p:txBody>
      </p:sp>
      <p:sp>
        <p:nvSpPr>
          <p:cNvPr id="3" name="TextBox 2"/>
          <p:cNvSpPr txBox="1"/>
          <p:nvPr/>
        </p:nvSpPr>
        <p:spPr>
          <a:xfrm>
            <a:off x="1079294" y="2075308"/>
            <a:ext cx="7000407" cy="461665"/>
          </a:xfrm>
          <a:prstGeom prst="rect">
            <a:avLst/>
          </a:prstGeom>
          <a:noFill/>
        </p:spPr>
        <p:txBody>
          <a:bodyPr wrap="square" rtlCol="0">
            <a:spAutoFit/>
          </a:bodyPr>
          <a:lstStyle/>
          <a:p>
            <a:pPr algn="ctr"/>
            <a:r>
              <a:rPr lang="en-US" sz="2400" b="1" dirty="0"/>
              <a:t>Move out of the murky waters and keep it simple</a:t>
            </a:r>
            <a:r>
              <a:rPr lang="en-US" sz="2400" b="1" dirty="0" smtClean="0"/>
              <a:t>.</a:t>
            </a:r>
            <a:endParaRPr lang="en-US" sz="2400" b="1" dirty="0"/>
          </a:p>
        </p:txBody>
      </p:sp>
    </p:spTree>
    <p:extLst>
      <p:ext uri="{BB962C8B-B14F-4D97-AF65-F5344CB8AC3E}">
        <p14:creationId xmlns:p14="http://schemas.microsoft.com/office/powerpoint/2010/main" val="4041043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49" y="272757"/>
            <a:ext cx="7886700" cy="1325563"/>
          </a:xfrm>
        </p:spPr>
        <p:txBody>
          <a:bodyPr>
            <a:noAutofit/>
          </a:bodyPr>
          <a:lstStyle/>
          <a:p>
            <a:pPr algn="ctr"/>
            <a:r>
              <a:rPr lang="en-US" sz="4800" b="1" dirty="0"/>
              <a:t>Principles of Decision Making for Church Leaders</a:t>
            </a:r>
            <a:endParaRPr lang="en-US" sz="4800" dirty="0"/>
          </a:p>
        </p:txBody>
      </p:sp>
      <p:sp>
        <p:nvSpPr>
          <p:cNvPr id="5" name="Content Placeholder 4"/>
          <p:cNvSpPr>
            <a:spLocks noGrp="1"/>
          </p:cNvSpPr>
          <p:nvPr>
            <p:ph idx="1"/>
          </p:nvPr>
        </p:nvSpPr>
        <p:spPr>
          <a:xfrm>
            <a:off x="389743" y="2767806"/>
            <a:ext cx="8364511" cy="3767027"/>
          </a:xfrm>
        </p:spPr>
        <p:txBody>
          <a:bodyPr>
            <a:normAutofit fontScale="92500" lnSpcReduction="10000"/>
          </a:bodyPr>
          <a:lstStyle/>
          <a:p>
            <a:pPr marL="0" indent="0">
              <a:buNone/>
            </a:pPr>
            <a:r>
              <a:rPr lang="en-US" b="1" dirty="0"/>
              <a:t>The Principles for Renovate Leaders:</a:t>
            </a:r>
          </a:p>
          <a:p>
            <a:pPr marL="0" indent="0">
              <a:buNone/>
            </a:pPr>
            <a:endParaRPr lang="en-US" dirty="0" smtClean="0"/>
          </a:p>
          <a:p>
            <a:pPr marL="0" indent="0">
              <a:buNone/>
            </a:pPr>
            <a:r>
              <a:rPr lang="en-US" dirty="0" smtClean="0"/>
              <a:t>Get thoroughly immersed in the here and the now! Effective pastors are immersed in the here and now and not in the past. They understand the situation at hand and work daily towards a new future. They are vigilant and willing to make strategic shift when necessary. Their tactics and process are open to reconstruction if the need arises. If you ask former pastors they will tell you they fought the fight in the past rather than fighting it in the future.</a:t>
            </a:r>
            <a:endParaRPr lang="en-US" dirty="0"/>
          </a:p>
        </p:txBody>
      </p:sp>
      <p:sp>
        <p:nvSpPr>
          <p:cNvPr id="6" name="Rectangle 5"/>
          <p:cNvSpPr/>
          <p:nvPr/>
        </p:nvSpPr>
        <p:spPr>
          <a:xfrm>
            <a:off x="0" y="1598320"/>
            <a:ext cx="9144000" cy="1086357"/>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pic>
        <p:nvPicPr>
          <p:cNvPr id="7" name="Picture 6"/>
          <p:cNvPicPr>
            <a:picLocks noChangeAspect="1"/>
          </p:cNvPicPr>
          <p:nvPr/>
        </p:nvPicPr>
        <p:blipFill>
          <a:blip r:embed="rId2"/>
          <a:stretch>
            <a:fillRect/>
          </a:stretch>
        </p:blipFill>
        <p:spPr>
          <a:xfrm rot="480005" flipH="1">
            <a:off x="103722" y="1061496"/>
            <a:ext cx="1602588" cy="1602588"/>
          </a:xfrm>
          <a:prstGeom prst="rect">
            <a:avLst/>
          </a:prstGeom>
        </p:spPr>
      </p:pic>
      <p:pic>
        <p:nvPicPr>
          <p:cNvPr id="8" name="Picture 7"/>
          <p:cNvPicPr>
            <a:picLocks noChangeAspect="1"/>
          </p:cNvPicPr>
          <p:nvPr/>
        </p:nvPicPr>
        <p:blipFill>
          <a:blip r:embed="rId3"/>
          <a:stretch>
            <a:fillRect/>
          </a:stretch>
        </p:blipFill>
        <p:spPr>
          <a:xfrm>
            <a:off x="8034726" y="1681450"/>
            <a:ext cx="779490" cy="950077"/>
          </a:xfrm>
          <a:prstGeom prst="rect">
            <a:avLst/>
          </a:prstGeom>
        </p:spPr>
      </p:pic>
      <p:sp>
        <p:nvSpPr>
          <p:cNvPr id="2" name="TextBox 1"/>
          <p:cNvSpPr txBox="1"/>
          <p:nvPr/>
        </p:nvSpPr>
        <p:spPr>
          <a:xfrm>
            <a:off x="1079294" y="6534834"/>
            <a:ext cx="6775554" cy="369332"/>
          </a:xfrm>
          <a:prstGeom prst="rect">
            <a:avLst/>
          </a:prstGeom>
          <a:noFill/>
        </p:spPr>
        <p:txBody>
          <a:bodyPr wrap="square" rtlCol="0">
            <a:spAutoFit/>
          </a:bodyPr>
          <a:lstStyle/>
          <a:p>
            <a:r>
              <a:rPr lang="en-US" b="1" i="1" dirty="0" smtClean="0"/>
              <a:t>Lessons Learned from the Trenches of Forty Years of Pastoral Ministry</a:t>
            </a:r>
          </a:p>
        </p:txBody>
      </p:sp>
      <p:sp>
        <p:nvSpPr>
          <p:cNvPr id="3" name="TextBox 2"/>
          <p:cNvSpPr txBox="1"/>
          <p:nvPr/>
        </p:nvSpPr>
        <p:spPr>
          <a:xfrm>
            <a:off x="1079294" y="2092886"/>
            <a:ext cx="6775554" cy="461665"/>
          </a:xfrm>
          <a:prstGeom prst="rect">
            <a:avLst/>
          </a:prstGeom>
          <a:noFill/>
        </p:spPr>
        <p:txBody>
          <a:bodyPr wrap="square" rtlCol="0">
            <a:spAutoFit/>
          </a:bodyPr>
          <a:lstStyle/>
          <a:p>
            <a:pPr algn="ctr"/>
            <a:r>
              <a:rPr lang="en-US" sz="2400" b="1" dirty="0"/>
              <a:t>Get thoroughly immersed in the here and the now! </a:t>
            </a:r>
          </a:p>
        </p:txBody>
      </p:sp>
    </p:spTree>
    <p:extLst>
      <p:ext uri="{BB962C8B-B14F-4D97-AF65-F5344CB8AC3E}">
        <p14:creationId xmlns:p14="http://schemas.microsoft.com/office/powerpoint/2010/main" val="14387707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49" y="272757"/>
            <a:ext cx="7886700" cy="1325563"/>
          </a:xfrm>
        </p:spPr>
        <p:txBody>
          <a:bodyPr>
            <a:noAutofit/>
          </a:bodyPr>
          <a:lstStyle/>
          <a:p>
            <a:pPr algn="ctr"/>
            <a:r>
              <a:rPr lang="en-US" sz="4800" b="1" dirty="0"/>
              <a:t>Principles of Decision Making for Church Leaders</a:t>
            </a:r>
            <a:endParaRPr lang="en-US" sz="4800" dirty="0"/>
          </a:p>
        </p:txBody>
      </p:sp>
      <p:sp>
        <p:nvSpPr>
          <p:cNvPr id="5" name="Content Placeholder 4"/>
          <p:cNvSpPr>
            <a:spLocks noGrp="1"/>
          </p:cNvSpPr>
          <p:nvPr>
            <p:ph idx="1"/>
          </p:nvPr>
        </p:nvSpPr>
        <p:spPr>
          <a:xfrm>
            <a:off x="209862" y="2767806"/>
            <a:ext cx="8799227" cy="3850158"/>
          </a:xfrm>
        </p:spPr>
        <p:txBody>
          <a:bodyPr>
            <a:normAutofit fontScale="92500" lnSpcReduction="10000"/>
          </a:bodyPr>
          <a:lstStyle/>
          <a:p>
            <a:pPr marL="0" indent="0">
              <a:buNone/>
            </a:pPr>
            <a:r>
              <a:rPr lang="en-US" b="1" dirty="0"/>
              <a:t>The Principles for Renovate Leaders:</a:t>
            </a:r>
          </a:p>
          <a:p>
            <a:pPr marL="0" indent="0">
              <a:buNone/>
            </a:pPr>
            <a:endParaRPr lang="en-US" dirty="0" smtClean="0"/>
          </a:p>
          <a:p>
            <a:pPr marL="0" indent="0">
              <a:buNone/>
            </a:pPr>
            <a:r>
              <a:rPr lang="en-US" dirty="0" smtClean="0"/>
              <a:t>Stop following the rule for rules sake. Pastors who grow churches are able to push the envelope rather than coasting. They don’t do this daily but when required they are ready and not afraid. Hesitation is the mother of church closures. Pastors who grow churches skirt the edges. They lean out further than most. Interestingly often this is done without asking anyone except the Lord. If you have to get permission all the time as the pastor you are not the pastor but the church errand boy.</a:t>
            </a:r>
            <a:endParaRPr lang="en-US" dirty="0"/>
          </a:p>
        </p:txBody>
      </p:sp>
      <p:sp>
        <p:nvSpPr>
          <p:cNvPr id="6" name="Rectangle 5"/>
          <p:cNvSpPr/>
          <p:nvPr/>
        </p:nvSpPr>
        <p:spPr>
          <a:xfrm>
            <a:off x="0" y="1598320"/>
            <a:ext cx="9144000" cy="1086357"/>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pic>
        <p:nvPicPr>
          <p:cNvPr id="7" name="Picture 6"/>
          <p:cNvPicPr>
            <a:picLocks noChangeAspect="1"/>
          </p:cNvPicPr>
          <p:nvPr/>
        </p:nvPicPr>
        <p:blipFill>
          <a:blip r:embed="rId2"/>
          <a:stretch>
            <a:fillRect/>
          </a:stretch>
        </p:blipFill>
        <p:spPr>
          <a:xfrm rot="480005" flipH="1">
            <a:off x="103722" y="1061497"/>
            <a:ext cx="1602588" cy="1602588"/>
          </a:xfrm>
          <a:prstGeom prst="rect">
            <a:avLst/>
          </a:prstGeom>
        </p:spPr>
      </p:pic>
      <p:pic>
        <p:nvPicPr>
          <p:cNvPr id="8" name="Picture 7"/>
          <p:cNvPicPr>
            <a:picLocks noChangeAspect="1"/>
          </p:cNvPicPr>
          <p:nvPr/>
        </p:nvPicPr>
        <p:blipFill>
          <a:blip r:embed="rId3"/>
          <a:stretch>
            <a:fillRect/>
          </a:stretch>
        </p:blipFill>
        <p:spPr>
          <a:xfrm>
            <a:off x="8034726" y="1681450"/>
            <a:ext cx="779490" cy="950077"/>
          </a:xfrm>
          <a:prstGeom prst="rect">
            <a:avLst/>
          </a:prstGeom>
        </p:spPr>
      </p:pic>
      <p:sp>
        <p:nvSpPr>
          <p:cNvPr id="2" name="TextBox 1"/>
          <p:cNvSpPr txBox="1"/>
          <p:nvPr/>
        </p:nvSpPr>
        <p:spPr>
          <a:xfrm>
            <a:off x="1079294" y="6534834"/>
            <a:ext cx="6775554" cy="369332"/>
          </a:xfrm>
          <a:prstGeom prst="rect">
            <a:avLst/>
          </a:prstGeom>
          <a:noFill/>
        </p:spPr>
        <p:txBody>
          <a:bodyPr wrap="square" rtlCol="0">
            <a:spAutoFit/>
          </a:bodyPr>
          <a:lstStyle/>
          <a:p>
            <a:r>
              <a:rPr lang="en-US" b="1" i="1" dirty="0" smtClean="0"/>
              <a:t>Lessons Learned from the Trenches of Forty Years of Pastoral Ministry</a:t>
            </a:r>
          </a:p>
        </p:txBody>
      </p:sp>
      <p:sp>
        <p:nvSpPr>
          <p:cNvPr id="3" name="TextBox 2"/>
          <p:cNvSpPr txBox="1"/>
          <p:nvPr/>
        </p:nvSpPr>
        <p:spPr>
          <a:xfrm>
            <a:off x="1810033" y="1800530"/>
            <a:ext cx="6134754" cy="461665"/>
          </a:xfrm>
          <a:prstGeom prst="rect">
            <a:avLst/>
          </a:prstGeom>
          <a:noFill/>
        </p:spPr>
        <p:txBody>
          <a:bodyPr wrap="square" rtlCol="0">
            <a:spAutoFit/>
          </a:bodyPr>
          <a:lstStyle/>
          <a:p>
            <a:pPr algn="ctr"/>
            <a:r>
              <a:rPr lang="en-US" sz="2400" b="1" dirty="0"/>
              <a:t>Stop following the rule for rules sake.</a:t>
            </a:r>
            <a:endParaRPr lang="en-US" sz="2400" b="1" dirty="0"/>
          </a:p>
        </p:txBody>
      </p:sp>
    </p:spTree>
    <p:extLst>
      <p:ext uri="{BB962C8B-B14F-4D97-AF65-F5344CB8AC3E}">
        <p14:creationId xmlns:p14="http://schemas.microsoft.com/office/powerpoint/2010/main" val="7539787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628649" y="272757"/>
            <a:ext cx="7886700" cy="1325563"/>
          </a:xfrm>
        </p:spPr>
        <p:txBody>
          <a:bodyPr>
            <a:noAutofit/>
          </a:bodyPr>
          <a:lstStyle/>
          <a:p>
            <a:pPr algn="ctr"/>
            <a:r>
              <a:rPr lang="en-US" sz="4800" b="1" dirty="0"/>
              <a:t>Principles of Decision Making for Church Leaders</a:t>
            </a:r>
            <a:endParaRPr lang="en-US" sz="4800" dirty="0"/>
          </a:p>
        </p:txBody>
      </p:sp>
      <p:sp>
        <p:nvSpPr>
          <p:cNvPr id="5" name="Content Placeholder 4"/>
          <p:cNvSpPr>
            <a:spLocks noGrp="1"/>
          </p:cNvSpPr>
          <p:nvPr>
            <p:ph idx="1"/>
          </p:nvPr>
        </p:nvSpPr>
        <p:spPr>
          <a:xfrm>
            <a:off x="389743" y="2767806"/>
            <a:ext cx="8364511" cy="3767027"/>
          </a:xfrm>
        </p:spPr>
        <p:txBody>
          <a:bodyPr>
            <a:normAutofit fontScale="92500"/>
          </a:bodyPr>
          <a:lstStyle/>
          <a:p>
            <a:pPr marL="0" indent="0">
              <a:buNone/>
            </a:pPr>
            <a:r>
              <a:rPr lang="en-US" sz="4000" b="1" dirty="0" smtClean="0"/>
              <a:t>Great pastoral leaders have the ability to get more than the “best” out of their staff and laity. They have the ability to summon from these individuals the greatest return on the churches investment in staff. It accomplishes more than appears possible!</a:t>
            </a:r>
            <a:endParaRPr lang="en-US" sz="4000" b="1" dirty="0"/>
          </a:p>
        </p:txBody>
      </p:sp>
      <p:sp>
        <p:nvSpPr>
          <p:cNvPr id="6" name="Rectangle 5"/>
          <p:cNvSpPr/>
          <p:nvPr/>
        </p:nvSpPr>
        <p:spPr>
          <a:xfrm>
            <a:off x="0" y="1598320"/>
            <a:ext cx="9144000" cy="1086357"/>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pic>
        <p:nvPicPr>
          <p:cNvPr id="7" name="Picture 6"/>
          <p:cNvPicPr>
            <a:picLocks noChangeAspect="1"/>
          </p:cNvPicPr>
          <p:nvPr/>
        </p:nvPicPr>
        <p:blipFill>
          <a:blip r:embed="rId2"/>
          <a:stretch>
            <a:fillRect/>
          </a:stretch>
        </p:blipFill>
        <p:spPr>
          <a:xfrm rot="480005" flipH="1">
            <a:off x="103722" y="1061497"/>
            <a:ext cx="1602588" cy="1602588"/>
          </a:xfrm>
          <a:prstGeom prst="rect">
            <a:avLst/>
          </a:prstGeom>
        </p:spPr>
      </p:pic>
      <p:pic>
        <p:nvPicPr>
          <p:cNvPr id="8" name="Picture 7"/>
          <p:cNvPicPr>
            <a:picLocks noChangeAspect="1"/>
          </p:cNvPicPr>
          <p:nvPr/>
        </p:nvPicPr>
        <p:blipFill>
          <a:blip r:embed="rId3"/>
          <a:stretch>
            <a:fillRect/>
          </a:stretch>
        </p:blipFill>
        <p:spPr>
          <a:xfrm>
            <a:off x="8034726" y="1681450"/>
            <a:ext cx="779490" cy="950077"/>
          </a:xfrm>
          <a:prstGeom prst="rect">
            <a:avLst/>
          </a:prstGeom>
        </p:spPr>
      </p:pic>
      <p:sp>
        <p:nvSpPr>
          <p:cNvPr id="2" name="TextBox 1"/>
          <p:cNvSpPr txBox="1"/>
          <p:nvPr/>
        </p:nvSpPr>
        <p:spPr>
          <a:xfrm>
            <a:off x="1079294" y="6534834"/>
            <a:ext cx="6775554" cy="369332"/>
          </a:xfrm>
          <a:prstGeom prst="rect">
            <a:avLst/>
          </a:prstGeom>
          <a:noFill/>
        </p:spPr>
        <p:txBody>
          <a:bodyPr wrap="square" rtlCol="0">
            <a:spAutoFit/>
          </a:bodyPr>
          <a:lstStyle/>
          <a:p>
            <a:r>
              <a:rPr lang="en-US" b="1" i="1" dirty="0" smtClean="0"/>
              <a:t>Lessons Learned from the Trenches of Forty Years of Pastoral Ministry</a:t>
            </a:r>
          </a:p>
        </p:txBody>
      </p:sp>
    </p:spTree>
    <p:extLst>
      <p:ext uri="{BB962C8B-B14F-4D97-AF65-F5344CB8AC3E}">
        <p14:creationId xmlns:p14="http://schemas.microsoft.com/office/powerpoint/2010/main" val="12390180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49" y="272757"/>
            <a:ext cx="7886700" cy="1325563"/>
          </a:xfrm>
        </p:spPr>
        <p:txBody>
          <a:bodyPr>
            <a:noAutofit/>
          </a:bodyPr>
          <a:lstStyle/>
          <a:p>
            <a:pPr algn="ctr"/>
            <a:r>
              <a:rPr lang="en-US" sz="4800" b="1" dirty="0"/>
              <a:t>Principles of Decision Making for Church Leaders</a:t>
            </a:r>
            <a:endParaRPr lang="en-US" sz="4800" dirty="0"/>
          </a:p>
        </p:txBody>
      </p:sp>
      <p:sp>
        <p:nvSpPr>
          <p:cNvPr id="5" name="Content Placeholder 4"/>
          <p:cNvSpPr>
            <a:spLocks noGrp="1"/>
          </p:cNvSpPr>
          <p:nvPr>
            <p:ph idx="1"/>
          </p:nvPr>
        </p:nvSpPr>
        <p:spPr>
          <a:xfrm>
            <a:off x="389743" y="2767806"/>
            <a:ext cx="8364511" cy="3767027"/>
          </a:xfrm>
        </p:spPr>
        <p:txBody>
          <a:bodyPr/>
          <a:lstStyle/>
          <a:p>
            <a:pPr marL="0" indent="0">
              <a:buNone/>
            </a:pPr>
            <a:r>
              <a:rPr lang="en-US" b="1" dirty="0"/>
              <a:t>The Principles for Renovate Leaders</a:t>
            </a:r>
            <a:r>
              <a:rPr lang="en-US" b="1" dirty="0" smtClean="0"/>
              <a:t>:</a:t>
            </a:r>
          </a:p>
          <a:p>
            <a:pPr marL="0" indent="0">
              <a:buNone/>
            </a:pPr>
            <a:endParaRPr lang="en-US" b="1" dirty="0"/>
          </a:p>
          <a:p>
            <a:pPr marL="0" indent="0">
              <a:buNone/>
            </a:pPr>
            <a:r>
              <a:rPr lang="en-US" b="1" dirty="0" smtClean="0"/>
              <a:t>Develop a zeal to execute mentality. Get-</a:t>
            </a:r>
            <a:r>
              <a:rPr lang="en-US" b="1" dirty="0" err="1" smtClean="0"/>
              <a:t>ur</a:t>
            </a:r>
            <a:r>
              <a:rPr lang="en-US" b="1" dirty="0" smtClean="0"/>
              <a:t>-done is a good practice for ministry. Execution matter in ministry. Plans do not happen without execution.</a:t>
            </a:r>
            <a:endParaRPr lang="en-US" b="1" dirty="0"/>
          </a:p>
        </p:txBody>
      </p:sp>
      <p:sp>
        <p:nvSpPr>
          <p:cNvPr id="6" name="Rectangle 5"/>
          <p:cNvSpPr/>
          <p:nvPr/>
        </p:nvSpPr>
        <p:spPr>
          <a:xfrm>
            <a:off x="0" y="1598320"/>
            <a:ext cx="9144000" cy="1086357"/>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pic>
        <p:nvPicPr>
          <p:cNvPr id="7" name="Picture 6"/>
          <p:cNvPicPr>
            <a:picLocks noChangeAspect="1"/>
          </p:cNvPicPr>
          <p:nvPr/>
        </p:nvPicPr>
        <p:blipFill>
          <a:blip r:embed="rId2"/>
          <a:stretch>
            <a:fillRect/>
          </a:stretch>
        </p:blipFill>
        <p:spPr>
          <a:xfrm rot="480005" flipH="1">
            <a:off x="42822" y="1214651"/>
            <a:ext cx="1602588" cy="1602588"/>
          </a:xfrm>
          <a:prstGeom prst="rect">
            <a:avLst/>
          </a:prstGeom>
        </p:spPr>
      </p:pic>
      <p:pic>
        <p:nvPicPr>
          <p:cNvPr id="8" name="Picture 7"/>
          <p:cNvPicPr>
            <a:picLocks noChangeAspect="1"/>
          </p:cNvPicPr>
          <p:nvPr/>
        </p:nvPicPr>
        <p:blipFill>
          <a:blip r:embed="rId3"/>
          <a:stretch>
            <a:fillRect/>
          </a:stretch>
        </p:blipFill>
        <p:spPr>
          <a:xfrm>
            <a:off x="8034726" y="1681450"/>
            <a:ext cx="779490" cy="950077"/>
          </a:xfrm>
          <a:prstGeom prst="rect">
            <a:avLst/>
          </a:prstGeom>
        </p:spPr>
      </p:pic>
      <p:sp>
        <p:nvSpPr>
          <p:cNvPr id="2" name="TextBox 1"/>
          <p:cNvSpPr txBox="1"/>
          <p:nvPr/>
        </p:nvSpPr>
        <p:spPr>
          <a:xfrm>
            <a:off x="1079294" y="6534834"/>
            <a:ext cx="6775554" cy="369332"/>
          </a:xfrm>
          <a:prstGeom prst="rect">
            <a:avLst/>
          </a:prstGeom>
          <a:noFill/>
        </p:spPr>
        <p:txBody>
          <a:bodyPr wrap="square" rtlCol="0">
            <a:spAutoFit/>
          </a:bodyPr>
          <a:lstStyle/>
          <a:p>
            <a:r>
              <a:rPr lang="en-US" b="1" i="1" dirty="0" smtClean="0"/>
              <a:t>Lessons Learned from the Trenches of Forty Years of Pastoral Ministry</a:t>
            </a:r>
          </a:p>
        </p:txBody>
      </p:sp>
      <p:sp>
        <p:nvSpPr>
          <p:cNvPr id="3" name="TextBox 2"/>
          <p:cNvSpPr txBox="1"/>
          <p:nvPr/>
        </p:nvSpPr>
        <p:spPr>
          <a:xfrm>
            <a:off x="1810032" y="1910665"/>
            <a:ext cx="5621311" cy="461665"/>
          </a:xfrm>
          <a:prstGeom prst="rect">
            <a:avLst/>
          </a:prstGeom>
          <a:noFill/>
        </p:spPr>
        <p:txBody>
          <a:bodyPr wrap="square" rtlCol="0">
            <a:spAutoFit/>
          </a:bodyPr>
          <a:lstStyle/>
          <a:p>
            <a:pPr algn="ctr"/>
            <a:r>
              <a:rPr lang="en-US" sz="2400" b="1" dirty="0"/>
              <a:t>Develop a zeal to execute mentality</a:t>
            </a:r>
            <a:r>
              <a:rPr lang="en-US" b="1" dirty="0"/>
              <a:t>.</a:t>
            </a:r>
            <a:endParaRPr lang="en-US" dirty="0"/>
          </a:p>
        </p:txBody>
      </p:sp>
    </p:spTree>
    <p:extLst>
      <p:ext uri="{BB962C8B-B14F-4D97-AF65-F5344CB8AC3E}">
        <p14:creationId xmlns:p14="http://schemas.microsoft.com/office/powerpoint/2010/main" val="19676196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49" y="272757"/>
            <a:ext cx="7886700" cy="1325563"/>
          </a:xfrm>
        </p:spPr>
        <p:txBody>
          <a:bodyPr>
            <a:noAutofit/>
          </a:bodyPr>
          <a:lstStyle/>
          <a:p>
            <a:pPr algn="ctr"/>
            <a:r>
              <a:rPr lang="en-US" sz="4800" b="1" dirty="0"/>
              <a:t>Principles of Decision Making for Church Leaders</a:t>
            </a:r>
            <a:endParaRPr lang="en-US" sz="4800" dirty="0"/>
          </a:p>
        </p:txBody>
      </p:sp>
      <p:sp>
        <p:nvSpPr>
          <p:cNvPr id="5" name="Content Placeholder 4"/>
          <p:cNvSpPr>
            <a:spLocks noGrp="1"/>
          </p:cNvSpPr>
          <p:nvPr>
            <p:ph idx="1"/>
          </p:nvPr>
        </p:nvSpPr>
        <p:spPr>
          <a:xfrm>
            <a:off x="389743" y="2767806"/>
            <a:ext cx="8364511" cy="3767027"/>
          </a:xfrm>
        </p:spPr>
        <p:txBody>
          <a:bodyPr/>
          <a:lstStyle/>
          <a:p>
            <a:pPr marL="0" indent="0">
              <a:buNone/>
            </a:pPr>
            <a:r>
              <a:rPr lang="en-US" b="1" dirty="0"/>
              <a:t>The Principles for Renovate Leaders:</a:t>
            </a:r>
          </a:p>
          <a:p>
            <a:pPr marL="0" indent="0">
              <a:buNone/>
            </a:pPr>
            <a:endParaRPr lang="en-US" dirty="0" smtClean="0"/>
          </a:p>
          <a:p>
            <a:pPr marL="0" indent="0">
              <a:buNone/>
            </a:pPr>
            <a:r>
              <a:rPr lang="en-US" dirty="0" smtClean="0"/>
              <a:t>Keep the morale up and your people focused. Pastors need to be with their people. Get out of the office and embrace your people. Spend at least 50 % of your time on people if you want to grow a church. Ignore outdate systems which shackle you in the office rather than out with your people.</a:t>
            </a:r>
            <a:endParaRPr lang="en-US" dirty="0"/>
          </a:p>
        </p:txBody>
      </p:sp>
      <p:sp>
        <p:nvSpPr>
          <p:cNvPr id="6" name="Rectangle 5"/>
          <p:cNvSpPr/>
          <p:nvPr/>
        </p:nvSpPr>
        <p:spPr>
          <a:xfrm>
            <a:off x="0" y="1598320"/>
            <a:ext cx="9144000" cy="1086357"/>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pic>
        <p:nvPicPr>
          <p:cNvPr id="7" name="Picture 6"/>
          <p:cNvPicPr>
            <a:picLocks noChangeAspect="1"/>
          </p:cNvPicPr>
          <p:nvPr/>
        </p:nvPicPr>
        <p:blipFill>
          <a:blip r:embed="rId2"/>
          <a:stretch>
            <a:fillRect/>
          </a:stretch>
        </p:blipFill>
        <p:spPr>
          <a:xfrm rot="480005" flipH="1">
            <a:off x="103720" y="1061497"/>
            <a:ext cx="1602588" cy="1602588"/>
          </a:xfrm>
          <a:prstGeom prst="rect">
            <a:avLst/>
          </a:prstGeom>
        </p:spPr>
      </p:pic>
      <p:pic>
        <p:nvPicPr>
          <p:cNvPr id="8" name="Picture 7"/>
          <p:cNvPicPr>
            <a:picLocks noChangeAspect="1"/>
          </p:cNvPicPr>
          <p:nvPr/>
        </p:nvPicPr>
        <p:blipFill>
          <a:blip r:embed="rId3"/>
          <a:stretch>
            <a:fillRect/>
          </a:stretch>
        </p:blipFill>
        <p:spPr>
          <a:xfrm>
            <a:off x="8034726" y="1681450"/>
            <a:ext cx="779490" cy="950077"/>
          </a:xfrm>
          <a:prstGeom prst="rect">
            <a:avLst/>
          </a:prstGeom>
        </p:spPr>
      </p:pic>
      <p:sp>
        <p:nvSpPr>
          <p:cNvPr id="2" name="TextBox 1"/>
          <p:cNvSpPr txBox="1"/>
          <p:nvPr/>
        </p:nvSpPr>
        <p:spPr>
          <a:xfrm>
            <a:off x="1079294" y="6534834"/>
            <a:ext cx="6775554" cy="369332"/>
          </a:xfrm>
          <a:prstGeom prst="rect">
            <a:avLst/>
          </a:prstGeom>
          <a:noFill/>
        </p:spPr>
        <p:txBody>
          <a:bodyPr wrap="square" rtlCol="0">
            <a:spAutoFit/>
          </a:bodyPr>
          <a:lstStyle/>
          <a:p>
            <a:r>
              <a:rPr lang="en-US" b="1" i="1" dirty="0" smtClean="0"/>
              <a:t>Lessons Learned from the Trenches of Forty Years of Pastoral Ministry</a:t>
            </a:r>
          </a:p>
        </p:txBody>
      </p:sp>
      <p:sp>
        <p:nvSpPr>
          <p:cNvPr id="3" name="TextBox 2"/>
          <p:cNvSpPr txBox="1"/>
          <p:nvPr/>
        </p:nvSpPr>
        <p:spPr>
          <a:xfrm>
            <a:off x="1810030" y="1827916"/>
            <a:ext cx="5846166" cy="830997"/>
          </a:xfrm>
          <a:prstGeom prst="rect">
            <a:avLst/>
          </a:prstGeom>
          <a:noFill/>
        </p:spPr>
        <p:txBody>
          <a:bodyPr wrap="square" rtlCol="0">
            <a:spAutoFit/>
          </a:bodyPr>
          <a:lstStyle/>
          <a:p>
            <a:pPr algn="ctr"/>
            <a:r>
              <a:rPr lang="en-US" sz="2400" b="1" dirty="0"/>
              <a:t>Keep the morale up and your people focused</a:t>
            </a:r>
            <a:r>
              <a:rPr lang="en-US" sz="2400" b="1" dirty="0" smtClean="0"/>
              <a:t>.</a:t>
            </a:r>
            <a:endParaRPr lang="en-US" sz="2400" b="1" dirty="0"/>
          </a:p>
        </p:txBody>
      </p:sp>
    </p:spTree>
    <p:extLst>
      <p:ext uri="{BB962C8B-B14F-4D97-AF65-F5344CB8AC3E}">
        <p14:creationId xmlns:p14="http://schemas.microsoft.com/office/powerpoint/2010/main" val="6830967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49" y="272757"/>
            <a:ext cx="7886700" cy="1325563"/>
          </a:xfrm>
        </p:spPr>
        <p:txBody>
          <a:bodyPr>
            <a:noAutofit/>
          </a:bodyPr>
          <a:lstStyle/>
          <a:p>
            <a:pPr algn="ctr"/>
            <a:r>
              <a:rPr lang="en-US" sz="4800" b="1" dirty="0"/>
              <a:t>Principles of Decision Making for Church Leaders</a:t>
            </a:r>
            <a:endParaRPr lang="en-US" sz="4800" dirty="0"/>
          </a:p>
        </p:txBody>
      </p:sp>
      <p:sp>
        <p:nvSpPr>
          <p:cNvPr id="5" name="Content Placeholder 4"/>
          <p:cNvSpPr>
            <a:spLocks noGrp="1"/>
          </p:cNvSpPr>
          <p:nvPr>
            <p:ph idx="1"/>
          </p:nvPr>
        </p:nvSpPr>
        <p:spPr>
          <a:xfrm>
            <a:off x="389743" y="2767806"/>
            <a:ext cx="8364511" cy="3767027"/>
          </a:xfrm>
        </p:spPr>
        <p:txBody>
          <a:bodyPr/>
          <a:lstStyle/>
          <a:p>
            <a:pPr marL="0" indent="0">
              <a:buNone/>
            </a:pPr>
            <a:r>
              <a:rPr lang="en-US" b="1" dirty="0"/>
              <a:t>The Principles for Renovate Leaders:</a:t>
            </a:r>
          </a:p>
          <a:p>
            <a:pPr marL="0" indent="0">
              <a:buNone/>
            </a:pPr>
            <a:endParaRPr lang="en-US" dirty="0" smtClean="0"/>
          </a:p>
          <a:p>
            <a:pPr marL="0" indent="0">
              <a:buNone/>
            </a:pPr>
            <a:r>
              <a:rPr lang="en-US" dirty="0" smtClean="0"/>
              <a:t>Develop your mavericks, which will achieve more. People of habit do not achieve other things. Mavericks do. Mavericks will speak out and challenge the status quo. Always tolerate these out of the box thinkers. </a:t>
            </a:r>
            <a:endParaRPr lang="en-US" dirty="0"/>
          </a:p>
        </p:txBody>
      </p:sp>
      <p:sp>
        <p:nvSpPr>
          <p:cNvPr id="6" name="Rectangle 5"/>
          <p:cNvSpPr/>
          <p:nvPr/>
        </p:nvSpPr>
        <p:spPr>
          <a:xfrm>
            <a:off x="0" y="1598320"/>
            <a:ext cx="9144000" cy="1086357"/>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pic>
        <p:nvPicPr>
          <p:cNvPr id="7" name="Picture 6"/>
          <p:cNvPicPr>
            <a:picLocks noChangeAspect="1"/>
          </p:cNvPicPr>
          <p:nvPr/>
        </p:nvPicPr>
        <p:blipFill>
          <a:blip r:embed="rId2"/>
          <a:stretch>
            <a:fillRect/>
          </a:stretch>
        </p:blipFill>
        <p:spPr>
          <a:xfrm rot="480005" flipH="1">
            <a:off x="103719" y="1061496"/>
            <a:ext cx="1602588" cy="1602588"/>
          </a:xfrm>
          <a:prstGeom prst="rect">
            <a:avLst/>
          </a:prstGeom>
        </p:spPr>
      </p:pic>
      <p:pic>
        <p:nvPicPr>
          <p:cNvPr id="8" name="Picture 7"/>
          <p:cNvPicPr>
            <a:picLocks noChangeAspect="1"/>
          </p:cNvPicPr>
          <p:nvPr/>
        </p:nvPicPr>
        <p:blipFill>
          <a:blip r:embed="rId3"/>
          <a:stretch>
            <a:fillRect/>
          </a:stretch>
        </p:blipFill>
        <p:spPr>
          <a:xfrm>
            <a:off x="8034726" y="1681450"/>
            <a:ext cx="779490" cy="950077"/>
          </a:xfrm>
          <a:prstGeom prst="rect">
            <a:avLst/>
          </a:prstGeom>
        </p:spPr>
      </p:pic>
      <p:sp>
        <p:nvSpPr>
          <p:cNvPr id="2" name="TextBox 1"/>
          <p:cNvSpPr txBox="1"/>
          <p:nvPr/>
        </p:nvSpPr>
        <p:spPr>
          <a:xfrm>
            <a:off x="1079294" y="6534834"/>
            <a:ext cx="6775554" cy="369332"/>
          </a:xfrm>
          <a:prstGeom prst="rect">
            <a:avLst/>
          </a:prstGeom>
          <a:noFill/>
        </p:spPr>
        <p:txBody>
          <a:bodyPr wrap="square" rtlCol="0">
            <a:spAutoFit/>
          </a:bodyPr>
          <a:lstStyle/>
          <a:p>
            <a:r>
              <a:rPr lang="en-US" b="1" i="1" dirty="0" smtClean="0"/>
              <a:t>Lessons Learned from the Trenches of Forty Years of Pastoral Ministry</a:t>
            </a:r>
          </a:p>
        </p:txBody>
      </p:sp>
      <p:sp>
        <p:nvSpPr>
          <p:cNvPr id="3" name="TextBox 2"/>
          <p:cNvSpPr txBox="1"/>
          <p:nvPr/>
        </p:nvSpPr>
        <p:spPr>
          <a:xfrm>
            <a:off x="1329406" y="2039329"/>
            <a:ext cx="6705320" cy="461665"/>
          </a:xfrm>
          <a:prstGeom prst="rect">
            <a:avLst/>
          </a:prstGeom>
          <a:noFill/>
        </p:spPr>
        <p:txBody>
          <a:bodyPr wrap="square" rtlCol="0">
            <a:spAutoFit/>
          </a:bodyPr>
          <a:lstStyle/>
          <a:p>
            <a:pPr algn="ctr"/>
            <a:r>
              <a:rPr lang="en-US" sz="2400" b="1" dirty="0"/>
              <a:t>Develop your </a:t>
            </a:r>
            <a:r>
              <a:rPr lang="en-US" sz="2400" b="1" dirty="0" smtClean="0"/>
              <a:t>mavericks, </a:t>
            </a:r>
            <a:r>
              <a:rPr lang="en-US" sz="2400" b="1" dirty="0"/>
              <a:t>which will achieve more</a:t>
            </a:r>
            <a:r>
              <a:rPr lang="en-US" dirty="0"/>
              <a:t>.</a:t>
            </a:r>
          </a:p>
        </p:txBody>
      </p:sp>
    </p:spTree>
    <p:extLst>
      <p:ext uri="{BB962C8B-B14F-4D97-AF65-F5344CB8AC3E}">
        <p14:creationId xmlns:p14="http://schemas.microsoft.com/office/powerpoint/2010/main" val="3591642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49" y="272757"/>
            <a:ext cx="7886700" cy="1325563"/>
          </a:xfrm>
        </p:spPr>
        <p:txBody>
          <a:bodyPr>
            <a:noAutofit/>
          </a:bodyPr>
          <a:lstStyle/>
          <a:p>
            <a:pPr algn="ctr"/>
            <a:r>
              <a:rPr lang="en-US" sz="4800" b="1" dirty="0"/>
              <a:t>Principles of Decision Making for Church Leaders</a:t>
            </a:r>
            <a:endParaRPr lang="en-US" sz="4800" dirty="0"/>
          </a:p>
        </p:txBody>
      </p:sp>
      <p:sp>
        <p:nvSpPr>
          <p:cNvPr id="5" name="Content Placeholder 4"/>
          <p:cNvSpPr>
            <a:spLocks noGrp="1"/>
          </p:cNvSpPr>
          <p:nvPr>
            <p:ph idx="1"/>
          </p:nvPr>
        </p:nvSpPr>
        <p:spPr>
          <a:xfrm>
            <a:off x="389743" y="2767806"/>
            <a:ext cx="8364511" cy="3767027"/>
          </a:xfrm>
        </p:spPr>
        <p:txBody>
          <a:bodyPr>
            <a:normAutofit lnSpcReduction="10000"/>
          </a:bodyPr>
          <a:lstStyle/>
          <a:p>
            <a:pPr marL="0" indent="0">
              <a:buNone/>
            </a:pPr>
            <a:r>
              <a:rPr lang="en-US" b="1" dirty="0"/>
              <a:t>The Principles for Renovate Leaders</a:t>
            </a:r>
            <a:r>
              <a:rPr lang="en-US" b="1" dirty="0" smtClean="0"/>
              <a:t>:</a:t>
            </a:r>
          </a:p>
          <a:p>
            <a:pPr marL="0" indent="0">
              <a:buNone/>
            </a:pPr>
            <a:endParaRPr lang="en-US" b="1" dirty="0"/>
          </a:p>
          <a:p>
            <a:pPr marL="0" indent="0">
              <a:buNone/>
            </a:pPr>
            <a:r>
              <a:rPr lang="en-US" b="1" dirty="0" smtClean="0"/>
              <a:t>Tweak the titles and get balanced. Stop allowing for positional leadership to take precedence over positional influencers. Pastors and church members should respect authority, but not be cowed by it. Organizational charts are good for covering up walls but seldom are the things which bring real growth to a church.</a:t>
            </a:r>
            <a:endParaRPr lang="en-US" b="1" dirty="0"/>
          </a:p>
        </p:txBody>
      </p:sp>
      <p:sp>
        <p:nvSpPr>
          <p:cNvPr id="6" name="Rectangle 5"/>
          <p:cNvSpPr/>
          <p:nvPr/>
        </p:nvSpPr>
        <p:spPr>
          <a:xfrm>
            <a:off x="0" y="1598320"/>
            <a:ext cx="9144000" cy="1086357"/>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pic>
        <p:nvPicPr>
          <p:cNvPr id="7" name="Picture 6"/>
          <p:cNvPicPr>
            <a:picLocks noChangeAspect="1"/>
          </p:cNvPicPr>
          <p:nvPr/>
        </p:nvPicPr>
        <p:blipFill>
          <a:blip r:embed="rId2"/>
          <a:stretch>
            <a:fillRect/>
          </a:stretch>
        </p:blipFill>
        <p:spPr>
          <a:xfrm rot="480005" flipH="1">
            <a:off x="103720" y="1169680"/>
            <a:ext cx="1602588" cy="1602588"/>
          </a:xfrm>
          <a:prstGeom prst="rect">
            <a:avLst/>
          </a:prstGeom>
        </p:spPr>
      </p:pic>
      <p:pic>
        <p:nvPicPr>
          <p:cNvPr id="8" name="Picture 7"/>
          <p:cNvPicPr>
            <a:picLocks noChangeAspect="1"/>
          </p:cNvPicPr>
          <p:nvPr/>
        </p:nvPicPr>
        <p:blipFill>
          <a:blip r:embed="rId3"/>
          <a:stretch>
            <a:fillRect/>
          </a:stretch>
        </p:blipFill>
        <p:spPr>
          <a:xfrm>
            <a:off x="8034726" y="1681450"/>
            <a:ext cx="779490" cy="950077"/>
          </a:xfrm>
          <a:prstGeom prst="rect">
            <a:avLst/>
          </a:prstGeom>
        </p:spPr>
      </p:pic>
      <p:sp>
        <p:nvSpPr>
          <p:cNvPr id="2" name="TextBox 1"/>
          <p:cNvSpPr txBox="1"/>
          <p:nvPr/>
        </p:nvSpPr>
        <p:spPr>
          <a:xfrm>
            <a:off x="1079294" y="6534834"/>
            <a:ext cx="6775554" cy="369332"/>
          </a:xfrm>
          <a:prstGeom prst="rect">
            <a:avLst/>
          </a:prstGeom>
          <a:noFill/>
        </p:spPr>
        <p:txBody>
          <a:bodyPr wrap="square" rtlCol="0">
            <a:spAutoFit/>
          </a:bodyPr>
          <a:lstStyle/>
          <a:p>
            <a:r>
              <a:rPr lang="en-US" b="1" i="1" dirty="0" smtClean="0"/>
              <a:t>Lessons Learned from the Trenches of Forty Years of Pastoral Ministry</a:t>
            </a:r>
          </a:p>
        </p:txBody>
      </p:sp>
      <p:sp>
        <p:nvSpPr>
          <p:cNvPr id="3" name="TextBox 2"/>
          <p:cNvSpPr txBox="1"/>
          <p:nvPr/>
        </p:nvSpPr>
        <p:spPr>
          <a:xfrm>
            <a:off x="2368446" y="1925655"/>
            <a:ext cx="4766872" cy="461665"/>
          </a:xfrm>
          <a:prstGeom prst="rect">
            <a:avLst/>
          </a:prstGeom>
          <a:noFill/>
        </p:spPr>
        <p:txBody>
          <a:bodyPr wrap="square" rtlCol="0">
            <a:spAutoFit/>
          </a:bodyPr>
          <a:lstStyle/>
          <a:p>
            <a:pPr algn="ctr"/>
            <a:r>
              <a:rPr lang="en-US" sz="2400" b="1" dirty="0"/>
              <a:t>Tweak the titles and get balanced</a:t>
            </a:r>
            <a:r>
              <a:rPr lang="en-US" sz="2400" b="1" dirty="0" smtClean="0"/>
              <a:t>.</a:t>
            </a:r>
            <a:endParaRPr lang="en-US" sz="2400" b="1" dirty="0"/>
          </a:p>
        </p:txBody>
      </p:sp>
    </p:spTree>
    <p:extLst>
      <p:ext uri="{BB962C8B-B14F-4D97-AF65-F5344CB8AC3E}">
        <p14:creationId xmlns:p14="http://schemas.microsoft.com/office/powerpoint/2010/main" val="20444680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49" y="272757"/>
            <a:ext cx="7886700" cy="1325563"/>
          </a:xfrm>
        </p:spPr>
        <p:txBody>
          <a:bodyPr>
            <a:noAutofit/>
          </a:bodyPr>
          <a:lstStyle/>
          <a:p>
            <a:pPr algn="ctr"/>
            <a:r>
              <a:rPr lang="en-US" sz="4800" b="1" dirty="0"/>
              <a:t>Principles of Decision Making for Church Leaders</a:t>
            </a:r>
            <a:endParaRPr lang="en-US" sz="4800" dirty="0"/>
          </a:p>
        </p:txBody>
      </p:sp>
      <p:sp>
        <p:nvSpPr>
          <p:cNvPr id="5" name="Content Placeholder 4"/>
          <p:cNvSpPr>
            <a:spLocks noGrp="1"/>
          </p:cNvSpPr>
          <p:nvPr>
            <p:ph idx="1"/>
          </p:nvPr>
        </p:nvSpPr>
        <p:spPr>
          <a:xfrm>
            <a:off x="389743" y="2767806"/>
            <a:ext cx="8364511" cy="3767027"/>
          </a:xfrm>
        </p:spPr>
        <p:txBody>
          <a:bodyPr>
            <a:normAutofit lnSpcReduction="10000"/>
          </a:bodyPr>
          <a:lstStyle/>
          <a:p>
            <a:pPr marL="0" indent="0">
              <a:buNone/>
            </a:pPr>
            <a:r>
              <a:rPr lang="en-US" b="1" dirty="0"/>
              <a:t>The Principles for Renovate Leaders</a:t>
            </a:r>
            <a:r>
              <a:rPr lang="en-US" b="1" dirty="0" smtClean="0"/>
              <a:t>:</a:t>
            </a:r>
          </a:p>
          <a:p>
            <a:pPr marL="0" indent="0">
              <a:buNone/>
            </a:pPr>
            <a:endParaRPr lang="en-US" b="1" dirty="0"/>
          </a:p>
          <a:p>
            <a:pPr marL="0" indent="0">
              <a:buNone/>
            </a:pPr>
            <a:r>
              <a:rPr lang="en-US" b="1" dirty="0" smtClean="0"/>
              <a:t>Walk with your frontline volunteers. Smart pastors cultivate a spirit of initiative and leadership among the membership. Pastors know that those who work Sunday after Sunday in the trenches are closer to everything that is working and is not working. The front line knows how to fix things so let them. Pastors need to stay involved and supportive of the front line. </a:t>
            </a:r>
            <a:endParaRPr lang="en-US" b="1" dirty="0"/>
          </a:p>
        </p:txBody>
      </p:sp>
      <p:sp>
        <p:nvSpPr>
          <p:cNvPr id="6" name="Rectangle 5"/>
          <p:cNvSpPr/>
          <p:nvPr/>
        </p:nvSpPr>
        <p:spPr>
          <a:xfrm>
            <a:off x="0" y="1598320"/>
            <a:ext cx="9144000" cy="1086357"/>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pic>
        <p:nvPicPr>
          <p:cNvPr id="7" name="Picture 6"/>
          <p:cNvPicPr>
            <a:picLocks noChangeAspect="1"/>
          </p:cNvPicPr>
          <p:nvPr/>
        </p:nvPicPr>
        <p:blipFill>
          <a:blip r:embed="rId2"/>
          <a:stretch>
            <a:fillRect/>
          </a:stretch>
        </p:blipFill>
        <p:spPr>
          <a:xfrm rot="480005" flipH="1">
            <a:off x="103722" y="1061497"/>
            <a:ext cx="1602588" cy="1602588"/>
          </a:xfrm>
          <a:prstGeom prst="rect">
            <a:avLst/>
          </a:prstGeom>
        </p:spPr>
      </p:pic>
      <p:pic>
        <p:nvPicPr>
          <p:cNvPr id="8" name="Picture 7"/>
          <p:cNvPicPr>
            <a:picLocks noChangeAspect="1"/>
          </p:cNvPicPr>
          <p:nvPr/>
        </p:nvPicPr>
        <p:blipFill>
          <a:blip r:embed="rId3"/>
          <a:stretch>
            <a:fillRect/>
          </a:stretch>
        </p:blipFill>
        <p:spPr>
          <a:xfrm>
            <a:off x="8034726" y="1681450"/>
            <a:ext cx="779490" cy="950077"/>
          </a:xfrm>
          <a:prstGeom prst="rect">
            <a:avLst/>
          </a:prstGeom>
        </p:spPr>
      </p:pic>
      <p:sp>
        <p:nvSpPr>
          <p:cNvPr id="2" name="TextBox 1"/>
          <p:cNvSpPr txBox="1"/>
          <p:nvPr/>
        </p:nvSpPr>
        <p:spPr>
          <a:xfrm>
            <a:off x="1079294" y="6534834"/>
            <a:ext cx="6775554" cy="369332"/>
          </a:xfrm>
          <a:prstGeom prst="rect">
            <a:avLst/>
          </a:prstGeom>
          <a:noFill/>
        </p:spPr>
        <p:txBody>
          <a:bodyPr wrap="square" rtlCol="0">
            <a:spAutoFit/>
          </a:bodyPr>
          <a:lstStyle/>
          <a:p>
            <a:r>
              <a:rPr lang="en-US" b="1" i="1" dirty="0" smtClean="0"/>
              <a:t>Lessons Learned from the Trenches of Forty Years of Pastoral Ministry</a:t>
            </a:r>
          </a:p>
        </p:txBody>
      </p:sp>
      <p:sp>
        <p:nvSpPr>
          <p:cNvPr id="3" name="TextBox 2"/>
          <p:cNvSpPr txBox="1"/>
          <p:nvPr/>
        </p:nvSpPr>
        <p:spPr>
          <a:xfrm>
            <a:off x="1693890" y="1925655"/>
            <a:ext cx="5546361" cy="461665"/>
          </a:xfrm>
          <a:prstGeom prst="rect">
            <a:avLst/>
          </a:prstGeom>
          <a:noFill/>
        </p:spPr>
        <p:txBody>
          <a:bodyPr wrap="square" rtlCol="0">
            <a:spAutoFit/>
          </a:bodyPr>
          <a:lstStyle/>
          <a:p>
            <a:pPr algn="ctr"/>
            <a:r>
              <a:rPr lang="en-US" sz="2400" b="1" dirty="0"/>
              <a:t>Walk with your frontline volunteers. </a:t>
            </a:r>
          </a:p>
        </p:txBody>
      </p:sp>
    </p:spTree>
    <p:extLst>
      <p:ext uri="{BB962C8B-B14F-4D97-AF65-F5344CB8AC3E}">
        <p14:creationId xmlns:p14="http://schemas.microsoft.com/office/powerpoint/2010/main" val="163643326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49" y="272757"/>
            <a:ext cx="7886700" cy="1325563"/>
          </a:xfrm>
        </p:spPr>
        <p:txBody>
          <a:bodyPr>
            <a:noAutofit/>
          </a:bodyPr>
          <a:lstStyle/>
          <a:p>
            <a:pPr algn="ctr"/>
            <a:r>
              <a:rPr lang="en-US" sz="4800" b="1" dirty="0"/>
              <a:t>Principles of Decision Making for Church Leaders</a:t>
            </a:r>
            <a:endParaRPr lang="en-US" sz="4800" dirty="0"/>
          </a:p>
        </p:txBody>
      </p:sp>
      <p:sp>
        <p:nvSpPr>
          <p:cNvPr id="5" name="Content Placeholder 4"/>
          <p:cNvSpPr>
            <a:spLocks noGrp="1"/>
          </p:cNvSpPr>
          <p:nvPr>
            <p:ph idx="1"/>
          </p:nvPr>
        </p:nvSpPr>
        <p:spPr>
          <a:xfrm>
            <a:off x="179883" y="2767806"/>
            <a:ext cx="8784236" cy="3767027"/>
          </a:xfrm>
        </p:spPr>
        <p:txBody>
          <a:bodyPr>
            <a:normAutofit lnSpcReduction="10000"/>
          </a:bodyPr>
          <a:lstStyle/>
          <a:p>
            <a:pPr marL="0" indent="0">
              <a:buNone/>
            </a:pPr>
            <a:r>
              <a:rPr lang="en-US" b="1" dirty="0"/>
              <a:t>The Principles for Renovate Leaders:</a:t>
            </a:r>
          </a:p>
          <a:p>
            <a:pPr marL="0" indent="0">
              <a:buNone/>
            </a:pPr>
            <a:endParaRPr lang="en-US" dirty="0" smtClean="0"/>
          </a:p>
          <a:p>
            <a:pPr marL="0" indent="0">
              <a:buNone/>
            </a:pPr>
            <a:r>
              <a:rPr lang="en-US" dirty="0" smtClean="0"/>
              <a:t>Make enthusiasm a daily must. Pastors who view their churches positively and confidently tend to infuse their people with the same attitude. Optimism transforms doubters into followers. Optimism will be your stronger ally than reality. Optimism paves they way while reality leaves you stuck on the side of the road. Pastoral success is measured by your ability to maintain enthusiasm between failures. Be enthusiastically positive.</a:t>
            </a:r>
            <a:endParaRPr lang="en-US" dirty="0"/>
          </a:p>
        </p:txBody>
      </p:sp>
      <p:sp>
        <p:nvSpPr>
          <p:cNvPr id="6" name="Rectangle 5"/>
          <p:cNvSpPr/>
          <p:nvPr/>
        </p:nvSpPr>
        <p:spPr>
          <a:xfrm>
            <a:off x="0" y="1598320"/>
            <a:ext cx="9144000" cy="1086357"/>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pic>
        <p:nvPicPr>
          <p:cNvPr id="7" name="Picture 6"/>
          <p:cNvPicPr>
            <a:picLocks noChangeAspect="1"/>
          </p:cNvPicPr>
          <p:nvPr/>
        </p:nvPicPr>
        <p:blipFill>
          <a:blip r:embed="rId2"/>
          <a:stretch>
            <a:fillRect/>
          </a:stretch>
        </p:blipFill>
        <p:spPr>
          <a:xfrm rot="480005" flipH="1">
            <a:off x="103721" y="1061496"/>
            <a:ext cx="1602588" cy="1602588"/>
          </a:xfrm>
          <a:prstGeom prst="rect">
            <a:avLst/>
          </a:prstGeom>
        </p:spPr>
      </p:pic>
      <p:pic>
        <p:nvPicPr>
          <p:cNvPr id="8" name="Picture 7"/>
          <p:cNvPicPr>
            <a:picLocks noChangeAspect="1"/>
          </p:cNvPicPr>
          <p:nvPr/>
        </p:nvPicPr>
        <p:blipFill>
          <a:blip r:embed="rId3"/>
          <a:stretch>
            <a:fillRect/>
          </a:stretch>
        </p:blipFill>
        <p:spPr>
          <a:xfrm>
            <a:off x="8034726" y="1681450"/>
            <a:ext cx="779490" cy="950077"/>
          </a:xfrm>
          <a:prstGeom prst="rect">
            <a:avLst/>
          </a:prstGeom>
        </p:spPr>
      </p:pic>
      <p:sp>
        <p:nvSpPr>
          <p:cNvPr id="2" name="TextBox 1"/>
          <p:cNvSpPr txBox="1"/>
          <p:nvPr/>
        </p:nvSpPr>
        <p:spPr>
          <a:xfrm>
            <a:off x="1079294" y="6534834"/>
            <a:ext cx="6775554" cy="369332"/>
          </a:xfrm>
          <a:prstGeom prst="rect">
            <a:avLst/>
          </a:prstGeom>
          <a:noFill/>
        </p:spPr>
        <p:txBody>
          <a:bodyPr wrap="square" rtlCol="0">
            <a:spAutoFit/>
          </a:bodyPr>
          <a:lstStyle/>
          <a:p>
            <a:r>
              <a:rPr lang="en-US" b="1" i="1" dirty="0" smtClean="0"/>
              <a:t>Lessons Learned from the Trenches of Forty Years of Pastoral Ministry</a:t>
            </a:r>
          </a:p>
        </p:txBody>
      </p:sp>
      <p:sp>
        <p:nvSpPr>
          <p:cNvPr id="3" name="TextBox 2"/>
          <p:cNvSpPr txBox="1"/>
          <p:nvPr/>
        </p:nvSpPr>
        <p:spPr>
          <a:xfrm>
            <a:off x="2197886" y="1925655"/>
            <a:ext cx="4740671" cy="461665"/>
          </a:xfrm>
          <a:prstGeom prst="rect">
            <a:avLst/>
          </a:prstGeom>
          <a:noFill/>
        </p:spPr>
        <p:txBody>
          <a:bodyPr wrap="square" rtlCol="0">
            <a:spAutoFit/>
          </a:bodyPr>
          <a:lstStyle/>
          <a:p>
            <a:pPr algn="ctr"/>
            <a:r>
              <a:rPr lang="en-US" sz="2400" b="1" dirty="0"/>
              <a:t>Make enthusiasm a daily must</a:t>
            </a:r>
            <a:r>
              <a:rPr lang="en-US" sz="2400" b="1" dirty="0" smtClean="0"/>
              <a:t>.</a:t>
            </a:r>
            <a:endParaRPr lang="en-US" sz="2400" b="1" dirty="0"/>
          </a:p>
        </p:txBody>
      </p:sp>
    </p:spTree>
    <p:extLst>
      <p:ext uri="{BB962C8B-B14F-4D97-AF65-F5344CB8AC3E}">
        <p14:creationId xmlns:p14="http://schemas.microsoft.com/office/powerpoint/2010/main" val="4237931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49" y="272757"/>
            <a:ext cx="7886700" cy="1325563"/>
          </a:xfrm>
        </p:spPr>
        <p:txBody>
          <a:bodyPr>
            <a:noAutofit/>
          </a:bodyPr>
          <a:lstStyle/>
          <a:p>
            <a:pPr algn="ctr"/>
            <a:r>
              <a:rPr lang="en-US" sz="4800" b="1" dirty="0"/>
              <a:t>Principles of Decision Making for Church Leaders</a:t>
            </a:r>
            <a:endParaRPr lang="en-US" sz="4800" dirty="0"/>
          </a:p>
        </p:txBody>
      </p:sp>
      <p:sp>
        <p:nvSpPr>
          <p:cNvPr id="5" name="Content Placeholder 4"/>
          <p:cNvSpPr>
            <a:spLocks noGrp="1"/>
          </p:cNvSpPr>
          <p:nvPr>
            <p:ph idx="1"/>
          </p:nvPr>
        </p:nvSpPr>
        <p:spPr>
          <a:xfrm>
            <a:off x="389743" y="2767806"/>
            <a:ext cx="8364511" cy="3767027"/>
          </a:xfrm>
        </p:spPr>
        <p:txBody>
          <a:bodyPr>
            <a:normAutofit lnSpcReduction="10000"/>
          </a:bodyPr>
          <a:lstStyle/>
          <a:p>
            <a:pPr marL="0" indent="0">
              <a:buNone/>
            </a:pPr>
            <a:r>
              <a:rPr lang="en-US" b="1" dirty="0"/>
              <a:t>The Principles for Renovate Leaders:</a:t>
            </a:r>
          </a:p>
          <a:p>
            <a:pPr marL="0" indent="0">
              <a:buNone/>
            </a:pPr>
            <a:endParaRPr lang="en-US" dirty="0" smtClean="0"/>
          </a:p>
          <a:p>
            <a:pPr marL="0" indent="0">
              <a:buNone/>
            </a:pPr>
            <a:r>
              <a:rPr lang="en-US" dirty="0" smtClean="0"/>
              <a:t>Learn to be more playful as you make work fun. Successful pastors know how to make the work of ministry fun. Pastors model fun at work and fun in the ministry have a greater chance to lead others towards something new and exciting. Model working hard and playing hard. Create fun at church. Minimize the stress associated with so much of the work of ministry. </a:t>
            </a:r>
            <a:endParaRPr lang="en-US" dirty="0"/>
          </a:p>
        </p:txBody>
      </p:sp>
      <p:sp>
        <p:nvSpPr>
          <p:cNvPr id="6" name="Rectangle 5"/>
          <p:cNvSpPr/>
          <p:nvPr/>
        </p:nvSpPr>
        <p:spPr>
          <a:xfrm>
            <a:off x="0" y="1598320"/>
            <a:ext cx="9144000" cy="1086357"/>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pic>
        <p:nvPicPr>
          <p:cNvPr id="7" name="Picture 6"/>
          <p:cNvPicPr>
            <a:picLocks noChangeAspect="1"/>
          </p:cNvPicPr>
          <p:nvPr/>
        </p:nvPicPr>
        <p:blipFill>
          <a:blip r:embed="rId2"/>
          <a:stretch>
            <a:fillRect/>
          </a:stretch>
        </p:blipFill>
        <p:spPr>
          <a:xfrm rot="480005" flipH="1">
            <a:off x="42822" y="1061497"/>
            <a:ext cx="1602588" cy="1602588"/>
          </a:xfrm>
          <a:prstGeom prst="rect">
            <a:avLst/>
          </a:prstGeom>
        </p:spPr>
      </p:pic>
      <p:pic>
        <p:nvPicPr>
          <p:cNvPr id="8" name="Picture 7"/>
          <p:cNvPicPr>
            <a:picLocks noChangeAspect="1"/>
          </p:cNvPicPr>
          <p:nvPr/>
        </p:nvPicPr>
        <p:blipFill>
          <a:blip r:embed="rId3"/>
          <a:stretch>
            <a:fillRect/>
          </a:stretch>
        </p:blipFill>
        <p:spPr>
          <a:xfrm>
            <a:off x="8034726" y="1681450"/>
            <a:ext cx="779490" cy="950077"/>
          </a:xfrm>
          <a:prstGeom prst="rect">
            <a:avLst/>
          </a:prstGeom>
        </p:spPr>
      </p:pic>
      <p:sp>
        <p:nvSpPr>
          <p:cNvPr id="2" name="TextBox 1"/>
          <p:cNvSpPr txBox="1"/>
          <p:nvPr/>
        </p:nvSpPr>
        <p:spPr>
          <a:xfrm>
            <a:off x="1079294" y="6534834"/>
            <a:ext cx="6775554" cy="369332"/>
          </a:xfrm>
          <a:prstGeom prst="rect">
            <a:avLst/>
          </a:prstGeom>
          <a:noFill/>
        </p:spPr>
        <p:txBody>
          <a:bodyPr wrap="square" rtlCol="0">
            <a:spAutoFit/>
          </a:bodyPr>
          <a:lstStyle/>
          <a:p>
            <a:r>
              <a:rPr lang="en-US" b="1" i="1" dirty="0" smtClean="0"/>
              <a:t>Lessons Learned from the Trenches of Forty Years of Pastoral Ministry</a:t>
            </a:r>
          </a:p>
        </p:txBody>
      </p:sp>
      <p:sp>
        <p:nvSpPr>
          <p:cNvPr id="3" name="TextBox 2"/>
          <p:cNvSpPr txBox="1"/>
          <p:nvPr/>
        </p:nvSpPr>
        <p:spPr>
          <a:xfrm>
            <a:off x="1229192" y="2042733"/>
            <a:ext cx="6685611" cy="461665"/>
          </a:xfrm>
          <a:prstGeom prst="rect">
            <a:avLst/>
          </a:prstGeom>
          <a:noFill/>
        </p:spPr>
        <p:txBody>
          <a:bodyPr wrap="square" rtlCol="0">
            <a:spAutoFit/>
          </a:bodyPr>
          <a:lstStyle/>
          <a:p>
            <a:pPr algn="ctr"/>
            <a:r>
              <a:rPr lang="en-US" sz="2400" b="1" dirty="0"/>
              <a:t>Learn to be more playful as you make work fun. </a:t>
            </a:r>
          </a:p>
        </p:txBody>
      </p:sp>
    </p:spTree>
    <p:extLst>
      <p:ext uri="{BB962C8B-B14F-4D97-AF65-F5344CB8AC3E}">
        <p14:creationId xmlns:p14="http://schemas.microsoft.com/office/powerpoint/2010/main" val="16350095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49" y="272757"/>
            <a:ext cx="7886700" cy="1325563"/>
          </a:xfrm>
        </p:spPr>
        <p:txBody>
          <a:bodyPr>
            <a:noAutofit/>
          </a:bodyPr>
          <a:lstStyle/>
          <a:p>
            <a:pPr algn="ctr"/>
            <a:r>
              <a:rPr lang="en-US" sz="4800" b="1" dirty="0"/>
              <a:t>Principles of Decision Making for Church Leaders</a:t>
            </a:r>
            <a:endParaRPr lang="en-US" sz="4800" dirty="0"/>
          </a:p>
        </p:txBody>
      </p:sp>
      <p:sp>
        <p:nvSpPr>
          <p:cNvPr id="5" name="Content Placeholder 4"/>
          <p:cNvSpPr>
            <a:spLocks noGrp="1"/>
          </p:cNvSpPr>
          <p:nvPr>
            <p:ph idx="1"/>
          </p:nvPr>
        </p:nvSpPr>
        <p:spPr>
          <a:xfrm>
            <a:off x="187376" y="2725808"/>
            <a:ext cx="8769246" cy="3973329"/>
          </a:xfrm>
        </p:spPr>
        <p:txBody>
          <a:bodyPr>
            <a:normAutofit fontScale="92500"/>
          </a:bodyPr>
          <a:lstStyle/>
          <a:p>
            <a:pPr marL="0" indent="0">
              <a:buNone/>
            </a:pPr>
            <a:r>
              <a:rPr lang="en-US" b="1" dirty="0"/>
              <a:t>The Principles for Renovate Leaders:</a:t>
            </a:r>
          </a:p>
          <a:p>
            <a:pPr marL="0" indent="0">
              <a:buNone/>
            </a:pPr>
            <a:endParaRPr lang="en-US" dirty="0" smtClean="0"/>
          </a:p>
          <a:p>
            <a:pPr marL="0" indent="0">
              <a:buNone/>
            </a:pPr>
            <a:r>
              <a:rPr lang="en-US" dirty="0" smtClean="0"/>
              <a:t>Do your work and then go home! Pastors and ministers schedules get out of balanced sometimes. There is no prize for working on vacations or sacrificing your family on the altar of a lazy laity at church. Pastors should take their weekly days off. They should use their vacation times up each year. Stop clocking hours for hours sake. Pastors should slow down and stop running at a breakneck pace. Do not allow your ministry to become the whole of your existence.</a:t>
            </a:r>
            <a:endParaRPr lang="en-US" dirty="0"/>
          </a:p>
        </p:txBody>
      </p:sp>
      <p:sp>
        <p:nvSpPr>
          <p:cNvPr id="6" name="Rectangle 5"/>
          <p:cNvSpPr/>
          <p:nvPr/>
        </p:nvSpPr>
        <p:spPr>
          <a:xfrm>
            <a:off x="0" y="1598320"/>
            <a:ext cx="9144000" cy="1086357"/>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pic>
        <p:nvPicPr>
          <p:cNvPr id="7" name="Picture 6"/>
          <p:cNvPicPr>
            <a:picLocks noChangeAspect="1"/>
          </p:cNvPicPr>
          <p:nvPr/>
        </p:nvPicPr>
        <p:blipFill>
          <a:blip r:embed="rId2"/>
          <a:stretch>
            <a:fillRect/>
          </a:stretch>
        </p:blipFill>
        <p:spPr>
          <a:xfrm rot="480005" flipH="1">
            <a:off x="103718" y="1184668"/>
            <a:ext cx="1602588" cy="1602588"/>
          </a:xfrm>
          <a:prstGeom prst="rect">
            <a:avLst/>
          </a:prstGeom>
        </p:spPr>
      </p:pic>
      <p:pic>
        <p:nvPicPr>
          <p:cNvPr id="8" name="Picture 7"/>
          <p:cNvPicPr>
            <a:picLocks noChangeAspect="1"/>
          </p:cNvPicPr>
          <p:nvPr/>
        </p:nvPicPr>
        <p:blipFill>
          <a:blip r:embed="rId3"/>
          <a:stretch>
            <a:fillRect/>
          </a:stretch>
        </p:blipFill>
        <p:spPr>
          <a:xfrm>
            <a:off x="8034726" y="1681450"/>
            <a:ext cx="779490" cy="950077"/>
          </a:xfrm>
          <a:prstGeom prst="rect">
            <a:avLst/>
          </a:prstGeom>
        </p:spPr>
      </p:pic>
      <p:sp>
        <p:nvSpPr>
          <p:cNvPr id="2" name="TextBox 1"/>
          <p:cNvSpPr txBox="1"/>
          <p:nvPr/>
        </p:nvSpPr>
        <p:spPr>
          <a:xfrm>
            <a:off x="1079294" y="6534834"/>
            <a:ext cx="6775554" cy="369332"/>
          </a:xfrm>
          <a:prstGeom prst="rect">
            <a:avLst/>
          </a:prstGeom>
          <a:noFill/>
        </p:spPr>
        <p:txBody>
          <a:bodyPr wrap="square" rtlCol="0">
            <a:spAutoFit/>
          </a:bodyPr>
          <a:lstStyle/>
          <a:p>
            <a:r>
              <a:rPr lang="en-US" b="1" i="1" dirty="0" smtClean="0"/>
              <a:t>Lessons Learned from the Trenches of Forty Years of Pastoral Ministry</a:t>
            </a:r>
          </a:p>
        </p:txBody>
      </p:sp>
      <p:sp>
        <p:nvSpPr>
          <p:cNvPr id="3" name="TextBox 2"/>
          <p:cNvSpPr txBox="1"/>
          <p:nvPr/>
        </p:nvSpPr>
        <p:spPr>
          <a:xfrm>
            <a:off x="2248525" y="1884861"/>
            <a:ext cx="5126636" cy="461665"/>
          </a:xfrm>
          <a:prstGeom prst="rect">
            <a:avLst/>
          </a:prstGeom>
          <a:noFill/>
        </p:spPr>
        <p:txBody>
          <a:bodyPr wrap="square" rtlCol="0">
            <a:spAutoFit/>
          </a:bodyPr>
          <a:lstStyle/>
          <a:p>
            <a:pPr algn="ctr"/>
            <a:r>
              <a:rPr lang="en-US" sz="2400" b="1" dirty="0"/>
              <a:t>Do your work and then go home! </a:t>
            </a:r>
          </a:p>
        </p:txBody>
      </p:sp>
    </p:spTree>
    <p:extLst>
      <p:ext uri="{BB962C8B-B14F-4D97-AF65-F5344CB8AC3E}">
        <p14:creationId xmlns:p14="http://schemas.microsoft.com/office/powerpoint/2010/main" val="7865105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49" y="272757"/>
            <a:ext cx="7886700" cy="1325563"/>
          </a:xfrm>
        </p:spPr>
        <p:txBody>
          <a:bodyPr>
            <a:noAutofit/>
          </a:bodyPr>
          <a:lstStyle/>
          <a:p>
            <a:pPr algn="ctr"/>
            <a:r>
              <a:rPr lang="en-US" sz="4800" b="1" dirty="0"/>
              <a:t>Principles of Decision Making for Church Leaders</a:t>
            </a:r>
            <a:endParaRPr lang="en-US" sz="4800" dirty="0"/>
          </a:p>
        </p:txBody>
      </p:sp>
      <p:sp>
        <p:nvSpPr>
          <p:cNvPr id="5" name="Content Placeholder 4"/>
          <p:cNvSpPr>
            <a:spLocks noGrp="1"/>
          </p:cNvSpPr>
          <p:nvPr>
            <p:ph idx="1"/>
          </p:nvPr>
        </p:nvSpPr>
        <p:spPr>
          <a:xfrm>
            <a:off x="389743" y="2767806"/>
            <a:ext cx="8364511" cy="3767027"/>
          </a:xfrm>
        </p:spPr>
        <p:txBody>
          <a:bodyPr>
            <a:normAutofit lnSpcReduction="10000"/>
          </a:bodyPr>
          <a:lstStyle/>
          <a:p>
            <a:pPr marL="0" indent="0">
              <a:buNone/>
            </a:pPr>
            <a:r>
              <a:rPr lang="en-US" b="1" dirty="0"/>
              <a:t>The Principles for Renovate Leaders:</a:t>
            </a:r>
          </a:p>
          <a:p>
            <a:pPr marL="0" indent="0">
              <a:buNone/>
            </a:pPr>
            <a:endParaRPr lang="en-US" dirty="0" smtClean="0"/>
          </a:p>
          <a:p>
            <a:pPr marL="0" indent="0">
              <a:buNone/>
            </a:pPr>
            <a:r>
              <a:rPr lang="en-US" dirty="0" smtClean="0"/>
              <a:t>If it was easy, we would call it softball! Leading a church is often lonely. Get ready for that at times. Develop friends outside of the church which will help balance you. Success in the work of the church often rest squarely on the pastors shoulders. Accept the responsibility you have been given. Lead by example. Know when to buckle down and when to leave the work for the next guy.</a:t>
            </a:r>
            <a:endParaRPr lang="en-US" dirty="0"/>
          </a:p>
        </p:txBody>
      </p:sp>
      <p:sp>
        <p:nvSpPr>
          <p:cNvPr id="6" name="Rectangle 5"/>
          <p:cNvSpPr/>
          <p:nvPr/>
        </p:nvSpPr>
        <p:spPr>
          <a:xfrm>
            <a:off x="0" y="1598320"/>
            <a:ext cx="9144000" cy="1086357"/>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pic>
        <p:nvPicPr>
          <p:cNvPr id="7" name="Picture 6"/>
          <p:cNvPicPr>
            <a:picLocks noChangeAspect="1"/>
          </p:cNvPicPr>
          <p:nvPr/>
        </p:nvPicPr>
        <p:blipFill>
          <a:blip r:embed="rId2"/>
          <a:stretch>
            <a:fillRect/>
          </a:stretch>
        </p:blipFill>
        <p:spPr>
          <a:xfrm rot="480005" flipH="1">
            <a:off x="103719" y="1214651"/>
            <a:ext cx="1602588" cy="1602588"/>
          </a:xfrm>
          <a:prstGeom prst="rect">
            <a:avLst/>
          </a:prstGeom>
        </p:spPr>
      </p:pic>
      <p:pic>
        <p:nvPicPr>
          <p:cNvPr id="8" name="Picture 7"/>
          <p:cNvPicPr>
            <a:picLocks noChangeAspect="1"/>
          </p:cNvPicPr>
          <p:nvPr/>
        </p:nvPicPr>
        <p:blipFill>
          <a:blip r:embed="rId3"/>
          <a:stretch>
            <a:fillRect/>
          </a:stretch>
        </p:blipFill>
        <p:spPr>
          <a:xfrm>
            <a:off x="8034726" y="1681450"/>
            <a:ext cx="779490" cy="950077"/>
          </a:xfrm>
          <a:prstGeom prst="rect">
            <a:avLst/>
          </a:prstGeom>
        </p:spPr>
      </p:pic>
      <p:sp>
        <p:nvSpPr>
          <p:cNvPr id="2" name="TextBox 1"/>
          <p:cNvSpPr txBox="1"/>
          <p:nvPr/>
        </p:nvSpPr>
        <p:spPr>
          <a:xfrm>
            <a:off x="1079294" y="6534834"/>
            <a:ext cx="6775554" cy="369332"/>
          </a:xfrm>
          <a:prstGeom prst="rect">
            <a:avLst/>
          </a:prstGeom>
          <a:noFill/>
        </p:spPr>
        <p:txBody>
          <a:bodyPr wrap="square" rtlCol="0">
            <a:spAutoFit/>
          </a:bodyPr>
          <a:lstStyle/>
          <a:p>
            <a:r>
              <a:rPr lang="en-US" b="1" i="1" dirty="0" smtClean="0"/>
              <a:t>Lessons Learned from the Trenches of Forty Years of Pastoral Ministry</a:t>
            </a:r>
          </a:p>
        </p:txBody>
      </p:sp>
      <p:sp>
        <p:nvSpPr>
          <p:cNvPr id="3" name="TextBox 2"/>
          <p:cNvSpPr txBox="1"/>
          <p:nvPr/>
        </p:nvSpPr>
        <p:spPr>
          <a:xfrm>
            <a:off x="1617045" y="1974827"/>
            <a:ext cx="5909905" cy="461665"/>
          </a:xfrm>
          <a:prstGeom prst="rect">
            <a:avLst/>
          </a:prstGeom>
          <a:noFill/>
        </p:spPr>
        <p:txBody>
          <a:bodyPr wrap="square" rtlCol="0">
            <a:spAutoFit/>
          </a:bodyPr>
          <a:lstStyle/>
          <a:p>
            <a:pPr algn="ctr"/>
            <a:r>
              <a:rPr lang="en-US" sz="2400" b="1" dirty="0"/>
              <a:t>If it was easy, we would call it softball</a:t>
            </a:r>
            <a:r>
              <a:rPr lang="en-US" sz="2400" b="1" dirty="0" smtClean="0"/>
              <a:t>!</a:t>
            </a:r>
            <a:endParaRPr lang="en-US" sz="2400" b="1" dirty="0"/>
          </a:p>
        </p:txBody>
      </p:sp>
    </p:spTree>
    <p:extLst>
      <p:ext uri="{BB962C8B-B14F-4D97-AF65-F5344CB8AC3E}">
        <p14:creationId xmlns:p14="http://schemas.microsoft.com/office/powerpoint/2010/main" val="173851049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a:xfrm>
            <a:off x="374755" y="363300"/>
            <a:ext cx="8229600" cy="1267132"/>
          </a:xfrm>
        </p:spPr>
        <p:txBody>
          <a:bodyPr>
            <a:normAutofit fontScale="90000"/>
          </a:bodyPr>
          <a:lstStyle/>
          <a:p>
            <a:r>
              <a:rPr lang="en-US" b="1" dirty="0"/>
              <a:t>Principles of Decision Making for Church Leaders</a:t>
            </a:r>
          </a:p>
        </p:txBody>
      </p:sp>
      <p:sp>
        <p:nvSpPr>
          <p:cNvPr id="9" name="Subtitle 8"/>
          <p:cNvSpPr>
            <a:spLocks noGrp="1"/>
          </p:cNvSpPr>
          <p:nvPr>
            <p:ph type="subTitle" idx="1"/>
          </p:nvPr>
        </p:nvSpPr>
        <p:spPr>
          <a:xfrm>
            <a:off x="809469" y="4495671"/>
            <a:ext cx="8229600" cy="2249214"/>
          </a:xfrm>
        </p:spPr>
        <p:txBody>
          <a:bodyPr>
            <a:normAutofit fontScale="92500" lnSpcReduction="10000"/>
          </a:bodyPr>
          <a:lstStyle/>
          <a:p>
            <a:r>
              <a:rPr lang="en-US" sz="3600" b="1" dirty="0" smtClean="0"/>
              <a:t>Lessons Learned from the Trenches </a:t>
            </a:r>
          </a:p>
          <a:p>
            <a:r>
              <a:rPr lang="en-US" sz="3600" b="1" dirty="0" smtClean="0"/>
              <a:t>of Forty Years of Pastoral Ministry</a:t>
            </a:r>
          </a:p>
          <a:p>
            <a:r>
              <a:rPr lang="en-US" b="1" dirty="0" smtClean="0"/>
              <a:t>By Dr. Tom Cheyney</a:t>
            </a:r>
          </a:p>
          <a:p>
            <a:r>
              <a:rPr lang="en-US" b="1" dirty="0" smtClean="0"/>
              <a:t>Founder &amp; Directional Leader</a:t>
            </a:r>
          </a:p>
          <a:p>
            <a:r>
              <a:rPr lang="en-US" b="1" dirty="0" smtClean="0"/>
              <a:t>The Renovate Group</a:t>
            </a:r>
            <a:endParaRPr lang="en-US" b="1" dirty="0"/>
          </a:p>
        </p:txBody>
      </p:sp>
      <p:sp>
        <p:nvSpPr>
          <p:cNvPr id="6" name="Rectangle 5"/>
          <p:cNvSpPr/>
          <p:nvPr/>
        </p:nvSpPr>
        <p:spPr>
          <a:xfrm>
            <a:off x="0" y="1875426"/>
            <a:ext cx="9144000" cy="2152771"/>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pic>
        <p:nvPicPr>
          <p:cNvPr id="7" name="Picture 6"/>
          <p:cNvPicPr>
            <a:picLocks noChangeAspect="1"/>
          </p:cNvPicPr>
          <p:nvPr/>
        </p:nvPicPr>
        <p:blipFill>
          <a:blip r:embed="rId2"/>
          <a:stretch>
            <a:fillRect/>
          </a:stretch>
        </p:blipFill>
        <p:spPr>
          <a:xfrm rot="480005" flipH="1">
            <a:off x="-44498" y="1672073"/>
            <a:ext cx="3859931" cy="3859931"/>
          </a:xfrm>
          <a:prstGeom prst="rect">
            <a:avLst/>
          </a:prstGeom>
        </p:spPr>
      </p:pic>
      <p:pic>
        <p:nvPicPr>
          <p:cNvPr id="10" name="Picture 9"/>
          <p:cNvPicPr>
            <a:picLocks noChangeAspect="1"/>
          </p:cNvPicPr>
          <p:nvPr/>
        </p:nvPicPr>
        <p:blipFill>
          <a:blip r:embed="rId3"/>
          <a:stretch>
            <a:fillRect/>
          </a:stretch>
        </p:blipFill>
        <p:spPr>
          <a:xfrm>
            <a:off x="7075357" y="2053625"/>
            <a:ext cx="1528999" cy="1863611"/>
          </a:xfrm>
          <a:prstGeom prst="rect">
            <a:avLst/>
          </a:prstGeom>
        </p:spPr>
      </p:pic>
    </p:spTree>
    <p:extLst>
      <p:ext uri="{BB962C8B-B14F-4D97-AF65-F5344CB8AC3E}">
        <p14:creationId xmlns:p14="http://schemas.microsoft.com/office/powerpoint/2010/main" val="11201430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628649" y="272757"/>
            <a:ext cx="7886700" cy="1325563"/>
          </a:xfrm>
        </p:spPr>
        <p:txBody>
          <a:bodyPr>
            <a:noAutofit/>
          </a:bodyPr>
          <a:lstStyle/>
          <a:p>
            <a:pPr algn="ctr"/>
            <a:r>
              <a:rPr lang="en-US" sz="4800" b="1" dirty="0"/>
              <a:t>Principles of Decision Making for Church Leaders</a:t>
            </a:r>
            <a:endParaRPr lang="en-US" sz="4800" dirty="0"/>
          </a:p>
        </p:txBody>
      </p:sp>
      <p:sp>
        <p:nvSpPr>
          <p:cNvPr id="5" name="Content Placeholder 4"/>
          <p:cNvSpPr>
            <a:spLocks noGrp="1"/>
          </p:cNvSpPr>
          <p:nvPr>
            <p:ph idx="1"/>
          </p:nvPr>
        </p:nvSpPr>
        <p:spPr>
          <a:xfrm>
            <a:off x="389743" y="2767806"/>
            <a:ext cx="8364511" cy="3767027"/>
          </a:xfrm>
        </p:spPr>
        <p:txBody>
          <a:bodyPr>
            <a:normAutofit/>
          </a:bodyPr>
          <a:lstStyle/>
          <a:p>
            <a:pPr marL="0" indent="0" algn="ctr">
              <a:buNone/>
            </a:pPr>
            <a:r>
              <a:rPr lang="en-US" sz="3600" b="1" dirty="0" smtClean="0"/>
              <a:t>A </a:t>
            </a:r>
            <a:r>
              <a:rPr lang="en-US" sz="3600" b="1" dirty="0"/>
              <a:t>G</a:t>
            </a:r>
            <a:r>
              <a:rPr lang="en-US" sz="3600" b="1" dirty="0" smtClean="0"/>
              <a:t>ood Pastoral Leader Will Surround Himself with People who complement his skills. If you will honestly assess your abilities, you will know what to look for in other staff to supplement your gifting's. </a:t>
            </a:r>
            <a:endParaRPr lang="en-US" sz="3600" b="1" dirty="0"/>
          </a:p>
        </p:txBody>
      </p:sp>
      <p:sp>
        <p:nvSpPr>
          <p:cNvPr id="6" name="Rectangle 5"/>
          <p:cNvSpPr/>
          <p:nvPr/>
        </p:nvSpPr>
        <p:spPr>
          <a:xfrm>
            <a:off x="0" y="1598320"/>
            <a:ext cx="9144000" cy="1086357"/>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pic>
        <p:nvPicPr>
          <p:cNvPr id="7" name="Picture 6"/>
          <p:cNvPicPr>
            <a:picLocks noChangeAspect="1"/>
          </p:cNvPicPr>
          <p:nvPr/>
        </p:nvPicPr>
        <p:blipFill>
          <a:blip r:embed="rId2"/>
          <a:stretch>
            <a:fillRect/>
          </a:stretch>
        </p:blipFill>
        <p:spPr>
          <a:xfrm rot="480005" flipH="1">
            <a:off x="57812" y="1184669"/>
            <a:ext cx="1602588" cy="1602588"/>
          </a:xfrm>
          <a:prstGeom prst="rect">
            <a:avLst/>
          </a:prstGeom>
        </p:spPr>
      </p:pic>
      <p:pic>
        <p:nvPicPr>
          <p:cNvPr id="8" name="Picture 7"/>
          <p:cNvPicPr>
            <a:picLocks noChangeAspect="1"/>
          </p:cNvPicPr>
          <p:nvPr/>
        </p:nvPicPr>
        <p:blipFill>
          <a:blip r:embed="rId3"/>
          <a:stretch>
            <a:fillRect/>
          </a:stretch>
        </p:blipFill>
        <p:spPr>
          <a:xfrm>
            <a:off x="8034726" y="1681450"/>
            <a:ext cx="779490" cy="950077"/>
          </a:xfrm>
          <a:prstGeom prst="rect">
            <a:avLst/>
          </a:prstGeom>
        </p:spPr>
      </p:pic>
      <p:sp>
        <p:nvSpPr>
          <p:cNvPr id="2" name="TextBox 1"/>
          <p:cNvSpPr txBox="1"/>
          <p:nvPr/>
        </p:nvSpPr>
        <p:spPr>
          <a:xfrm>
            <a:off x="1079294" y="6534834"/>
            <a:ext cx="6775554" cy="369332"/>
          </a:xfrm>
          <a:prstGeom prst="rect">
            <a:avLst/>
          </a:prstGeom>
          <a:noFill/>
        </p:spPr>
        <p:txBody>
          <a:bodyPr wrap="square" rtlCol="0">
            <a:spAutoFit/>
          </a:bodyPr>
          <a:lstStyle/>
          <a:p>
            <a:r>
              <a:rPr lang="en-US" b="1" i="1" dirty="0" smtClean="0"/>
              <a:t>Lessons Learned from the Trenches of Forty Years of Pastoral Ministry</a:t>
            </a:r>
          </a:p>
        </p:txBody>
      </p:sp>
    </p:spTree>
    <p:extLst>
      <p:ext uri="{BB962C8B-B14F-4D97-AF65-F5344CB8AC3E}">
        <p14:creationId xmlns:p14="http://schemas.microsoft.com/office/powerpoint/2010/main" val="134270088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49" y="272757"/>
            <a:ext cx="7886700" cy="1325563"/>
          </a:xfrm>
        </p:spPr>
        <p:txBody>
          <a:bodyPr>
            <a:noAutofit/>
          </a:bodyPr>
          <a:lstStyle/>
          <a:p>
            <a:pPr algn="ctr"/>
            <a:r>
              <a:rPr lang="en-US" sz="4800" b="1" dirty="0"/>
              <a:t>Principles of Decision Making for Church Leaders</a:t>
            </a:r>
            <a:endParaRPr lang="en-US" sz="4800" dirty="0"/>
          </a:p>
        </p:txBody>
      </p:sp>
      <p:sp>
        <p:nvSpPr>
          <p:cNvPr id="5" name="Content Placeholder 4"/>
          <p:cNvSpPr>
            <a:spLocks noGrp="1"/>
          </p:cNvSpPr>
          <p:nvPr>
            <p:ph idx="1"/>
          </p:nvPr>
        </p:nvSpPr>
        <p:spPr>
          <a:xfrm>
            <a:off x="389743" y="2767806"/>
            <a:ext cx="8364511" cy="3767027"/>
          </a:xfrm>
        </p:spPr>
        <p:txBody>
          <a:bodyPr/>
          <a:lstStyle/>
          <a:p>
            <a:pPr marL="0" indent="0">
              <a:buNone/>
            </a:pPr>
            <a:endParaRPr lang="en-US" dirty="0"/>
          </a:p>
        </p:txBody>
      </p:sp>
      <p:sp>
        <p:nvSpPr>
          <p:cNvPr id="6" name="Rectangle 5"/>
          <p:cNvSpPr/>
          <p:nvPr/>
        </p:nvSpPr>
        <p:spPr>
          <a:xfrm>
            <a:off x="0" y="1598320"/>
            <a:ext cx="9144000" cy="1086357"/>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pic>
        <p:nvPicPr>
          <p:cNvPr id="7" name="Picture 6"/>
          <p:cNvPicPr>
            <a:picLocks noChangeAspect="1"/>
          </p:cNvPicPr>
          <p:nvPr/>
        </p:nvPicPr>
        <p:blipFill>
          <a:blip r:embed="rId2"/>
          <a:stretch>
            <a:fillRect/>
          </a:stretch>
        </p:blipFill>
        <p:spPr>
          <a:xfrm rot="480005" flipH="1">
            <a:off x="103721" y="1559424"/>
            <a:ext cx="1602588" cy="1602588"/>
          </a:xfrm>
          <a:prstGeom prst="rect">
            <a:avLst/>
          </a:prstGeom>
        </p:spPr>
      </p:pic>
      <p:pic>
        <p:nvPicPr>
          <p:cNvPr id="8" name="Picture 7"/>
          <p:cNvPicPr>
            <a:picLocks noChangeAspect="1"/>
          </p:cNvPicPr>
          <p:nvPr/>
        </p:nvPicPr>
        <p:blipFill>
          <a:blip r:embed="rId3"/>
          <a:stretch>
            <a:fillRect/>
          </a:stretch>
        </p:blipFill>
        <p:spPr>
          <a:xfrm>
            <a:off x="8034726" y="1681450"/>
            <a:ext cx="779490" cy="950077"/>
          </a:xfrm>
          <a:prstGeom prst="rect">
            <a:avLst/>
          </a:prstGeom>
        </p:spPr>
      </p:pic>
      <p:sp>
        <p:nvSpPr>
          <p:cNvPr id="2" name="TextBox 1"/>
          <p:cNvSpPr txBox="1"/>
          <p:nvPr/>
        </p:nvSpPr>
        <p:spPr>
          <a:xfrm>
            <a:off x="1079294" y="6534834"/>
            <a:ext cx="6775554" cy="369332"/>
          </a:xfrm>
          <a:prstGeom prst="rect">
            <a:avLst/>
          </a:prstGeom>
          <a:noFill/>
        </p:spPr>
        <p:txBody>
          <a:bodyPr wrap="square" rtlCol="0">
            <a:spAutoFit/>
          </a:bodyPr>
          <a:lstStyle/>
          <a:p>
            <a:r>
              <a:rPr lang="en-US" b="1" i="1" dirty="0" smtClean="0"/>
              <a:t>Lessons Learned from the Trenches of Forty Years of Pastoral Ministry</a:t>
            </a:r>
          </a:p>
        </p:txBody>
      </p:sp>
    </p:spTree>
    <p:extLst>
      <p:ext uri="{BB962C8B-B14F-4D97-AF65-F5344CB8AC3E}">
        <p14:creationId xmlns:p14="http://schemas.microsoft.com/office/powerpoint/2010/main" val="10302240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628649" y="272757"/>
            <a:ext cx="7886700" cy="1325563"/>
          </a:xfrm>
        </p:spPr>
        <p:txBody>
          <a:bodyPr>
            <a:noAutofit/>
          </a:bodyPr>
          <a:lstStyle/>
          <a:p>
            <a:pPr algn="ctr"/>
            <a:r>
              <a:rPr lang="en-US" sz="4800" b="1" dirty="0"/>
              <a:t>Principles of Decision Making for Church Leaders</a:t>
            </a:r>
            <a:endParaRPr lang="en-US" sz="4800" dirty="0"/>
          </a:p>
        </p:txBody>
      </p:sp>
      <p:sp>
        <p:nvSpPr>
          <p:cNvPr id="5" name="Content Placeholder 4"/>
          <p:cNvSpPr>
            <a:spLocks noGrp="1"/>
          </p:cNvSpPr>
          <p:nvPr>
            <p:ph idx="1"/>
          </p:nvPr>
        </p:nvSpPr>
        <p:spPr>
          <a:xfrm>
            <a:off x="389743" y="2767806"/>
            <a:ext cx="8364511" cy="3767027"/>
          </a:xfrm>
        </p:spPr>
        <p:txBody>
          <a:bodyPr/>
          <a:lstStyle/>
          <a:p>
            <a:pPr marL="0" indent="0">
              <a:buNone/>
            </a:pPr>
            <a:r>
              <a:rPr lang="en-US" b="1" dirty="0" smtClean="0"/>
              <a:t>The Principles for Renovate Leaders:</a:t>
            </a:r>
          </a:p>
          <a:p>
            <a:pPr marL="0" indent="0">
              <a:buNone/>
            </a:pPr>
            <a:endParaRPr lang="en-US" dirty="0"/>
          </a:p>
          <a:p>
            <a:pPr marL="0" indent="0">
              <a:buNone/>
            </a:pPr>
            <a:r>
              <a:rPr lang="en-US" dirty="0" smtClean="0"/>
              <a:t>Managing the “things” of ministry is easy. Pastoral leaders seek to motivate people daily, energizing people, and receiving 110 % out of a personal relationship.</a:t>
            </a:r>
          </a:p>
          <a:p>
            <a:pPr marL="0" indent="0">
              <a:buNone/>
            </a:pPr>
            <a:endParaRPr lang="en-US" dirty="0"/>
          </a:p>
          <a:p>
            <a:pPr marL="0" indent="0">
              <a:buNone/>
            </a:pPr>
            <a:r>
              <a:rPr lang="en-US" b="1" i="1" dirty="0" smtClean="0"/>
              <a:t>Relationships Matter in Ministry</a:t>
            </a:r>
            <a:endParaRPr lang="en-US" b="1" i="1" dirty="0"/>
          </a:p>
        </p:txBody>
      </p:sp>
      <p:sp>
        <p:nvSpPr>
          <p:cNvPr id="6" name="Rectangle 5"/>
          <p:cNvSpPr/>
          <p:nvPr/>
        </p:nvSpPr>
        <p:spPr>
          <a:xfrm>
            <a:off x="0" y="1598320"/>
            <a:ext cx="9144000" cy="1086357"/>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pic>
        <p:nvPicPr>
          <p:cNvPr id="7" name="Picture 6"/>
          <p:cNvPicPr>
            <a:picLocks noChangeAspect="1"/>
          </p:cNvPicPr>
          <p:nvPr/>
        </p:nvPicPr>
        <p:blipFill>
          <a:blip r:embed="rId2"/>
          <a:stretch>
            <a:fillRect/>
          </a:stretch>
        </p:blipFill>
        <p:spPr>
          <a:xfrm rot="480005" flipH="1">
            <a:off x="102779" y="1061498"/>
            <a:ext cx="1602588" cy="1602588"/>
          </a:xfrm>
          <a:prstGeom prst="rect">
            <a:avLst/>
          </a:prstGeom>
        </p:spPr>
      </p:pic>
      <p:pic>
        <p:nvPicPr>
          <p:cNvPr id="8" name="Picture 7"/>
          <p:cNvPicPr>
            <a:picLocks noChangeAspect="1"/>
          </p:cNvPicPr>
          <p:nvPr/>
        </p:nvPicPr>
        <p:blipFill>
          <a:blip r:embed="rId3"/>
          <a:stretch>
            <a:fillRect/>
          </a:stretch>
        </p:blipFill>
        <p:spPr>
          <a:xfrm>
            <a:off x="8034726" y="1681450"/>
            <a:ext cx="779490" cy="950077"/>
          </a:xfrm>
          <a:prstGeom prst="rect">
            <a:avLst/>
          </a:prstGeom>
        </p:spPr>
      </p:pic>
      <p:sp>
        <p:nvSpPr>
          <p:cNvPr id="2" name="TextBox 1"/>
          <p:cNvSpPr txBox="1"/>
          <p:nvPr/>
        </p:nvSpPr>
        <p:spPr>
          <a:xfrm>
            <a:off x="1079294" y="6534834"/>
            <a:ext cx="6775554" cy="369332"/>
          </a:xfrm>
          <a:prstGeom prst="rect">
            <a:avLst/>
          </a:prstGeom>
          <a:noFill/>
        </p:spPr>
        <p:txBody>
          <a:bodyPr wrap="square" rtlCol="0">
            <a:spAutoFit/>
          </a:bodyPr>
          <a:lstStyle/>
          <a:p>
            <a:r>
              <a:rPr lang="en-US" b="1" i="1" dirty="0" smtClean="0"/>
              <a:t>Lessons Learned from the Trenches of Forty Years of Pastoral Ministry</a:t>
            </a:r>
          </a:p>
        </p:txBody>
      </p:sp>
      <p:sp>
        <p:nvSpPr>
          <p:cNvPr id="3" name="TextBox 2"/>
          <p:cNvSpPr txBox="1"/>
          <p:nvPr/>
        </p:nvSpPr>
        <p:spPr>
          <a:xfrm>
            <a:off x="2315978" y="1925655"/>
            <a:ext cx="4512039" cy="461665"/>
          </a:xfrm>
          <a:prstGeom prst="rect">
            <a:avLst/>
          </a:prstGeom>
          <a:noFill/>
        </p:spPr>
        <p:txBody>
          <a:bodyPr wrap="square" rtlCol="0">
            <a:spAutoFit/>
          </a:bodyPr>
          <a:lstStyle/>
          <a:p>
            <a:pPr algn="ctr"/>
            <a:r>
              <a:rPr lang="en-US" sz="2400" b="1" i="1" dirty="0"/>
              <a:t>Relationships Matter in </a:t>
            </a:r>
            <a:r>
              <a:rPr lang="en-US" sz="2400" b="1" i="1" dirty="0" smtClean="0"/>
              <a:t>Ministry</a:t>
            </a:r>
            <a:endParaRPr lang="en-US" sz="2400" b="1" i="1" dirty="0"/>
          </a:p>
        </p:txBody>
      </p:sp>
    </p:spTree>
    <p:extLst>
      <p:ext uri="{BB962C8B-B14F-4D97-AF65-F5344CB8AC3E}">
        <p14:creationId xmlns:p14="http://schemas.microsoft.com/office/powerpoint/2010/main" val="271220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49" y="272757"/>
            <a:ext cx="7886700" cy="1325563"/>
          </a:xfrm>
        </p:spPr>
        <p:txBody>
          <a:bodyPr>
            <a:noAutofit/>
          </a:bodyPr>
          <a:lstStyle/>
          <a:p>
            <a:pPr algn="ctr"/>
            <a:r>
              <a:rPr lang="en-US" sz="4800" b="1" dirty="0"/>
              <a:t>Principles of Decision Making for Church Leaders</a:t>
            </a:r>
            <a:endParaRPr lang="en-US" sz="4800" dirty="0"/>
          </a:p>
        </p:txBody>
      </p:sp>
      <p:sp>
        <p:nvSpPr>
          <p:cNvPr id="5" name="Content Placeholder 4"/>
          <p:cNvSpPr>
            <a:spLocks noGrp="1"/>
          </p:cNvSpPr>
          <p:nvPr>
            <p:ph idx="1"/>
          </p:nvPr>
        </p:nvSpPr>
        <p:spPr>
          <a:xfrm>
            <a:off x="179882" y="2767806"/>
            <a:ext cx="8844197" cy="3977768"/>
          </a:xfrm>
        </p:spPr>
        <p:txBody>
          <a:bodyPr>
            <a:normAutofit fontScale="92500" lnSpcReduction="10000"/>
          </a:bodyPr>
          <a:lstStyle/>
          <a:p>
            <a:pPr marL="0" indent="0">
              <a:buNone/>
            </a:pPr>
            <a:r>
              <a:rPr lang="en-US" b="1" dirty="0"/>
              <a:t>The Principles for Renovate Leaders</a:t>
            </a:r>
            <a:r>
              <a:rPr lang="en-US" b="1" dirty="0" smtClean="0"/>
              <a:t>:</a:t>
            </a:r>
          </a:p>
          <a:p>
            <a:pPr marL="0" indent="0">
              <a:buNone/>
            </a:pPr>
            <a:endParaRPr lang="en-US" b="1" dirty="0"/>
          </a:p>
          <a:p>
            <a:pPr marL="0" indent="0">
              <a:buNone/>
            </a:pPr>
            <a:r>
              <a:rPr lang="en-US" b="1" dirty="0" smtClean="0"/>
              <a:t>Embrace the “BIG” ideas of your faithful  followers. Pastor leaders must work consciously to stay in touch with the best ideas of the people they lead. Leaders should constantly be on the look out for great ideas. Ideas become a pipeline to the advancement of the work of ministry in the church. They unleash a flood of interesting and useful insights. But realize the ultimate goal is to inspire your people not to just voice problems but also to figure out how to solve problems which arise.</a:t>
            </a:r>
            <a:endParaRPr lang="en-US" b="1" dirty="0"/>
          </a:p>
        </p:txBody>
      </p:sp>
      <p:sp>
        <p:nvSpPr>
          <p:cNvPr id="6" name="Rectangle 5"/>
          <p:cNvSpPr/>
          <p:nvPr/>
        </p:nvSpPr>
        <p:spPr>
          <a:xfrm>
            <a:off x="0" y="1598320"/>
            <a:ext cx="9144000" cy="1086357"/>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pic>
        <p:nvPicPr>
          <p:cNvPr id="7" name="Picture 6"/>
          <p:cNvPicPr>
            <a:picLocks noChangeAspect="1"/>
          </p:cNvPicPr>
          <p:nvPr/>
        </p:nvPicPr>
        <p:blipFill>
          <a:blip r:embed="rId2"/>
          <a:stretch>
            <a:fillRect/>
          </a:stretch>
        </p:blipFill>
        <p:spPr>
          <a:xfrm rot="480005" flipH="1">
            <a:off x="103720" y="1061497"/>
            <a:ext cx="1602588" cy="1602588"/>
          </a:xfrm>
          <a:prstGeom prst="rect">
            <a:avLst/>
          </a:prstGeom>
        </p:spPr>
      </p:pic>
      <p:pic>
        <p:nvPicPr>
          <p:cNvPr id="8" name="Picture 7"/>
          <p:cNvPicPr>
            <a:picLocks noChangeAspect="1"/>
          </p:cNvPicPr>
          <p:nvPr/>
        </p:nvPicPr>
        <p:blipFill>
          <a:blip r:embed="rId3"/>
          <a:stretch>
            <a:fillRect/>
          </a:stretch>
        </p:blipFill>
        <p:spPr>
          <a:xfrm>
            <a:off x="8034726" y="1681450"/>
            <a:ext cx="779490" cy="950077"/>
          </a:xfrm>
          <a:prstGeom prst="rect">
            <a:avLst/>
          </a:prstGeom>
        </p:spPr>
      </p:pic>
      <p:sp>
        <p:nvSpPr>
          <p:cNvPr id="2" name="TextBox 1"/>
          <p:cNvSpPr txBox="1"/>
          <p:nvPr/>
        </p:nvSpPr>
        <p:spPr>
          <a:xfrm>
            <a:off x="1079294" y="6534834"/>
            <a:ext cx="6775554" cy="369332"/>
          </a:xfrm>
          <a:prstGeom prst="rect">
            <a:avLst/>
          </a:prstGeom>
          <a:noFill/>
        </p:spPr>
        <p:txBody>
          <a:bodyPr wrap="square" rtlCol="0">
            <a:spAutoFit/>
          </a:bodyPr>
          <a:lstStyle/>
          <a:p>
            <a:r>
              <a:rPr lang="en-US" b="1" i="1" dirty="0" smtClean="0"/>
              <a:t>Lessons Learned from the Trenches of Forty Years of Pastoral Ministry</a:t>
            </a:r>
          </a:p>
        </p:txBody>
      </p:sp>
      <p:sp>
        <p:nvSpPr>
          <p:cNvPr id="3" name="TextBox 2"/>
          <p:cNvSpPr txBox="1"/>
          <p:nvPr/>
        </p:nvSpPr>
        <p:spPr>
          <a:xfrm>
            <a:off x="1630152" y="1823366"/>
            <a:ext cx="6224696" cy="830997"/>
          </a:xfrm>
          <a:prstGeom prst="rect">
            <a:avLst/>
          </a:prstGeom>
          <a:noFill/>
        </p:spPr>
        <p:txBody>
          <a:bodyPr wrap="square" rtlCol="0">
            <a:spAutoFit/>
          </a:bodyPr>
          <a:lstStyle/>
          <a:p>
            <a:pPr algn="ctr"/>
            <a:r>
              <a:rPr lang="en-US" sz="2400" b="1" dirty="0"/>
              <a:t>Embrace the “BIG” ideas of your faithful  followers.</a:t>
            </a:r>
            <a:endParaRPr lang="en-US" sz="2400" dirty="0"/>
          </a:p>
        </p:txBody>
      </p:sp>
    </p:spTree>
    <p:extLst>
      <p:ext uri="{BB962C8B-B14F-4D97-AF65-F5344CB8AC3E}">
        <p14:creationId xmlns:p14="http://schemas.microsoft.com/office/powerpoint/2010/main" val="19619252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49" y="272757"/>
            <a:ext cx="7886700" cy="1325563"/>
          </a:xfrm>
        </p:spPr>
        <p:txBody>
          <a:bodyPr>
            <a:noAutofit/>
          </a:bodyPr>
          <a:lstStyle/>
          <a:p>
            <a:pPr algn="ctr"/>
            <a:r>
              <a:rPr lang="en-US" sz="4800" b="1" dirty="0"/>
              <a:t>Principles of Decision Making for Church Leaders</a:t>
            </a:r>
            <a:endParaRPr lang="en-US" sz="4800" dirty="0"/>
          </a:p>
        </p:txBody>
      </p:sp>
      <p:sp>
        <p:nvSpPr>
          <p:cNvPr id="5" name="Content Placeholder 4"/>
          <p:cNvSpPr>
            <a:spLocks noGrp="1"/>
          </p:cNvSpPr>
          <p:nvPr>
            <p:ph idx="1"/>
          </p:nvPr>
        </p:nvSpPr>
        <p:spPr>
          <a:xfrm>
            <a:off x="389743" y="2767806"/>
            <a:ext cx="8364511" cy="3767027"/>
          </a:xfrm>
        </p:spPr>
        <p:txBody>
          <a:bodyPr>
            <a:normAutofit lnSpcReduction="10000"/>
          </a:bodyPr>
          <a:lstStyle/>
          <a:p>
            <a:pPr marL="0" indent="0">
              <a:buNone/>
            </a:pPr>
            <a:r>
              <a:rPr lang="en-US" b="1" dirty="0"/>
              <a:t>The Principles for Renovate Leaders</a:t>
            </a:r>
            <a:r>
              <a:rPr lang="en-US" b="1" dirty="0" smtClean="0"/>
              <a:t>:</a:t>
            </a:r>
          </a:p>
          <a:p>
            <a:pPr marL="0" indent="0">
              <a:buNone/>
            </a:pPr>
            <a:endParaRPr lang="en-US" b="1" dirty="0"/>
          </a:p>
          <a:p>
            <a:pPr marL="0" indent="0">
              <a:buNone/>
            </a:pPr>
            <a:r>
              <a:rPr lang="en-US" b="1" dirty="0" smtClean="0"/>
              <a:t>If you are doing a great job, not everybody is going to like you! Decision making as a leader cannot be a popularity contest. Mediocrity is when you as a leader try to get everyone to like you as you seek to not offend anyone. A good leader will at times tick off those who are desirous of a casual Christianity light on repentance. Stop placating everyone.</a:t>
            </a:r>
            <a:endParaRPr lang="en-US" b="1" dirty="0"/>
          </a:p>
          <a:p>
            <a:pPr marL="0" indent="0">
              <a:buNone/>
            </a:pPr>
            <a:endParaRPr lang="en-US" dirty="0"/>
          </a:p>
        </p:txBody>
      </p:sp>
      <p:sp>
        <p:nvSpPr>
          <p:cNvPr id="6" name="Rectangle 5"/>
          <p:cNvSpPr/>
          <p:nvPr/>
        </p:nvSpPr>
        <p:spPr>
          <a:xfrm>
            <a:off x="0" y="1598320"/>
            <a:ext cx="9144000" cy="1086357"/>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pic>
        <p:nvPicPr>
          <p:cNvPr id="7" name="Picture 6"/>
          <p:cNvPicPr>
            <a:picLocks noChangeAspect="1"/>
          </p:cNvPicPr>
          <p:nvPr/>
        </p:nvPicPr>
        <p:blipFill>
          <a:blip r:embed="rId2"/>
          <a:stretch>
            <a:fillRect/>
          </a:stretch>
        </p:blipFill>
        <p:spPr>
          <a:xfrm rot="480005" flipH="1">
            <a:off x="72801" y="1074390"/>
            <a:ext cx="1602588" cy="1602588"/>
          </a:xfrm>
          <a:prstGeom prst="rect">
            <a:avLst/>
          </a:prstGeom>
        </p:spPr>
      </p:pic>
      <p:pic>
        <p:nvPicPr>
          <p:cNvPr id="8" name="Picture 7"/>
          <p:cNvPicPr>
            <a:picLocks noChangeAspect="1"/>
          </p:cNvPicPr>
          <p:nvPr/>
        </p:nvPicPr>
        <p:blipFill>
          <a:blip r:embed="rId3"/>
          <a:stretch>
            <a:fillRect/>
          </a:stretch>
        </p:blipFill>
        <p:spPr>
          <a:xfrm>
            <a:off x="8034726" y="1681450"/>
            <a:ext cx="779490" cy="950077"/>
          </a:xfrm>
          <a:prstGeom prst="rect">
            <a:avLst/>
          </a:prstGeom>
        </p:spPr>
      </p:pic>
      <p:sp>
        <p:nvSpPr>
          <p:cNvPr id="2" name="TextBox 1"/>
          <p:cNvSpPr txBox="1"/>
          <p:nvPr/>
        </p:nvSpPr>
        <p:spPr>
          <a:xfrm>
            <a:off x="1079294" y="6534834"/>
            <a:ext cx="6775554" cy="369332"/>
          </a:xfrm>
          <a:prstGeom prst="rect">
            <a:avLst/>
          </a:prstGeom>
          <a:noFill/>
        </p:spPr>
        <p:txBody>
          <a:bodyPr wrap="square" rtlCol="0">
            <a:spAutoFit/>
          </a:bodyPr>
          <a:lstStyle/>
          <a:p>
            <a:r>
              <a:rPr lang="en-US" b="1" i="1" dirty="0" smtClean="0"/>
              <a:t>Lessons Learned from the Trenches of Forty Years of Pastoral Ministry</a:t>
            </a:r>
          </a:p>
        </p:txBody>
      </p:sp>
      <p:sp>
        <p:nvSpPr>
          <p:cNvPr id="3" name="TextBox 2"/>
          <p:cNvSpPr txBox="1"/>
          <p:nvPr/>
        </p:nvSpPr>
        <p:spPr>
          <a:xfrm>
            <a:off x="1319134" y="1787453"/>
            <a:ext cx="6835513" cy="830997"/>
          </a:xfrm>
          <a:prstGeom prst="rect">
            <a:avLst/>
          </a:prstGeom>
          <a:noFill/>
        </p:spPr>
        <p:txBody>
          <a:bodyPr wrap="square" rtlCol="0">
            <a:spAutoFit/>
          </a:bodyPr>
          <a:lstStyle/>
          <a:p>
            <a:pPr algn="ctr"/>
            <a:r>
              <a:rPr lang="en-US" sz="2400" b="1" dirty="0"/>
              <a:t>If you are doing a great job, not </a:t>
            </a:r>
            <a:r>
              <a:rPr lang="en-US" sz="2400" b="1"/>
              <a:t>everybody </a:t>
            </a:r>
            <a:endParaRPr lang="en-US" sz="2400" b="1" smtClean="0"/>
          </a:p>
          <a:p>
            <a:pPr algn="ctr"/>
            <a:r>
              <a:rPr lang="en-US" sz="2400" b="1" dirty="0" smtClean="0"/>
              <a:t>is </a:t>
            </a:r>
            <a:r>
              <a:rPr lang="en-US" sz="2400" b="1" dirty="0"/>
              <a:t>going to like you!</a:t>
            </a:r>
            <a:endParaRPr lang="en-US" sz="2400" dirty="0"/>
          </a:p>
        </p:txBody>
      </p:sp>
    </p:spTree>
    <p:extLst>
      <p:ext uri="{BB962C8B-B14F-4D97-AF65-F5344CB8AC3E}">
        <p14:creationId xmlns:p14="http://schemas.microsoft.com/office/powerpoint/2010/main" val="16132396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49" y="272757"/>
            <a:ext cx="7886700" cy="1325563"/>
          </a:xfrm>
        </p:spPr>
        <p:txBody>
          <a:bodyPr>
            <a:noAutofit/>
          </a:bodyPr>
          <a:lstStyle/>
          <a:p>
            <a:pPr algn="ctr"/>
            <a:r>
              <a:rPr lang="en-US" sz="4800" b="1" dirty="0"/>
              <a:t>Principles of Decision Making for Church Leaders</a:t>
            </a:r>
            <a:endParaRPr lang="en-US" sz="4800" dirty="0"/>
          </a:p>
        </p:txBody>
      </p:sp>
      <p:sp>
        <p:nvSpPr>
          <p:cNvPr id="5" name="Content Placeholder 4"/>
          <p:cNvSpPr>
            <a:spLocks noGrp="1"/>
          </p:cNvSpPr>
          <p:nvPr>
            <p:ph idx="1"/>
          </p:nvPr>
        </p:nvSpPr>
        <p:spPr>
          <a:xfrm>
            <a:off x="389743" y="2767806"/>
            <a:ext cx="8364511" cy="3767027"/>
          </a:xfrm>
        </p:spPr>
        <p:txBody>
          <a:bodyPr/>
          <a:lstStyle/>
          <a:p>
            <a:pPr marL="0" indent="0">
              <a:buNone/>
            </a:pPr>
            <a:r>
              <a:rPr lang="en-US" b="1" dirty="0"/>
              <a:t>The Principles for Renovate Leaders</a:t>
            </a:r>
            <a:r>
              <a:rPr lang="en-US" b="1" dirty="0" smtClean="0"/>
              <a:t>:</a:t>
            </a:r>
          </a:p>
          <a:p>
            <a:pPr marL="0" indent="0">
              <a:buNone/>
            </a:pPr>
            <a:endParaRPr lang="en-US" b="1" dirty="0"/>
          </a:p>
          <a:p>
            <a:pPr marL="0" indent="0">
              <a:buNone/>
            </a:pPr>
            <a:r>
              <a:rPr lang="en-US" b="1" dirty="0" smtClean="0"/>
              <a:t>Establish and practice the Big 5 </a:t>
            </a:r>
            <a:r>
              <a:rPr lang="en-US" b="1" dirty="0"/>
              <a:t>t</a:t>
            </a:r>
            <a:r>
              <a:rPr lang="en-US" b="1" dirty="0" smtClean="0"/>
              <a:t>rust attributes.  These big five are: competence, character, courage, </a:t>
            </a:r>
            <a:r>
              <a:rPr lang="en-US" b="1" dirty="0"/>
              <a:t>constancy to </a:t>
            </a:r>
            <a:r>
              <a:rPr lang="en-US" b="1" dirty="0" smtClean="0"/>
              <a:t>others (loyalty), and confidence. You follow someone worthy because you trust them. Pastors must not assume people trust them but work towards ways to demonstrate they can be trusted.</a:t>
            </a:r>
            <a:endParaRPr lang="en-US" b="1" dirty="0"/>
          </a:p>
          <a:p>
            <a:pPr marL="0" indent="0">
              <a:buNone/>
            </a:pPr>
            <a:endParaRPr lang="en-US" dirty="0"/>
          </a:p>
        </p:txBody>
      </p:sp>
      <p:sp>
        <p:nvSpPr>
          <p:cNvPr id="6" name="Rectangle 5"/>
          <p:cNvSpPr/>
          <p:nvPr/>
        </p:nvSpPr>
        <p:spPr>
          <a:xfrm>
            <a:off x="0" y="1598320"/>
            <a:ext cx="9144000" cy="1086357"/>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pic>
        <p:nvPicPr>
          <p:cNvPr id="7" name="Picture 6"/>
          <p:cNvPicPr>
            <a:picLocks noChangeAspect="1"/>
          </p:cNvPicPr>
          <p:nvPr/>
        </p:nvPicPr>
        <p:blipFill>
          <a:blip r:embed="rId2"/>
          <a:stretch>
            <a:fillRect/>
          </a:stretch>
        </p:blipFill>
        <p:spPr>
          <a:xfrm rot="480005" flipH="1">
            <a:off x="27831" y="1061495"/>
            <a:ext cx="1602588" cy="1602588"/>
          </a:xfrm>
          <a:prstGeom prst="rect">
            <a:avLst/>
          </a:prstGeom>
        </p:spPr>
      </p:pic>
      <p:pic>
        <p:nvPicPr>
          <p:cNvPr id="8" name="Picture 7"/>
          <p:cNvPicPr>
            <a:picLocks noChangeAspect="1"/>
          </p:cNvPicPr>
          <p:nvPr/>
        </p:nvPicPr>
        <p:blipFill>
          <a:blip r:embed="rId3"/>
          <a:stretch>
            <a:fillRect/>
          </a:stretch>
        </p:blipFill>
        <p:spPr>
          <a:xfrm>
            <a:off x="8034726" y="1681450"/>
            <a:ext cx="779490" cy="950077"/>
          </a:xfrm>
          <a:prstGeom prst="rect">
            <a:avLst/>
          </a:prstGeom>
        </p:spPr>
      </p:pic>
      <p:sp>
        <p:nvSpPr>
          <p:cNvPr id="2" name="TextBox 1"/>
          <p:cNvSpPr txBox="1"/>
          <p:nvPr/>
        </p:nvSpPr>
        <p:spPr>
          <a:xfrm>
            <a:off x="1079294" y="6534834"/>
            <a:ext cx="6775554" cy="369332"/>
          </a:xfrm>
          <a:prstGeom prst="rect">
            <a:avLst/>
          </a:prstGeom>
          <a:noFill/>
        </p:spPr>
        <p:txBody>
          <a:bodyPr wrap="square" rtlCol="0">
            <a:spAutoFit/>
          </a:bodyPr>
          <a:lstStyle/>
          <a:p>
            <a:r>
              <a:rPr lang="en-US" b="1" i="1" dirty="0" smtClean="0"/>
              <a:t>Lessons Learned from the Trenches of Forty Years of Pastoral Ministry</a:t>
            </a:r>
          </a:p>
        </p:txBody>
      </p:sp>
      <p:sp>
        <p:nvSpPr>
          <p:cNvPr id="3" name="TextBox 2"/>
          <p:cNvSpPr txBox="1"/>
          <p:nvPr/>
        </p:nvSpPr>
        <p:spPr>
          <a:xfrm>
            <a:off x="1810032" y="1726000"/>
            <a:ext cx="5681272" cy="830997"/>
          </a:xfrm>
          <a:prstGeom prst="rect">
            <a:avLst/>
          </a:prstGeom>
          <a:noFill/>
        </p:spPr>
        <p:txBody>
          <a:bodyPr wrap="square" rtlCol="0">
            <a:spAutoFit/>
          </a:bodyPr>
          <a:lstStyle/>
          <a:p>
            <a:pPr algn="ctr"/>
            <a:r>
              <a:rPr lang="en-US" sz="2400" b="1" dirty="0"/>
              <a:t>Establish and practice the Big 5 trust attributes</a:t>
            </a:r>
            <a:r>
              <a:rPr lang="en-US" b="1" dirty="0"/>
              <a:t>.</a:t>
            </a:r>
            <a:endParaRPr lang="en-US" dirty="0"/>
          </a:p>
        </p:txBody>
      </p:sp>
    </p:spTree>
    <p:extLst>
      <p:ext uri="{BB962C8B-B14F-4D97-AF65-F5344CB8AC3E}">
        <p14:creationId xmlns:p14="http://schemas.microsoft.com/office/powerpoint/2010/main" val="4833043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49" y="272757"/>
            <a:ext cx="7886700" cy="1325563"/>
          </a:xfrm>
        </p:spPr>
        <p:txBody>
          <a:bodyPr>
            <a:noAutofit/>
          </a:bodyPr>
          <a:lstStyle/>
          <a:p>
            <a:pPr algn="ctr"/>
            <a:r>
              <a:rPr lang="en-US" sz="4800" b="1" dirty="0"/>
              <a:t>Principles of Decision Making for Church Leaders</a:t>
            </a:r>
            <a:endParaRPr lang="en-US" sz="4800" dirty="0"/>
          </a:p>
        </p:txBody>
      </p:sp>
      <p:sp>
        <p:nvSpPr>
          <p:cNvPr id="5" name="Content Placeholder 4"/>
          <p:cNvSpPr>
            <a:spLocks noGrp="1"/>
          </p:cNvSpPr>
          <p:nvPr>
            <p:ph idx="1"/>
          </p:nvPr>
        </p:nvSpPr>
        <p:spPr>
          <a:xfrm>
            <a:off x="389743" y="2767806"/>
            <a:ext cx="8364511" cy="3767027"/>
          </a:xfrm>
        </p:spPr>
        <p:txBody>
          <a:bodyPr>
            <a:normAutofit lnSpcReduction="10000"/>
          </a:bodyPr>
          <a:lstStyle/>
          <a:p>
            <a:pPr marL="0" indent="0">
              <a:buNone/>
            </a:pPr>
            <a:r>
              <a:rPr lang="en-US" b="1" dirty="0"/>
              <a:t>The Principles for Renovate Leaders</a:t>
            </a:r>
            <a:r>
              <a:rPr lang="en-US" b="1" dirty="0" smtClean="0"/>
              <a:t>:</a:t>
            </a:r>
          </a:p>
          <a:p>
            <a:pPr marL="0" indent="0">
              <a:buNone/>
            </a:pPr>
            <a:endParaRPr lang="en-US" dirty="0"/>
          </a:p>
          <a:p>
            <a:pPr marL="0" indent="0">
              <a:buNone/>
            </a:pPr>
            <a:r>
              <a:rPr lang="en-US" b="1" dirty="0" smtClean="0"/>
              <a:t>Stand Up, Stand Out, and Stand For! Display integrity in all you do. Practice what you preach. Live it out daily for others to see. Set high standards for yourself. Practice selflessness. Display empathy to others. Arouse curiosity in others for what you are doing and where you are leading. Don’t be boring, because boring pastors drive away potential followers and stifle church members.</a:t>
            </a:r>
            <a:endParaRPr lang="en-US" b="1" dirty="0"/>
          </a:p>
        </p:txBody>
      </p:sp>
      <p:sp>
        <p:nvSpPr>
          <p:cNvPr id="6" name="Rectangle 5"/>
          <p:cNvSpPr/>
          <p:nvPr/>
        </p:nvSpPr>
        <p:spPr>
          <a:xfrm>
            <a:off x="0" y="1598320"/>
            <a:ext cx="9144000" cy="1086357"/>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pic>
        <p:nvPicPr>
          <p:cNvPr id="7" name="Picture 6"/>
          <p:cNvPicPr>
            <a:picLocks noChangeAspect="1"/>
          </p:cNvPicPr>
          <p:nvPr/>
        </p:nvPicPr>
        <p:blipFill>
          <a:blip r:embed="rId2"/>
          <a:stretch>
            <a:fillRect/>
          </a:stretch>
        </p:blipFill>
        <p:spPr>
          <a:xfrm rot="480005" flipH="1">
            <a:off x="103722" y="1061497"/>
            <a:ext cx="1602588" cy="1602588"/>
          </a:xfrm>
          <a:prstGeom prst="rect">
            <a:avLst/>
          </a:prstGeom>
        </p:spPr>
      </p:pic>
      <p:pic>
        <p:nvPicPr>
          <p:cNvPr id="8" name="Picture 7"/>
          <p:cNvPicPr>
            <a:picLocks noChangeAspect="1"/>
          </p:cNvPicPr>
          <p:nvPr/>
        </p:nvPicPr>
        <p:blipFill>
          <a:blip r:embed="rId3"/>
          <a:stretch>
            <a:fillRect/>
          </a:stretch>
        </p:blipFill>
        <p:spPr>
          <a:xfrm>
            <a:off x="8034726" y="1681450"/>
            <a:ext cx="779490" cy="950077"/>
          </a:xfrm>
          <a:prstGeom prst="rect">
            <a:avLst/>
          </a:prstGeom>
        </p:spPr>
      </p:pic>
      <p:sp>
        <p:nvSpPr>
          <p:cNvPr id="2" name="TextBox 1"/>
          <p:cNvSpPr txBox="1"/>
          <p:nvPr/>
        </p:nvSpPr>
        <p:spPr>
          <a:xfrm>
            <a:off x="1079294" y="6534834"/>
            <a:ext cx="6775554" cy="369332"/>
          </a:xfrm>
          <a:prstGeom prst="rect">
            <a:avLst/>
          </a:prstGeom>
          <a:noFill/>
        </p:spPr>
        <p:txBody>
          <a:bodyPr wrap="square" rtlCol="0">
            <a:spAutoFit/>
          </a:bodyPr>
          <a:lstStyle/>
          <a:p>
            <a:r>
              <a:rPr lang="en-US" b="1" i="1" dirty="0" smtClean="0"/>
              <a:t>Lessons Learned from the Trenches of Forty Years of Pastoral Ministry</a:t>
            </a:r>
          </a:p>
        </p:txBody>
      </p:sp>
      <p:sp>
        <p:nvSpPr>
          <p:cNvPr id="3" name="TextBox 2"/>
          <p:cNvSpPr txBox="1"/>
          <p:nvPr/>
        </p:nvSpPr>
        <p:spPr>
          <a:xfrm>
            <a:off x="2068643" y="1777200"/>
            <a:ext cx="5351488" cy="461665"/>
          </a:xfrm>
          <a:prstGeom prst="rect">
            <a:avLst/>
          </a:prstGeom>
          <a:noFill/>
        </p:spPr>
        <p:txBody>
          <a:bodyPr wrap="square" rtlCol="0">
            <a:spAutoFit/>
          </a:bodyPr>
          <a:lstStyle/>
          <a:p>
            <a:pPr algn="ctr"/>
            <a:r>
              <a:rPr lang="en-US" sz="2400" b="1" dirty="0"/>
              <a:t>Stand Up, Stand Out, and Stand For!</a:t>
            </a:r>
            <a:endParaRPr lang="en-US" sz="2400" dirty="0"/>
          </a:p>
        </p:txBody>
      </p:sp>
    </p:spTree>
    <p:extLst>
      <p:ext uri="{BB962C8B-B14F-4D97-AF65-F5344CB8AC3E}">
        <p14:creationId xmlns:p14="http://schemas.microsoft.com/office/powerpoint/2010/main" val="11130238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49" y="272757"/>
            <a:ext cx="7886700" cy="1325563"/>
          </a:xfrm>
        </p:spPr>
        <p:txBody>
          <a:bodyPr>
            <a:noAutofit/>
          </a:bodyPr>
          <a:lstStyle/>
          <a:p>
            <a:pPr algn="ctr"/>
            <a:r>
              <a:rPr lang="en-US" sz="4800" b="1" dirty="0"/>
              <a:t>Principles of Decision Making for Church Leaders</a:t>
            </a:r>
            <a:endParaRPr lang="en-US" sz="4800" dirty="0"/>
          </a:p>
        </p:txBody>
      </p:sp>
      <p:sp>
        <p:nvSpPr>
          <p:cNvPr id="5" name="Content Placeholder 4"/>
          <p:cNvSpPr>
            <a:spLocks noGrp="1"/>
          </p:cNvSpPr>
          <p:nvPr>
            <p:ph idx="1"/>
          </p:nvPr>
        </p:nvSpPr>
        <p:spPr>
          <a:xfrm>
            <a:off x="389743" y="2767806"/>
            <a:ext cx="8364511" cy="3767027"/>
          </a:xfrm>
        </p:spPr>
        <p:txBody>
          <a:bodyPr>
            <a:normAutofit lnSpcReduction="10000"/>
          </a:bodyPr>
          <a:lstStyle/>
          <a:p>
            <a:pPr marL="0" indent="0">
              <a:buNone/>
            </a:pPr>
            <a:r>
              <a:rPr lang="en-US" b="1" dirty="0"/>
              <a:t>The Principles for Renovate Leaders</a:t>
            </a:r>
            <a:r>
              <a:rPr lang="en-US" b="1" dirty="0" smtClean="0"/>
              <a:t>:</a:t>
            </a:r>
          </a:p>
          <a:p>
            <a:pPr marL="0" indent="0">
              <a:buNone/>
            </a:pPr>
            <a:endParaRPr lang="en-US" b="1" dirty="0"/>
          </a:p>
          <a:p>
            <a:pPr marL="0" indent="0">
              <a:buNone/>
            </a:pPr>
            <a:r>
              <a:rPr lang="en-US" b="1" dirty="0" smtClean="0"/>
              <a:t>Pick the right peck of pickle peppers! Pastors </a:t>
            </a:r>
            <a:r>
              <a:rPr lang="en-US" b="1" dirty="0"/>
              <a:t>o</a:t>
            </a:r>
            <a:r>
              <a:rPr lang="en-US" b="1" dirty="0" smtClean="0"/>
              <a:t>ften pick staff members because they need a buddy. In order to accomplish great things you must pick the right people to be with you on the team. If you pick the right person for the team good things will happen. If you pick the wrong person, bad things will happen. Be sure they align with your values and vision. </a:t>
            </a:r>
            <a:endParaRPr lang="en-US" b="1" dirty="0"/>
          </a:p>
          <a:p>
            <a:pPr marL="0" indent="0">
              <a:buNone/>
            </a:pPr>
            <a:endParaRPr lang="en-US" dirty="0"/>
          </a:p>
        </p:txBody>
      </p:sp>
      <p:sp>
        <p:nvSpPr>
          <p:cNvPr id="6" name="Rectangle 5"/>
          <p:cNvSpPr/>
          <p:nvPr/>
        </p:nvSpPr>
        <p:spPr>
          <a:xfrm>
            <a:off x="-2" y="1588271"/>
            <a:ext cx="9144000" cy="1086357"/>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pic>
        <p:nvPicPr>
          <p:cNvPr id="7" name="Picture 6"/>
          <p:cNvPicPr>
            <a:picLocks noChangeAspect="1"/>
          </p:cNvPicPr>
          <p:nvPr/>
        </p:nvPicPr>
        <p:blipFill>
          <a:blip r:embed="rId2"/>
          <a:stretch>
            <a:fillRect/>
          </a:stretch>
        </p:blipFill>
        <p:spPr>
          <a:xfrm rot="480005" flipH="1">
            <a:off x="103720" y="1061498"/>
            <a:ext cx="1602588" cy="1602588"/>
          </a:xfrm>
          <a:prstGeom prst="rect">
            <a:avLst/>
          </a:prstGeom>
        </p:spPr>
      </p:pic>
      <p:pic>
        <p:nvPicPr>
          <p:cNvPr id="8" name="Picture 7"/>
          <p:cNvPicPr>
            <a:picLocks noChangeAspect="1"/>
          </p:cNvPicPr>
          <p:nvPr/>
        </p:nvPicPr>
        <p:blipFill>
          <a:blip r:embed="rId3"/>
          <a:stretch>
            <a:fillRect/>
          </a:stretch>
        </p:blipFill>
        <p:spPr>
          <a:xfrm>
            <a:off x="8034726" y="1681450"/>
            <a:ext cx="779490" cy="950077"/>
          </a:xfrm>
          <a:prstGeom prst="rect">
            <a:avLst/>
          </a:prstGeom>
        </p:spPr>
      </p:pic>
      <p:sp>
        <p:nvSpPr>
          <p:cNvPr id="2" name="TextBox 1"/>
          <p:cNvSpPr txBox="1"/>
          <p:nvPr/>
        </p:nvSpPr>
        <p:spPr>
          <a:xfrm>
            <a:off x="1079294" y="6534834"/>
            <a:ext cx="6775554" cy="369332"/>
          </a:xfrm>
          <a:prstGeom prst="rect">
            <a:avLst/>
          </a:prstGeom>
          <a:noFill/>
        </p:spPr>
        <p:txBody>
          <a:bodyPr wrap="square" rtlCol="0">
            <a:spAutoFit/>
          </a:bodyPr>
          <a:lstStyle/>
          <a:p>
            <a:r>
              <a:rPr lang="en-US" b="1" i="1" dirty="0" smtClean="0"/>
              <a:t>Lessons Learned from the Trenches of Forty Years of Pastoral Ministry</a:t>
            </a:r>
          </a:p>
        </p:txBody>
      </p:sp>
      <p:sp>
        <p:nvSpPr>
          <p:cNvPr id="3" name="TextBox 2"/>
          <p:cNvSpPr txBox="1"/>
          <p:nvPr/>
        </p:nvSpPr>
        <p:spPr>
          <a:xfrm>
            <a:off x="1573966" y="1900616"/>
            <a:ext cx="6280882" cy="461665"/>
          </a:xfrm>
          <a:prstGeom prst="rect">
            <a:avLst/>
          </a:prstGeom>
          <a:noFill/>
        </p:spPr>
        <p:txBody>
          <a:bodyPr wrap="square" rtlCol="0">
            <a:spAutoFit/>
          </a:bodyPr>
          <a:lstStyle/>
          <a:p>
            <a:pPr algn="ctr"/>
            <a:r>
              <a:rPr lang="en-US" sz="2400" b="1" dirty="0"/>
              <a:t>Pick the right peck of pickle peppers!</a:t>
            </a:r>
            <a:endParaRPr lang="en-US" sz="2400" dirty="0"/>
          </a:p>
        </p:txBody>
      </p:sp>
    </p:spTree>
    <p:extLst>
      <p:ext uri="{BB962C8B-B14F-4D97-AF65-F5344CB8AC3E}">
        <p14:creationId xmlns:p14="http://schemas.microsoft.com/office/powerpoint/2010/main" val="200981940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160</TotalTime>
  <Words>2769</Words>
  <Application>Microsoft Macintosh PowerPoint</Application>
  <PresentationFormat>Letter Paper (8.5x11 in)</PresentationFormat>
  <Paragraphs>173</Paragraphs>
  <Slides>30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Calibri</vt:lpstr>
      <vt:lpstr>Calibri Light</vt:lpstr>
      <vt:lpstr>Arial</vt:lpstr>
      <vt:lpstr>Office Theme</vt:lpstr>
      <vt:lpstr>Principles of Decision Making for Church Leaders</vt:lpstr>
      <vt:lpstr>Principles of Decision Making for Church Leaders</vt:lpstr>
      <vt:lpstr>Principles of Decision Making for Church Leaders</vt:lpstr>
      <vt:lpstr>Principles of Decision Making for Church Leaders</vt:lpstr>
      <vt:lpstr>Principles of Decision Making for Church Leaders</vt:lpstr>
      <vt:lpstr>Principles of Decision Making for Church Leaders</vt:lpstr>
      <vt:lpstr>Principles of Decision Making for Church Leaders</vt:lpstr>
      <vt:lpstr>Principles of Decision Making for Church Leaders</vt:lpstr>
      <vt:lpstr>Principles of Decision Making for Church Leaders</vt:lpstr>
      <vt:lpstr>Principles of Decision Making for Church Leaders</vt:lpstr>
      <vt:lpstr>Principles of Decision Making for Church Leaders</vt:lpstr>
      <vt:lpstr>Principles of Decision Making for Church Leaders</vt:lpstr>
      <vt:lpstr>Principles of Decision Making for Church Leaders</vt:lpstr>
      <vt:lpstr>Principles of Decision Making for Church Leaders</vt:lpstr>
      <vt:lpstr>Principles of Decision Making for Church Leaders</vt:lpstr>
      <vt:lpstr>Principles of Decision Making for Church Leaders</vt:lpstr>
      <vt:lpstr>Principles of Decision Making for Church Leaders</vt:lpstr>
      <vt:lpstr>Principles of Decision Making for Church Leaders</vt:lpstr>
      <vt:lpstr>Principles of Decision Making for Church Leaders</vt:lpstr>
      <vt:lpstr>Principles of Decision Making for Church Leaders</vt:lpstr>
      <vt:lpstr>Principles of Decision Making for Church Leaders</vt:lpstr>
      <vt:lpstr>Principles of Decision Making for Church Leaders</vt:lpstr>
      <vt:lpstr>Principles of Decision Making for Church Leaders</vt:lpstr>
      <vt:lpstr>Principles of Decision Making for Church Leaders</vt:lpstr>
      <vt:lpstr>Principles of Decision Making for Church Leaders</vt:lpstr>
      <vt:lpstr>Principles of Decision Making for Church Leaders</vt:lpstr>
      <vt:lpstr>Principles of Decision Making for Church Leaders</vt:lpstr>
      <vt:lpstr>Principles of Decision Making for Church Leaders</vt:lpstr>
      <vt:lpstr>Principles of Decision Making for Church Leaders</vt:lpstr>
      <vt:lpstr>Principles of Decision Making for Church Leaders</vt:lpstr>
    </vt:vector>
  </TitlesOfParts>
  <Company/>
  <LinksUpToDate>false</LinksUpToDate>
  <SharedDoc>false</SharedDoc>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Tom Cheyney Cheyney</dc:creator>
  <cp:lastModifiedBy>Tom Cheyney Cheyney</cp:lastModifiedBy>
  <cp:revision>53</cp:revision>
  <dcterms:created xsi:type="dcterms:W3CDTF">2017-05-28T19:14:57Z</dcterms:created>
  <dcterms:modified xsi:type="dcterms:W3CDTF">2017-05-28T23:36:19Z</dcterms:modified>
</cp:coreProperties>
</file>