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1"/>
  </p:handoutMasterIdLst>
  <p:sldIdLst>
    <p:sldId id="256" r:id="rId2"/>
    <p:sldId id="285" r:id="rId3"/>
    <p:sldId id="286" r:id="rId4"/>
    <p:sldId id="287" r:id="rId5"/>
    <p:sldId id="288" r:id="rId6"/>
    <p:sldId id="289" r:id="rId7"/>
    <p:sldId id="290" r:id="rId8"/>
    <p:sldId id="291" r:id="rId9"/>
    <p:sldId id="267" r:id="rId10"/>
  </p:sldIdLst>
  <p:sldSz cx="12192000" cy="6858000"/>
  <p:notesSz cx="9309100" cy="70231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302" autoAdjust="0"/>
    <p:restoredTop sz="94660"/>
  </p:normalViewPr>
  <p:slideViewPr>
    <p:cSldViewPr snapToGrid="0">
      <p:cViewPr varScale="1">
        <p:scale>
          <a:sx n="69" d="100"/>
          <a:sy n="69" d="100"/>
        </p:scale>
        <p:origin x="552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4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033804" cy="3521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73193" y="1"/>
            <a:ext cx="4033804" cy="3521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1FBCA8-1832-4007-A33B-B12A6B8A5212}" type="datetimeFigureOut">
              <a:rPr lang="en-US" smtClean="0"/>
              <a:t>1/10/2022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670988"/>
            <a:ext cx="4033804" cy="3521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73193" y="6670988"/>
            <a:ext cx="4033804" cy="3521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4D5FC5-BC38-4F72-81AF-7E752B03D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5675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0156" y="4595306"/>
            <a:ext cx="9144000" cy="670113"/>
          </a:xfrm>
        </p:spPr>
        <p:txBody>
          <a:bodyPr anchor="b"/>
          <a:lstStyle>
            <a:lvl1pPr algn="l">
              <a:defRPr sz="60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30156" y="5265420"/>
            <a:ext cx="9144000" cy="420816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7E573-F104-4DAB-B290-04A7826767FF}" type="datetimeFigureOut">
              <a:rPr lang="id-ID" smtClean="0"/>
              <a:pPr/>
              <a:t>10/01/2022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6C723-BECE-47E2-91C4-F6CDF002417C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73541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Half Picture on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95960" y="1066800"/>
            <a:ext cx="4912360" cy="81959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10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5097780" y="0"/>
            <a:ext cx="2340000" cy="6858000"/>
          </a:xfrm>
          <a:solidFill>
            <a:schemeClr val="accent1"/>
          </a:solidFill>
        </p:spPr>
        <p:txBody>
          <a:bodyPr/>
          <a:lstStyle/>
          <a:p>
            <a:endParaRPr lang="id-ID"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7472680" y="0"/>
            <a:ext cx="2340000" cy="6858000"/>
          </a:xfrm>
          <a:solidFill>
            <a:schemeClr val="accent1"/>
          </a:solidFill>
        </p:spPr>
        <p:txBody>
          <a:bodyPr/>
          <a:lstStyle/>
          <a:p>
            <a:endParaRPr lang="id-ID"/>
          </a:p>
        </p:txBody>
      </p:sp>
      <p:sp>
        <p:nvSpPr>
          <p:cNvPr id="15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9847580" y="0"/>
            <a:ext cx="2340000" cy="6858000"/>
          </a:xfrm>
          <a:solidFill>
            <a:schemeClr val="accent1"/>
          </a:solidFill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80834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Picture on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941820" y="1668684"/>
            <a:ext cx="4912360" cy="81959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126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-1" y="0"/>
            <a:ext cx="6007261" cy="6858000"/>
          </a:xfrm>
          <a:solidFill>
            <a:schemeClr val="accent1"/>
          </a:solidFill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9593116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95960" y="2590800"/>
            <a:ext cx="8128000" cy="819596"/>
          </a:xfrm>
        </p:spPr>
        <p:txBody>
          <a:bodyPr>
            <a:noAutofit/>
          </a:bodyPr>
          <a:lstStyle>
            <a:lvl1pPr>
              <a:defRPr sz="7200"/>
            </a:lvl1pPr>
          </a:lstStyle>
          <a:p>
            <a:r>
              <a:rPr lang="en-US" dirty="0"/>
              <a:t>Click to edit Master title style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0357736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Picture on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95960" y="1066800"/>
            <a:ext cx="4912360" cy="81959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6451600" y="0"/>
            <a:ext cx="5740400" cy="6858000"/>
          </a:xfrm>
          <a:solidFill>
            <a:schemeClr val="accent1"/>
          </a:solidFill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75019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e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95960" y="1219200"/>
            <a:ext cx="4912360" cy="819596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id-ID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9325209" y="2496474"/>
            <a:ext cx="2286000" cy="2743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Picture Placeholder 5"/>
          <p:cNvSpPr>
            <a:spLocks noGrp="1"/>
          </p:cNvSpPr>
          <p:nvPr>
            <p:ph type="pic" sz="quarter" idx="15"/>
          </p:nvPr>
        </p:nvSpPr>
        <p:spPr>
          <a:xfrm>
            <a:off x="6930824" y="2496474"/>
            <a:ext cx="2286000" cy="2743200"/>
          </a:xfrm>
        </p:spPr>
        <p:txBody>
          <a:bodyPr/>
          <a:lstStyle/>
          <a:p>
            <a:endParaRPr lang="en-US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6"/>
          </p:nvPr>
        </p:nvSpPr>
        <p:spPr>
          <a:xfrm>
            <a:off x="4539832" y="2496474"/>
            <a:ext cx="2286000" cy="27432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1717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95960" y="1005840"/>
            <a:ext cx="4912360" cy="819596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2889334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95960" y="1005840"/>
            <a:ext cx="4912360" cy="819596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id-ID" dirty="0"/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1"/>
          </p:nvPr>
        </p:nvSpPr>
        <p:spPr>
          <a:xfrm>
            <a:off x="5608321" y="2179638"/>
            <a:ext cx="6111240" cy="3794125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5667139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Pictur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95960" y="1005840"/>
            <a:ext cx="4912360" cy="819596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id-ID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2438400"/>
            <a:ext cx="12192000" cy="3001963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595873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on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95960" y="1005840"/>
            <a:ext cx="4912360" cy="819596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id-ID" dirty="0"/>
          </a:p>
        </p:txBody>
      </p:sp>
      <p:sp>
        <p:nvSpPr>
          <p:cNvPr id="3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3222000"/>
            <a:ext cx="12192000" cy="3636000"/>
          </a:xfrm>
          <a:solidFill>
            <a:schemeClr val="accent1"/>
          </a:solidFill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6830071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on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4860000"/>
          </a:xfrm>
          <a:solidFill>
            <a:schemeClr val="accent1"/>
          </a:solidFill>
        </p:spPr>
        <p:txBody>
          <a:bodyPr/>
          <a:lstStyle/>
          <a:p>
            <a:endParaRPr lang="id-ID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95960" y="635450"/>
            <a:ext cx="4912360" cy="819596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1800198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Picture Fragment on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/>
          <p:cNvSpPr>
            <a:spLocks noGrp="1"/>
          </p:cNvSpPr>
          <p:nvPr>
            <p:ph type="pic" sz="quarter" idx="10"/>
          </p:nvPr>
        </p:nvSpPr>
        <p:spPr>
          <a:xfrm>
            <a:off x="5984241" y="3177"/>
            <a:ext cx="6207760" cy="6854825"/>
          </a:xfrm>
          <a:custGeom>
            <a:avLst/>
            <a:gdLst>
              <a:gd name="connsiteX0" fmla="*/ 0 w 5973763"/>
              <a:gd name="connsiteY0" fmla="*/ 4633912 h 6854825"/>
              <a:gd name="connsiteX1" fmla="*/ 5973763 w 5973763"/>
              <a:gd name="connsiteY1" fmla="*/ 4633912 h 6854825"/>
              <a:gd name="connsiteX2" fmla="*/ 5973763 w 5973763"/>
              <a:gd name="connsiteY2" fmla="*/ 6854825 h 6854825"/>
              <a:gd name="connsiteX3" fmla="*/ 0 w 5973763"/>
              <a:gd name="connsiteY3" fmla="*/ 6854825 h 6854825"/>
              <a:gd name="connsiteX4" fmla="*/ 0 w 5973763"/>
              <a:gd name="connsiteY4" fmla="*/ 2316162 h 6854825"/>
              <a:gd name="connsiteX5" fmla="*/ 5973763 w 5973763"/>
              <a:gd name="connsiteY5" fmla="*/ 2316162 h 6854825"/>
              <a:gd name="connsiteX6" fmla="*/ 5973763 w 5973763"/>
              <a:gd name="connsiteY6" fmla="*/ 4538662 h 6854825"/>
              <a:gd name="connsiteX7" fmla="*/ 0 w 5973763"/>
              <a:gd name="connsiteY7" fmla="*/ 4538662 h 6854825"/>
              <a:gd name="connsiteX8" fmla="*/ 0 w 5973763"/>
              <a:gd name="connsiteY8" fmla="*/ 0 h 6854825"/>
              <a:gd name="connsiteX9" fmla="*/ 5973763 w 5973763"/>
              <a:gd name="connsiteY9" fmla="*/ 0 h 6854825"/>
              <a:gd name="connsiteX10" fmla="*/ 5973763 w 5973763"/>
              <a:gd name="connsiteY10" fmla="*/ 2220912 h 6854825"/>
              <a:gd name="connsiteX11" fmla="*/ 0 w 5973763"/>
              <a:gd name="connsiteY11" fmla="*/ 2220912 h 6854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973763" h="6854825">
                <a:moveTo>
                  <a:pt x="0" y="4633912"/>
                </a:moveTo>
                <a:lnTo>
                  <a:pt x="5973763" y="4633912"/>
                </a:lnTo>
                <a:lnTo>
                  <a:pt x="5973763" y="6854825"/>
                </a:lnTo>
                <a:lnTo>
                  <a:pt x="0" y="6854825"/>
                </a:lnTo>
                <a:close/>
                <a:moveTo>
                  <a:pt x="0" y="2316162"/>
                </a:moveTo>
                <a:lnTo>
                  <a:pt x="5973763" y="2316162"/>
                </a:lnTo>
                <a:lnTo>
                  <a:pt x="5973763" y="4538662"/>
                </a:lnTo>
                <a:lnTo>
                  <a:pt x="0" y="4538662"/>
                </a:lnTo>
                <a:close/>
                <a:moveTo>
                  <a:pt x="0" y="0"/>
                </a:moveTo>
                <a:lnTo>
                  <a:pt x="5973763" y="0"/>
                </a:lnTo>
                <a:lnTo>
                  <a:pt x="5973763" y="2220912"/>
                </a:lnTo>
                <a:lnTo>
                  <a:pt x="0" y="2220912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95960" y="1066800"/>
            <a:ext cx="4912360" cy="81959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039898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F7E573-F104-4DAB-B290-04A7826767FF}" type="datetimeFigureOut">
              <a:rPr lang="id-ID" smtClean="0"/>
              <a:pPr/>
              <a:t>10/01/2022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A6C723-BECE-47E2-91C4-F6CDF002417C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30957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55" r:id="rId4"/>
    <p:sldLayoutId id="2147483658" r:id="rId5"/>
    <p:sldLayoutId id="2147483660" r:id="rId6"/>
    <p:sldLayoutId id="2147483657" r:id="rId7"/>
    <p:sldLayoutId id="2147483659" r:id="rId8"/>
    <p:sldLayoutId id="2147483652" r:id="rId9"/>
    <p:sldLayoutId id="2147483653" r:id="rId10"/>
    <p:sldLayoutId id="2147483651" r:id="rId11"/>
    <p:sldLayoutId id="214748365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-7620" y="0"/>
            <a:ext cx="12199620" cy="6858000"/>
          </a:xfrm>
          <a:prstGeom prst="rect">
            <a:avLst/>
          </a:prstGeom>
          <a:solidFill>
            <a:schemeClr val="tx2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825" y="1118984"/>
            <a:ext cx="10328176" cy="2293619"/>
          </a:xfrm>
        </p:spPr>
        <p:txBody>
          <a:bodyPr anchor="b">
            <a:noAutofit/>
          </a:bodyPr>
          <a:lstStyle/>
          <a:p>
            <a:r>
              <a:rPr lang="en-US" sz="7200" dirty="0" smtClean="0">
                <a:latin typeface="Times New Roman" pitchFamily="18" charset="0"/>
                <a:cs typeface="Times New Roman" pitchFamily="18" charset="0"/>
              </a:rPr>
              <a:t>Pandemic Positives</a:t>
            </a:r>
            <a:endParaRPr lang="id-ID" sz="7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-7620" y="3437557"/>
            <a:ext cx="88392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5351" y="6182686"/>
            <a:ext cx="3221826" cy="424718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9005911" y="5691073"/>
            <a:ext cx="2993678" cy="49161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Jeff Iorg, President</a:t>
            </a:r>
            <a:endParaRPr lang="id-ID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9424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337457" y="2200272"/>
            <a:ext cx="1175685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Worship 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services have become production </a:t>
            </a:r>
            <a:r>
              <a:rPr lang="en-US" sz="3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events.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Evangelism 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reduced to inviting your friends to </a:t>
            </a:r>
            <a:r>
              <a:rPr lang="en-US" sz="3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church.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Discipleship 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has been reduced to coming to church.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Evangelism training focused on infiltration must be renewed.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Small 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group gatherings have, and need to be, the best expression of Christian fellowship; foundational to church </a:t>
            </a:r>
            <a:r>
              <a:rPr lang="en-US" sz="3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strength.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1840676"/>
            <a:ext cx="582168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37458" y="261257"/>
            <a:ext cx="10762092" cy="1513114"/>
          </a:xfrm>
        </p:spPr>
        <p:txBody>
          <a:bodyPr>
            <a:noAutofit/>
          </a:bodyPr>
          <a:lstStyle/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Over-dependence on attraction models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has been exposed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9491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337457" y="2200272"/>
            <a:ext cx="1121476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Barnacles are being removed.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People vote with their feet and gifts.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We must ask the hard 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question of what really produces the results we </a:t>
            </a:r>
            <a:r>
              <a:rPr lang="en-US" sz="3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want and what we plan to do in the future. 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1840676"/>
            <a:ext cx="582168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37458" y="261257"/>
            <a:ext cx="10969640" cy="1513114"/>
          </a:xfrm>
        </p:spPr>
        <p:txBody>
          <a:bodyPr>
            <a:noAutofit/>
          </a:bodyPr>
          <a:lstStyle/>
          <a:p>
            <a:pPr lvl="0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Less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essential functions and activities have been stopped </a:t>
            </a:r>
          </a:p>
        </p:txBody>
      </p:sp>
    </p:spTree>
    <p:extLst>
      <p:ext uri="{BB962C8B-B14F-4D97-AF65-F5344CB8AC3E}">
        <p14:creationId xmlns:p14="http://schemas.microsoft.com/office/powerpoint/2010/main" val="4171488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337457" y="2200272"/>
            <a:ext cx="1135056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Pastors do three things – lead, teach, care.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Caring has been minimized by the CEO model of vision casting communicators as pastors.  We need some of these guys, but that’s not the most common model (care, teach, lead).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Caring has re-emerged as a primary task of pastors during </a:t>
            </a:r>
            <a:r>
              <a:rPr lang="en-US" sz="3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                the 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pandemic.  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1840676"/>
            <a:ext cx="582168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37457" y="261257"/>
            <a:ext cx="11538857" cy="1513114"/>
          </a:xfrm>
        </p:spPr>
        <p:txBody>
          <a:bodyPr>
            <a:noAutofit/>
          </a:bodyPr>
          <a:lstStyle/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Rediscovery of pastoral care as a core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function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4164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337457" y="2200272"/>
            <a:ext cx="1175685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Stewardship development versus fund-raising.</a:t>
            </a: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Churches full of stewards are much better equipped to handle economic downturn than churches dependent on fundraising.</a:t>
            </a:r>
          </a:p>
          <a:p>
            <a:pPr marL="1200150" marR="0" lvl="2" indent="-28575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Family finances are much more stable.</a:t>
            </a:r>
          </a:p>
          <a:p>
            <a:pPr marL="1200150" marR="0" lvl="2" indent="-28575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Church finances based on stewardship principles are much more stable</a:t>
            </a:r>
            <a:r>
              <a:rPr lang="en-US" sz="3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1840676"/>
            <a:ext cx="582168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37457" y="261257"/>
            <a:ext cx="11538857" cy="1513114"/>
          </a:xfrm>
        </p:spPr>
        <p:txBody>
          <a:bodyPr>
            <a:noAutofit/>
          </a:bodyPr>
          <a:lstStyle/>
          <a:p>
            <a:pPr lvl="0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Importance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stewardship underscored.</a:t>
            </a:r>
          </a:p>
        </p:txBody>
      </p:sp>
    </p:spTree>
    <p:extLst>
      <p:ext uri="{BB962C8B-B14F-4D97-AF65-F5344CB8AC3E}">
        <p14:creationId xmlns:p14="http://schemas.microsoft.com/office/powerpoint/2010/main" val="1901675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337457" y="2200272"/>
            <a:ext cx="1175685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New ways of gathering offerings have been developed.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The challenge of rediscovering the offering as an act of worship: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1371600" lvl="2" indent="-457200">
              <a:buFont typeface="Wingdings" panose="05000000000000000000" pitchFamily="2" charset="2"/>
              <a:buChar char="§"/>
            </a:pPr>
            <a:r>
              <a:rPr lang="en-US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Biblical worship services almost always include an offering.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1371600" lvl="2" indent="-457200">
              <a:buFont typeface="Wingdings" panose="05000000000000000000" pitchFamily="2" charset="2"/>
              <a:buChar char="§"/>
            </a:pPr>
            <a:r>
              <a:rPr lang="en-US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Tangible expressions of giving are a teaching moment.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1371600" lvl="2" indent="-457200">
              <a:buFont typeface="Wingdings" panose="05000000000000000000" pitchFamily="2" charset="2"/>
              <a:buChar char="§"/>
            </a:pPr>
            <a:r>
              <a:rPr lang="en-US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Alternate forms of giving can seem like “dues.”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1371600" lvl="2" indent="-457200">
              <a:buFont typeface="Wingdings" panose="05000000000000000000" pitchFamily="2" charset="2"/>
              <a:buChar char="§"/>
            </a:pPr>
            <a:r>
              <a:rPr lang="en-US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Creative ways of “gathering the offering” must be discovered.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1840676"/>
            <a:ext cx="582168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37457" y="261257"/>
            <a:ext cx="11538857" cy="1513114"/>
          </a:xfrm>
        </p:spPr>
        <p:txBody>
          <a:bodyPr>
            <a:noAutofit/>
          </a:bodyPr>
          <a:lstStyle/>
          <a:p>
            <a:pPr lvl="0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Importance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stewardship underscored.</a:t>
            </a:r>
          </a:p>
        </p:txBody>
      </p:sp>
    </p:spTree>
    <p:extLst>
      <p:ext uri="{BB962C8B-B14F-4D97-AF65-F5344CB8AC3E}">
        <p14:creationId xmlns:p14="http://schemas.microsoft.com/office/powerpoint/2010/main" val="1099724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1" y="2530978"/>
            <a:ext cx="1108144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Many churches have moved into electronic communication for the first time.</a:t>
            </a:r>
          </a:p>
          <a:p>
            <a:pPr marL="914400" marR="0" lvl="1" indent="-4572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Many churches have created online Bible studies, devotionals, prayer meetings, etc.</a:t>
            </a:r>
          </a:p>
          <a:p>
            <a:pPr marL="914400" marR="0" lvl="1" indent="-4572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Many church members have learned how to use new forms of technology</a:t>
            </a:r>
            <a:r>
              <a:rPr lang="en-US" sz="3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1840676"/>
            <a:ext cx="582168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37457" y="261257"/>
            <a:ext cx="10940143" cy="1513114"/>
          </a:xfrm>
        </p:spPr>
        <p:txBody>
          <a:bodyPr>
            <a:noAutofit/>
          </a:bodyPr>
          <a:lstStyle/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Creativity unleashed and technology used in new ways.</a:t>
            </a:r>
          </a:p>
        </p:txBody>
      </p:sp>
    </p:spTree>
    <p:extLst>
      <p:ext uri="{BB962C8B-B14F-4D97-AF65-F5344CB8AC3E}">
        <p14:creationId xmlns:p14="http://schemas.microsoft.com/office/powerpoint/2010/main" val="1667573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337458" y="2200272"/>
            <a:ext cx="1012406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marR="0" lvl="1" indent="-4572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In the future, church members will know they can remain connected in spite of distance, illness, work schedules, etc.</a:t>
            </a:r>
          </a:p>
          <a:p>
            <a:pPr marL="914400" marR="0" lvl="1" indent="-4572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In the future, churches </a:t>
            </a:r>
            <a:r>
              <a:rPr lang="en-US" sz="3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must continue to use technology in new ways.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1840676"/>
            <a:ext cx="582168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37458" y="261257"/>
            <a:ext cx="11067962" cy="1513114"/>
          </a:xfrm>
        </p:spPr>
        <p:txBody>
          <a:bodyPr>
            <a:noAutofit/>
          </a:bodyPr>
          <a:lstStyle/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Creativity unleashed and technology used in new ways.</a:t>
            </a:r>
          </a:p>
        </p:txBody>
      </p:sp>
    </p:spTree>
    <p:extLst>
      <p:ext uri="{BB962C8B-B14F-4D97-AF65-F5344CB8AC3E}">
        <p14:creationId xmlns:p14="http://schemas.microsoft.com/office/powerpoint/2010/main" val="848907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2313" y="2057400"/>
            <a:ext cx="5667375" cy="27432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752925" y="5032057"/>
            <a:ext cx="13428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www.gs.edu</a:t>
            </a:r>
            <a:endParaRPr lang="en-US" sz="1500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val 139"/>
          <p:cNvSpPr>
            <a:spLocks noChangeArrowheads="1"/>
          </p:cNvSpPr>
          <p:nvPr/>
        </p:nvSpPr>
        <p:spPr bwMode="auto">
          <a:xfrm>
            <a:off x="4461476" y="5061840"/>
            <a:ext cx="327221" cy="327221"/>
          </a:xfrm>
          <a:prstGeom prst="ellipse">
            <a:avLst/>
          </a:prstGeom>
          <a:noFill/>
          <a:ln w="19050">
            <a:solidFill>
              <a:schemeClr val="bg2"/>
            </a:solidFill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schemeClr val="bg2"/>
              </a:solidFill>
            </a:endParaRPr>
          </a:p>
        </p:txBody>
      </p:sp>
      <p:sp>
        <p:nvSpPr>
          <p:cNvPr id="9" name="Freeform 140"/>
          <p:cNvSpPr>
            <a:spLocks noEditPoints="1"/>
          </p:cNvSpPr>
          <p:nvPr/>
        </p:nvSpPr>
        <p:spPr bwMode="auto">
          <a:xfrm>
            <a:off x="4566908" y="5124713"/>
            <a:ext cx="131357" cy="205246"/>
          </a:xfrm>
          <a:custGeom>
            <a:avLst/>
            <a:gdLst>
              <a:gd name="T0" fmla="*/ 155 w 155"/>
              <a:gd name="T1" fmla="*/ 76 h 242"/>
              <a:gd name="T2" fmla="*/ 155 w 155"/>
              <a:gd name="T3" fmla="*/ 76 h 242"/>
              <a:gd name="T4" fmla="*/ 78 w 155"/>
              <a:gd name="T5" fmla="*/ 0 h 242"/>
              <a:gd name="T6" fmla="*/ 0 w 155"/>
              <a:gd name="T7" fmla="*/ 76 h 242"/>
              <a:gd name="T8" fmla="*/ 0 w 155"/>
              <a:gd name="T9" fmla="*/ 76 h 242"/>
              <a:gd name="T10" fmla="*/ 0 w 155"/>
              <a:gd name="T11" fmla="*/ 79 h 242"/>
              <a:gd name="T12" fmla="*/ 46 w 155"/>
              <a:gd name="T13" fmla="*/ 156 h 242"/>
              <a:gd name="T14" fmla="*/ 78 w 155"/>
              <a:gd name="T15" fmla="*/ 242 h 242"/>
              <a:gd name="T16" fmla="*/ 109 w 155"/>
              <a:gd name="T17" fmla="*/ 156 h 242"/>
              <a:gd name="T18" fmla="*/ 155 w 155"/>
              <a:gd name="T19" fmla="*/ 79 h 242"/>
              <a:gd name="T20" fmla="*/ 155 w 155"/>
              <a:gd name="T21" fmla="*/ 76 h 242"/>
              <a:gd name="T22" fmla="*/ 78 w 155"/>
              <a:gd name="T23" fmla="*/ 100 h 242"/>
              <a:gd name="T24" fmla="*/ 54 w 155"/>
              <a:gd name="T25" fmla="*/ 76 h 242"/>
              <a:gd name="T26" fmla="*/ 78 w 155"/>
              <a:gd name="T27" fmla="*/ 53 h 242"/>
              <a:gd name="T28" fmla="*/ 101 w 155"/>
              <a:gd name="T29" fmla="*/ 76 h 242"/>
              <a:gd name="T30" fmla="*/ 78 w 155"/>
              <a:gd name="T31" fmla="*/ 100 h 2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55" h="242">
                <a:moveTo>
                  <a:pt x="155" y="76"/>
                </a:moveTo>
                <a:cubicBezTo>
                  <a:pt x="155" y="76"/>
                  <a:pt x="155" y="76"/>
                  <a:pt x="155" y="76"/>
                </a:cubicBezTo>
                <a:cubicBezTo>
                  <a:pt x="153" y="34"/>
                  <a:pt x="119" y="1"/>
                  <a:pt x="78" y="0"/>
                </a:cubicBezTo>
                <a:cubicBezTo>
                  <a:pt x="36" y="1"/>
                  <a:pt x="2" y="34"/>
                  <a:pt x="0" y="76"/>
                </a:cubicBezTo>
                <a:cubicBezTo>
                  <a:pt x="0" y="76"/>
                  <a:pt x="0" y="76"/>
                  <a:pt x="0" y="76"/>
                </a:cubicBezTo>
                <a:cubicBezTo>
                  <a:pt x="0" y="77"/>
                  <a:pt x="0" y="78"/>
                  <a:pt x="0" y="79"/>
                </a:cubicBezTo>
                <a:cubicBezTo>
                  <a:pt x="0" y="111"/>
                  <a:pt x="26" y="130"/>
                  <a:pt x="46" y="156"/>
                </a:cubicBezTo>
                <a:cubicBezTo>
                  <a:pt x="70" y="186"/>
                  <a:pt x="78" y="242"/>
                  <a:pt x="78" y="242"/>
                </a:cubicBezTo>
                <a:cubicBezTo>
                  <a:pt x="78" y="242"/>
                  <a:pt x="86" y="186"/>
                  <a:pt x="109" y="156"/>
                </a:cubicBezTo>
                <a:cubicBezTo>
                  <a:pt x="129" y="130"/>
                  <a:pt x="155" y="111"/>
                  <a:pt x="155" y="79"/>
                </a:cubicBezTo>
                <a:cubicBezTo>
                  <a:pt x="155" y="78"/>
                  <a:pt x="155" y="77"/>
                  <a:pt x="155" y="76"/>
                </a:cubicBezTo>
                <a:close/>
                <a:moveTo>
                  <a:pt x="78" y="100"/>
                </a:moveTo>
                <a:cubicBezTo>
                  <a:pt x="65" y="100"/>
                  <a:pt x="54" y="89"/>
                  <a:pt x="54" y="76"/>
                </a:cubicBezTo>
                <a:cubicBezTo>
                  <a:pt x="54" y="63"/>
                  <a:pt x="65" y="53"/>
                  <a:pt x="78" y="53"/>
                </a:cubicBezTo>
                <a:cubicBezTo>
                  <a:pt x="91" y="53"/>
                  <a:pt x="101" y="63"/>
                  <a:pt x="101" y="76"/>
                </a:cubicBezTo>
                <a:cubicBezTo>
                  <a:pt x="101" y="89"/>
                  <a:pt x="91" y="100"/>
                  <a:pt x="78" y="10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xtLst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schemeClr val="bg2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812080" y="4991594"/>
            <a:ext cx="12359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@</a:t>
            </a:r>
            <a:r>
              <a:rPr lang="en-US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Jeff_Iorg</a:t>
            </a:r>
            <a:endParaRPr lang="en-US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Freeform 104"/>
          <p:cNvSpPr>
            <a:spLocks/>
          </p:cNvSpPr>
          <p:nvPr/>
        </p:nvSpPr>
        <p:spPr bwMode="auto">
          <a:xfrm>
            <a:off x="6525485" y="5009863"/>
            <a:ext cx="327221" cy="327221"/>
          </a:xfrm>
          <a:custGeom>
            <a:avLst/>
            <a:gdLst>
              <a:gd name="T0" fmla="*/ 47 w 320"/>
              <a:gd name="T1" fmla="*/ 273 h 320"/>
              <a:gd name="T2" fmla="*/ 160 w 320"/>
              <a:gd name="T3" fmla="*/ 320 h 320"/>
              <a:gd name="T4" fmla="*/ 273 w 320"/>
              <a:gd name="T5" fmla="*/ 273 h 320"/>
              <a:gd name="T6" fmla="*/ 320 w 320"/>
              <a:gd name="T7" fmla="*/ 160 h 320"/>
              <a:gd name="T8" fmla="*/ 273 w 320"/>
              <a:gd name="T9" fmla="*/ 47 h 320"/>
              <a:gd name="T10" fmla="*/ 160 w 320"/>
              <a:gd name="T11" fmla="*/ 0 h 320"/>
              <a:gd name="T12" fmla="*/ 47 w 320"/>
              <a:gd name="T13" fmla="*/ 47 h 320"/>
              <a:gd name="T14" fmla="*/ 0 w 320"/>
              <a:gd name="T15" fmla="*/ 160 h 320"/>
              <a:gd name="T16" fmla="*/ 47 w 320"/>
              <a:gd name="T17" fmla="*/ 273 h 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20" h="320">
                <a:moveTo>
                  <a:pt x="47" y="273"/>
                </a:moveTo>
                <a:cubicBezTo>
                  <a:pt x="77" y="303"/>
                  <a:pt x="117" y="320"/>
                  <a:pt x="160" y="320"/>
                </a:cubicBezTo>
                <a:cubicBezTo>
                  <a:pt x="202" y="320"/>
                  <a:pt x="243" y="303"/>
                  <a:pt x="273" y="273"/>
                </a:cubicBezTo>
                <a:cubicBezTo>
                  <a:pt x="303" y="243"/>
                  <a:pt x="320" y="203"/>
                  <a:pt x="320" y="160"/>
                </a:cubicBezTo>
                <a:cubicBezTo>
                  <a:pt x="320" y="117"/>
                  <a:pt x="303" y="77"/>
                  <a:pt x="273" y="47"/>
                </a:cubicBezTo>
                <a:cubicBezTo>
                  <a:pt x="243" y="17"/>
                  <a:pt x="202" y="0"/>
                  <a:pt x="160" y="0"/>
                </a:cubicBezTo>
                <a:cubicBezTo>
                  <a:pt x="117" y="0"/>
                  <a:pt x="77" y="17"/>
                  <a:pt x="47" y="47"/>
                </a:cubicBezTo>
                <a:cubicBezTo>
                  <a:pt x="16" y="77"/>
                  <a:pt x="0" y="117"/>
                  <a:pt x="0" y="160"/>
                </a:cubicBezTo>
                <a:cubicBezTo>
                  <a:pt x="0" y="203"/>
                  <a:pt x="16" y="243"/>
                  <a:pt x="47" y="273"/>
                </a:cubicBezTo>
              </a:path>
            </a:pathLst>
          </a:custGeom>
          <a:noFill/>
          <a:ln w="19050">
            <a:solidFill>
              <a:schemeClr val="bg2"/>
            </a:solidFill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 dirty="0">
              <a:solidFill>
                <a:schemeClr val="bg2"/>
              </a:solidFill>
            </a:endParaRPr>
          </a:p>
        </p:txBody>
      </p:sp>
      <p:sp>
        <p:nvSpPr>
          <p:cNvPr id="12" name="Freeform 103"/>
          <p:cNvSpPr>
            <a:spLocks/>
          </p:cNvSpPr>
          <p:nvPr/>
        </p:nvSpPr>
        <p:spPr bwMode="auto">
          <a:xfrm>
            <a:off x="6595260" y="5099968"/>
            <a:ext cx="191062" cy="154976"/>
          </a:xfrm>
          <a:custGeom>
            <a:avLst/>
            <a:gdLst>
              <a:gd name="T0" fmla="*/ 230 w 230"/>
              <a:gd name="T1" fmla="*/ 22 h 187"/>
              <a:gd name="T2" fmla="*/ 203 w 230"/>
              <a:gd name="T3" fmla="*/ 30 h 187"/>
              <a:gd name="T4" fmla="*/ 224 w 230"/>
              <a:gd name="T5" fmla="*/ 4 h 187"/>
              <a:gd name="T6" fmla="*/ 194 w 230"/>
              <a:gd name="T7" fmla="*/ 15 h 187"/>
              <a:gd name="T8" fmla="*/ 159 w 230"/>
              <a:gd name="T9" fmla="*/ 0 h 187"/>
              <a:gd name="T10" fmla="*/ 112 w 230"/>
              <a:gd name="T11" fmla="*/ 48 h 187"/>
              <a:gd name="T12" fmla="*/ 113 w 230"/>
              <a:gd name="T13" fmla="*/ 58 h 187"/>
              <a:gd name="T14" fmla="*/ 16 w 230"/>
              <a:gd name="T15" fmla="*/ 9 h 187"/>
              <a:gd name="T16" fmla="*/ 10 w 230"/>
              <a:gd name="T17" fmla="*/ 33 h 187"/>
              <a:gd name="T18" fmla="*/ 31 w 230"/>
              <a:gd name="T19" fmla="*/ 72 h 187"/>
              <a:gd name="T20" fmla="*/ 9 w 230"/>
              <a:gd name="T21" fmla="*/ 66 h 187"/>
              <a:gd name="T22" fmla="*/ 9 w 230"/>
              <a:gd name="T23" fmla="*/ 67 h 187"/>
              <a:gd name="T24" fmla="*/ 47 w 230"/>
              <a:gd name="T25" fmla="*/ 113 h 187"/>
              <a:gd name="T26" fmla="*/ 35 w 230"/>
              <a:gd name="T27" fmla="*/ 115 h 187"/>
              <a:gd name="T28" fmla="*/ 26 w 230"/>
              <a:gd name="T29" fmla="*/ 114 h 187"/>
              <a:gd name="T30" fmla="*/ 70 w 230"/>
              <a:gd name="T31" fmla="*/ 147 h 187"/>
              <a:gd name="T32" fmla="*/ 11 w 230"/>
              <a:gd name="T33" fmla="*/ 167 h 187"/>
              <a:gd name="T34" fmla="*/ 0 w 230"/>
              <a:gd name="T35" fmla="*/ 166 h 187"/>
              <a:gd name="T36" fmla="*/ 72 w 230"/>
              <a:gd name="T37" fmla="*/ 187 h 187"/>
              <a:gd name="T38" fmla="*/ 207 w 230"/>
              <a:gd name="T39" fmla="*/ 53 h 187"/>
              <a:gd name="T40" fmla="*/ 207 w 230"/>
              <a:gd name="T41" fmla="*/ 47 h 187"/>
              <a:gd name="T42" fmla="*/ 230 w 230"/>
              <a:gd name="T43" fmla="*/ 22 h 1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230" h="187">
                <a:moveTo>
                  <a:pt x="230" y="22"/>
                </a:moveTo>
                <a:cubicBezTo>
                  <a:pt x="222" y="26"/>
                  <a:pt x="213" y="29"/>
                  <a:pt x="203" y="30"/>
                </a:cubicBezTo>
                <a:cubicBezTo>
                  <a:pt x="213" y="24"/>
                  <a:pt x="220" y="15"/>
                  <a:pt x="224" y="4"/>
                </a:cubicBezTo>
                <a:cubicBezTo>
                  <a:pt x="215" y="9"/>
                  <a:pt x="205" y="13"/>
                  <a:pt x="194" y="15"/>
                </a:cubicBezTo>
                <a:cubicBezTo>
                  <a:pt x="185" y="6"/>
                  <a:pt x="173" y="0"/>
                  <a:pt x="159" y="0"/>
                </a:cubicBezTo>
                <a:cubicBezTo>
                  <a:pt x="133" y="0"/>
                  <a:pt x="112" y="21"/>
                  <a:pt x="112" y="48"/>
                </a:cubicBezTo>
                <a:cubicBezTo>
                  <a:pt x="112" y="51"/>
                  <a:pt x="113" y="55"/>
                  <a:pt x="113" y="58"/>
                </a:cubicBezTo>
                <a:cubicBezTo>
                  <a:pt x="74" y="56"/>
                  <a:pt x="39" y="38"/>
                  <a:pt x="16" y="9"/>
                </a:cubicBezTo>
                <a:cubicBezTo>
                  <a:pt x="12" y="16"/>
                  <a:pt x="10" y="24"/>
                  <a:pt x="10" y="33"/>
                </a:cubicBezTo>
                <a:cubicBezTo>
                  <a:pt x="10" y="49"/>
                  <a:pt x="18" y="64"/>
                  <a:pt x="31" y="72"/>
                </a:cubicBezTo>
                <a:cubicBezTo>
                  <a:pt x="23" y="72"/>
                  <a:pt x="16" y="70"/>
                  <a:pt x="9" y="66"/>
                </a:cubicBezTo>
                <a:cubicBezTo>
                  <a:pt x="9" y="66"/>
                  <a:pt x="9" y="66"/>
                  <a:pt x="9" y="67"/>
                </a:cubicBezTo>
                <a:cubicBezTo>
                  <a:pt x="9" y="90"/>
                  <a:pt x="26" y="109"/>
                  <a:pt x="47" y="113"/>
                </a:cubicBezTo>
                <a:cubicBezTo>
                  <a:pt x="43" y="114"/>
                  <a:pt x="39" y="115"/>
                  <a:pt x="35" y="115"/>
                </a:cubicBezTo>
                <a:cubicBezTo>
                  <a:pt x="32" y="115"/>
                  <a:pt x="29" y="114"/>
                  <a:pt x="26" y="114"/>
                </a:cubicBezTo>
                <a:cubicBezTo>
                  <a:pt x="32" y="133"/>
                  <a:pt x="49" y="146"/>
                  <a:pt x="70" y="147"/>
                </a:cubicBezTo>
                <a:cubicBezTo>
                  <a:pt x="54" y="159"/>
                  <a:pt x="33" y="167"/>
                  <a:pt x="11" y="167"/>
                </a:cubicBezTo>
                <a:cubicBezTo>
                  <a:pt x="8" y="167"/>
                  <a:pt x="4" y="167"/>
                  <a:pt x="0" y="166"/>
                </a:cubicBezTo>
                <a:cubicBezTo>
                  <a:pt x="21" y="180"/>
                  <a:pt x="46" y="187"/>
                  <a:pt x="72" y="187"/>
                </a:cubicBezTo>
                <a:cubicBezTo>
                  <a:pt x="159" y="187"/>
                  <a:pt x="207" y="115"/>
                  <a:pt x="207" y="53"/>
                </a:cubicBezTo>
                <a:cubicBezTo>
                  <a:pt x="207" y="51"/>
                  <a:pt x="207" y="49"/>
                  <a:pt x="207" y="47"/>
                </a:cubicBezTo>
                <a:cubicBezTo>
                  <a:pt x="216" y="40"/>
                  <a:pt x="224" y="32"/>
                  <a:pt x="230" y="22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xtLst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547851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Gateway Dark Blue">
      <a:dk1>
        <a:srgbClr val="FFFFFF"/>
      </a:dk1>
      <a:lt1>
        <a:srgbClr val="123D66"/>
      </a:lt1>
      <a:dk2>
        <a:srgbClr val="123D66"/>
      </a:dk2>
      <a:lt2>
        <a:srgbClr val="FFFFFF"/>
      </a:lt2>
      <a:accent1>
        <a:srgbClr val="58A4B7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Gateway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5719</TotalTime>
  <Words>393</Words>
  <Application>Microsoft Office PowerPoint</Application>
  <PresentationFormat>Widescreen</PresentationFormat>
  <Paragraphs>37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Tahoma</vt:lpstr>
      <vt:lpstr>Times New Roman</vt:lpstr>
      <vt:lpstr>Wingdings</vt:lpstr>
      <vt:lpstr>Office Theme</vt:lpstr>
      <vt:lpstr>Pandemic Positives</vt:lpstr>
      <vt:lpstr>Over-dependence on attraction models has been exposed</vt:lpstr>
      <vt:lpstr>Less essential functions and activities have been stopped </vt:lpstr>
      <vt:lpstr>Rediscovery of pastoral care as a core function</vt:lpstr>
      <vt:lpstr>Importance of stewardship underscored.</vt:lpstr>
      <vt:lpstr>Importance of stewardship underscored.</vt:lpstr>
      <vt:lpstr>Creativity unleashed and technology used in new ways.</vt:lpstr>
      <vt:lpstr>Creativity unleashed and technology used in new ways.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Elevator Pitch Presentation</dc:title>
  <dc:creator>RejekiLancar</dc:creator>
  <cp:lastModifiedBy>Jeff Iorg</cp:lastModifiedBy>
  <cp:revision>151</cp:revision>
  <cp:lastPrinted>2020-08-10T16:57:42Z</cp:lastPrinted>
  <dcterms:created xsi:type="dcterms:W3CDTF">2016-09-29T07:20:25Z</dcterms:created>
  <dcterms:modified xsi:type="dcterms:W3CDTF">2022-01-10T13:50:40Z</dcterms:modified>
</cp:coreProperties>
</file>