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  <p:sldMasterId id="2147483657" r:id="rId9"/>
    <p:sldMasterId id="2147483658" r:id="rId10"/>
    <p:sldMasterId id="2147483659" r:id="rId11"/>
    <p:sldMasterId id="2147483660" r:id="rId12"/>
    <p:sldMasterId id="2147483661" r:id="rId13"/>
    <p:sldMasterId id="2147483834" r:id="rId14"/>
  </p:sldMasterIdLst>
  <p:notesMasterIdLst>
    <p:notesMasterId r:id="rId35"/>
  </p:notesMasterIdLst>
  <p:sldIdLst>
    <p:sldId id="276" r:id="rId15"/>
    <p:sldId id="257" r:id="rId16"/>
    <p:sldId id="258" r:id="rId17"/>
    <p:sldId id="277" r:id="rId18"/>
    <p:sldId id="278" r:id="rId19"/>
    <p:sldId id="279" r:id="rId20"/>
    <p:sldId id="280" r:id="rId21"/>
    <p:sldId id="281" r:id="rId22"/>
    <p:sldId id="282" r:id="rId23"/>
    <p:sldId id="284" r:id="rId24"/>
    <p:sldId id="285" r:id="rId25"/>
    <p:sldId id="286" r:id="rId26"/>
    <p:sldId id="287" r:id="rId27"/>
    <p:sldId id="288" r:id="rId28"/>
    <p:sldId id="295" r:id="rId29"/>
    <p:sldId id="289" r:id="rId30"/>
    <p:sldId id="298" r:id="rId31"/>
    <p:sldId id="290" r:id="rId32"/>
    <p:sldId id="291" r:id="rId33"/>
    <p:sldId id="296" r:id="rId34"/>
  </p:sldIdLst>
  <p:sldSz cx="13546138" cy="7620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3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3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3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3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5pPr>
    <a:lvl6pPr marL="2286000" algn="l" defTabSz="914400" rtl="0" eaLnBrk="1" latinLnBrk="0" hangingPunct="1">
      <a:defRPr sz="3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6pPr>
    <a:lvl7pPr marL="2743200" algn="l" defTabSz="914400" rtl="0" eaLnBrk="1" latinLnBrk="0" hangingPunct="1">
      <a:defRPr sz="3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7pPr>
    <a:lvl8pPr marL="3200400" algn="l" defTabSz="914400" rtl="0" eaLnBrk="1" latinLnBrk="0" hangingPunct="1">
      <a:defRPr sz="3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8pPr>
    <a:lvl9pPr marL="3657600" algn="l" defTabSz="914400" rtl="0" eaLnBrk="1" latinLnBrk="0" hangingPunct="1">
      <a:defRPr sz="3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00" userDrawn="1">
          <p15:clr>
            <a:srgbClr val="A4A3A4"/>
          </p15:clr>
        </p15:guide>
        <p15:guide id="2" pos="42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3D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78" y="438"/>
      </p:cViewPr>
      <p:guideLst>
        <p:guide orient="horz" pos="2400"/>
        <p:guide pos="42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E4213-27C2-440A-9A2A-6A60D4EB275E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F10443-6CD7-46BB-B61C-BB92B8536B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598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Modify notes </a:t>
            </a:r>
            <a:r>
              <a:rPr lang="en-US" smtClean="0"/>
              <a:t>“extended”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F10443-6CD7-46BB-B61C-BB92B8536B1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25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F10443-6CD7-46BB-B61C-BB92B8536B1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67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0749" y="2159000"/>
            <a:ext cx="2522968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6909" y="2159000"/>
            <a:ext cx="2522968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99229" y="203200"/>
            <a:ext cx="2726160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0748" y="203200"/>
            <a:ext cx="7975289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99229" y="203200"/>
            <a:ext cx="2726160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0748" y="203200"/>
            <a:ext cx="7975289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0748" y="2159000"/>
            <a:ext cx="5350725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4665" y="2159000"/>
            <a:ext cx="5350725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99229" y="203200"/>
            <a:ext cx="2726160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0748" y="203200"/>
            <a:ext cx="7975289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3817" y="2159000"/>
            <a:ext cx="196419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61200" y="2159000"/>
            <a:ext cx="196419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07" y="1778000"/>
            <a:ext cx="12191524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99229" y="203200"/>
            <a:ext cx="2726160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0748" y="203200"/>
            <a:ext cx="7975289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0749" y="2159000"/>
            <a:ext cx="2522968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6909" y="2159000"/>
            <a:ext cx="2522968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99229" y="203200"/>
            <a:ext cx="2726160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0748" y="203200"/>
            <a:ext cx="7975289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933" y="1966156"/>
            <a:ext cx="10488517" cy="2032001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933" y="3998155"/>
            <a:ext cx="10488517" cy="1166519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507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17997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797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278" y="1956742"/>
            <a:ext cx="10655751" cy="2032014"/>
          </a:xfrm>
        </p:spPr>
        <p:txBody>
          <a:bodyPr anchor="b"/>
          <a:lstStyle>
            <a:lvl1pPr algn="ctr">
              <a:defRPr sz="4444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9278" y="3988755"/>
            <a:ext cx="10655751" cy="1674504"/>
          </a:xfrm>
        </p:spPr>
        <p:txBody>
          <a:bodyPr anchor="t"/>
          <a:lstStyle>
            <a:lvl1pPr marL="0" indent="0" algn="ctr">
              <a:buNone/>
              <a:defRPr sz="2222">
                <a:solidFill>
                  <a:schemeClr val="tx1"/>
                </a:solidFill>
              </a:defRPr>
            </a:lvl1pPr>
            <a:lvl2pPr marL="5079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04533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5289" y="1924943"/>
            <a:ext cx="5622555" cy="4509722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91834" y="1924944"/>
            <a:ext cx="5627186" cy="450972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6348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88" y="1927230"/>
            <a:ext cx="5654304" cy="4609743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715" y="1927230"/>
            <a:ext cx="5654304" cy="46097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592" y="2039171"/>
            <a:ext cx="5417949" cy="605427"/>
          </a:xfrm>
        </p:spPr>
        <p:txBody>
          <a:bodyPr anchor="b">
            <a:noAutofit/>
          </a:bodyPr>
          <a:lstStyle>
            <a:lvl1pPr marL="0" indent="0" algn="ctr">
              <a:buNone/>
              <a:defRPr sz="2667" b="0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592" y="2644597"/>
            <a:ext cx="5417949" cy="3790070"/>
          </a:xfrm>
        </p:spPr>
        <p:txBody>
          <a:bodyPr anchor="t">
            <a:normAutofit/>
          </a:bodyPr>
          <a:lstStyle>
            <a:lvl1pPr>
              <a:defRPr sz="2000"/>
            </a:lvl1pPr>
            <a:lvl2pPr>
              <a:defRPr sz="1778"/>
            </a:lvl2pPr>
            <a:lvl3pPr>
              <a:defRPr sz="1556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94135" y="2039171"/>
            <a:ext cx="5439043" cy="605426"/>
          </a:xfrm>
        </p:spPr>
        <p:txBody>
          <a:bodyPr anchor="b">
            <a:noAutofit/>
          </a:bodyPr>
          <a:lstStyle>
            <a:lvl1pPr marL="0" indent="0" algn="ctr">
              <a:buNone/>
              <a:defRPr sz="2667" b="0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94135" y="2644597"/>
            <a:ext cx="5439043" cy="3790070"/>
          </a:xfrm>
        </p:spPr>
        <p:txBody>
          <a:bodyPr anchor="t">
            <a:normAutofit/>
          </a:bodyPr>
          <a:lstStyle>
            <a:lvl1pPr>
              <a:defRPr sz="2000"/>
            </a:lvl1pPr>
            <a:lvl2pPr>
              <a:defRPr sz="1778"/>
            </a:lvl2pPr>
            <a:lvl3pPr>
              <a:defRPr sz="1556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07664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237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07" y="1778000"/>
            <a:ext cx="5994166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4665" y="1778000"/>
            <a:ext cx="5994166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1986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289" y="677334"/>
            <a:ext cx="4118605" cy="2024353"/>
          </a:xfrm>
        </p:spPr>
        <p:txBody>
          <a:bodyPr anchor="b">
            <a:normAutofit/>
          </a:bodyPr>
          <a:lstStyle>
            <a:lvl1pPr algn="ctr">
              <a:defRPr sz="2667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4937" y="677334"/>
            <a:ext cx="7124082" cy="57573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5289" y="2701687"/>
            <a:ext cx="4118605" cy="3732979"/>
          </a:xfrm>
        </p:spPr>
        <p:txBody>
          <a:bodyPr anchor="t">
            <a:normAutofit/>
          </a:bodyPr>
          <a:lstStyle>
            <a:lvl1pPr marL="0" indent="0" algn="ctr">
              <a:buNone/>
              <a:defRPr sz="1778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12455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756" y="677333"/>
            <a:ext cx="3982251" cy="57831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289" y="677692"/>
            <a:ext cx="6594130" cy="2032598"/>
          </a:xfrm>
        </p:spPr>
        <p:txBody>
          <a:bodyPr anchor="b">
            <a:noAutofit/>
          </a:bodyPr>
          <a:lstStyle>
            <a:lvl1pPr algn="ctr">
              <a:defRPr sz="3556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269179" y="848558"/>
            <a:ext cx="3639581" cy="545869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78"/>
            </a:lvl1pPr>
            <a:lvl2pPr marL="507995" indent="0">
              <a:buNone/>
              <a:defRPr sz="1778"/>
            </a:lvl2pPr>
            <a:lvl3pPr marL="1015990" indent="0">
              <a:buNone/>
              <a:defRPr sz="1778"/>
            </a:lvl3pPr>
            <a:lvl4pPr marL="1523985" indent="0">
              <a:buNone/>
              <a:defRPr sz="1778"/>
            </a:lvl4pPr>
            <a:lvl5pPr marL="2031980" indent="0">
              <a:buNone/>
              <a:defRPr sz="1778"/>
            </a:lvl5pPr>
            <a:lvl6pPr marL="2539975" indent="0">
              <a:buNone/>
              <a:defRPr sz="1778"/>
            </a:lvl6pPr>
            <a:lvl7pPr marL="3047970" indent="0">
              <a:buNone/>
              <a:defRPr sz="1778"/>
            </a:lvl7pPr>
            <a:lvl8pPr marL="3555964" indent="0">
              <a:buNone/>
              <a:defRPr sz="1778"/>
            </a:lvl8pPr>
            <a:lvl9pPr marL="4063959" indent="0">
              <a:buNone/>
              <a:defRPr sz="1778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5289" y="2710290"/>
            <a:ext cx="6594130" cy="3751260"/>
          </a:xfrm>
        </p:spPr>
        <p:txBody>
          <a:bodyPr anchor="t">
            <a:normAutofit/>
          </a:bodyPr>
          <a:lstStyle>
            <a:lvl1pPr marL="0" indent="0" algn="ctr">
              <a:buNone/>
              <a:defRPr sz="1778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46384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93" y="608674"/>
            <a:ext cx="11268226" cy="42408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300" y="5072505"/>
            <a:ext cx="11505469" cy="603858"/>
          </a:xfrm>
        </p:spPr>
        <p:txBody>
          <a:bodyPr anchor="b">
            <a:normAutofit/>
          </a:bodyPr>
          <a:lstStyle>
            <a:lvl1pPr algn="ctr">
              <a:defRPr sz="311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99226" y="772233"/>
            <a:ext cx="10938846" cy="391741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222"/>
            </a:lvl1pPr>
            <a:lvl2pPr marL="507995" indent="0">
              <a:buNone/>
              <a:defRPr sz="2222"/>
            </a:lvl2pPr>
            <a:lvl3pPr marL="1015990" indent="0">
              <a:buNone/>
              <a:defRPr sz="2222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5288" y="5676365"/>
            <a:ext cx="11503731" cy="758302"/>
          </a:xfrm>
        </p:spPr>
        <p:txBody>
          <a:bodyPr anchor="t"/>
          <a:lstStyle>
            <a:lvl1pPr marL="0" indent="0" algn="ctr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80587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288" y="676041"/>
            <a:ext cx="11503731" cy="3927049"/>
          </a:xfrm>
        </p:spPr>
        <p:txBody>
          <a:bodyPr anchor="ctr"/>
          <a:lstStyle>
            <a:lvl1pPr>
              <a:defRPr sz="355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5288" y="4772422"/>
            <a:ext cx="11503732" cy="1668696"/>
          </a:xfrm>
        </p:spPr>
        <p:txBody>
          <a:bodyPr anchor="ctr"/>
          <a:lstStyle>
            <a:lvl1pPr marL="0" indent="0" algn="ctr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15623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6839" y="677333"/>
            <a:ext cx="10335988" cy="3325449"/>
          </a:xfrm>
        </p:spPr>
        <p:txBody>
          <a:bodyPr anchor="ctr"/>
          <a:lstStyle>
            <a:lvl1pPr>
              <a:defRPr sz="355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11753" y="4011147"/>
            <a:ext cx="9724397" cy="591943"/>
          </a:xfrm>
        </p:spPr>
        <p:txBody>
          <a:bodyPr anchor="t">
            <a:normAutofit/>
          </a:bodyPr>
          <a:lstStyle>
            <a:lvl1pPr marL="0" indent="0" algn="r">
              <a:buNone/>
              <a:defRPr sz="1556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5288" y="4782614"/>
            <a:ext cx="11503732" cy="16549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100624" y="983107"/>
            <a:ext cx="677307" cy="649751"/>
          </a:xfrm>
          <a:prstGeom prst="rect">
            <a:avLst/>
          </a:prstGeom>
        </p:spPr>
        <p:txBody>
          <a:bodyPr vert="horz" lIns="101596" tIns="50798" rIns="101596" bIns="5079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8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671451" y="3253620"/>
            <a:ext cx="677307" cy="649751"/>
          </a:xfrm>
          <a:prstGeom prst="rect">
            <a:avLst/>
          </a:prstGeom>
        </p:spPr>
        <p:txBody>
          <a:bodyPr vert="horz" lIns="101596" tIns="50798" rIns="101596" bIns="5079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89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979255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288" y="2363269"/>
            <a:ext cx="11503732" cy="2790928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5277" y="5167285"/>
            <a:ext cx="11501994" cy="1267382"/>
          </a:xfrm>
        </p:spPr>
        <p:txBody>
          <a:bodyPr anchor="t"/>
          <a:lstStyle>
            <a:lvl1pPr marL="0" indent="0" algn="ctr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60100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15288" y="677333"/>
            <a:ext cx="11503731" cy="107827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15288" y="2095500"/>
            <a:ext cx="3667617" cy="640291"/>
          </a:xfrm>
        </p:spPr>
        <p:txBody>
          <a:bodyPr anchor="b">
            <a:noAutofit/>
          </a:bodyPr>
          <a:lstStyle>
            <a:lvl1pPr marL="0" indent="0" algn="ctr">
              <a:buNone/>
              <a:defRPr sz="2667" b="0">
                <a:solidFill>
                  <a:schemeClr val="tx1"/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5288" y="2857500"/>
            <a:ext cx="3667617" cy="3577167"/>
          </a:xfrm>
        </p:spPr>
        <p:txBody>
          <a:bodyPr anchor="t">
            <a:normAutofit/>
          </a:bodyPr>
          <a:lstStyle>
            <a:lvl1pPr marL="0" indent="0" algn="ctr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0597" y="2095500"/>
            <a:ext cx="3667617" cy="640291"/>
          </a:xfrm>
        </p:spPr>
        <p:txBody>
          <a:bodyPr anchor="b">
            <a:noAutofit/>
          </a:bodyPr>
          <a:lstStyle>
            <a:lvl1pPr marL="0" indent="0" algn="ctr">
              <a:buNone/>
              <a:defRPr sz="2667" b="0">
                <a:solidFill>
                  <a:schemeClr val="tx1"/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934735" y="2857500"/>
            <a:ext cx="3667617" cy="3577167"/>
          </a:xfrm>
        </p:spPr>
        <p:txBody>
          <a:bodyPr anchor="t">
            <a:normAutofit/>
          </a:bodyPr>
          <a:lstStyle>
            <a:lvl1pPr marL="0" indent="0" algn="ctr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851401" y="2095500"/>
            <a:ext cx="3667617" cy="640291"/>
          </a:xfrm>
        </p:spPr>
        <p:txBody>
          <a:bodyPr anchor="b">
            <a:noAutofit/>
          </a:bodyPr>
          <a:lstStyle>
            <a:lvl1pPr marL="0" indent="0" algn="ctr">
              <a:buNone/>
              <a:defRPr sz="2667" b="0">
                <a:solidFill>
                  <a:schemeClr val="tx1"/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851401" y="2857500"/>
            <a:ext cx="3667617" cy="3577167"/>
          </a:xfrm>
        </p:spPr>
        <p:txBody>
          <a:bodyPr anchor="t">
            <a:normAutofit/>
          </a:bodyPr>
          <a:lstStyle>
            <a:lvl1pPr marL="0" indent="0" algn="ctr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00660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97" y="2020238"/>
            <a:ext cx="3710935" cy="2053168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920" y="2020238"/>
            <a:ext cx="3710935" cy="2053168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490" y="2020238"/>
            <a:ext cx="3710935" cy="205316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015288" y="677333"/>
            <a:ext cx="11503732" cy="107827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15288" y="4337896"/>
            <a:ext cx="3667617" cy="640291"/>
          </a:xfrm>
        </p:spPr>
        <p:txBody>
          <a:bodyPr anchor="b">
            <a:noAutofit/>
          </a:bodyPr>
          <a:lstStyle>
            <a:lvl1pPr marL="0" indent="0" algn="ctr">
              <a:buNone/>
              <a:defRPr sz="2222" b="0">
                <a:solidFill>
                  <a:schemeClr val="tx1"/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31180" y="2154353"/>
            <a:ext cx="3435830" cy="1781060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78"/>
            </a:lvl1pPr>
            <a:lvl2pPr marL="507995" indent="0">
              <a:buNone/>
              <a:defRPr sz="1778"/>
            </a:lvl2pPr>
            <a:lvl3pPr marL="1015990" indent="0">
              <a:buNone/>
              <a:defRPr sz="1778"/>
            </a:lvl3pPr>
            <a:lvl4pPr marL="1523985" indent="0">
              <a:buNone/>
              <a:defRPr sz="1778"/>
            </a:lvl4pPr>
            <a:lvl5pPr marL="2031980" indent="0">
              <a:buNone/>
              <a:defRPr sz="1778"/>
            </a:lvl5pPr>
            <a:lvl6pPr marL="2539975" indent="0">
              <a:buNone/>
              <a:defRPr sz="1778"/>
            </a:lvl6pPr>
            <a:lvl7pPr marL="3047970" indent="0">
              <a:buNone/>
              <a:defRPr sz="1778"/>
            </a:lvl7pPr>
            <a:lvl8pPr marL="3555964" indent="0">
              <a:buNone/>
              <a:defRPr sz="1778"/>
            </a:lvl8pPr>
            <a:lvl9pPr marL="4063959" indent="0">
              <a:buNone/>
              <a:defRPr sz="1778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15288" y="4978187"/>
            <a:ext cx="3667617" cy="1456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6238" y="4337896"/>
            <a:ext cx="3667617" cy="640291"/>
          </a:xfrm>
        </p:spPr>
        <p:txBody>
          <a:bodyPr anchor="b">
            <a:noAutofit/>
          </a:bodyPr>
          <a:lstStyle>
            <a:lvl1pPr marL="0" indent="0" algn="ctr">
              <a:buNone/>
              <a:defRPr sz="2222" b="0">
                <a:solidFill>
                  <a:schemeClr val="tx1"/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050629" y="2154549"/>
            <a:ext cx="3435830" cy="1786849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78"/>
            </a:lvl1pPr>
            <a:lvl2pPr marL="507995" indent="0">
              <a:buNone/>
              <a:defRPr sz="1778"/>
            </a:lvl2pPr>
            <a:lvl3pPr marL="1015990" indent="0">
              <a:buNone/>
              <a:defRPr sz="1778"/>
            </a:lvl3pPr>
            <a:lvl4pPr marL="1523985" indent="0">
              <a:buNone/>
              <a:defRPr sz="1778"/>
            </a:lvl4pPr>
            <a:lvl5pPr marL="2031980" indent="0">
              <a:buNone/>
              <a:defRPr sz="1778"/>
            </a:lvl5pPr>
            <a:lvl6pPr marL="2539975" indent="0">
              <a:buNone/>
              <a:defRPr sz="1778"/>
            </a:lvl6pPr>
            <a:lvl7pPr marL="3047970" indent="0">
              <a:buNone/>
              <a:defRPr sz="1778"/>
            </a:lvl7pPr>
            <a:lvl8pPr marL="3555964" indent="0">
              <a:buNone/>
              <a:defRPr sz="1778"/>
            </a:lvl8pPr>
            <a:lvl9pPr marL="4063959" indent="0">
              <a:buNone/>
              <a:defRPr sz="1778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934735" y="4978186"/>
            <a:ext cx="3667617" cy="1456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851540" y="4337896"/>
            <a:ext cx="3667617" cy="640291"/>
          </a:xfrm>
        </p:spPr>
        <p:txBody>
          <a:bodyPr anchor="b">
            <a:noAutofit/>
          </a:bodyPr>
          <a:lstStyle>
            <a:lvl1pPr marL="0" indent="0" algn="ctr">
              <a:buNone/>
              <a:defRPr sz="2222" b="0">
                <a:solidFill>
                  <a:schemeClr val="tx1"/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972648" y="2149369"/>
            <a:ext cx="3435830" cy="1785882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78"/>
            </a:lvl1pPr>
            <a:lvl2pPr marL="507995" indent="0">
              <a:buNone/>
              <a:defRPr sz="1778"/>
            </a:lvl2pPr>
            <a:lvl3pPr marL="1015990" indent="0">
              <a:buNone/>
              <a:defRPr sz="1778"/>
            </a:lvl3pPr>
            <a:lvl4pPr marL="1523985" indent="0">
              <a:buNone/>
              <a:defRPr sz="1778"/>
            </a:lvl4pPr>
            <a:lvl5pPr marL="2031980" indent="0">
              <a:buNone/>
              <a:defRPr sz="1778"/>
            </a:lvl5pPr>
            <a:lvl6pPr marL="2539975" indent="0">
              <a:buNone/>
              <a:defRPr sz="1778"/>
            </a:lvl6pPr>
            <a:lvl7pPr marL="3047970" indent="0">
              <a:buNone/>
              <a:defRPr sz="1778"/>
            </a:lvl7pPr>
            <a:lvl8pPr marL="3555964" indent="0">
              <a:buNone/>
              <a:defRPr sz="1778"/>
            </a:lvl8pPr>
            <a:lvl9pPr marL="4063959" indent="0">
              <a:buNone/>
              <a:defRPr sz="1778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851401" y="4978184"/>
            <a:ext cx="3667617" cy="1456483"/>
          </a:xfrm>
        </p:spPr>
        <p:txBody>
          <a:bodyPr anchor="t">
            <a:normAutofit/>
          </a:bodyPr>
          <a:lstStyle>
            <a:lvl1pPr marL="0" indent="0" algn="ctr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51794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905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80798" y="677333"/>
            <a:ext cx="2538220" cy="575733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5289" y="677333"/>
            <a:ext cx="8796181" cy="57573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618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07" y="1778000"/>
            <a:ext cx="12191524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0950" y="1778000"/>
            <a:ext cx="3047881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07" y="1778000"/>
            <a:ext cx="8940451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0748" y="990600"/>
            <a:ext cx="5350725" cy="5638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4665" y="990600"/>
            <a:ext cx="5350725" cy="5638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0950" y="304800"/>
            <a:ext cx="3047881" cy="63246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07" y="304800"/>
            <a:ext cx="8940451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07" y="1778000"/>
            <a:ext cx="12191524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07" y="1778000"/>
            <a:ext cx="5994166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4665" y="1778000"/>
            <a:ext cx="5994166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0748" y="2159000"/>
            <a:ext cx="5350725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4665" y="2159000"/>
            <a:ext cx="5350725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07" y="1778000"/>
            <a:ext cx="12191524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0950" y="1778000"/>
            <a:ext cx="3047881" cy="5308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07" y="1778000"/>
            <a:ext cx="8940451" cy="5308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07" y="1778000"/>
            <a:ext cx="12191524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07" y="1778000"/>
            <a:ext cx="5994166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4665" y="1778000"/>
            <a:ext cx="5994166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07" y="1778000"/>
            <a:ext cx="12191524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0950" y="1778000"/>
            <a:ext cx="3047881" cy="5308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07" y="1778000"/>
            <a:ext cx="8940451" cy="5308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374" y="3746500"/>
            <a:ext cx="2954751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8318" y="3746500"/>
            <a:ext cx="2954751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44896" y="1104900"/>
            <a:ext cx="1528174" cy="5219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75" y="1104900"/>
            <a:ext cx="4381329" cy="5219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374" y="3746500"/>
            <a:ext cx="2954751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8318" y="3746500"/>
            <a:ext cx="2954751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44896" y="1104900"/>
            <a:ext cx="1528174" cy="5219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75" y="1104900"/>
            <a:ext cx="4381329" cy="5219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07" y="1778000"/>
            <a:ext cx="12191524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07" y="1778000"/>
            <a:ext cx="5994166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4665" y="1778000"/>
            <a:ext cx="5994166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07" y="1778000"/>
            <a:ext cx="12191524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0950" y="203200"/>
            <a:ext cx="3047881" cy="660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07" y="203200"/>
            <a:ext cx="8940451" cy="6604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5961" y="2366964"/>
            <a:ext cx="11514217" cy="16335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1921" y="4318001"/>
            <a:ext cx="9482297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07" y="1778000"/>
            <a:ext cx="12191524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992" y="4895851"/>
            <a:ext cx="11514217" cy="15144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992" y="3228976"/>
            <a:ext cx="11514217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07" y="1778000"/>
            <a:ext cx="5994166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4665" y="1778000"/>
            <a:ext cx="5994166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07" y="1704975"/>
            <a:ext cx="598570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07" y="2416176"/>
            <a:ext cx="598570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1016" y="1704975"/>
            <a:ext cx="5987816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81016" y="2416176"/>
            <a:ext cx="5987816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8" y="303214"/>
            <a:ext cx="4457526" cy="129063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94" y="303214"/>
            <a:ext cx="7573138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08" y="1593850"/>
            <a:ext cx="4457526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196" y="5334000"/>
            <a:ext cx="8127683" cy="6302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4196" y="681038"/>
            <a:ext cx="8127683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196" y="5964238"/>
            <a:ext cx="8127683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07" y="304800"/>
            <a:ext cx="12191524" cy="1270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07" y="1778000"/>
            <a:ext cx="12191524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0950" y="304800"/>
            <a:ext cx="3047881" cy="65024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07" y="304800"/>
            <a:ext cx="8940451" cy="6502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slideLayout" Target="../slideLayouts/slideLayout156.xml"/><Relationship Id="rId18" Type="http://schemas.openxmlformats.org/officeDocument/2006/relationships/theme" Target="../theme/theme14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17" Type="http://schemas.openxmlformats.org/officeDocument/2006/relationships/slideLayout" Target="../slideLayouts/slideLayout160.xml"/><Relationship Id="rId2" Type="http://schemas.openxmlformats.org/officeDocument/2006/relationships/slideLayout" Target="../slideLayouts/slideLayout145.xml"/><Relationship Id="rId16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slideLayout" Target="../slideLayouts/slideLayout15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20749" y="203200"/>
            <a:ext cx="10904641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749" y="2159000"/>
            <a:ext cx="10904641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604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0033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3462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7018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447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01900" indent="-444500" algn="l" rtl="0" fontAlgn="base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959100" indent="-444500" algn="l" rtl="0" fontAlgn="base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416300" indent="-444500" algn="l" rtl="0" fontAlgn="base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873500" indent="-444500" algn="l" rtl="0" fontAlgn="base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20749" y="203200"/>
            <a:ext cx="10904641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749" y="2159000"/>
            <a:ext cx="5249128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016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445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2874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430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9859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4431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9003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3575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8147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20749" y="203200"/>
            <a:ext cx="10904641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749" y="2159000"/>
            <a:ext cx="10904641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016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445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2874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430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9859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4431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9003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3575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8147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20749" y="203200"/>
            <a:ext cx="10904641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93818" y="2159000"/>
            <a:ext cx="4131572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016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445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2874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430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9859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4431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9003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3575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8147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20749" y="203200"/>
            <a:ext cx="10904641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749" y="2159000"/>
            <a:ext cx="5249128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016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445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2874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430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9859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4431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9003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3575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814763" indent="-385763" algn="l" rtl="0" fontAlgn="base">
        <a:spcBef>
          <a:spcPts val="3000"/>
        </a:spcBef>
        <a:spcAft>
          <a:spcPct val="0"/>
        </a:spcAft>
        <a:buSzPct val="171000"/>
        <a:buFont typeface="Gill San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5288" y="677333"/>
            <a:ext cx="11503731" cy="1078278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5288" y="1924944"/>
            <a:ext cx="11503731" cy="450972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31596" y="6536973"/>
            <a:ext cx="3047881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1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E36636D-D922-432D-A958-524484B5923D}" type="datetimeFigureOut">
              <a:rPr lang="en-US" dirty="0"/>
              <a:pPr/>
              <a:t>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5289" y="6536973"/>
            <a:ext cx="7414005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1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81779" y="6536973"/>
            <a:ext cx="83724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1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0788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</p:sldLayoutIdLst>
  <p:txStyles>
    <p:titleStyle>
      <a:lvl1pPr algn="ctr" defTabSz="507995" rtl="0" eaLnBrk="1" latinLnBrk="0" hangingPunct="1">
        <a:spcBef>
          <a:spcPct val="0"/>
        </a:spcBef>
        <a:buNone/>
        <a:defRPr sz="4444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80996" indent="-339997" algn="l" defTabSz="507995" rtl="0" eaLnBrk="1" latinLnBrk="0" hangingPunct="1">
        <a:spcBef>
          <a:spcPct val="20000"/>
        </a:spcBef>
        <a:spcAft>
          <a:spcPts val="667"/>
        </a:spcAft>
        <a:buClr>
          <a:schemeClr val="tx2"/>
        </a:buClr>
        <a:buSzPct val="70000"/>
        <a:buFont typeface="Wingdings 2" charset="2"/>
        <a:buChar char=""/>
        <a:defRPr sz="2222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99992" indent="-299997" algn="l" defTabSz="507995" rtl="0" eaLnBrk="1" latinLnBrk="0" hangingPunct="1">
        <a:spcBef>
          <a:spcPct val="20000"/>
        </a:spcBef>
        <a:spcAft>
          <a:spcPts val="667"/>
        </a:spcAft>
        <a:buClr>
          <a:schemeClr val="tx2"/>
        </a:buClr>
        <a:buSzPct val="70000"/>
        <a:buFont typeface="Wingdings 2" charset="2"/>
        <a:buChar char="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139989" indent="-239998" algn="l" defTabSz="507995" rtl="0" eaLnBrk="1" latinLnBrk="0" hangingPunct="1">
        <a:spcBef>
          <a:spcPct val="20000"/>
        </a:spcBef>
        <a:spcAft>
          <a:spcPts val="667"/>
        </a:spcAft>
        <a:buClr>
          <a:schemeClr val="tx2"/>
        </a:buClr>
        <a:buSzPct val="70000"/>
        <a:buFont typeface="Wingdings 2" charset="2"/>
        <a:buChar char=""/>
        <a:defRPr sz="1778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539985" indent="-239998" algn="l" defTabSz="507995" rtl="0" eaLnBrk="1" latinLnBrk="0" hangingPunct="1">
        <a:spcBef>
          <a:spcPct val="20000"/>
        </a:spcBef>
        <a:spcAft>
          <a:spcPts val="667"/>
        </a:spcAft>
        <a:buClr>
          <a:schemeClr val="tx2"/>
        </a:buClr>
        <a:buSzPct val="70000"/>
        <a:buFont typeface="Wingdings 2" charset="2"/>
        <a:buChar char=""/>
        <a:defRPr sz="1556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859981" indent="-239998" algn="l" defTabSz="507995" rtl="0" eaLnBrk="1" latinLnBrk="0" hangingPunct="1">
        <a:spcBef>
          <a:spcPct val="20000"/>
        </a:spcBef>
        <a:spcAft>
          <a:spcPts val="667"/>
        </a:spcAft>
        <a:buClr>
          <a:schemeClr val="tx2"/>
        </a:buClr>
        <a:buSzPct val="70000"/>
        <a:buFont typeface="Wingdings 2" charset="2"/>
        <a:buChar char=""/>
        <a:defRPr sz="1556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238422" indent="-253997" algn="l" defTabSz="507995" rtl="0" eaLnBrk="1" latinLnBrk="0" hangingPunct="1">
        <a:spcBef>
          <a:spcPct val="20000"/>
        </a:spcBef>
        <a:spcAft>
          <a:spcPts val="667"/>
        </a:spcAft>
        <a:buClr>
          <a:schemeClr val="tx2"/>
        </a:buClr>
        <a:buSzPct val="70000"/>
        <a:buFont typeface="Wingdings 2" charset="2"/>
        <a:buChar char=""/>
        <a:defRPr sz="1556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668640" indent="-253997" algn="l" defTabSz="507995" rtl="0" eaLnBrk="1" latinLnBrk="0" hangingPunct="1">
        <a:spcBef>
          <a:spcPct val="20000"/>
        </a:spcBef>
        <a:spcAft>
          <a:spcPts val="667"/>
        </a:spcAft>
        <a:buClr>
          <a:schemeClr val="tx2"/>
        </a:buClr>
        <a:buSzPct val="70000"/>
        <a:buFont typeface="Wingdings 2" charset="2"/>
        <a:buChar char=""/>
        <a:defRPr sz="1556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3098858" indent="-253997" algn="l" defTabSz="507995" rtl="0" eaLnBrk="1" latinLnBrk="0" hangingPunct="1">
        <a:spcBef>
          <a:spcPct val="20000"/>
        </a:spcBef>
        <a:spcAft>
          <a:spcPts val="667"/>
        </a:spcAft>
        <a:buClr>
          <a:schemeClr val="tx2"/>
        </a:buClr>
        <a:buSzPct val="70000"/>
        <a:buFont typeface="Wingdings 2" charset="2"/>
        <a:buChar char=""/>
        <a:defRPr sz="1556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451299" indent="-253997" algn="l" defTabSz="507995" rtl="0" eaLnBrk="1" latinLnBrk="0" hangingPunct="1">
        <a:spcBef>
          <a:spcPct val="20000"/>
        </a:spcBef>
        <a:spcAft>
          <a:spcPts val="667"/>
        </a:spcAft>
        <a:buClr>
          <a:schemeClr val="tx2"/>
        </a:buClr>
        <a:buSzPct val="70000"/>
        <a:buFont typeface="Wingdings 2" charset="2"/>
        <a:buChar char=""/>
        <a:defRPr sz="1556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20749" y="2324100"/>
            <a:ext cx="10904641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749" y="990600"/>
            <a:ext cx="10904641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604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0033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3462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7018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447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01900" indent="-444500" algn="l" rtl="0" fontAlgn="base">
        <a:spcBef>
          <a:spcPts val="37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959100" indent="-444500" algn="l" rtl="0" fontAlgn="base">
        <a:spcBef>
          <a:spcPts val="37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416300" indent="-444500" algn="l" rtl="0" fontAlgn="base">
        <a:spcBef>
          <a:spcPts val="37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873500" indent="-444500" algn="l" rtl="0" fontAlgn="base">
        <a:spcBef>
          <a:spcPts val="37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20749" y="5753100"/>
            <a:ext cx="10904641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20749" y="5753100"/>
            <a:ext cx="10904641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0374" y="3746500"/>
            <a:ext cx="6112695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0374" y="1104900"/>
            <a:ext cx="6112695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0374" y="3746500"/>
            <a:ext cx="6112695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0374" y="1104900"/>
            <a:ext cx="6112695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20749" y="203200"/>
            <a:ext cx="10904641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985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0414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3843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7399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828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40000" indent="-444500" algn="l" rtl="0" fontAlgn="base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997200" indent="-444500" algn="l" rtl="0" fontAlgn="base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454400" indent="-444500" algn="l" rtl="0" fontAlgn="base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911600" indent="-444500" algn="l" rtl="0" fontAlgn="base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985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0414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3843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7399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828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40000" indent="-444500" algn="l" rtl="0" fontAlgn="base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997200" indent="-444500" algn="l" rtl="0" fontAlgn="base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454400" indent="-444500" algn="l" rtl="0" fontAlgn="base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911600" indent="-444500" algn="l" rtl="0" fontAlgn="base">
        <a:spcBef>
          <a:spcPts val="1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669" y="304800"/>
            <a:ext cx="10134600" cy="5715000"/>
          </a:xfrm>
        </p:spPr>
        <p:txBody>
          <a:bodyPr>
            <a:normAutofit/>
          </a:bodyPr>
          <a:lstStyle/>
          <a:p>
            <a:pPr algn="l"/>
            <a:r>
              <a:rPr lang="en-US" sz="8800" dirty="0">
                <a:solidFill>
                  <a:schemeClr val="tx1"/>
                </a:solidFill>
                <a:effectLst/>
              </a:rPr>
              <a:t>Managing </a:t>
            </a:r>
            <a:r>
              <a:rPr lang="en-US" sz="88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8800" dirty="0" smtClean="0">
                <a:solidFill>
                  <a:schemeClr val="tx1"/>
                </a:solidFill>
                <a:effectLst/>
              </a:rPr>
            </a:br>
            <a:r>
              <a:rPr lang="en-US" sz="8800" dirty="0" smtClean="0">
                <a:solidFill>
                  <a:schemeClr val="tx1"/>
                </a:solidFill>
                <a:effectLst/>
              </a:rPr>
              <a:t>Conflict in </a:t>
            </a:r>
            <a:br>
              <a:rPr lang="en-US" sz="8800" dirty="0" smtClean="0">
                <a:solidFill>
                  <a:schemeClr val="tx1"/>
                </a:solidFill>
                <a:effectLst/>
              </a:rPr>
            </a:br>
            <a:r>
              <a:rPr lang="en-US" sz="8800" dirty="0" smtClean="0">
                <a:solidFill>
                  <a:schemeClr val="tx1"/>
                </a:solidFill>
                <a:effectLst/>
              </a:rPr>
              <a:t>Your </a:t>
            </a:r>
            <a:r>
              <a:rPr lang="en-US" sz="8800" dirty="0">
                <a:solidFill>
                  <a:schemeClr val="tx1"/>
                </a:solidFill>
                <a:effectLst/>
              </a:rPr>
              <a:t>Church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6069" y="6521136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Jeff Iorg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469" y="6657466"/>
            <a:ext cx="4335716" cy="5715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2269" y="2048256"/>
            <a:ext cx="12573000" cy="4416594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 churches with committed leaders will sometimes </a:t>
            </a:r>
            <a:r>
              <a:rPr lang="en-US" sz="4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have </a:t>
            </a: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conflict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Tx/>
              <a:buChar char="•"/>
            </a:pP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Church leaders and churches sometimes have to make tough decisions which lead to conflict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Tx/>
              <a:buChar char="•"/>
            </a:pP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Tough decisions sometimes lead to departure </a:t>
            </a:r>
            <a:r>
              <a:rPr lang="en-US" sz="4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from </a:t>
            </a: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church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2269" y="152400"/>
            <a:ext cx="12801600" cy="175432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truth to remember </a:t>
            </a:r>
            <a:endParaRPr lang="en-US" sz="54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about church conflict</a:t>
            </a:r>
            <a:endParaRPr lang="en-US" sz="5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2269" y="2048255"/>
            <a:ext cx="11201401" cy="3639458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 when decisions lead to separation, our bond in Jesus Christ remains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Tx/>
              <a:buChar char="•"/>
            </a:pP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 when decisions are painful, reconciliation and recovery of relationships can still take place (even years later)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2269" y="152400"/>
            <a:ext cx="12801600" cy="175432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truth to remember </a:t>
            </a:r>
            <a:endParaRPr lang="en-US" sz="54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about church conflict</a:t>
            </a:r>
            <a:endParaRPr lang="en-US" sz="5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2269" y="2048256"/>
            <a:ext cx="12801600" cy="437042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Anticipate conflict – it will happen eventually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 your church conflict is inevitable</a:t>
            </a:r>
          </a:p>
          <a:p>
            <a:pPr marL="1028700" lvl="1" indent="-571500" algn="l">
              <a:buFont typeface="Arial" pitchFamily="34" charset="0"/>
              <a:buChar char="•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redeemed </a:t>
            </a: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sinners</a:t>
            </a: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are imperfect </a:t>
            </a: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</a:t>
            </a: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Churches have people of varying levels of </a:t>
            </a: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maturity</a:t>
            </a: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Christians have different opinions about many </a:t>
            </a: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  <a:endParaRPr lang="en-US" sz="105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Christians </a:t>
            </a: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personal problems into church </a:t>
            </a: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Font typeface="Arial" pitchFamily="34" charset="0"/>
              <a:buChar char="•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2269" y="152400"/>
            <a:ext cx="12801600" cy="175432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strategies for church </a:t>
            </a:r>
          </a:p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leaders to manage conflict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2269" y="2048255"/>
            <a:ext cx="12801600" cy="424731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Anticipate conflict – it will happen eventually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 about conflict when there is no significant </a:t>
            </a: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conflict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happening</a:t>
            </a:r>
          </a:p>
          <a:p>
            <a:pPr marL="1028700" lvl="1" indent="-571500" algn="l">
              <a:buFont typeface="Arial" pitchFamily="34" charset="0"/>
              <a:buChar char="•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conflict management with your leaders</a:t>
            </a: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Preach on conflict when you encounter it in the Bible</a:t>
            </a: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Watch the horizon and minimize potential conflicts you see coming</a:t>
            </a:r>
          </a:p>
          <a:p>
            <a:pPr marL="1485900" lvl="2" indent="-571500" algn="l"/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2269" y="152400"/>
            <a:ext cx="12801600" cy="175432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strategies for church </a:t>
            </a:r>
          </a:p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leaders to manage conflict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2269" y="2048258"/>
            <a:ext cx="12801600" cy="5086008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Address conflict intentionally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courageous!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Steps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addressing conflict intentionally</a:t>
            </a:r>
          </a:p>
          <a:p>
            <a:pPr marL="1028700" lvl="1" indent="-571500" algn="l">
              <a:buFont typeface="Arial" pitchFamily="34" charset="0"/>
              <a:buChar char="•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Deal with the people involved directly</a:t>
            </a: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Approach people the right way at the right time</a:t>
            </a: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Discern genuine issues driving the conflict</a:t>
            </a: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Facilitate honest dialogue and prayer about the genuine issues</a:t>
            </a: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 agreed to results and future steps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2269" y="152400"/>
            <a:ext cx="12801600" cy="175432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strategies for church </a:t>
            </a:r>
          </a:p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leaders to manage conflict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2269" y="2048256"/>
            <a:ext cx="12801600" cy="4147289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Address conflict intentionally</a:t>
            </a:r>
            <a:endParaRPr lang="en-US" sz="40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/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Mistakes to avoid in addressing conflict</a:t>
            </a: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 ignore it</a:t>
            </a: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 make it bigger than it is</a:t>
            </a: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 preach or speak on the conflict or the resolution prematurely</a:t>
            </a:r>
          </a:p>
          <a:p>
            <a:pPr marL="1485900" lvl="2" indent="-571500" algn="l">
              <a:buFont typeface="Arial" pitchFamily="34" charset="0"/>
              <a:buChar char="•"/>
            </a:pPr>
            <a:endParaRPr lang="en-US" sz="40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485900" lvl="2" indent="-571500" algn="l">
              <a:buFont typeface="Arial" pitchFamily="34" charset="0"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2269" y="152400"/>
            <a:ext cx="12801600" cy="175432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strategies for church </a:t>
            </a:r>
          </a:p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leaders to manage conflict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2269" y="2048256"/>
            <a:ext cx="12801600" cy="3000821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Resolve conflict appropriately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Reach the best possible conclusion – not make everyone happy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Reach a conclusion – and hold people accountable </a:t>
            </a: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to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conclusion</a:t>
            </a:r>
          </a:p>
          <a:p>
            <a:pPr marL="1028700" lvl="1" indent="-571500" algn="l">
              <a:buFont typeface="Arial" pitchFamily="34" charset="0"/>
              <a:buChar char="•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2269" y="152400"/>
            <a:ext cx="12801600" cy="175432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strategies for church </a:t>
            </a:r>
          </a:p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leaders to manage conflict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2269" y="2048256"/>
            <a:ext cx="12801600" cy="387798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Resolve conflict appropriately</a:t>
            </a:r>
          </a:p>
          <a:p>
            <a:pPr marL="1028700" lvl="1" indent="-571500" algn="l"/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Reach a conclusion that facilitates kingdom-focused work</a:t>
            </a:r>
          </a:p>
          <a:p>
            <a:pPr marL="1028700" lvl="1" indent="-571500" algn="l">
              <a:buFont typeface="Arial" pitchFamily="34" charset="0"/>
              <a:buChar char="•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Stay and work together</a:t>
            </a: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Separate and work apart</a:t>
            </a: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 algn="l">
              <a:buSzPct val="70000"/>
              <a:buFont typeface="Wingdings" panose="05000000000000000000" pitchFamily="2" charset="2"/>
              <a:buChar char="v"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Stay and disrupt kingdom-focus, leave and abandon kingdom-focus are not biblical </a:t>
            </a: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options</a:t>
            </a: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2269" y="152400"/>
            <a:ext cx="12801600" cy="175432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strategies for church </a:t>
            </a:r>
          </a:p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leaders to manage conflict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2269" y="2048256"/>
            <a:ext cx="11201401" cy="4431983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Accept mixed outcomes</a:t>
            </a:r>
          </a:p>
          <a:p>
            <a:pPr marL="571500" indent="-571500" algn="l"/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people will be happy; some unhappy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people may leave, some will stay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collateral damage is inevitable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 who can’t accept mixed results are doomed to perpetual frustration</a:t>
            </a:r>
          </a:p>
          <a:p>
            <a:pPr marL="1485900" lvl="2" indent="-571500" algn="l">
              <a:buFont typeface="Arial" pitchFamily="34" charset="0"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2269" y="152400"/>
            <a:ext cx="12801600" cy="175432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strategies for church </a:t>
            </a:r>
          </a:p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leaders to manage conflict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2269" y="2048256"/>
            <a:ext cx="12801600" cy="5601533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 on</a:t>
            </a:r>
          </a:p>
          <a:p>
            <a:pPr marL="571500" indent="-571500" algn="l"/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Accept less than perfect outcomes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Stop revisiting the conflict and allow it to fade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Shift your focus from the conflict back to accomplishing </a:t>
            </a: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your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mission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ultimate goal is kingdom-expansion – not perfect </a:t>
            </a: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conflict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resolution </a:t>
            </a:r>
          </a:p>
          <a:p>
            <a:pPr marL="1485900" lvl="2" indent="-571500" algn="l">
              <a:buFont typeface="Arial" pitchFamily="34" charset="0"/>
              <a:buChar char="•"/>
            </a:pPr>
            <a:endParaRPr lang="en-US" sz="40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485900" lvl="2" indent="-571500" algn="l">
              <a:buFont typeface="Arial" pitchFamily="34" charset="0"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2269" y="152400"/>
            <a:ext cx="12801600" cy="175432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strategies for church </a:t>
            </a:r>
          </a:p>
          <a:p>
            <a:r>
              <a:rPr 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leaders to manage conflict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0209" y="2046506"/>
            <a:ext cx="12164060" cy="340862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Churches are supposed to be one, big, happy family</a:t>
            </a:r>
          </a:p>
          <a:p>
            <a:pPr marL="571500" indent="-571500" algn="l"/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families are not one big happy family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church members often </a:t>
            </a: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overemphasize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“family motif” out of nostalgia or compensation because of shortcomings in their </a:t>
            </a: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 or extended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00209" y="151657"/>
            <a:ext cx="12725400" cy="166199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l"/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myths about </a:t>
            </a:r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church conflict</a:t>
            </a:r>
            <a:endParaRPr lang="en-US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313" y="2057400"/>
            <a:ext cx="5667375" cy="27432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752925" y="5032057"/>
            <a:ext cx="134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www.gs.edu</a:t>
            </a:r>
            <a:endParaRPr lang="en-US" sz="1500" dirty="0">
              <a:solidFill>
                <a:srgbClr val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Oval 139"/>
          <p:cNvSpPr>
            <a:spLocks noChangeArrowheads="1"/>
          </p:cNvSpPr>
          <p:nvPr/>
        </p:nvSpPr>
        <p:spPr bwMode="auto">
          <a:xfrm>
            <a:off x="4461476" y="5061840"/>
            <a:ext cx="327221" cy="327221"/>
          </a:xfrm>
          <a:prstGeom prst="ellipse">
            <a:avLst/>
          </a:prstGeom>
          <a:noFill/>
          <a:ln w="19050">
            <a:solidFill>
              <a:srgbClr val="FFFFFF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</a:endParaRPr>
          </a:p>
        </p:txBody>
      </p:sp>
      <p:sp>
        <p:nvSpPr>
          <p:cNvPr id="27" name="Freeform 140"/>
          <p:cNvSpPr>
            <a:spLocks noEditPoints="1"/>
          </p:cNvSpPr>
          <p:nvPr/>
        </p:nvSpPr>
        <p:spPr bwMode="auto">
          <a:xfrm>
            <a:off x="4566908" y="5124713"/>
            <a:ext cx="131357" cy="205246"/>
          </a:xfrm>
          <a:custGeom>
            <a:avLst/>
            <a:gdLst>
              <a:gd name="T0" fmla="*/ 155 w 155"/>
              <a:gd name="T1" fmla="*/ 76 h 242"/>
              <a:gd name="T2" fmla="*/ 155 w 155"/>
              <a:gd name="T3" fmla="*/ 76 h 242"/>
              <a:gd name="T4" fmla="*/ 78 w 155"/>
              <a:gd name="T5" fmla="*/ 0 h 242"/>
              <a:gd name="T6" fmla="*/ 0 w 155"/>
              <a:gd name="T7" fmla="*/ 76 h 242"/>
              <a:gd name="T8" fmla="*/ 0 w 155"/>
              <a:gd name="T9" fmla="*/ 76 h 242"/>
              <a:gd name="T10" fmla="*/ 0 w 155"/>
              <a:gd name="T11" fmla="*/ 79 h 242"/>
              <a:gd name="T12" fmla="*/ 46 w 155"/>
              <a:gd name="T13" fmla="*/ 156 h 242"/>
              <a:gd name="T14" fmla="*/ 78 w 155"/>
              <a:gd name="T15" fmla="*/ 242 h 242"/>
              <a:gd name="T16" fmla="*/ 109 w 155"/>
              <a:gd name="T17" fmla="*/ 156 h 242"/>
              <a:gd name="T18" fmla="*/ 155 w 155"/>
              <a:gd name="T19" fmla="*/ 79 h 242"/>
              <a:gd name="T20" fmla="*/ 155 w 155"/>
              <a:gd name="T21" fmla="*/ 76 h 242"/>
              <a:gd name="T22" fmla="*/ 78 w 155"/>
              <a:gd name="T23" fmla="*/ 100 h 242"/>
              <a:gd name="T24" fmla="*/ 54 w 155"/>
              <a:gd name="T25" fmla="*/ 76 h 242"/>
              <a:gd name="T26" fmla="*/ 78 w 155"/>
              <a:gd name="T27" fmla="*/ 53 h 242"/>
              <a:gd name="T28" fmla="*/ 101 w 155"/>
              <a:gd name="T29" fmla="*/ 76 h 242"/>
              <a:gd name="T30" fmla="*/ 78 w 155"/>
              <a:gd name="T31" fmla="*/ 100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5" h="242">
                <a:moveTo>
                  <a:pt x="155" y="76"/>
                </a:moveTo>
                <a:cubicBezTo>
                  <a:pt x="155" y="76"/>
                  <a:pt x="155" y="76"/>
                  <a:pt x="155" y="76"/>
                </a:cubicBezTo>
                <a:cubicBezTo>
                  <a:pt x="153" y="34"/>
                  <a:pt x="119" y="1"/>
                  <a:pt x="78" y="0"/>
                </a:cubicBezTo>
                <a:cubicBezTo>
                  <a:pt x="36" y="1"/>
                  <a:pt x="2" y="34"/>
                  <a:pt x="0" y="76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77"/>
                  <a:pt x="0" y="78"/>
                  <a:pt x="0" y="79"/>
                </a:cubicBezTo>
                <a:cubicBezTo>
                  <a:pt x="0" y="111"/>
                  <a:pt x="26" y="130"/>
                  <a:pt x="46" y="156"/>
                </a:cubicBezTo>
                <a:cubicBezTo>
                  <a:pt x="70" y="186"/>
                  <a:pt x="78" y="242"/>
                  <a:pt x="78" y="242"/>
                </a:cubicBezTo>
                <a:cubicBezTo>
                  <a:pt x="78" y="242"/>
                  <a:pt x="86" y="186"/>
                  <a:pt x="109" y="156"/>
                </a:cubicBezTo>
                <a:cubicBezTo>
                  <a:pt x="129" y="130"/>
                  <a:pt x="155" y="111"/>
                  <a:pt x="155" y="79"/>
                </a:cubicBezTo>
                <a:cubicBezTo>
                  <a:pt x="155" y="78"/>
                  <a:pt x="155" y="77"/>
                  <a:pt x="155" y="76"/>
                </a:cubicBezTo>
                <a:close/>
                <a:moveTo>
                  <a:pt x="78" y="100"/>
                </a:moveTo>
                <a:cubicBezTo>
                  <a:pt x="65" y="100"/>
                  <a:pt x="54" y="89"/>
                  <a:pt x="54" y="76"/>
                </a:cubicBezTo>
                <a:cubicBezTo>
                  <a:pt x="54" y="63"/>
                  <a:pt x="65" y="53"/>
                  <a:pt x="78" y="53"/>
                </a:cubicBezTo>
                <a:cubicBezTo>
                  <a:pt x="91" y="53"/>
                  <a:pt x="101" y="63"/>
                  <a:pt x="101" y="76"/>
                </a:cubicBezTo>
                <a:cubicBezTo>
                  <a:pt x="101" y="89"/>
                  <a:pt x="91" y="100"/>
                  <a:pt x="78" y="1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812080" y="4991594"/>
            <a:ext cx="1235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@</a:t>
            </a:r>
            <a:r>
              <a:rPr lang="en-US" sz="18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Jeff_Iorg</a:t>
            </a:r>
            <a:endParaRPr lang="en-US" sz="1800" dirty="0">
              <a:solidFill>
                <a:srgbClr val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Freeform 104"/>
          <p:cNvSpPr>
            <a:spLocks/>
          </p:cNvSpPr>
          <p:nvPr/>
        </p:nvSpPr>
        <p:spPr bwMode="auto">
          <a:xfrm>
            <a:off x="6525485" y="5009863"/>
            <a:ext cx="327221" cy="327221"/>
          </a:xfrm>
          <a:custGeom>
            <a:avLst/>
            <a:gdLst>
              <a:gd name="T0" fmla="*/ 47 w 320"/>
              <a:gd name="T1" fmla="*/ 273 h 320"/>
              <a:gd name="T2" fmla="*/ 160 w 320"/>
              <a:gd name="T3" fmla="*/ 320 h 320"/>
              <a:gd name="T4" fmla="*/ 273 w 320"/>
              <a:gd name="T5" fmla="*/ 273 h 320"/>
              <a:gd name="T6" fmla="*/ 320 w 320"/>
              <a:gd name="T7" fmla="*/ 160 h 320"/>
              <a:gd name="T8" fmla="*/ 273 w 320"/>
              <a:gd name="T9" fmla="*/ 47 h 320"/>
              <a:gd name="T10" fmla="*/ 160 w 320"/>
              <a:gd name="T11" fmla="*/ 0 h 320"/>
              <a:gd name="T12" fmla="*/ 47 w 320"/>
              <a:gd name="T13" fmla="*/ 47 h 320"/>
              <a:gd name="T14" fmla="*/ 0 w 320"/>
              <a:gd name="T15" fmla="*/ 160 h 320"/>
              <a:gd name="T16" fmla="*/ 47 w 320"/>
              <a:gd name="T17" fmla="*/ 273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0" h="320">
                <a:moveTo>
                  <a:pt x="47" y="273"/>
                </a:moveTo>
                <a:cubicBezTo>
                  <a:pt x="77" y="303"/>
                  <a:pt x="117" y="320"/>
                  <a:pt x="160" y="320"/>
                </a:cubicBezTo>
                <a:cubicBezTo>
                  <a:pt x="202" y="320"/>
                  <a:pt x="243" y="303"/>
                  <a:pt x="273" y="273"/>
                </a:cubicBezTo>
                <a:cubicBezTo>
                  <a:pt x="303" y="243"/>
                  <a:pt x="320" y="203"/>
                  <a:pt x="320" y="160"/>
                </a:cubicBezTo>
                <a:cubicBezTo>
                  <a:pt x="320" y="117"/>
                  <a:pt x="303" y="77"/>
                  <a:pt x="273" y="47"/>
                </a:cubicBezTo>
                <a:cubicBezTo>
                  <a:pt x="243" y="17"/>
                  <a:pt x="202" y="0"/>
                  <a:pt x="160" y="0"/>
                </a:cubicBezTo>
                <a:cubicBezTo>
                  <a:pt x="117" y="0"/>
                  <a:pt x="77" y="17"/>
                  <a:pt x="47" y="47"/>
                </a:cubicBezTo>
                <a:cubicBezTo>
                  <a:pt x="16" y="77"/>
                  <a:pt x="0" y="117"/>
                  <a:pt x="0" y="160"/>
                </a:cubicBezTo>
                <a:cubicBezTo>
                  <a:pt x="0" y="203"/>
                  <a:pt x="16" y="243"/>
                  <a:pt x="47" y="273"/>
                </a:cubicBezTo>
              </a:path>
            </a:pathLst>
          </a:custGeom>
          <a:noFill/>
          <a:ln w="19050">
            <a:solidFill>
              <a:srgbClr val="FFFFFF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</a:endParaRPr>
          </a:p>
        </p:txBody>
      </p:sp>
      <p:sp>
        <p:nvSpPr>
          <p:cNvPr id="30" name="Freeform 103"/>
          <p:cNvSpPr>
            <a:spLocks/>
          </p:cNvSpPr>
          <p:nvPr/>
        </p:nvSpPr>
        <p:spPr bwMode="auto">
          <a:xfrm>
            <a:off x="6595260" y="5099968"/>
            <a:ext cx="191062" cy="154976"/>
          </a:xfrm>
          <a:custGeom>
            <a:avLst/>
            <a:gdLst>
              <a:gd name="T0" fmla="*/ 230 w 230"/>
              <a:gd name="T1" fmla="*/ 22 h 187"/>
              <a:gd name="T2" fmla="*/ 203 w 230"/>
              <a:gd name="T3" fmla="*/ 30 h 187"/>
              <a:gd name="T4" fmla="*/ 224 w 230"/>
              <a:gd name="T5" fmla="*/ 4 h 187"/>
              <a:gd name="T6" fmla="*/ 194 w 230"/>
              <a:gd name="T7" fmla="*/ 15 h 187"/>
              <a:gd name="T8" fmla="*/ 159 w 230"/>
              <a:gd name="T9" fmla="*/ 0 h 187"/>
              <a:gd name="T10" fmla="*/ 112 w 230"/>
              <a:gd name="T11" fmla="*/ 48 h 187"/>
              <a:gd name="T12" fmla="*/ 113 w 230"/>
              <a:gd name="T13" fmla="*/ 58 h 187"/>
              <a:gd name="T14" fmla="*/ 16 w 230"/>
              <a:gd name="T15" fmla="*/ 9 h 187"/>
              <a:gd name="T16" fmla="*/ 10 w 230"/>
              <a:gd name="T17" fmla="*/ 33 h 187"/>
              <a:gd name="T18" fmla="*/ 31 w 230"/>
              <a:gd name="T19" fmla="*/ 72 h 187"/>
              <a:gd name="T20" fmla="*/ 9 w 230"/>
              <a:gd name="T21" fmla="*/ 66 h 187"/>
              <a:gd name="T22" fmla="*/ 9 w 230"/>
              <a:gd name="T23" fmla="*/ 67 h 187"/>
              <a:gd name="T24" fmla="*/ 47 w 230"/>
              <a:gd name="T25" fmla="*/ 113 h 187"/>
              <a:gd name="T26" fmla="*/ 35 w 230"/>
              <a:gd name="T27" fmla="*/ 115 h 187"/>
              <a:gd name="T28" fmla="*/ 26 w 230"/>
              <a:gd name="T29" fmla="*/ 114 h 187"/>
              <a:gd name="T30" fmla="*/ 70 w 230"/>
              <a:gd name="T31" fmla="*/ 147 h 187"/>
              <a:gd name="T32" fmla="*/ 11 w 230"/>
              <a:gd name="T33" fmla="*/ 167 h 187"/>
              <a:gd name="T34" fmla="*/ 0 w 230"/>
              <a:gd name="T35" fmla="*/ 166 h 187"/>
              <a:gd name="T36" fmla="*/ 72 w 230"/>
              <a:gd name="T37" fmla="*/ 187 h 187"/>
              <a:gd name="T38" fmla="*/ 207 w 230"/>
              <a:gd name="T39" fmla="*/ 53 h 187"/>
              <a:gd name="T40" fmla="*/ 207 w 230"/>
              <a:gd name="T41" fmla="*/ 47 h 187"/>
              <a:gd name="T42" fmla="*/ 230 w 230"/>
              <a:gd name="T43" fmla="*/ 22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30" h="187">
                <a:moveTo>
                  <a:pt x="230" y="22"/>
                </a:moveTo>
                <a:cubicBezTo>
                  <a:pt x="222" y="26"/>
                  <a:pt x="213" y="29"/>
                  <a:pt x="203" y="30"/>
                </a:cubicBezTo>
                <a:cubicBezTo>
                  <a:pt x="213" y="24"/>
                  <a:pt x="220" y="15"/>
                  <a:pt x="224" y="4"/>
                </a:cubicBezTo>
                <a:cubicBezTo>
                  <a:pt x="215" y="9"/>
                  <a:pt x="205" y="13"/>
                  <a:pt x="194" y="15"/>
                </a:cubicBezTo>
                <a:cubicBezTo>
                  <a:pt x="185" y="6"/>
                  <a:pt x="173" y="0"/>
                  <a:pt x="159" y="0"/>
                </a:cubicBezTo>
                <a:cubicBezTo>
                  <a:pt x="133" y="0"/>
                  <a:pt x="112" y="21"/>
                  <a:pt x="112" y="48"/>
                </a:cubicBezTo>
                <a:cubicBezTo>
                  <a:pt x="112" y="51"/>
                  <a:pt x="113" y="55"/>
                  <a:pt x="113" y="58"/>
                </a:cubicBezTo>
                <a:cubicBezTo>
                  <a:pt x="74" y="56"/>
                  <a:pt x="39" y="38"/>
                  <a:pt x="16" y="9"/>
                </a:cubicBezTo>
                <a:cubicBezTo>
                  <a:pt x="12" y="16"/>
                  <a:pt x="10" y="24"/>
                  <a:pt x="10" y="33"/>
                </a:cubicBezTo>
                <a:cubicBezTo>
                  <a:pt x="10" y="49"/>
                  <a:pt x="18" y="64"/>
                  <a:pt x="31" y="72"/>
                </a:cubicBezTo>
                <a:cubicBezTo>
                  <a:pt x="23" y="72"/>
                  <a:pt x="16" y="70"/>
                  <a:pt x="9" y="66"/>
                </a:cubicBezTo>
                <a:cubicBezTo>
                  <a:pt x="9" y="66"/>
                  <a:pt x="9" y="66"/>
                  <a:pt x="9" y="67"/>
                </a:cubicBezTo>
                <a:cubicBezTo>
                  <a:pt x="9" y="90"/>
                  <a:pt x="26" y="109"/>
                  <a:pt x="47" y="113"/>
                </a:cubicBezTo>
                <a:cubicBezTo>
                  <a:pt x="43" y="114"/>
                  <a:pt x="39" y="115"/>
                  <a:pt x="35" y="115"/>
                </a:cubicBezTo>
                <a:cubicBezTo>
                  <a:pt x="32" y="115"/>
                  <a:pt x="29" y="114"/>
                  <a:pt x="26" y="114"/>
                </a:cubicBezTo>
                <a:cubicBezTo>
                  <a:pt x="32" y="133"/>
                  <a:pt x="49" y="146"/>
                  <a:pt x="70" y="147"/>
                </a:cubicBezTo>
                <a:cubicBezTo>
                  <a:pt x="54" y="159"/>
                  <a:pt x="33" y="167"/>
                  <a:pt x="11" y="167"/>
                </a:cubicBezTo>
                <a:cubicBezTo>
                  <a:pt x="8" y="167"/>
                  <a:pt x="4" y="167"/>
                  <a:pt x="0" y="166"/>
                </a:cubicBezTo>
                <a:cubicBezTo>
                  <a:pt x="21" y="180"/>
                  <a:pt x="46" y="187"/>
                  <a:pt x="72" y="187"/>
                </a:cubicBezTo>
                <a:cubicBezTo>
                  <a:pt x="159" y="187"/>
                  <a:pt x="207" y="115"/>
                  <a:pt x="207" y="53"/>
                </a:cubicBezTo>
                <a:cubicBezTo>
                  <a:pt x="207" y="51"/>
                  <a:pt x="207" y="49"/>
                  <a:pt x="207" y="47"/>
                </a:cubicBezTo>
                <a:cubicBezTo>
                  <a:pt x="216" y="40"/>
                  <a:pt x="224" y="32"/>
                  <a:pt x="230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0209" y="2048256"/>
            <a:ext cx="11173461" cy="3000821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Really good churches don’t have open conflict</a:t>
            </a:r>
          </a:p>
          <a:p>
            <a:pPr marL="571500" indent="-571500" algn="l">
              <a:buFontTx/>
              <a:buChar char="•"/>
            </a:pPr>
            <a:endParaRPr lang="en-US" sz="105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Growing churches have inevitable conflict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church members have not been taught a balanced understanding of church conflict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00209" y="151657"/>
            <a:ext cx="12725400" cy="166199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l"/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myths about </a:t>
            </a:r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church conflict</a:t>
            </a:r>
            <a:endParaRPr lang="en-US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0209" y="2048256"/>
            <a:ext cx="12725400" cy="301621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Committed, mature believers don’t have open conflict</a:t>
            </a:r>
          </a:p>
          <a:p>
            <a:pPr marL="571500" indent="-571500" algn="l">
              <a:buFontTx/>
              <a:buChar char="•"/>
            </a:pPr>
            <a:endParaRPr lang="en-US" sz="105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believers still carry the taint of sin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church members have an idealized view of </a:t>
            </a: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biblical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00209" y="151657"/>
            <a:ext cx="12725400" cy="166199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l"/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myths about </a:t>
            </a:r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church conflict</a:t>
            </a:r>
            <a:endParaRPr lang="en-US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0209" y="2048256"/>
            <a:ext cx="12725400" cy="3570208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Personnel decisions at church should not be divisive</a:t>
            </a:r>
          </a:p>
          <a:p>
            <a:pPr marL="571500" indent="-571500" algn="l">
              <a:buFontTx/>
              <a:buChar char="•"/>
            </a:pPr>
            <a:endParaRPr lang="en-US" sz="105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Church members make the common mistake of viewing employees as “members” rather than as “employees”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churches lack adequate supervisory structures to manage inevitable conflict in the workplace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00209" y="151657"/>
            <a:ext cx="12725400" cy="166199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l"/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myths about </a:t>
            </a:r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church conflict</a:t>
            </a:r>
            <a:endParaRPr lang="en-US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0209" y="2048256"/>
            <a:ext cx="12725400" cy="472437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a church conflict is resolved, </a:t>
            </a:r>
            <a:r>
              <a:rPr lang="en-US" sz="40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everyone                       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satisfied</a:t>
            </a:r>
          </a:p>
          <a:p>
            <a:pPr marL="571500" indent="-571500" algn="l">
              <a:buFontTx/>
              <a:buChar char="•"/>
            </a:pPr>
            <a:endParaRPr lang="en-US" sz="105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Pastors are the only people who have “permission” to leave a church they no longer feel is a good match for their skills, perspectives, or interests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churches have an inadequate perspective on church membership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“church membership for life” is not realistic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00209" y="151657"/>
            <a:ext cx="12725400" cy="166199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l"/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myths about </a:t>
            </a:r>
            <a:r>
              <a:rPr lang="en-US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church conflict</a:t>
            </a:r>
            <a:endParaRPr lang="en-US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828800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1951" y="2046506"/>
            <a:ext cx="12801600" cy="3570208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Conflict between church members </a:t>
            </a:r>
            <a:r>
              <a:rPr lang="en-US" sz="40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Philippians 4:2-3a)</a:t>
            </a:r>
          </a:p>
          <a:p>
            <a:pPr marL="571500" indent="-571500" algn="l"/>
            <a:endParaRPr lang="en-US" sz="105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Mature, committed, gospel workers can have </a:t>
            </a: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significant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conflict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shared relationship with Jesus Christ does not negate the possibility of interpersonal conflict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61951" y="152400"/>
            <a:ext cx="12801600" cy="156966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examples of church conflict in the Bible (and what we can learn from them)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1951" y="2048256"/>
            <a:ext cx="12801600" cy="301621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Conflict between church leaders </a:t>
            </a:r>
            <a:r>
              <a:rPr lang="en-US" sz="40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Galatians 2:11-14)</a:t>
            </a:r>
          </a:p>
          <a:p>
            <a:pPr marL="571500" indent="-571500" algn="l">
              <a:buFontTx/>
              <a:buChar char="•"/>
            </a:pPr>
            <a:endParaRPr lang="en-US" sz="105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committed, capable, and spiritually powerful Christian leaders can have conflict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endParaRPr lang="en-US" sz="105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 algn="l">
              <a:buFontTx/>
              <a:buChar char="•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Conflict between leaders can be public and intense</a:t>
            </a: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61951" y="152400"/>
            <a:ext cx="12801600" cy="156966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examples of church conflict in the Bible (and what we can learn from them)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1951" y="2048256"/>
            <a:ext cx="12801600" cy="5524589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571500" indent="-571500" algn="l">
              <a:buFontTx/>
              <a:buChar char="•"/>
            </a:pP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Conflict in church over a personnel decision </a:t>
            </a:r>
            <a:r>
              <a:rPr lang="en-US" sz="40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(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Acts 15:36-41)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 had a public debate about a personnel matter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confrontation was bitter and divisive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issue involved other leaders who had to choose </a:t>
            </a: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sides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church had to make a difficult decision </a:t>
            </a: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about who                  to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</a:p>
          <a:p>
            <a:pPr marL="1028700" lvl="1" indent="-571500" algn="l">
              <a:buFont typeface="Wingdings" panose="05000000000000000000" pitchFamily="2" charset="2"/>
              <a:buChar char="§"/>
            </a:pPr>
            <a:r>
              <a:rPr lang="en-US" sz="36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 </a:t>
            </a:r>
            <a:r>
              <a:rPr lang="en-US" sz="3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restored</a:t>
            </a:r>
          </a:p>
          <a:p>
            <a:pPr lvl="1" algn="l"/>
            <a:endParaRPr lang="en-US" sz="36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l">
              <a:buFontTx/>
              <a:buChar char="•"/>
            </a:pPr>
            <a:endParaRPr lang="en-US" sz="1050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61951" y="152400"/>
            <a:ext cx="12801600" cy="156966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examples of church conflict in the Bible (and what we can learn from them)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itle &amp; Bullets - Left">
  <a:themeElements>
    <a:clrScheme name="Title &amp; Bullets - Lef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 &amp; Bullets - Right">
  <a:themeElements>
    <a:clrScheme name="Title &amp; Bullets - Righ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, Bullets &amp; Photo">
  <a:themeElements>
    <a:clrScheme name="Title, Bullets &amp; Ph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 - Center">
  <a:themeElements>
    <a:clrScheme name="Title - Cen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ullets">
  <a:themeElements>
    <a:clrScheme name="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hoto - Horizontal">
  <a:themeElements>
    <a:clrScheme name="Photo - Horizont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Horizontal Reflection">
  <a:themeElements>
    <a:clrScheme name="Photo - Horizont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Vertical">
  <a:themeElements>
    <a:clrScheme name="Photo - Vertic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hoto - Vertical Reflection">
  <a:themeElements>
    <a:clrScheme name="Photo - Vertic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itle - Top">
  <a:themeElements>
    <a:clrScheme name="Title - To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</TotalTime>
  <Pages>0</Pages>
  <Words>833</Words>
  <Characters>0</Characters>
  <Application>Microsoft Office PowerPoint</Application>
  <PresentationFormat>Custom</PresentationFormat>
  <Lines>0</Lines>
  <Paragraphs>164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20</vt:i4>
      </vt:variant>
    </vt:vector>
  </HeadingPairs>
  <TitlesOfParts>
    <vt:vector size="44" baseType="lpstr">
      <vt:lpstr>Arial</vt:lpstr>
      <vt:lpstr>Calibri</vt:lpstr>
      <vt:lpstr>Calisto MT</vt:lpstr>
      <vt:lpstr>Gill Sans</vt:lpstr>
      <vt:lpstr>Tahoma</vt:lpstr>
      <vt:lpstr>Times New Roman</vt:lpstr>
      <vt:lpstr>Trebuchet MS</vt:lpstr>
      <vt:lpstr>Wingdings</vt:lpstr>
      <vt:lpstr>Wingdings 2</vt:lpstr>
      <vt:lpstr>ヒラギノ角ゴ ProN W3</vt:lpstr>
      <vt:lpstr>Title &amp; Bullets</vt:lpstr>
      <vt:lpstr>Title - Center</vt:lpstr>
      <vt:lpstr>Bullets</vt:lpstr>
      <vt:lpstr>Photo - Horizontal</vt:lpstr>
      <vt:lpstr>Photo - Horizontal Reflection</vt:lpstr>
      <vt:lpstr>Photo - Vertical</vt:lpstr>
      <vt:lpstr>Photo - Vertical Reflection</vt:lpstr>
      <vt:lpstr>Title - Top</vt:lpstr>
      <vt:lpstr>Blank</vt:lpstr>
      <vt:lpstr>Title &amp; Bullets - Left</vt:lpstr>
      <vt:lpstr>Title &amp; Bullets - 2 Column</vt:lpstr>
      <vt:lpstr>Title &amp; Bullets - Right</vt:lpstr>
      <vt:lpstr>Title, Bullets &amp; Photo</vt:lpstr>
      <vt:lpstr>Slate</vt:lpstr>
      <vt:lpstr>Managing  Conflict in  Your Church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 Iorg</dc:creator>
  <cp:lastModifiedBy>Eric Espinoza</cp:lastModifiedBy>
  <cp:revision>98</cp:revision>
  <dcterms:modified xsi:type="dcterms:W3CDTF">2022-01-04T17:56:23Z</dcterms:modified>
</cp:coreProperties>
</file>