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67" r:id="rId4"/>
    <p:sldId id="259" r:id="rId5"/>
    <p:sldId id="272" r:id="rId6"/>
    <p:sldId id="268" r:id="rId7"/>
    <p:sldId id="269" r:id="rId8"/>
    <p:sldId id="270" r:id="rId9"/>
    <p:sldId id="271" r:id="rId10"/>
    <p:sldId id="260" r:id="rId11"/>
    <p:sldId id="261" r:id="rId12"/>
    <p:sldId id="273" r:id="rId13"/>
    <p:sldId id="266" r:id="rId14"/>
    <p:sldId id="262" r:id="rId15"/>
    <p:sldId id="263" r:id="rId16"/>
    <p:sldId id="265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064"/>
    <p:restoredTop sz="94610"/>
  </p:normalViewPr>
  <p:slideViewPr>
    <p:cSldViewPr snapToGrid="0" snapToObjects="1">
      <p:cViewPr varScale="1">
        <p:scale>
          <a:sx n="107" d="100"/>
          <a:sy n="107" d="100"/>
        </p:scale>
        <p:origin x="168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467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17714" y="594360"/>
            <a:ext cx="6686006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200" b="1" dirty="0">
                <a:solidFill>
                  <a:srgbClr val="17324D"/>
                </a:solidFill>
              </a:rPr>
              <a:t>Krajowa </a:t>
            </a:r>
            <a:r>
              <a:rPr lang="en-US" sz="4200" b="1" dirty="0" err="1">
                <a:solidFill>
                  <a:srgbClr val="17324D"/>
                </a:solidFill>
              </a:rPr>
              <a:t>Sieć</a:t>
            </a:r>
            <a:r>
              <a:rPr lang="en-US" sz="4200" b="1" dirty="0">
                <a:solidFill>
                  <a:srgbClr val="17324D"/>
                </a:solidFill>
              </a:rPr>
              <a:t> </a:t>
            </a:r>
            <a:r>
              <a:rPr lang="en-US" sz="4200" b="1" dirty="0" err="1">
                <a:solidFill>
                  <a:srgbClr val="17324D"/>
                </a:solidFill>
              </a:rPr>
              <a:t>Onkologiczna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217714" y="2167128"/>
            <a:ext cx="11971899" cy="9189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0000"/>
                </a:solidFill>
              </a:rPr>
              <a:t>Co zmienia nowelizacja podpisana w 2026 r. względem ustawy z 2023 r.?</a:t>
            </a:r>
          </a:p>
        </p:txBody>
      </p:sp>
      <p:sp>
        <p:nvSpPr>
          <p:cNvPr id="7" name="Text 5"/>
          <p:cNvSpPr/>
          <p:nvPr/>
        </p:nvSpPr>
        <p:spPr>
          <a:xfrm>
            <a:off x="1348803" y="4754880"/>
            <a:ext cx="4073201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F80ED"/>
                </a:solidFill>
              </a:rPr>
              <a:t>Prof. dr hab. n. med. Mariusz </a:t>
            </a:r>
            <a:r>
              <a:rPr lang="en-US" sz="1600" b="1" dirty="0" err="1">
                <a:solidFill>
                  <a:srgbClr val="2F80ED"/>
                </a:solidFill>
              </a:rPr>
              <a:t>Bidziński</a:t>
            </a:r>
            <a:endParaRPr lang="en-US" sz="1600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CAFEC05C-7C09-E8DB-BE51-8EDB3D266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45720"/>
            <a:ext cx="3045614" cy="685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Rola koordynatora opieki onkologicznej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12648" y="777240"/>
            <a:ext cx="93268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271"/>
                </a:solidFill>
              </a:rPr>
              <a:t>Nowelizacja doprecyzowuje definicję koordynatora i wzmacnia jego rolę w ciągłości opieki.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794"/>
                </a:solidFill>
              </a:rPr>
              <a:t>KSO: ustawa 2023 vs nowelizacja 2026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503152" y="6510528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794"/>
                </a:solidFill>
              </a:rPr>
              <a:t>5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77240" y="1234440"/>
            <a:ext cx="49377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24D"/>
                </a:solidFill>
              </a:rPr>
              <a:t>Koordynator jako „łącznik procesu”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77240" y="1737360"/>
            <a:ext cx="5257800" cy="1417320"/>
          </a:xfrm>
          <a:prstGeom prst="rect">
            <a:avLst/>
          </a:prstGeom>
          <a:solidFill>
            <a:srgbClr val="E9F3FF"/>
          </a:solidFill>
          <a:ln>
            <a:solidFill>
              <a:srgbClr val="E9F3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20" dirty="0">
                <a:solidFill>
                  <a:srgbClr val="15202B"/>
                </a:solidFill>
              </a:rPr>
              <a:t>• prowadzi pacjenta przez diagnostykę i leczenie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5202B"/>
                </a:solidFill>
              </a:rPr>
              <a:t>• pilnuje realizacji planu leczenia onkologicznego</a:t>
            </a:r>
            <a:endParaRPr lang="en-US" sz="1520" dirty="0"/>
          </a:p>
          <a:p>
            <a:pPr marL="0" indent="0">
              <a:buNone/>
            </a:pPr>
            <a:r>
              <a:rPr lang="en-US" sz="1520" dirty="0">
                <a:solidFill>
                  <a:srgbClr val="15202B"/>
                </a:solidFill>
              </a:rPr>
              <a:t>• wspiera przepływ informacji między SOLO i zespołem terapeutycznym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400800" y="1234440"/>
            <a:ext cx="47548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7324D"/>
                </a:solidFill>
              </a:rPr>
              <a:t>Co zmienia nowelizacja?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400800" y="1737360"/>
            <a:ext cx="4800600" cy="749808"/>
          </a:xfrm>
          <a:prstGeom prst="rect">
            <a:avLst/>
          </a:prstGeom>
          <a:solidFill>
            <a:srgbClr val="DFF7EA"/>
          </a:solidFill>
          <a:ln>
            <a:solidFill>
              <a:srgbClr val="DFF7E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700" b="1" dirty="0">
                <a:solidFill>
                  <a:srgbClr val="0E9F8F"/>
                </a:solidFill>
              </a:rPr>
              <a:t>Doprecyzowanie pojęć</a:t>
            </a:r>
            <a:endParaRPr lang="en-US" sz="1700" dirty="0"/>
          </a:p>
          <a:p>
            <a:pPr marL="0" indent="0">
              <a:buNone/>
            </a:pPr>
            <a:r>
              <a:rPr lang="en-US" sz="1700" b="1" dirty="0">
                <a:solidFill>
                  <a:srgbClr val="0E9F8F"/>
                </a:solidFill>
              </a:rPr>
              <a:t>koordynator • plan leczenia • ciągłość opieki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400800" y="2697480"/>
            <a:ext cx="4800600" cy="841248"/>
          </a:xfrm>
          <a:prstGeom prst="rect">
            <a:avLst/>
          </a:prstGeom>
          <a:solidFill>
            <a:srgbClr val="E7F8F5"/>
          </a:solidFill>
          <a:ln>
            <a:solidFill>
              <a:srgbClr val="E7F8F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E9F8F"/>
                </a:solidFill>
              </a:rPr>
              <a:t>eDILO jako narzędzie pracy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0E9F8F"/>
                </a:solidFill>
              </a:rPr>
              <a:t>automatyzacja uzupełniania danych i bieżący wgląd w ścieżkę pacjenta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6400800" y="3749040"/>
            <a:ext cx="4800600" cy="841248"/>
          </a:xfrm>
          <a:prstGeom prst="rect">
            <a:avLst/>
          </a:prstGeom>
          <a:solidFill>
            <a:srgbClr val="FFF4D8"/>
          </a:solidFill>
          <a:ln>
            <a:solidFill>
              <a:srgbClr val="FFF4D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6A400"/>
                </a:solidFill>
              </a:rPr>
              <a:t>Współpraca SOLO I–SOLO III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F6A400"/>
                </a:solidFill>
              </a:rPr>
              <a:t>uproszczone przekazywanie informacji o realizacji planów leczenia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1234440" y="5074920"/>
            <a:ext cx="9646920" cy="65836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650" b="1" dirty="0">
                <a:solidFill>
                  <a:srgbClr val="17324D"/>
                </a:solidFill>
              </a:rPr>
              <a:t>Praktyczny skutek</a:t>
            </a:r>
            <a:endParaRPr lang="en-US" sz="1650" dirty="0"/>
          </a:p>
          <a:p>
            <a:pPr marL="0" indent="0">
              <a:buNone/>
            </a:pPr>
            <a:r>
              <a:rPr lang="en-US" sz="1650" b="1" dirty="0">
                <a:solidFill>
                  <a:srgbClr val="17324D"/>
                </a:solidFill>
              </a:rPr>
              <a:t>koordynator mniej „zbiera papiery”, a bardziej zarządza przepływem danych, terminami i ciągłością leczenia.</a:t>
            </a:r>
            <a:endParaRPr lang="en-US" sz="1650" dirty="0"/>
          </a:p>
        </p:txBody>
      </p:sp>
      <p:sp>
        <p:nvSpPr>
          <p:cNvPr id="13" name="Text 11"/>
          <p:cNvSpPr/>
          <p:nvPr/>
        </p:nvSpPr>
        <p:spPr>
          <a:xfrm>
            <a:off x="612648" y="6199632"/>
            <a:ext cx="10881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8492A6"/>
                </a:solidFill>
              </a:rPr>
              <a:t>Źródło: Informacja KPRP ws. ustawy z 3 lipca 2026 r. — doprecyzowanie koordynatora, planu leczenia i ciągłości opieki; eDILO i współpraca SOLO.</a:t>
            </a:r>
            <a:endParaRPr lang="en-US" sz="750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6C01FC95-D1D2-C9CF-ED22-C62967710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Nowe uprawnienia koordynatora opieki onkologicznej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12648" y="777240"/>
            <a:ext cx="93268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271"/>
                </a:solidFill>
              </a:rPr>
              <a:t>W praktyce: nowelizacja bardziej doprecyzowuje rolę i narzędzia koordynatora niż tworzy oddzielny, szeroki katalog „władczych” kompetencji.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794"/>
                </a:solidFill>
              </a:rPr>
              <a:t>KSO: ustawa 2023 vs nowelizacja 2026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503152" y="6510528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794"/>
                </a:solidFill>
              </a:rPr>
              <a:t>6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77240" y="1170432"/>
            <a:ext cx="2880360" cy="329184"/>
          </a:xfrm>
          <a:prstGeom prst="rect">
            <a:avLst/>
          </a:prstGeom>
          <a:solidFill>
            <a:srgbClr val="0E9F8F"/>
          </a:solidFill>
          <a:ln>
            <a:solidFill>
              <a:srgbClr val="0E9F8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Co zyskuje koordynator?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77240" y="1691640"/>
            <a:ext cx="5257800" cy="914400"/>
          </a:xfrm>
          <a:prstGeom prst="rect">
            <a:avLst/>
          </a:prstGeom>
          <a:solidFill>
            <a:srgbClr val="E7F8F5"/>
          </a:solidFill>
          <a:ln>
            <a:solidFill>
              <a:srgbClr val="E7F8F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80" b="1" dirty="0">
                <a:solidFill>
                  <a:srgbClr val="15202B"/>
                </a:solidFill>
              </a:rPr>
              <a:t>1. Silniejszą rolę organizatora procesu</a:t>
            </a:r>
            <a:endParaRPr lang="en-US" sz="1480" dirty="0"/>
          </a:p>
          <a:p>
            <a:pPr marL="0" indent="0">
              <a:buNone/>
            </a:pPr>
            <a:r>
              <a:rPr lang="en-US" sz="1480" b="1" dirty="0">
                <a:solidFill>
                  <a:srgbClr val="15202B"/>
                </a:solidFill>
              </a:rPr>
              <a:t>Koordynator ma wspierać pacjenta w przechodzeniu przez kolejne etapy diagnostyki i terapii oraz porządkować ścieżkę leczenia.</a:t>
            </a:r>
            <a:endParaRPr lang="en-US" sz="1480" dirty="0"/>
          </a:p>
        </p:txBody>
      </p:sp>
      <p:sp>
        <p:nvSpPr>
          <p:cNvPr id="8" name="Text 6"/>
          <p:cNvSpPr/>
          <p:nvPr/>
        </p:nvSpPr>
        <p:spPr>
          <a:xfrm>
            <a:off x="777240" y="2788920"/>
            <a:ext cx="5257800" cy="914400"/>
          </a:xfrm>
          <a:prstGeom prst="rect">
            <a:avLst/>
          </a:prstGeom>
          <a:solidFill>
            <a:srgbClr val="E9F3FF"/>
          </a:solidFill>
          <a:ln>
            <a:solidFill>
              <a:srgbClr val="E9F3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80" b="1" dirty="0">
                <a:solidFill>
                  <a:srgbClr val="15202B"/>
                </a:solidFill>
              </a:rPr>
              <a:t>2. Pracę na planie leczenia</a:t>
            </a:r>
            <a:endParaRPr lang="en-US" sz="1480" dirty="0"/>
          </a:p>
          <a:p>
            <a:pPr marL="0" indent="0">
              <a:buNone/>
            </a:pPr>
            <a:r>
              <a:rPr lang="en-US" sz="1480" b="1" dirty="0">
                <a:solidFill>
                  <a:srgbClr val="15202B"/>
                </a:solidFill>
              </a:rPr>
              <a:t>Większy nacisk na pilnowanie realizacji planu leczenia onkologicznego i przekazywanie informacji o jego wykonaniu między ośrodkami.</a:t>
            </a:r>
            <a:endParaRPr lang="en-US" sz="1480" dirty="0"/>
          </a:p>
        </p:txBody>
      </p:sp>
      <p:sp>
        <p:nvSpPr>
          <p:cNvPr id="9" name="Text 7"/>
          <p:cNvSpPr/>
          <p:nvPr/>
        </p:nvSpPr>
        <p:spPr>
          <a:xfrm>
            <a:off x="777240" y="3886200"/>
            <a:ext cx="5257800" cy="914400"/>
          </a:xfrm>
          <a:prstGeom prst="rect">
            <a:avLst/>
          </a:prstGeom>
          <a:solidFill>
            <a:srgbClr val="DFF7EA"/>
          </a:solidFill>
          <a:ln>
            <a:solidFill>
              <a:srgbClr val="DFF7E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80" b="1" dirty="0">
                <a:solidFill>
                  <a:srgbClr val="15202B"/>
                </a:solidFill>
              </a:rPr>
              <a:t>3. Narzędzie cyfrowe: eDILO</a:t>
            </a:r>
            <a:endParaRPr lang="en-US" sz="1480" dirty="0"/>
          </a:p>
          <a:p>
            <a:pPr marL="0" indent="0">
              <a:buNone/>
            </a:pPr>
            <a:r>
              <a:rPr lang="en-US" sz="1480" b="1" dirty="0">
                <a:solidFill>
                  <a:srgbClr val="15202B"/>
                </a:solidFill>
              </a:rPr>
              <a:t>Elektroniczna karta DILO ma ułatwić aktualizację danych, ograniczyć ręczny obieg dokumentów i dać lepszy wgląd w status pacjenta.</a:t>
            </a:r>
            <a:endParaRPr lang="en-US" sz="1480" dirty="0"/>
          </a:p>
        </p:txBody>
      </p:sp>
      <p:sp>
        <p:nvSpPr>
          <p:cNvPr id="10" name="Text 8"/>
          <p:cNvSpPr/>
          <p:nvPr/>
        </p:nvSpPr>
        <p:spPr>
          <a:xfrm>
            <a:off x="6492240" y="1170432"/>
            <a:ext cx="2331720" cy="329184"/>
          </a:xfrm>
          <a:prstGeom prst="rect">
            <a:avLst/>
          </a:prstGeom>
          <a:solidFill>
            <a:srgbClr val="F6A400"/>
          </a:solidFill>
          <a:ln>
            <a:solidFill>
              <a:srgbClr val="F6A400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Granice roli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492240" y="1691640"/>
            <a:ext cx="4526280" cy="1143000"/>
          </a:xfrm>
          <a:prstGeom prst="rect">
            <a:avLst/>
          </a:prstGeom>
          <a:solidFill>
            <a:srgbClr val="FFF4D8"/>
          </a:solidFill>
          <a:ln>
            <a:solidFill>
              <a:srgbClr val="FFF4D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80" b="1" dirty="0">
                <a:solidFill>
                  <a:srgbClr val="15202B"/>
                </a:solidFill>
              </a:rPr>
              <a:t>Koordynator nie zastępuje lekarza ani konsylium.</a:t>
            </a:r>
            <a:endParaRPr lang="en-US" sz="1580" dirty="0"/>
          </a:p>
          <a:p>
            <a:pPr marL="0" indent="0">
              <a:buNone/>
            </a:pPr>
            <a:r>
              <a:rPr lang="en-US" sz="1580" b="1" dirty="0">
                <a:solidFill>
                  <a:srgbClr val="15202B"/>
                </a:solidFill>
              </a:rPr>
              <a:t>Jego rola to koordynacja, informacja i ciągłość opieki — nie samodzielne podejmowanie decyzji terapeutycznych.</a:t>
            </a:r>
            <a:endParaRPr lang="en-US" sz="1580" dirty="0"/>
          </a:p>
        </p:txBody>
      </p:sp>
      <p:sp>
        <p:nvSpPr>
          <p:cNvPr id="12" name="Text 10"/>
          <p:cNvSpPr/>
          <p:nvPr/>
        </p:nvSpPr>
        <p:spPr>
          <a:xfrm>
            <a:off x="6492240" y="3154680"/>
            <a:ext cx="3063240" cy="329184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Praktyczny efekt dla placówki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92240" y="3657600"/>
            <a:ext cx="4526280" cy="128016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5202B"/>
                </a:solidFill>
              </a:rPr>
              <a:t>• trzeba jasno przypisać koordynatorowi odpowiedzialność za przepływ danych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5202B"/>
                </a:solidFill>
              </a:rPr>
              <a:t>• warto opisać ścieżkę kontaktu pacjent–SOLO–konsylium</a:t>
            </a:r>
            <a:endParaRPr lang="en-US" sz="1420" dirty="0"/>
          </a:p>
          <a:p>
            <a:pPr marL="0" indent="0">
              <a:buNone/>
            </a:pPr>
            <a:r>
              <a:rPr lang="en-US" sz="1420" dirty="0">
                <a:solidFill>
                  <a:srgbClr val="15202B"/>
                </a:solidFill>
              </a:rPr>
              <a:t>• należy przeszkolić z eDILO, planu leczenia i zasad przekazywania informacji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960120" y="5532120"/>
            <a:ext cx="100584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1750" b="1" dirty="0">
                <a:solidFill>
                  <a:srgbClr val="17324D"/>
                </a:solidFill>
              </a:rPr>
              <a:t>Sedno zmiany: koordynator staje się operacyjnym „opiekunem ścieżki pacjenta” wspieranym danymi, a nie tylko osobą kontaktową.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612648" y="6199632"/>
            <a:ext cx="10881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8492A6"/>
                </a:solidFill>
              </a:rPr>
              <a:t>Źródła: KPRM 26.05.2026 — doprecyzowanie roli koordynatora; KPRP — definicja koordynatora, planu leczenia i ciągłości opieki oraz eDILO.</a:t>
            </a:r>
            <a:endParaRPr lang="en-US" sz="750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D555A06B-4199-CD9B-48D1-51772EAB42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84048"/>
            <a:ext cx="11018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3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Koordynator opieki onkologicznej a „asystent medyczny”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603504" y="841248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475569"/>
                </a:solidFill>
              </a:rPr>
              <a:t>Skutek ustawy z 15 maja 2026 r. o rozwoju usług e-zdrowia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685800" y="1417320"/>
            <a:ext cx="1828800" cy="960120"/>
          </a:xfrm>
          <a:prstGeom prst="rect">
            <a:avLst/>
          </a:prstGeom>
          <a:solidFill>
            <a:srgbClr val="2563EB"/>
          </a:solidFill>
          <a:ln>
            <a:solidFill>
              <a:srgbClr val="2563EB"/>
            </a:solidFill>
          </a:ln>
        </p:spPr>
        <p:txBody>
          <a:bodyPr wrap="square" lIns="508" tIns="508" rIns="508" bIns="508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NIE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2788920" y="1371600"/>
            <a:ext cx="877824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2700" b="1" dirty="0">
                <a:solidFill>
                  <a:srgbClr val="16324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Ustawa nie zmienia automatycznie koordynatorów w asystentów medycznych.</a:t>
            </a:r>
            <a:endParaRPr lang="en-US" sz="2700" dirty="0"/>
          </a:p>
        </p:txBody>
      </p:sp>
      <p:sp>
        <p:nvSpPr>
          <p:cNvPr id="6" name="Text 4"/>
          <p:cNvSpPr/>
          <p:nvPr/>
        </p:nvSpPr>
        <p:spPr>
          <a:xfrm>
            <a:off x="2816352" y="2267712"/>
            <a:ext cx="850392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550" dirty="0">
                <a:solidFill>
                  <a:srgbClr val="475569"/>
                </a:solidFill>
              </a:rPr>
              <a:t>Koordynator może równolegle otrzymać upoważnienie w RAM do wybranych czynności e-dokumentacyjnych, ale nie jest to automatyczna zmiana stanowiska ani zawodu.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685800" y="3182112"/>
            <a:ext cx="3429000" cy="438912"/>
          </a:xfrm>
          <a:prstGeom prst="rect">
            <a:avLst/>
          </a:prstGeom>
          <a:solidFill>
            <a:srgbClr val="DBEAFE"/>
          </a:solidFill>
          <a:ln>
            <a:solidFill>
              <a:srgbClr val="DBEAFE"/>
            </a:solidFill>
          </a:ln>
        </p:spPr>
        <p:txBody>
          <a:bodyPr wrap="square" lIns="1524" tIns="1524" rIns="1524" bIns="1524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563EB"/>
                </a:solidFill>
              </a:rPr>
              <a:t>1. Status koordynatora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95528" y="3749040"/>
            <a:ext cx="3209544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6324F"/>
                </a:solidFill>
              </a:rPr>
              <a:t>Nadal pozostaje funkcją/stanowiskiem związanym z koordynacją opieki onkologicznej.</a:t>
            </a:r>
            <a:endParaRPr lang="en-US" sz="1420" dirty="0"/>
          </a:p>
        </p:txBody>
      </p:sp>
      <p:sp>
        <p:nvSpPr>
          <p:cNvPr id="9" name="Text 7"/>
          <p:cNvSpPr/>
          <p:nvPr/>
        </p:nvSpPr>
        <p:spPr>
          <a:xfrm>
            <a:off x="4370832" y="3182112"/>
            <a:ext cx="3429000" cy="438912"/>
          </a:xfrm>
          <a:prstGeom prst="rect">
            <a:avLst/>
          </a:prstGeom>
          <a:solidFill>
            <a:srgbClr val="CCFBF1"/>
          </a:solidFill>
          <a:ln>
            <a:solidFill>
              <a:srgbClr val="CCFBF1"/>
            </a:solidFill>
          </a:ln>
        </p:spPr>
        <p:txBody>
          <a:bodyPr wrap="square" lIns="1524" tIns="1524" rIns="1524" bIns="1524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F766E"/>
                </a:solidFill>
              </a:rPr>
              <a:t>2. Upoważnienie w RAM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4480560" y="3749040"/>
            <a:ext cx="3209544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6324F"/>
                </a:solidFill>
              </a:rPr>
              <a:t>Możliwe jest nadanie uprawnień do czynności pomocniczych przy EDM/SIM w imieniu lekarza.</a:t>
            </a:r>
            <a:endParaRPr lang="en-US" sz="1420" dirty="0"/>
          </a:p>
        </p:txBody>
      </p:sp>
      <p:sp>
        <p:nvSpPr>
          <p:cNvPr id="11" name="Text 9"/>
          <p:cNvSpPr/>
          <p:nvPr/>
        </p:nvSpPr>
        <p:spPr>
          <a:xfrm>
            <a:off x="8055864" y="3182112"/>
            <a:ext cx="3429000" cy="438912"/>
          </a:xfrm>
          <a:prstGeom prst="rect">
            <a:avLst/>
          </a:prstGeom>
          <a:solidFill>
            <a:srgbClr val="FEF3C7"/>
          </a:solidFill>
          <a:ln>
            <a:solidFill>
              <a:srgbClr val="FEF3C7"/>
            </a:solidFill>
          </a:ln>
        </p:spPr>
        <p:txBody>
          <a:bodyPr wrap="square" lIns="1524" tIns="1524" rIns="1524" bIns="1524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B45309"/>
                </a:solidFill>
              </a:rPr>
              <a:t>3. Decyzja pracodawcy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165592" y="3749040"/>
            <a:ext cx="3209544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20" dirty="0">
                <a:solidFill>
                  <a:srgbClr val="16324F"/>
                </a:solidFill>
              </a:rPr>
              <a:t>Zmiana nazwy stanowiska, zakresu obowiązków lub umowy wymaga działań organizacyjnych placówki.</a:t>
            </a:r>
            <a:endParaRPr lang="en-US" sz="1420" dirty="0"/>
          </a:p>
        </p:txBody>
      </p:sp>
      <p:sp>
        <p:nvSpPr>
          <p:cNvPr id="13" name="Text 11"/>
          <p:cNvSpPr/>
          <p:nvPr/>
        </p:nvSpPr>
        <p:spPr>
          <a:xfrm>
            <a:off x="685800" y="5468112"/>
            <a:ext cx="10835640" cy="457200"/>
          </a:xfrm>
          <a:prstGeom prst="rect">
            <a:avLst/>
          </a:prstGeom>
          <a:solidFill>
            <a:srgbClr val="FFFFFF"/>
          </a:solidFill>
          <a:ln>
            <a:solidFill>
              <a:srgbClr val="CBD5E1"/>
            </a:solidFill>
          </a:ln>
        </p:spPr>
        <p:txBody>
          <a:bodyPr wrap="square" lIns="1270" tIns="1270" rIns="1270" bIns="1270" rtlCol="0" anchor="ctr">
            <a:normAutofit/>
          </a:bodyPr>
          <a:lstStyle/>
          <a:p>
            <a:pPr marL="0" indent="0">
              <a:buNone/>
            </a:pPr>
            <a:r>
              <a:rPr lang="en-US" sz="1420" b="1" dirty="0">
                <a:solidFill>
                  <a:srgbClr val="16324F"/>
                </a:solidFill>
              </a:rPr>
              <a:t>Wniosek praktyczny: wpis w Rejestrze Asystentów Medycznych = upoważnienie systemowe do określonych czynności, a nie automatyczna zmiana zatrudnienia.</a:t>
            </a:r>
            <a:endParaRPr lang="en-US" sz="1420" dirty="0"/>
          </a:p>
        </p:txBody>
      </p:sp>
      <p:sp>
        <p:nvSpPr>
          <p:cNvPr id="14" name="Text 12"/>
          <p:cNvSpPr/>
          <p:nvPr/>
        </p:nvSpPr>
        <p:spPr>
          <a:xfrm>
            <a:off x="685800" y="6108192"/>
            <a:ext cx="1083564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</a:rPr>
              <a:t>Podstawa: ustawa z 15.05.2026 r., Dz.U. 2026 poz. 791; ustawa o Krajowej Sieci Onkologicznej.</a:t>
            </a:r>
            <a:endParaRPr lang="en-US" sz="9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D852C02B-4850-94D4-CBFF-27AD8EBD7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5244" cy="685617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CF3AB30-8072-9B3F-F415-7A3116DC3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6318" y="0"/>
            <a:ext cx="1985682" cy="447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604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Różnice operacyjne dla placówki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12648" y="777240"/>
            <a:ext cx="93268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271"/>
                </a:solidFill>
              </a:rPr>
              <a:t>Co zmienia się w codziennej pracy względem modelu z 2023 r.?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794"/>
                </a:solidFill>
              </a:rPr>
              <a:t>KSO: ustawa 2023 vs nowelizacja 2026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503152" y="6510528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794"/>
                </a:solidFill>
              </a:rPr>
              <a:t>7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685800" y="1143000"/>
            <a:ext cx="1828800" cy="329184"/>
          </a:xfrm>
          <a:prstGeom prst="rect">
            <a:avLst/>
          </a:prstGeom>
          <a:solidFill>
            <a:srgbClr val="17324D"/>
          </a:solidFill>
          <a:ln>
            <a:solidFill>
              <a:srgbClr val="17324D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</a:rPr>
              <a:t>Obszar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2743200" y="1143000"/>
            <a:ext cx="3794760" cy="329184"/>
          </a:xfrm>
          <a:prstGeom prst="rect">
            <a:avLst/>
          </a:prstGeom>
          <a:solidFill>
            <a:srgbClr val="E9F3FF"/>
          </a:solidFill>
          <a:ln>
            <a:solidFill>
              <a:srgbClr val="E9F3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</a:rPr>
              <a:t>2023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903720" y="1143000"/>
            <a:ext cx="4343400" cy="329184"/>
          </a:xfrm>
          <a:prstGeom prst="rect">
            <a:avLst/>
          </a:prstGeom>
          <a:solidFill>
            <a:srgbClr val="DFF7EA"/>
          </a:solidFill>
          <a:ln>
            <a:solidFill>
              <a:srgbClr val="DFF7E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</a:rPr>
              <a:t>2026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85800" y="1664208"/>
            <a:ext cx="1828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17324D"/>
                </a:solidFill>
              </a:rPr>
              <a:t>Dokumentacja</a:t>
            </a:r>
            <a:endParaRPr lang="en-US" sz="1320" dirty="0"/>
          </a:p>
        </p:txBody>
      </p:sp>
      <p:sp>
        <p:nvSpPr>
          <p:cNvPr id="10" name="Text 8"/>
          <p:cNvSpPr/>
          <p:nvPr/>
        </p:nvSpPr>
        <p:spPr>
          <a:xfrm>
            <a:off x="2743200" y="1664208"/>
            <a:ext cx="379476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z DiLO jako procesu dokumentacyjnego</a:t>
            </a:r>
            <a:endParaRPr lang="en-US" sz="1280" dirty="0"/>
          </a:p>
        </p:txBody>
      </p:sp>
      <p:sp>
        <p:nvSpPr>
          <p:cNvPr id="11" name="Text 9"/>
          <p:cNvSpPr/>
          <p:nvPr/>
        </p:nvSpPr>
        <p:spPr>
          <a:xfrm>
            <a:off x="6903720" y="1664208"/>
            <a:ext cx="43434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do eDILO i bieżącego obiegu danych</a:t>
            </a:r>
            <a:endParaRPr lang="en-US" sz="1280" dirty="0"/>
          </a:p>
        </p:txBody>
      </p:sp>
      <p:sp>
        <p:nvSpPr>
          <p:cNvPr id="12" name="Text 10"/>
          <p:cNvSpPr/>
          <p:nvPr/>
        </p:nvSpPr>
        <p:spPr>
          <a:xfrm>
            <a:off x="685800" y="2414016"/>
            <a:ext cx="1828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17324D"/>
                </a:solidFill>
              </a:rPr>
              <a:t>Rejestracja</a:t>
            </a:r>
            <a:endParaRPr lang="en-US" sz="1320" dirty="0"/>
          </a:p>
        </p:txBody>
      </p:sp>
      <p:sp>
        <p:nvSpPr>
          <p:cNvPr id="13" name="Text 11"/>
          <p:cNvSpPr/>
          <p:nvPr/>
        </p:nvSpPr>
        <p:spPr>
          <a:xfrm>
            <a:off x="2743200" y="2414016"/>
            <a:ext cx="379476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własne rozwiązania / obowiązek integracji</a:t>
            </a:r>
            <a:endParaRPr lang="en-US" sz="1280" dirty="0"/>
          </a:p>
        </p:txBody>
      </p:sp>
      <p:sp>
        <p:nvSpPr>
          <p:cNvPr id="14" name="Text 12"/>
          <p:cNvSpPr/>
          <p:nvPr/>
        </p:nvSpPr>
        <p:spPr>
          <a:xfrm>
            <a:off x="6903720" y="2414016"/>
            <a:ext cx="43434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bez osobnego systemu onkologicznego; kierunek: centralna e-rejestracja</a:t>
            </a:r>
            <a:endParaRPr lang="en-US" sz="1280" dirty="0"/>
          </a:p>
        </p:txBody>
      </p:sp>
      <p:sp>
        <p:nvSpPr>
          <p:cNvPr id="15" name="Text 13"/>
          <p:cNvSpPr/>
          <p:nvPr/>
        </p:nvSpPr>
        <p:spPr>
          <a:xfrm>
            <a:off x="685800" y="3163824"/>
            <a:ext cx="1828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17324D"/>
                </a:solidFill>
              </a:rPr>
              <a:t>Jakość</a:t>
            </a:r>
            <a:endParaRPr lang="en-US" sz="1320" dirty="0"/>
          </a:p>
        </p:txBody>
      </p:sp>
      <p:sp>
        <p:nvSpPr>
          <p:cNvPr id="16" name="Text 14"/>
          <p:cNvSpPr/>
          <p:nvPr/>
        </p:nvSpPr>
        <p:spPr>
          <a:xfrm>
            <a:off x="2743200" y="3163824"/>
            <a:ext cx="379476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wiele obowiązków i wartości docelowych</a:t>
            </a:r>
            <a:endParaRPr lang="en-US" sz="1280" dirty="0"/>
          </a:p>
        </p:txBody>
      </p:sp>
      <p:sp>
        <p:nvSpPr>
          <p:cNvPr id="17" name="Text 15"/>
          <p:cNvSpPr/>
          <p:nvPr/>
        </p:nvSpPr>
        <p:spPr>
          <a:xfrm>
            <a:off x="6903720" y="3163824"/>
            <a:ext cx="43434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rozporządzenie porządkujące wskaźniki; NFZ weryfikuje</a:t>
            </a:r>
            <a:endParaRPr lang="en-US" sz="1280" dirty="0"/>
          </a:p>
        </p:txBody>
      </p:sp>
      <p:sp>
        <p:nvSpPr>
          <p:cNvPr id="18" name="Text 16"/>
          <p:cNvSpPr/>
          <p:nvPr/>
        </p:nvSpPr>
        <p:spPr>
          <a:xfrm>
            <a:off x="685800" y="3913632"/>
            <a:ext cx="1828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17324D"/>
                </a:solidFill>
              </a:rPr>
              <a:t>Plany naprawcze</a:t>
            </a:r>
            <a:endParaRPr lang="en-US" sz="1320" dirty="0"/>
          </a:p>
        </p:txBody>
      </p:sp>
      <p:sp>
        <p:nvSpPr>
          <p:cNvPr id="19" name="Text 17"/>
          <p:cNvSpPr/>
          <p:nvPr/>
        </p:nvSpPr>
        <p:spPr>
          <a:xfrm>
            <a:off x="2743200" y="3913632"/>
            <a:ext cx="379476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szersze powiązanie z wynikami jakości</a:t>
            </a:r>
            <a:endParaRPr lang="en-US" sz="1280" dirty="0"/>
          </a:p>
        </p:txBody>
      </p:sp>
      <p:sp>
        <p:nvSpPr>
          <p:cNvPr id="20" name="Text 18"/>
          <p:cNvSpPr/>
          <p:nvPr/>
        </p:nvSpPr>
        <p:spPr>
          <a:xfrm>
            <a:off x="6903720" y="3913632"/>
            <a:ext cx="43434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głównie przy braku minimalnych kluczowych wskaźników</a:t>
            </a:r>
            <a:endParaRPr lang="en-US" sz="1280" dirty="0"/>
          </a:p>
        </p:txBody>
      </p:sp>
      <p:sp>
        <p:nvSpPr>
          <p:cNvPr id="21" name="Text 19"/>
          <p:cNvSpPr/>
          <p:nvPr/>
        </p:nvSpPr>
        <p:spPr>
          <a:xfrm>
            <a:off x="685800" y="4663440"/>
            <a:ext cx="18288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320" b="1" dirty="0">
                <a:solidFill>
                  <a:srgbClr val="17324D"/>
                </a:solidFill>
              </a:rPr>
              <a:t>Współpraca SOLO</a:t>
            </a:r>
            <a:endParaRPr lang="en-US" sz="1320" dirty="0"/>
          </a:p>
        </p:txBody>
      </p:sp>
      <p:sp>
        <p:nvSpPr>
          <p:cNvPr id="22" name="Text 20"/>
          <p:cNvSpPr/>
          <p:nvPr/>
        </p:nvSpPr>
        <p:spPr>
          <a:xfrm>
            <a:off x="2743200" y="4663440"/>
            <a:ext cx="379476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opisane obowiązki współpracy</a:t>
            </a:r>
            <a:endParaRPr lang="en-US" sz="1280" dirty="0"/>
          </a:p>
        </p:txBody>
      </p:sp>
      <p:sp>
        <p:nvSpPr>
          <p:cNvPr id="23" name="Text 21"/>
          <p:cNvSpPr/>
          <p:nvPr/>
        </p:nvSpPr>
        <p:spPr>
          <a:xfrm>
            <a:off x="6903720" y="4663440"/>
            <a:ext cx="4343400" cy="566928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280" dirty="0">
                <a:solidFill>
                  <a:srgbClr val="15202B"/>
                </a:solidFill>
              </a:rPr>
              <a:t>doprecyzowanie konsyliów i przekazywania informacji</a:t>
            </a:r>
            <a:endParaRPr lang="en-US" sz="1280" dirty="0"/>
          </a:p>
        </p:txBody>
      </p:sp>
      <p:sp>
        <p:nvSpPr>
          <p:cNvPr id="24" name="Text 22"/>
          <p:cNvSpPr/>
          <p:nvPr/>
        </p:nvSpPr>
        <p:spPr>
          <a:xfrm>
            <a:off x="868680" y="5532120"/>
            <a:ext cx="1014984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D"/>
                </a:solidFill>
              </a:rPr>
              <a:t>Wniosek: mniej „lokalnej administracji”, więcej odpowiedzialności za poprawne dane i jakość mierzoną centralnie.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612648" y="6199632"/>
            <a:ext cx="10881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8492A6"/>
                </a:solidFill>
              </a:rPr>
              <a:t>Źródła: ustawa 2023 oraz informacja KPRP o nowelizacji 2026.</a:t>
            </a:r>
            <a:endParaRPr lang="en-US" sz="750" dirty="0"/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6C399CAA-A673-E64F-C961-440C856D4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Ścieżka pacjenta: z formularzy do danych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12648" y="777240"/>
            <a:ext cx="93268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271"/>
                </a:solidFill>
              </a:rPr>
              <a:t>Nowelizacja przesuwa ciężar z ręcznych procesów na elektroniczny obieg informacji.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794"/>
                </a:solidFill>
              </a:rPr>
              <a:t>KSO: ustawa 2023 vs nowelizacja 2026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503152" y="6510528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794"/>
                </a:solidFill>
              </a:rPr>
              <a:t>8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31520" y="1234440"/>
            <a:ext cx="2057400" cy="329184"/>
          </a:xfrm>
          <a:prstGeom prst="rect">
            <a:avLst/>
          </a:prstGeom>
          <a:solidFill>
            <a:srgbClr val="E9F3FF"/>
          </a:solidFill>
          <a:ln>
            <a:solidFill>
              <a:srgbClr val="E9F3FF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7324D"/>
                </a:solidFill>
              </a:rPr>
              <a:t>Przed zmianą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6537960" y="1234440"/>
            <a:ext cx="2057400" cy="329184"/>
          </a:xfrm>
          <a:prstGeom prst="rect">
            <a:avLst/>
          </a:prstGeom>
          <a:solidFill>
            <a:srgbClr val="DFF7EA"/>
          </a:solidFill>
          <a:ln>
            <a:solidFill>
              <a:srgbClr val="DFF7EA"/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E9F8F"/>
                </a:solidFill>
              </a:rPr>
              <a:t>Po zmianie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1828800"/>
            <a:ext cx="38404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5202B"/>
                </a:solidFill>
              </a:rPr>
              <a:t>Wystawienie DiLO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965192" y="1856232"/>
            <a:ext cx="274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F80ED"/>
                </a:solidFill>
              </a:rPr>
              <a:t>→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577840" y="1828800"/>
            <a:ext cx="45262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5202B"/>
                </a:solidFill>
              </a:rPr>
              <a:t>eDILO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22960" y="2651760"/>
            <a:ext cx="38404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5202B"/>
                </a:solidFill>
              </a:rPr>
              <a:t>Umawianie świadczeń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4965192" y="2679192"/>
            <a:ext cx="274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F80ED"/>
                </a:solidFill>
              </a:rPr>
              <a:t>→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5577840" y="2651760"/>
            <a:ext cx="45262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5202B"/>
                </a:solidFill>
              </a:rPr>
              <a:t>Centralna e-rejestracja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822960" y="3474720"/>
            <a:ext cx="38404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5202B"/>
                </a:solidFill>
              </a:rPr>
              <a:t>Konsylium / plan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4965192" y="3502152"/>
            <a:ext cx="274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F80ED"/>
                </a:solidFill>
              </a:rPr>
              <a:t>→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5577840" y="3474720"/>
            <a:ext cx="45262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5202B"/>
                </a:solidFill>
              </a:rPr>
              <a:t>Prostsza współpraca SOLO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822960" y="4297680"/>
            <a:ext cx="38404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5202B"/>
                </a:solidFill>
              </a:rPr>
              <a:t>Raportowanie jakości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965192" y="4325112"/>
            <a:ext cx="274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dirty="0">
                <a:solidFill>
                  <a:srgbClr val="2F80ED"/>
                </a:solidFill>
              </a:rPr>
              <a:t>→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577840" y="4297680"/>
            <a:ext cx="4526280" cy="512064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5202B"/>
                </a:solidFill>
              </a:rPr>
              <a:t>Weryfikacja NFZ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7973568" y="5349240"/>
            <a:ext cx="3337560" cy="822960"/>
          </a:xfrm>
          <a:prstGeom prst="rect">
            <a:avLst/>
          </a:prstGeom>
          <a:solidFill>
            <a:srgbClr val="E7F8F5"/>
          </a:solidFill>
          <a:ln>
            <a:solidFill>
              <a:srgbClr val="E7F8F5"/>
            </a:solidFill>
          </a:ln>
        </p:spPr>
        <p:txBody>
          <a:bodyPr wrap="square" lIns="1524" tIns="1524" rIns="1524" bIns="152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0E9F8F"/>
                </a:solidFill>
              </a:rPr>
              <a:t>Efekt oczekiwany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0E9F8F"/>
                </a:solidFill>
              </a:rPr>
              <a:t>spójna informacja o diagnostyce i leczeniu oraz mniej dublowanych czynności.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841248" y="5349240"/>
            <a:ext cx="3337560" cy="822960"/>
          </a:xfrm>
          <a:prstGeom prst="rect">
            <a:avLst/>
          </a:prstGeom>
          <a:solidFill>
            <a:srgbClr val="FFF4D8"/>
          </a:solidFill>
          <a:ln>
            <a:solidFill>
              <a:srgbClr val="FFF4D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6A400"/>
                </a:solidFill>
              </a:rPr>
              <a:t>Ryzyko do zarządzania</a:t>
            </a:r>
            <a:endParaRPr lang="en-US" sz="1400" dirty="0"/>
          </a:p>
          <a:p>
            <a:pPr marL="0" indent="0">
              <a:buNone/>
            </a:pPr>
            <a:r>
              <a:rPr lang="en-US" sz="1400" b="1" dirty="0">
                <a:solidFill>
                  <a:srgbClr val="F6A400"/>
                </a:solidFill>
              </a:rPr>
              <a:t>jakość danych, integracja systemów i gotowość personelu.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12648" y="6199632"/>
            <a:ext cx="10881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8492A6"/>
                </a:solidFill>
              </a:rPr>
              <a:t>Źródła: KPRP — eDILO, centralna e-rejestracja, uproszczenia współpracy SOLO, rola NFZ.</a:t>
            </a:r>
            <a:endParaRPr lang="en-US" sz="750" dirty="0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36265D18-BA91-14F4-38AC-FC5896309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 err="1">
                <a:solidFill>
                  <a:srgbClr val="17324D"/>
                </a:solidFill>
              </a:rPr>
              <a:t>Źródła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794"/>
                </a:solidFill>
              </a:rPr>
              <a:t>KSO: ustawa 2023 vs nowelizacja 2026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503152" y="6510528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794"/>
                </a:solidFill>
              </a:rPr>
              <a:t>10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77240" y="1325880"/>
            <a:ext cx="10652760" cy="192024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5202B"/>
                </a:solidFill>
              </a:rPr>
              <a:t>Źródła podstawowe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5202B"/>
                </a:solidFill>
              </a:rPr>
              <a:t>• Ustawa z 9 marca 2023 r. o Krajowej Sieci Onkologicznej, Dz.U. 2023 poz. 650.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5202B"/>
                </a:solidFill>
              </a:rPr>
              <a:t>• Informacja KPRP w sprawie ustawy z 3 lipca 2026 r. o zmianie ustawy o KSO oraz niektórych innych ustaw.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5202B"/>
                </a:solidFill>
              </a:rPr>
              <a:t>• Gov.pl/KPRM — komunikat o przyjęciu projektu nowelizacji, 26.05.2026.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15202B"/>
                </a:solidFill>
              </a:rPr>
              <a:t>• Druk sejmowy nr 2643 — projekt nowelizacji.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77240" y="3566160"/>
            <a:ext cx="5029200" cy="1051560"/>
          </a:xfrm>
          <a:prstGeom prst="rect">
            <a:avLst/>
          </a:prstGeom>
          <a:solidFill>
            <a:srgbClr val="E9F3FF"/>
          </a:solidFill>
          <a:ln>
            <a:solidFill>
              <a:srgbClr val="E9F3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17324D"/>
                </a:solidFill>
              </a:rPr>
              <a:t>Zakres prezentacji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17324D"/>
                </a:solidFill>
              </a:rPr>
              <a:t>Skupiono się na różnicach praktycznych: eDILO, rejestracja, ankiety, współpraca SOLO, weryfikacja, wskaźniki jakości i rola NFZ.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400800" y="3566160"/>
            <a:ext cx="5029200" cy="1051560"/>
          </a:xfrm>
          <a:prstGeom prst="rect">
            <a:avLst/>
          </a:prstGeom>
          <a:solidFill>
            <a:srgbClr val="FFF4D8"/>
          </a:solidFill>
          <a:ln>
            <a:solidFill>
              <a:srgbClr val="FFF4D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00" b="1" dirty="0">
                <a:solidFill>
                  <a:srgbClr val="F6A400"/>
                </a:solidFill>
              </a:rPr>
              <a:t>Otwarta kwestia</a:t>
            </a:r>
            <a:endParaRPr lang="en-US" sz="1500" dirty="0"/>
          </a:p>
          <a:p>
            <a:pPr marL="0" indent="0">
              <a:buNone/>
            </a:pPr>
            <a:r>
              <a:rPr lang="en-US" sz="1500" b="1" dirty="0">
                <a:solidFill>
                  <a:srgbClr val="F6A400"/>
                </a:solidFill>
              </a:rPr>
              <a:t>Szczegóły wykonawcze będą zależeć od rozporządzeń, systemów IT i kontraktowania. 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77240" y="5257800"/>
            <a:ext cx="10652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 err="1">
                <a:solidFill>
                  <a:srgbClr val="17324D"/>
                </a:solidFill>
              </a:rPr>
              <a:t>Dziękuję</a:t>
            </a:r>
            <a:r>
              <a:rPr lang="en-US" sz="3000" b="1" dirty="0">
                <a:solidFill>
                  <a:srgbClr val="17324D"/>
                </a:solidFill>
              </a:rPr>
              <a:t> za </a:t>
            </a:r>
            <a:r>
              <a:rPr lang="en-US" sz="3000" b="1" dirty="0" err="1">
                <a:solidFill>
                  <a:srgbClr val="17324D"/>
                </a:solidFill>
              </a:rPr>
              <a:t>uwagę</a:t>
            </a:r>
            <a:endParaRPr lang="en-US" sz="3000"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C2D143F-4628-B9A8-478F-230FAF08D0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Jedna myśl przewodnia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12648" y="777240"/>
            <a:ext cx="93268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271"/>
                </a:solidFill>
              </a:rPr>
              <a:t>Nowelizacja nie buduje KSO od nowa — porządkuje i cyfryzuje działanie sieci.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794"/>
                </a:solidFill>
              </a:rPr>
              <a:t>KSO: ustawa 2023 vs nowelizacja 2026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503152" y="6510528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794"/>
                </a:solidFill>
              </a:rPr>
              <a:t>2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31520" y="1463040"/>
            <a:ext cx="4800600" cy="1874520"/>
          </a:xfrm>
          <a:prstGeom prst="rect">
            <a:avLst/>
          </a:prstGeom>
          <a:solidFill>
            <a:srgbClr val="E9F3FF"/>
          </a:solidFill>
          <a:ln>
            <a:solidFill>
              <a:srgbClr val="E9F3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17324D"/>
                </a:solidFill>
              </a:rPr>
              <a:t>2023</a:t>
            </a:r>
            <a:endParaRPr lang="en-US" sz="1900" dirty="0"/>
          </a:p>
          <a:p>
            <a:pPr marL="0" indent="0">
              <a:buNone/>
            </a:pPr>
            <a:r>
              <a:rPr lang="en-US" sz="1900" b="1" dirty="0">
                <a:solidFill>
                  <a:srgbClr val="17324D"/>
                </a:solidFill>
              </a:rPr>
              <a:t>Utworzenie modelu KSO: poziomy SOLO, ośrodki kooperacyjne, koordynacja, plan leczenia i mierniki jakości.</a:t>
            </a: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6537960" y="1463040"/>
            <a:ext cx="4800600" cy="1874520"/>
          </a:xfrm>
          <a:prstGeom prst="rect">
            <a:avLst/>
          </a:prstGeom>
          <a:solidFill>
            <a:srgbClr val="DFF7EA"/>
          </a:solidFill>
          <a:ln>
            <a:solidFill>
              <a:srgbClr val="DFF7E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900" b="1" dirty="0">
                <a:solidFill>
                  <a:srgbClr val="0E9F8F"/>
                </a:solidFill>
              </a:rPr>
              <a:t>2026</a:t>
            </a:r>
            <a:endParaRPr lang="en-US" sz="1900" dirty="0"/>
          </a:p>
          <a:p>
            <a:pPr marL="0" indent="0">
              <a:buNone/>
            </a:pPr>
            <a:r>
              <a:rPr lang="en-US" sz="1900" b="1" dirty="0">
                <a:solidFill>
                  <a:srgbClr val="0E9F8F"/>
                </a:solidFill>
              </a:rPr>
              <a:t>Korekta działania: eDILO, mniej biurokracji, prostsza współpraca, NFZ jako weryfikator jakości.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1188720" y="4041648"/>
            <a:ext cx="978408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17324D"/>
                </a:solidFill>
              </a:rPr>
              <a:t>Zmienia się głównie sposób obsługi procesu, a nie sama idea sieci.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2011680" y="4892040"/>
            <a:ext cx="813816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700" dirty="0">
                <a:solidFill>
                  <a:srgbClr val="536271"/>
                </a:solidFill>
              </a:rPr>
              <a:t>Praktycznie: placówki powinny przygotować się na dane, integracje i mierniki, zamiast tworzyć kolejne lokalne formularze.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612648" y="6199632"/>
            <a:ext cx="10881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8492A6"/>
                </a:solidFill>
              </a:rPr>
              <a:t>Źródła: KPRP wskazuje cel: skuteczniejsza koordynacja przy ograniczeniu zbędnych obciążeń regulacyjnych; ustawa 2023 tworzyła strukturę KSO.</a:t>
            </a:r>
            <a:endParaRPr lang="en-US" sz="75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98E21B27-8885-CB7C-75CA-152C33C97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 descr="Obraz zawierający tekst, zrzut ekranu, Czcionka, Strona internetowa&#10;&#10;Zawartość wygenerowana przez AI może być niepoprawna.">
            <a:extLst>
              <a:ext uri="{FF2B5EF4-FFF2-40B4-BE49-F238E27FC236}">
                <a16:creationId xmlns:a16="http://schemas.microsoft.com/office/drawing/2014/main" id="{4FCDB743-75A1-068E-B5F2-E54EEB5F28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09" y="-6927"/>
            <a:ext cx="10253715" cy="6835811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38E94758-F0B9-FD42-6303-626CA39F8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4722" y="45720"/>
            <a:ext cx="2844892" cy="640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523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20040"/>
            <a:ext cx="89611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17324D"/>
                </a:solidFill>
              </a:rPr>
              <a:t>Nowelizacja 2026: 6 najważniejszych zmian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612648" y="777240"/>
            <a:ext cx="93268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250" dirty="0">
                <a:solidFill>
                  <a:srgbClr val="536271"/>
                </a:solidFill>
              </a:rPr>
              <a:t>Zmiany mają usprawnić koordynację oraz ograniczyć obciążenia regulacyjne.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57200" y="6510528"/>
            <a:ext cx="6858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 dirty="0">
                <a:solidFill>
                  <a:srgbClr val="7A8794"/>
                </a:solidFill>
              </a:rPr>
              <a:t>KSO: ustawa 2023 vs nowelizacja 2026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11503152" y="6510528"/>
            <a:ext cx="2286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750" dirty="0">
                <a:solidFill>
                  <a:srgbClr val="7A8794"/>
                </a:solidFill>
              </a:rPr>
              <a:t>4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713232" y="1325880"/>
            <a:ext cx="3337560" cy="1234440"/>
          </a:xfrm>
          <a:prstGeom prst="rect">
            <a:avLst/>
          </a:prstGeom>
          <a:solidFill>
            <a:srgbClr val="E7F8F5"/>
          </a:solidFill>
          <a:ln>
            <a:solidFill>
              <a:srgbClr val="E7F8F5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E9F8F"/>
                </a:solidFill>
              </a:rPr>
              <a:t>eDILO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0E9F8F"/>
                </a:solidFill>
              </a:rPr>
              <a:t>Elektroniczna karta DILO: automatyzacja wystawiania i uzupełniania danych.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4507992" y="1325880"/>
            <a:ext cx="3337560" cy="1234440"/>
          </a:xfrm>
          <a:prstGeom prst="rect">
            <a:avLst/>
          </a:prstGeom>
          <a:solidFill>
            <a:srgbClr val="E9F3FF"/>
          </a:solidFill>
          <a:ln>
            <a:solidFill>
              <a:srgbClr val="E9F3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2F80ED"/>
                </a:solidFill>
              </a:rPr>
              <a:t>Rejestracja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2F80ED"/>
                </a:solidFill>
              </a:rPr>
              <a:t>Zniesienie obowiązku integracji SOLO z osobnym onkologicznym systemem rejestracji.</a:t>
            </a:r>
            <a:endParaRPr lang="en-US" sz="1550" dirty="0"/>
          </a:p>
        </p:txBody>
      </p:sp>
      <p:sp>
        <p:nvSpPr>
          <p:cNvPr id="8" name="Text 6"/>
          <p:cNvSpPr/>
          <p:nvPr/>
        </p:nvSpPr>
        <p:spPr>
          <a:xfrm>
            <a:off x="8302752" y="1325880"/>
            <a:ext cx="3337560" cy="1234440"/>
          </a:xfrm>
          <a:prstGeom prst="rect">
            <a:avLst/>
          </a:prstGeom>
          <a:solidFill>
            <a:srgbClr val="F1EEFF"/>
          </a:solidFill>
          <a:ln>
            <a:solidFill>
              <a:srgbClr val="F1EEFF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7B61FF"/>
                </a:solidFill>
              </a:rPr>
              <a:t>Satysfakcja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7B61FF"/>
                </a:solidFill>
              </a:rPr>
              <a:t>Zniesienie ustawowego obowiązku ankiet satysfakcji prowadzonych przez SOLO.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713232" y="3264408"/>
            <a:ext cx="3337560" cy="1234440"/>
          </a:xfrm>
          <a:prstGeom prst="rect">
            <a:avLst/>
          </a:prstGeom>
          <a:solidFill>
            <a:srgbClr val="FFF4D8"/>
          </a:solidFill>
          <a:ln>
            <a:solidFill>
              <a:srgbClr val="FFF4D8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F6A400"/>
                </a:solidFill>
              </a:rPr>
              <a:t>Współpraca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F6A400"/>
                </a:solidFill>
              </a:rPr>
              <a:t>Doprecyzowanie współpracy SOLO I–SOLO III, konsyliów i informacji o planie leczenia.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4507992" y="3264408"/>
            <a:ext cx="3337560" cy="1234440"/>
          </a:xfrm>
          <a:prstGeom prst="rect">
            <a:avLst/>
          </a:prstGeom>
          <a:solidFill>
            <a:srgbClr val="DFF7EA"/>
          </a:solidFill>
          <a:ln>
            <a:solidFill>
              <a:srgbClr val="DFF7EA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0E9F8F"/>
                </a:solidFill>
              </a:rPr>
              <a:t>Weryfikacja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0E9F8F"/>
                </a:solidFill>
              </a:rPr>
              <a:t>Wydłużenie częstotliwości weryfikacji spełniania kryteriów KSO.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8302752" y="3264408"/>
            <a:ext cx="3337560" cy="1234440"/>
          </a:xfrm>
          <a:prstGeom prst="rect">
            <a:avLst/>
          </a:prstGeom>
          <a:solidFill>
            <a:srgbClr val="FDECEC"/>
          </a:solidFill>
          <a:ln>
            <a:solidFill>
              <a:srgbClr val="FDECEC"/>
            </a:solidFill>
          </a:ln>
        </p:spPr>
        <p:txBody>
          <a:bodyPr wrap="square" lIns="1524" tIns="1524" rIns="1524" bIns="1524" rtlCol="0" anchor="ctr">
            <a:normAutofit/>
          </a:bodyPr>
          <a:lstStyle/>
          <a:p>
            <a:pPr marL="0" indent="0">
              <a:buNone/>
            </a:pPr>
            <a:r>
              <a:rPr lang="en-US" sz="1550" b="1" dirty="0">
                <a:solidFill>
                  <a:srgbClr val="D64B4B"/>
                </a:solidFill>
              </a:rPr>
              <a:t>Jakość / NFZ</a:t>
            </a:r>
            <a:endParaRPr lang="en-US" sz="1550" dirty="0"/>
          </a:p>
          <a:p>
            <a:pPr marL="0" indent="0">
              <a:buNone/>
            </a:pPr>
            <a:r>
              <a:rPr lang="en-US" sz="1550" b="1" dirty="0">
                <a:solidFill>
                  <a:srgbClr val="D64B4B"/>
                </a:solidFill>
              </a:rPr>
              <a:t>NFZ weryfikuje osiąganie minimalnych i docelowych wskaźników jakości.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914400" y="5440680"/>
            <a:ext cx="10332720" cy="38404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324D"/>
                </a:solidFill>
              </a:rPr>
              <a:t>Najbardziej praktyczne: eDILO + centralna e-rejestracja + mniej lokalnych obowiązków administracyjnych.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612648" y="6199632"/>
            <a:ext cx="108813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750" dirty="0">
                <a:solidFill>
                  <a:srgbClr val="8492A6"/>
                </a:solidFill>
              </a:rPr>
              <a:t>Źródła: Informacja KPRP ws. ustawy z 3 lipca 2026 r. o zmianie ustawy o KSO, s. 1–2.</a:t>
            </a:r>
            <a:endParaRPr lang="en-US" sz="750" dirty="0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C0DA7B4C-CE08-21AC-5254-6ED0033B3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esign&#10;&#10;Zawartość wygenerowana przez AI może być niepoprawna.">
            <a:extLst>
              <a:ext uri="{FF2B5EF4-FFF2-40B4-BE49-F238E27FC236}">
                <a16:creationId xmlns:a16="http://schemas.microsoft.com/office/drawing/2014/main" id="{B183C76A-1C44-1421-5741-60F6F371DE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5244" cy="685617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7301882-FB2B-A289-4E87-CB4D0546DA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419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esign&#10;&#10;Zawartość wygenerowana przez AI może być niepoprawna.">
            <a:extLst>
              <a:ext uri="{FF2B5EF4-FFF2-40B4-BE49-F238E27FC236}">
                <a16:creationId xmlns:a16="http://schemas.microsoft.com/office/drawing/2014/main" id="{DC40F073-30C9-3B99-EECF-C2D16CBD8C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6" y="235494"/>
            <a:ext cx="11779608" cy="662250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6DE7661-E8D0-F7EB-B15D-5BF3ED79B3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077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linia&#10;&#10;Zawartość wygenerowana przez AI może być niepoprawna.">
            <a:extLst>
              <a:ext uri="{FF2B5EF4-FFF2-40B4-BE49-F238E27FC236}">
                <a16:creationId xmlns:a16="http://schemas.microsoft.com/office/drawing/2014/main" id="{2F785FC6-F275-6773-989D-98DD939D1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4782"/>
            <a:ext cx="12192000" cy="6688435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8E5E708E-DCE1-3A03-275D-FE0C11315164}"/>
              </a:ext>
            </a:extLst>
          </p:cNvPr>
          <p:cNvSpPr txBox="1"/>
          <p:nvPr/>
        </p:nvSpPr>
        <p:spPr>
          <a:xfrm>
            <a:off x="8456079" y="6323682"/>
            <a:ext cx="22390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200" dirty="0"/>
              <a:t>Za zgodą Dyr. M. Janus - Hibner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D776727-5E5D-1C54-AD1E-CEA14CA166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45720"/>
            <a:ext cx="3045614" cy="68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6331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Czcionka, design&#10;&#10;Zawartość wygenerowana przez AI może być niepoprawna.">
            <a:extLst>
              <a:ext uri="{FF2B5EF4-FFF2-40B4-BE49-F238E27FC236}">
                <a16:creationId xmlns:a16="http://schemas.microsoft.com/office/drawing/2014/main" id="{CF357AE8-817A-F5C6-68E5-DF2566A63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5244" cy="685617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8B8C6F1-F007-D0B1-8A4C-A35C6FDF3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2490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Obraz zawierający tekst, zrzut ekranu, komputer, System operacyjny&#10;&#10;Zawartość wygenerowana przez AI może być niepoprawna.">
            <a:extLst>
              <a:ext uri="{FF2B5EF4-FFF2-40B4-BE49-F238E27FC236}">
                <a16:creationId xmlns:a16="http://schemas.microsoft.com/office/drawing/2014/main" id="{C6679443-D658-8FE3-CC07-6D3B4BB8CE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23"/>
            <a:ext cx="12195244" cy="685617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E8F1285-3E28-B9DD-45FE-14409EDE7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317" y="45498"/>
            <a:ext cx="2519683" cy="567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595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</TotalTime>
  <Words>1113</Words>
  <Application>Microsoft Macintosh PowerPoint</Application>
  <PresentationFormat>Panoramiczny</PresentationFormat>
  <Paragraphs>153</Paragraphs>
  <Slides>16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16</vt:i4>
      </vt:variant>
    </vt:vector>
  </HeadingPairs>
  <TitlesOfParts>
    <vt:vector size="19" baseType="lpstr">
      <vt:lpstr>Aptos Display</vt:lpstr>
      <vt:lpstr>Arial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Gabinet Lekarski Mariusz Bidzinski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Krajowa Siec Onkologiczna - roznice 2023 vs 2026</dc:title>
  <dc:subject>Porownanie ustawy o Krajowej Sieci Onkologicznej 2023 vs nowelizacja 2026</dc:subject>
  <dc:creator>OpenAI</dc:creator>
  <cp:lastModifiedBy>Mariusz Bidzinski</cp:lastModifiedBy>
  <cp:revision>14</cp:revision>
  <dcterms:created xsi:type="dcterms:W3CDTF">2026-07-26T16:40:28Z</dcterms:created>
  <dcterms:modified xsi:type="dcterms:W3CDTF">2026-07-29T18:25:26Z</dcterms:modified>
</cp:coreProperties>
</file>