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91" r:id="rId2"/>
    <p:sldId id="311" r:id="rId3"/>
    <p:sldId id="312" r:id="rId4"/>
    <p:sldId id="313" r:id="rId5"/>
    <p:sldId id="314" r:id="rId6"/>
    <p:sldId id="315" r:id="rId7"/>
    <p:sldId id="316" r:id="rId8"/>
    <p:sldId id="317" r:id="rId9"/>
    <p:sldId id="318" r:id="rId10"/>
    <p:sldId id="319" r:id="rId11"/>
    <p:sldId id="285" r:id="rId12"/>
    <p:sldId id="293" r:id="rId13"/>
    <p:sldId id="292" r:id="rId14"/>
    <p:sldId id="307" r:id="rId15"/>
    <p:sldId id="308" r:id="rId16"/>
    <p:sldId id="309" r:id="rId17"/>
    <p:sldId id="353" r:id="rId18"/>
    <p:sldId id="388" r:id="rId19"/>
    <p:sldId id="276"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D0D0D0"/>
    <a:srgbClr val="151515"/>
    <a:srgbClr val="019F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4561" autoAdjust="0"/>
  </p:normalViewPr>
  <p:slideViewPr>
    <p:cSldViewPr snapToGrid="0" snapToObjects="1">
      <p:cViewPr varScale="1">
        <p:scale>
          <a:sx n="49" d="100"/>
          <a:sy n="49" d="100"/>
        </p:scale>
        <p:origin x="169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DC0CC-F3AC-402B-B445-A8CBB692A501}" type="datetimeFigureOut">
              <a:rPr lang="nl-NL" smtClean="0"/>
              <a:t>7-9-2023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38C60-1336-40C5-ADEC-D6644F42E8AC}" type="slidenum">
              <a:rPr lang="nl-NL" smtClean="0"/>
              <a:t>‹nr.›</a:t>
            </a:fld>
            <a:endParaRPr lang="nl-NL"/>
          </a:p>
        </p:txBody>
      </p:sp>
    </p:spTree>
    <p:extLst>
      <p:ext uri="{BB962C8B-B14F-4D97-AF65-F5344CB8AC3E}">
        <p14:creationId xmlns:p14="http://schemas.microsoft.com/office/powerpoint/2010/main" val="925436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38C60-1336-40C5-ADEC-D6644F42E8A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144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8538C60-1336-40C5-ADEC-D6644F42E8AC}" type="slidenum">
              <a:rPr lang="nl-NL" smtClean="0"/>
              <a:t>11</a:t>
            </a:fld>
            <a:endParaRPr lang="nl-NL"/>
          </a:p>
        </p:txBody>
      </p:sp>
    </p:spTree>
    <p:extLst>
      <p:ext uri="{BB962C8B-B14F-4D97-AF65-F5344CB8AC3E}">
        <p14:creationId xmlns:p14="http://schemas.microsoft.com/office/powerpoint/2010/main" val="3784001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Open &amp; eerlijk</a:t>
            </a:r>
          </a:p>
          <a:p>
            <a:r>
              <a:rPr lang="nl-NL" dirty="0"/>
              <a:t>We hebben een open bedrijfscultuur, waarin eigen initiatief, verantwoordelijkheid en innovatieve ideeën worden aangemoedigd. Als je een goed idee hebt en dit kunt onderbouwen, waarom zouden we het dan niet daadwerkelijk uitvoeren? We streven ernaar om een platte organisatie te zijn waarbij iedereen gewoon bij elkaar kan aankloppen en alles moet kunnen zeggen wat hij/zij vindt.</a:t>
            </a:r>
          </a:p>
          <a:p>
            <a:endParaRPr lang="nl-NL" dirty="0"/>
          </a:p>
          <a:p>
            <a:endParaRPr lang="nl-NL" dirty="0"/>
          </a:p>
          <a:p>
            <a:r>
              <a:rPr lang="nl-NL" dirty="0"/>
              <a:t>Liefde voor het product =&gt; kwaliteit</a:t>
            </a:r>
          </a:p>
          <a:p>
            <a:r>
              <a:rPr lang="nl-NL" dirty="0"/>
              <a:t>Vier generaties geleden begonnen wij met het maken van trappen. En dat doen we nog steeds met veel passie! Wij weten geavanceerde techniek en traditioneel vakmanschap perfect met elkaar te combineren. Bij De Vries Trappen houden we altijd alles in eigen hand. Van het ontwerp tot de productie in onze fabriek en de montage van de trap.</a:t>
            </a:r>
          </a:p>
          <a:p>
            <a:endParaRPr lang="nl-NL" dirty="0"/>
          </a:p>
          <a:p>
            <a:endParaRPr lang="nl-NL" dirty="0"/>
          </a:p>
          <a:p>
            <a:r>
              <a:rPr lang="nl-NL" dirty="0"/>
              <a:t>Duurzaam</a:t>
            </a:r>
          </a:p>
          <a:p>
            <a:r>
              <a:rPr lang="nl-NL" dirty="0"/>
              <a:t>De Vries Trappen wil een bijdrage leveren aan een duurzame ontwikkeling van het milieu. Daarom kiezen we voor hout uit duurzaam beheerde bossen en hebben we al verschillende alternatieven bedacht voor tropisch hardhout. Er is nu al de keuze gemaakt voor 100% FSC Hout en De Vries Trappen is sinds 2001 FSC gecertificeerd. Daarnaast maken we onze productie zo duurzaam mogelijk, door middel van een efficiënt productieproces met minimaal energieverbruik en afval. Zo proberen we bijvoorbeeld houtafval te voorkomen en wanneer dit toch ontstaat kijken we naar mogelijkheden om het hout te hergebruiken. Zelfs het drukken van onze brochures gebeurt CO2 neutraal en op gerecycled papier.</a:t>
            </a:r>
          </a:p>
          <a:p>
            <a:endParaRPr lang="nl-NL" dirty="0"/>
          </a:p>
          <a:p>
            <a:endParaRPr lang="nl-NL" dirty="0"/>
          </a:p>
          <a:p>
            <a:r>
              <a:rPr lang="nl-NL" dirty="0"/>
              <a:t>Gedreven</a:t>
            </a:r>
          </a:p>
          <a:p>
            <a:r>
              <a:rPr lang="nl-NL" dirty="0"/>
              <a:t>Bij De Vries Trappen houden we niet van stil zitten maar zijn we continu bezig om onszelf verder te ontwikkelen. Een recent voorbeeld hiervan is bijvoorbeeld de ontwikkeling van de traptoren die we samen met onze partners hebben opgepakt. We zijn continu op zoek naar oplossingen om het voor onszelf en onze klanten makkelijker en beter te maken. Maar ook intern vindt veel ontwikkeling plaats, zo werken we bijvoorbeeld aan de hand van een competentiematrix aan het beste naar boven halen in onze medewerkers. Je wordt hier niet in één hokje geplaatst, maar we bieden je de mogelijkheid om door te groeien binnen het bedrijf.</a:t>
            </a:r>
          </a:p>
          <a:p>
            <a:endParaRPr lang="nl-NL" dirty="0"/>
          </a:p>
          <a:p>
            <a:endParaRPr lang="nl-NL" dirty="0"/>
          </a:p>
          <a:p>
            <a:r>
              <a:rPr lang="nl-NL" dirty="0"/>
              <a:t>Plezier in het werk</a:t>
            </a:r>
          </a:p>
          <a:p>
            <a:r>
              <a:rPr lang="nl-NL" dirty="0"/>
              <a:t>Het enthousiasme wanneer er weer trappen verkocht zijn of de trots wanneer je weer een mooie trap hebt mogen monteren: plezier in je werk is voor iedereen bij De Vries Trappen anders maar het belangrijkste is dat het aanwezig is. Dat is namelijk iets waar wij naar streven. Wat daar zeker ook aan bijdraagt is de collegiale sfeer die bij ons heerst. Na een dag hard werken, drinken we af en toe ook gezellig een biertje met elkaar.</a:t>
            </a:r>
          </a:p>
        </p:txBody>
      </p:sp>
      <p:sp>
        <p:nvSpPr>
          <p:cNvPr id="4" name="Tijdelijke aanduiding voor dianummer 3"/>
          <p:cNvSpPr>
            <a:spLocks noGrp="1"/>
          </p:cNvSpPr>
          <p:nvPr>
            <p:ph type="sldNum" sz="quarter" idx="5"/>
          </p:nvPr>
        </p:nvSpPr>
        <p:spPr/>
        <p:txBody>
          <a:bodyPr/>
          <a:lstStyle/>
          <a:p>
            <a:fld id="{88538C60-1336-40C5-ADEC-D6644F42E8AC}" type="slidenum">
              <a:rPr lang="nl-NL" smtClean="0"/>
              <a:t>12</a:t>
            </a:fld>
            <a:endParaRPr lang="nl-NL"/>
          </a:p>
        </p:txBody>
      </p:sp>
    </p:spTree>
    <p:extLst>
      <p:ext uri="{BB962C8B-B14F-4D97-AF65-F5344CB8AC3E}">
        <p14:creationId xmlns:p14="http://schemas.microsoft.com/office/powerpoint/2010/main" val="3636754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8538C60-1336-40C5-ADEC-D6644F42E8AC}" type="slidenum">
              <a:rPr lang="nl-NL" smtClean="0"/>
              <a:t>13</a:t>
            </a:fld>
            <a:endParaRPr lang="nl-NL"/>
          </a:p>
        </p:txBody>
      </p:sp>
    </p:spTree>
    <p:extLst>
      <p:ext uri="{BB962C8B-B14F-4D97-AF65-F5344CB8AC3E}">
        <p14:creationId xmlns:p14="http://schemas.microsoft.com/office/powerpoint/2010/main" val="4184690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8538C60-1336-40C5-ADEC-D6644F42E8AC}" type="slidenum">
              <a:rPr lang="nl-NL" smtClean="0"/>
              <a:t>14</a:t>
            </a:fld>
            <a:endParaRPr lang="nl-NL"/>
          </a:p>
        </p:txBody>
      </p:sp>
    </p:spTree>
    <p:extLst>
      <p:ext uri="{BB962C8B-B14F-4D97-AF65-F5344CB8AC3E}">
        <p14:creationId xmlns:p14="http://schemas.microsoft.com/office/powerpoint/2010/main" val="4177818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8538C60-1336-40C5-ADEC-D6644F42E8AC}" type="slidenum">
              <a:rPr lang="nl-NL" smtClean="0"/>
              <a:t>16</a:t>
            </a:fld>
            <a:endParaRPr lang="nl-NL"/>
          </a:p>
        </p:txBody>
      </p:sp>
    </p:spTree>
    <p:extLst>
      <p:ext uri="{BB962C8B-B14F-4D97-AF65-F5344CB8AC3E}">
        <p14:creationId xmlns:p14="http://schemas.microsoft.com/office/powerpoint/2010/main" val="830221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die doelstellingen te behalen doen we nu al de volgende dingen: </a:t>
            </a:r>
          </a:p>
          <a:p>
            <a:endParaRPr lang="nl-NL" dirty="0"/>
          </a:p>
          <a:p>
            <a:pPr marL="171450" indent="-171450">
              <a:buFontTx/>
              <a:buChar char="-"/>
            </a:pPr>
            <a:r>
              <a:rPr lang="nl-NL" dirty="0"/>
              <a:t>Website: </a:t>
            </a:r>
          </a:p>
          <a:p>
            <a:pPr marL="628650" lvl="1" indent="-171450">
              <a:buFontTx/>
              <a:buChar char="-"/>
            </a:pPr>
            <a:r>
              <a:rPr lang="nl-NL" dirty="0"/>
              <a:t>Inspiratie- &amp; projectpagina’s: om ons aanbod te tonen en de klant van onze klanten (dus de particulier) te helpen bij het maken van hun keuze </a:t>
            </a:r>
          </a:p>
          <a:p>
            <a:pPr marL="628650" lvl="1" indent="-171450">
              <a:buFontTx/>
              <a:buChar char="-"/>
            </a:pPr>
            <a:r>
              <a:rPr lang="nl-NL" dirty="0"/>
              <a:t>Landingspagina’s: wanneer iemand op een bepaalde zoekterm komt zou over die zoekterm een pagina moeten zijn. Bijvoorbeeld: ‘Trappen Amsterdam’. Wij schrijven dan een pagina op onze website waar die zoekterm heel veel in voor komt zodat iemand die daarop zoekt op onze website komt. </a:t>
            </a:r>
          </a:p>
          <a:p>
            <a:pPr marL="457200" lvl="1" indent="0">
              <a:buFontTx/>
              <a:buNone/>
            </a:pPr>
            <a:endParaRPr lang="nl-NL" dirty="0"/>
          </a:p>
          <a:p>
            <a:pPr marL="171450" lvl="0" indent="-171450">
              <a:buFontTx/>
              <a:buChar char="-"/>
            </a:pPr>
            <a:r>
              <a:rPr lang="nl-NL" dirty="0"/>
              <a:t>Blue Flamingo’s = ons online marketingbureau. Zij doen het volgende voor ons:</a:t>
            </a:r>
          </a:p>
          <a:p>
            <a:pPr marL="628650" lvl="1" indent="-171450">
              <a:buFontTx/>
              <a:buChar char="-"/>
            </a:pPr>
            <a:r>
              <a:rPr lang="nl-NL" dirty="0"/>
              <a:t>SEO: dit staat voor search engine optimization, oftewel zoekmachineoptimalisatie. Onder SEO vallen alle werkzaamheden die je uitvoert om ervoor te zorgen dat je website hogere posities pakt in zoekmachines, zoals Google. </a:t>
            </a:r>
          </a:p>
          <a:p>
            <a:pPr marL="628650" lvl="1" indent="-171450">
              <a:buFontTx/>
              <a:buChar char="-"/>
            </a:pPr>
            <a:r>
              <a:rPr lang="nl-NL" dirty="0"/>
              <a:t>SEA: dit is een afkorting die staat voor Search Engine Advertising. In het Nederlands wordt dit zoekmachine adverteren genoemd. </a:t>
            </a:r>
          </a:p>
          <a:p>
            <a:pPr marL="628650" lvl="1" indent="-171450">
              <a:buFontTx/>
              <a:buChar char="-"/>
            </a:pPr>
            <a:r>
              <a:rPr lang="nl-NL" dirty="0"/>
              <a:t>Linkbuilding: is het verkrijgen van relevante links op andere sites, die naar de eigen site verwijzen. </a:t>
            </a:r>
          </a:p>
          <a:p>
            <a:pPr marL="628650" lvl="1" indent="-171450">
              <a:buFontTx/>
              <a:buChar char="-"/>
            </a:pPr>
            <a:r>
              <a:rPr lang="nl-NL" dirty="0"/>
              <a:t>Social media ads/advertising: adverteren op sociale media, dus gesponsorde (betaalde) content </a:t>
            </a:r>
          </a:p>
          <a:p>
            <a:pPr marL="628650" lvl="1" indent="-171450">
              <a:buFontTx/>
              <a:buChar char="-"/>
            </a:pPr>
            <a:r>
              <a:rPr lang="nl-NL" dirty="0"/>
              <a:t>Retargeting: is een vorm van online adverteren waarbij je advertenties laat zien aan mensen die je website al een keer hebben bezocht.</a:t>
            </a:r>
          </a:p>
          <a:p>
            <a:pPr marL="457200" lvl="1" indent="0">
              <a:buFontTx/>
              <a:buNone/>
            </a:pPr>
            <a:endParaRPr lang="nl-NL" dirty="0"/>
          </a:p>
          <a:p>
            <a:pPr marL="171450" lvl="0" indent="-171450">
              <a:buFontTx/>
              <a:buChar char="-"/>
            </a:pPr>
            <a:r>
              <a:rPr lang="nl-NL" dirty="0"/>
              <a:t>Drukwerk (spreekt voor zich)</a:t>
            </a:r>
          </a:p>
          <a:p>
            <a:pPr marL="171450" lvl="0" indent="-171450">
              <a:buFontTx/>
              <a:buChar char="-"/>
            </a:pPr>
            <a:r>
              <a:rPr lang="nl-NL" dirty="0"/>
              <a:t>Social media posts (spreekt voor zich)</a:t>
            </a:r>
          </a:p>
          <a:p>
            <a:pPr marL="0" lvl="0" indent="0">
              <a:buFontTx/>
              <a:buNone/>
            </a:pPr>
            <a:endParaRPr lang="nl-NL" dirty="0"/>
          </a:p>
          <a:p>
            <a:pPr marL="171450" lvl="0" indent="-171450">
              <a:buFontTx/>
              <a:buChar char="-"/>
            </a:pPr>
            <a:r>
              <a:rPr lang="nl-NL" dirty="0"/>
              <a:t>Emailmarketing: omvat alle vormen van marketing via e-mail. De bekendste vorm is het versturen van informatieve nieuwsbrieven en productmailing. Ook automatische e-mailcampagnes vallen hieronder</a:t>
            </a:r>
          </a:p>
          <a:p>
            <a:pPr marL="628650" lvl="1" indent="-171450">
              <a:buFontTx/>
              <a:buChar char="-"/>
            </a:pPr>
            <a:r>
              <a:rPr lang="nl-NL" dirty="0"/>
              <a:t>Automation: is geautomatiseerde mails. Bijvoorbeeld dat een klant een X aantal dagen na de bestelling een mail krijgt met een montagehandleiding, de vraag om een review achter te laten, etc. </a:t>
            </a:r>
          </a:p>
          <a:p>
            <a:pPr marL="628650" lvl="1" indent="-171450">
              <a:buFontTx/>
              <a:buChar char="-"/>
            </a:pPr>
            <a:r>
              <a:rPr lang="nl-NL" dirty="0"/>
              <a:t>Nieuwsbrief: dit doen we eigenlijk nog te weinig, hier zouden we nog meer mee kunnen doen</a:t>
            </a:r>
          </a:p>
          <a:p>
            <a:pPr marL="457200" lvl="1" indent="0">
              <a:buFontTx/>
              <a:buNone/>
            </a:pPr>
            <a:endParaRPr lang="nl-NL" dirty="0"/>
          </a:p>
          <a:p>
            <a:pPr marL="171450" lvl="0" indent="-171450">
              <a:buFontTx/>
              <a:buChar char="-"/>
            </a:pPr>
            <a:r>
              <a:rPr lang="nl-NL" dirty="0"/>
              <a:t>Relatiegeschenken: zie dia 110.</a:t>
            </a:r>
          </a:p>
          <a:p>
            <a:pPr marL="0" lvl="0" indent="0">
              <a:buFontTx/>
              <a:buNone/>
            </a:pPr>
            <a:endParaRPr lang="nl-NL" dirty="0"/>
          </a:p>
          <a:p>
            <a:pPr marL="171450" lvl="0" indent="-171450">
              <a:buFontTx/>
              <a:buChar char="-"/>
            </a:pPr>
            <a:r>
              <a:rPr lang="nl-NL" dirty="0"/>
              <a:t>Beurzen en evenementen: we hebben wel eens op de bouw relatiedagen gestaan. Ook hebben André en Sven eind vorig jaar op een opendag van Bouwcenter Concordia gestaan. Zij waren hier erg positief over en hier zijn dan ook echt wel leads uit voort gekomen. </a:t>
            </a:r>
          </a:p>
          <a:p>
            <a:pPr marL="171450" lvl="0" indent="-171450">
              <a:buFontTx/>
              <a:buChar char="-"/>
            </a:pPr>
            <a:endParaRPr lang="nl-NL" dirty="0"/>
          </a:p>
          <a:p>
            <a:pPr marL="171450" lvl="0" indent="-171450">
              <a:buFontTx/>
              <a:buChar char="-"/>
            </a:pPr>
            <a:r>
              <a:rPr lang="nl-NL" dirty="0"/>
              <a:t>Tv-programma: vorig jaar zijn we met De Vries Trappen en Trappenmaat zichtbaar geweest in het programma De Grote Huisverbouwing op SBS 6. We konden in Google Analytics zien dat ten tijde van de uitzending en vlak daarna een piek was van het aantal bezoekers op onze website. </a:t>
            </a:r>
          </a:p>
          <a:p>
            <a:pPr marL="628650" lvl="1" indent="-171450">
              <a:buFontTx/>
              <a:buChar char="-"/>
            </a:pPr>
            <a:endParaRPr lang="nl-NL" dirty="0"/>
          </a:p>
          <a:p>
            <a:pPr marL="628650" lvl="1" indent="-171450">
              <a:buFontTx/>
              <a:buChar char="-"/>
            </a:pPr>
            <a:endParaRPr lang="nl-NL" dirty="0"/>
          </a:p>
          <a:p>
            <a:r>
              <a:rPr lang="nl-NL" dirty="0"/>
              <a:t>Hierna gaan we per doelstelling laten zien wat we nog meer bedacht hebben om de doelstelling te behalen.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38C60-1336-40C5-ADEC-D6644F42E8A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85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Naast de dingen die we voor het marketingplan willen doen hebben we nog meer taken: </a:t>
            </a:r>
          </a:p>
          <a:p>
            <a:endParaRPr lang="nl-NL" dirty="0"/>
          </a:p>
          <a:p>
            <a:r>
              <a:rPr lang="nl-NL" dirty="0"/>
              <a:t>Interne communicatie:</a:t>
            </a:r>
          </a:p>
          <a:p>
            <a:pPr marL="171450" indent="-171450">
              <a:buFontTx/>
              <a:buChar char="-"/>
            </a:pPr>
            <a:r>
              <a:rPr lang="nl-NL" dirty="0"/>
              <a:t>Posters voor jubilea maken met een tekstje over hen in rijm</a:t>
            </a:r>
          </a:p>
          <a:p>
            <a:pPr marL="171450" indent="-171450">
              <a:buFontTx/>
              <a:buChar char="-"/>
            </a:pPr>
            <a:r>
              <a:rPr lang="nl-NL" dirty="0"/>
              <a:t>Interne documenten maken zoals bijvoorbeeld keuzeformulier bouwvakpakket, uitleenformulier transporter bussen, etc. </a:t>
            </a:r>
          </a:p>
          <a:p>
            <a:pPr marL="171450" indent="-171450">
              <a:buFontTx/>
              <a:buChar char="-"/>
            </a:pPr>
            <a:r>
              <a:rPr lang="nl-NL" dirty="0"/>
              <a:t>Aanhaken bij verbetertraject overleggen; uit het verbeteroverleg tussen productie en kantoor is bijvoorbeeld gekomen dat wij het traptermenwoordenboek gaan uitbreiden zodat het voor iedereen duidelijker is wat er in TTIS en op de pakbon ingevuld moet worden </a:t>
            </a:r>
          </a:p>
          <a:p>
            <a:pPr marL="171450" indent="-171450">
              <a:buFontTx/>
              <a:buChar char="-"/>
            </a:pPr>
            <a:r>
              <a:rPr lang="nl-NL" dirty="0"/>
              <a:t>Scorito organiseren </a:t>
            </a:r>
          </a:p>
          <a:p>
            <a:pPr marL="171450" indent="-171450">
              <a:buFontTx/>
              <a:buChar char="-"/>
            </a:pPr>
            <a:r>
              <a:rPr lang="nl-NL" dirty="0"/>
              <a:t>Communicatie over interne zaken zoals eten van Gerrie, personeelsuitjes, etc. </a:t>
            </a:r>
          </a:p>
          <a:p>
            <a:pPr marL="171450" indent="-171450">
              <a:buFontTx/>
              <a:buChar char="-"/>
            </a:pPr>
            <a:r>
              <a:rPr lang="nl-NL" dirty="0"/>
              <a:t>Brandwebsite en de inhoud daarvan, zoals bijvoorbeeld het template van deze presentatie. Dit is allemaal te vinden op https://brand.devriestrappen.nl/</a:t>
            </a:r>
          </a:p>
          <a:p>
            <a:pPr marL="0" indent="0">
              <a:buFontTx/>
              <a:buNone/>
            </a:pPr>
            <a:endParaRPr lang="nl-NL" dirty="0"/>
          </a:p>
          <a:p>
            <a:pPr marL="0" indent="0">
              <a:buFontTx/>
              <a:buNone/>
            </a:pPr>
            <a:r>
              <a:rPr lang="nl-NL" dirty="0"/>
              <a:t>Partners en klanten: </a:t>
            </a:r>
          </a:p>
          <a:p>
            <a:pPr marL="171450" indent="-171450">
              <a:buFontTx/>
              <a:buChar char="-"/>
            </a:pPr>
            <a:r>
              <a:rPr lang="nl-NL" dirty="0"/>
              <a:t>Voor Kuin een eigen catalogus gemaakt, nog steeds moet deze soms van updates worden voorzien </a:t>
            </a:r>
          </a:p>
          <a:p>
            <a:pPr marL="171450" indent="-171450">
              <a:buFontTx/>
              <a:buChar char="-"/>
            </a:pPr>
            <a:r>
              <a:rPr lang="nl-NL" dirty="0"/>
              <a:t>Instructiekaarten voor Klok en Trebbe: basisuitgangspunten weergeven voor de aannemer, trapsteller en voor het aftimmeren. Om te verduidelijken wie wat doet, welke verwachtingen er zijn, etc. Eerder hebben we al een keer één voor Klok gemaakt, op dit moment is er nog een andere voor Klok in de maak en ook een voor Trebbe. </a:t>
            </a:r>
          </a:p>
          <a:p>
            <a:pPr marL="171450" indent="-171450">
              <a:buFontTx/>
              <a:buChar char="-"/>
            </a:pPr>
            <a:r>
              <a:rPr lang="nl-NL" dirty="0"/>
              <a:t>Soms maken wij in opdracht van Willem dingen voor klanten. Bijvoorbeeld eind vorig jaar vlak voor de vakantie maakten wij een kerstkaart voor hem om mee te nemen naar klanten. Ook hadden wij/ Willem van Ouwehand een gedicht ontvangen waar wij dan een reactie op moesten maken, etc. </a:t>
            </a:r>
          </a:p>
          <a:p>
            <a:pPr marL="171450" indent="-171450">
              <a:buFontTx/>
              <a:buChar char="-"/>
            </a:pPr>
            <a:endParaRPr lang="nl-NL" dirty="0"/>
          </a:p>
          <a:p>
            <a:pPr marL="0" indent="0">
              <a:buFontTx/>
              <a:buNone/>
            </a:pPr>
            <a:r>
              <a:rPr lang="nl-NL" dirty="0"/>
              <a:t>Drukwerk:</a:t>
            </a:r>
          </a:p>
          <a:p>
            <a:pPr marL="171450" indent="-171450">
              <a:buFontTx/>
              <a:buChar char="-"/>
            </a:pPr>
            <a:r>
              <a:rPr lang="nl-NL" dirty="0"/>
              <a:t>Visitekaartjes</a:t>
            </a:r>
          </a:p>
          <a:p>
            <a:pPr marL="171450" indent="-171450">
              <a:buFontTx/>
              <a:buChar char="-"/>
            </a:pPr>
            <a:r>
              <a:rPr lang="nl-NL" dirty="0"/>
              <a:t>Banners </a:t>
            </a:r>
          </a:p>
          <a:p>
            <a:pPr marL="171450" indent="-171450">
              <a:buFontTx/>
              <a:buChar char="-"/>
            </a:pPr>
            <a:r>
              <a:rPr lang="nl-NL" dirty="0"/>
              <a:t>Catalogus en andere brochures</a:t>
            </a:r>
          </a:p>
          <a:p>
            <a:pPr marL="171450" indent="-171450">
              <a:buFontTx/>
              <a:buChar char="-"/>
            </a:pPr>
            <a:r>
              <a:rPr lang="nl-NL" dirty="0"/>
              <a:t>Voertuigbedrukking </a:t>
            </a:r>
          </a:p>
          <a:p>
            <a:pPr marL="171450" indent="-171450">
              <a:buFontTx/>
              <a:buChar char="-"/>
            </a:pPr>
            <a:r>
              <a:rPr lang="nl-NL" dirty="0"/>
              <a:t>Advertenties</a:t>
            </a:r>
          </a:p>
          <a:p>
            <a:pPr marL="171450" indent="-171450">
              <a:buFontTx/>
              <a:buChar char="-"/>
            </a:pPr>
            <a:r>
              <a:rPr lang="nl-NL" dirty="0"/>
              <a:t>Etc. </a:t>
            </a:r>
          </a:p>
          <a:p>
            <a:pPr marL="171450" indent="-171450">
              <a:buFontTx/>
              <a:buChar char="-"/>
            </a:pPr>
            <a:endParaRPr lang="nl-NL" dirty="0"/>
          </a:p>
          <a:p>
            <a:pPr marL="0" indent="0">
              <a:buFontTx/>
              <a:buNone/>
            </a:pPr>
            <a:r>
              <a:rPr lang="nl-NL" dirty="0"/>
              <a:t>Overig: </a:t>
            </a:r>
          </a:p>
          <a:p>
            <a:pPr marL="171450" indent="-171450">
              <a:buFontTx/>
              <a:buChar char="-"/>
            </a:pPr>
            <a:r>
              <a:rPr lang="nl-NL" dirty="0"/>
              <a:t>Analyseren wat onze inspanningen ons opleveren (bijvoorbeeld door middel van Google Analytics) </a:t>
            </a:r>
          </a:p>
          <a:p>
            <a:pPr marL="171450" indent="-171450">
              <a:buFontTx/>
              <a:buChar char="-"/>
            </a:pPr>
            <a:r>
              <a:rPr lang="nl-NL" dirty="0"/>
              <a:t>Vacatures op de website (en social media delen) </a:t>
            </a:r>
          </a:p>
          <a:p>
            <a:pPr marL="171450" indent="-171450">
              <a:buFontTx/>
              <a:buChar char="-"/>
            </a:pPr>
            <a:r>
              <a:rPr lang="nl-NL" dirty="0"/>
              <a:t>Kleine aanpassingen op de website, zoals bijvoorbeeld nu de downloadsectie updaten. </a:t>
            </a:r>
          </a:p>
          <a:p>
            <a:pPr marL="171450" indent="-171450">
              <a:buFontTx/>
              <a:buChar char="-"/>
            </a:pPr>
            <a:r>
              <a:rPr lang="nl-NL" dirty="0"/>
              <a:t>SEO-werkzaamheden 4 uur per week. Voorheen deed Blue Flamingo’s alles voor ons op het gebied van SEO; zowel de strategie als de uitvoering ervan. Er is besloten dat vanaf januari 2023 alleen de strategie nog door Blue Flamingo’s wordt gedaan, dus uitzoeken op welke zoekwoorden we vindbaar moeten worden en welke pagina’s er geoptimaliseerd moeten worden bijvoorbeeld. De uitvoering hiervan gaan wij nu zelf doen. Dus pagina’s optimaliseren, SEO-teksten schrijven voor bepaalde zoekthema’s, etc.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38C60-1336-40C5-ADEC-D6644F42E8A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833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8538C60-1336-40C5-ADEC-D6644F42E8AC}" type="slidenum">
              <a:rPr lang="nl-NL" smtClean="0"/>
              <a:t>19</a:t>
            </a:fld>
            <a:endParaRPr lang="nl-NL"/>
          </a:p>
        </p:txBody>
      </p:sp>
    </p:spTree>
    <p:extLst>
      <p:ext uri="{BB962C8B-B14F-4D97-AF65-F5344CB8AC3E}">
        <p14:creationId xmlns:p14="http://schemas.microsoft.com/office/powerpoint/2010/main" val="1003089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latin typeface="HelveticaNeueLT Pro 55 Roman" panose="020B0604020202020204" pitchFamily="34" charset="0"/>
              </a:rPr>
              <a:t>De Vries Trappen levert 500 trappen per week</a:t>
            </a:r>
          </a:p>
          <a:p>
            <a:r>
              <a:rPr lang="nl-NL" dirty="0">
                <a:latin typeface="HelveticaNeueLT Pro 55 Roman" panose="020B0604020202020204" pitchFamily="34" charset="0"/>
              </a:rPr>
              <a:t>Circa 100 medewerkers</a:t>
            </a:r>
          </a:p>
          <a:p>
            <a:r>
              <a:rPr lang="nl-NL" dirty="0">
                <a:latin typeface="HelveticaNeueLT Pro 55 Roman" panose="020B0604020202020204" pitchFamily="34" charset="0"/>
              </a:rPr>
              <a:t>Kantoor: Werkvoorbereiding en verkoop</a:t>
            </a:r>
          </a:p>
          <a:p>
            <a:r>
              <a:rPr lang="nl-NL" dirty="0">
                <a:latin typeface="HelveticaNeueLT Pro 55 Roman" panose="020B0604020202020204" pitchFamily="34" charset="0"/>
              </a:rPr>
              <a:t>Productie</a:t>
            </a:r>
          </a:p>
          <a:p>
            <a:r>
              <a:rPr lang="nl-NL" dirty="0">
                <a:latin typeface="HelveticaNeueLT Pro 55 Roman" panose="020B0604020202020204" pitchFamily="34" charset="0"/>
              </a:rPr>
              <a:t>Montageploegen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38C60-1336-40C5-ADEC-D6644F42E8A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672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38C60-1336-40C5-ADEC-D6644F42E8A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013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Bij co-</a:t>
            </a:r>
            <a:r>
              <a:rPr lang="nl-NL" sz="1200" b="0" i="0" kern="1200" dirty="0" err="1">
                <a:solidFill>
                  <a:schemeClr val="tx1"/>
                </a:solidFill>
                <a:effectLst/>
                <a:latin typeface="+mn-lt"/>
                <a:ea typeface="+mn-ea"/>
                <a:cs typeface="+mn-cs"/>
              </a:rPr>
              <a:t>makership</a:t>
            </a:r>
            <a:r>
              <a:rPr lang="nl-NL" sz="1200" b="0" i="0" kern="1200" dirty="0">
                <a:solidFill>
                  <a:schemeClr val="tx1"/>
                </a:solidFill>
                <a:effectLst/>
                <a:latin typeface="+mn-lt"/>
                <a:ea typeface="+mn-ea"/>
                <a:cs typeface="+mn-cs"/>
              </a:rPr>
              <a:t> gaat de inkoper met één of een beperkt aantal leveranciers een samenwerking voor de langere termijn aan, gericht op wederzijds voordeel.</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38C60-1336-40C5-ADEC-D6644F42E8A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855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38C60-1336-40C5-ADEC-D6644F42E8A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408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38C60-1336-40C5-ADEC-D6644F42E8A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646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38C60-1336-40C5-ADEC-D6644F42E8A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87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38C60-1336-40C5-ADEC-D6644F42E8A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035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38C60-1336-40C5-ADEC-D6644F42E8A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250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AE4E88-D571-8F4B-8032-ABCDF6B6A01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88DFBC6-F3C0-9E43-89FD-44C0885186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2103F77-D847-0C49-9929-237B70035774}"/>
              </a:ext>
            </a:extLst>
          </p:cNvPr>
          <p:cNvSpPr>
            <a:spLocks noGrp="1"/>
          </p:cNvSpPr>
          <p:nvPr>
            <p:ph type="dt" sz="half" idx="10"/>
          </p:nvPr>
        </p:nvSpPr>
        <p:spPr/>
        <p:txBody>
          <a:bodyPr/>
          <a:lstStyle/>
          <a:p>
            <a:fld id="{87130998-55E5-6E49-8DC9-92968B4C7290}" type="datetimeFigureOut">
              <a:rPr lang="nl-NL" smtClean="0"/>
              <a:t>7-9-2023</a:t>
            </a:fld>
            <a:endParaRPr lang="nl-NL" dirty="0"/>
          </a:p>
        </p:txBody>
      </p:sp>
      <p:sp>
        <p:nvSpPr>
          <p:cNvPr id="5" name="Tijdelijke aanduiding voor voettekst 4">
            <a:extLst>
              <a:ext uri="{FF2B5EF4-FFF2-40B4-BE49-F238E27FC236}">
                <a16:creationId xmlns:a16="http://schemas.microsoft.com/office/drawing/2014/main" id="{01B7513B-2993-EE45-ABA7-B52D6BEC1873}"/>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5E573AC2-3C6B-4C48-B249-6BCB6265DB10}"/>
              </a:ext>
            </a:extLst>
          </p:cNvPr>
          <p:cNvSpPr>
            <a:spLocks noGrp="1"/>
          </p:cNvSpPr>
          <p:nvPr>
            <p:ph type="sldNum" sz="quarter" idx="12"/>
          </p:nvPr>
        </p:nvSpPr>
        <p:spPr/>
        <p:txBody>
          <a:bodyPr/>
          <a:lstStyle/>
          <a:p>
            <a:fld id="{4152A587-912A-0C4A-8D08-921678947E8B}" type="slidenum">
              <a:rPr lang="nl-NL" smtClean="0"/>
              <a:t>‹nr.›</a:t>
            </a:fld>
            <a:endParaRPr lang="nl-NL" dirty="0"/>
          </a:p>
        </p:txBody>
      </p:sp>
    </p:spTree>
    <p:extLst>
      <p:ext uri="{BB962C8B-B14F-4D97-AF65-F5344CB8AC3E}">
        <p14:creationId xmlns:p14="http://schemas.microsoft.com/office/powerpoint/2010/main" val="39863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4975FB-4D3B-FE4B-8C70-A96EBE83678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4052961-9BBC-9F44-ABCC-FB540C6E27C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57D5B86-45D9-0545-A87C-508EE4395082}"/>
              </a:ext>
            </a:extLst>
          </p:cNvPr>
          <p:cNvSpPr>
            <a:spLocks noGrp="1"/>
          </p:cNvSpPr>
          <p:nvPr>
            <p:ph type="dt" sz="half" idx="10"/>
          </p:nvPr>
        </p:nvSpPr>
        <p:spPr/>
        <p:txBody>
          <a:bodyPr/>
          <a:lstStyle/>
          <a:p>
            <a:fld id="{87130998-55E5-6E49-8DC9-92968B4C7290}" type="datetimeFigureOut">
              <a:rPr lang="nl-NL" smtClean="0"/>
              <a:t>7-9-2023</a:t>
            </a:fld>
            <a:endParaRPr lang="nl-NL" dirty="0"/>
          </a:p>
        </p:txBody>
      </p:sp>
      <p:sp>
        <p:nvSpPr>
          <p:cNvPr id="5" name="Tijdelijke aanduiding voor voettekst 4">
            <a:extLst>
              <a:ext uri="{FF2B5EF4-FFF2-40B4-BE49-F238E27FC236}">
                <a16:creationId xmlns:a16="http://schemas.microsoft.com/office/drawing/2014/main" id="{6E759C5F-DBEF-2B4E-8E6F-20C7C714CABB}"/>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5A526EDD-D240-4441-8052-2C8EABC45F1F}"/>
              </a:ext>
            </a:extLst>
          </p:cNvPr>
          <p:cNvSpPr>
            <a:spLocks noGrp="1"/>
          </p:cNvSpPr>
          <p:nvPr>
            <p:ph type="sldNum" sz="quarter" idx="12"/>
          </p:nvPr>
        </p:nvSpPr>
        <p:spPr/>
        <p:txBody>
          <a:bodyPr/>
          <a:lstStyle/>
          <a:p>
            <a:fld id="{4152A587-912A-0C4A-8D08-921678947E8B}" type="slidenum">
              <a:rPr lang="nl-NL" smtClean="0"/>
              <a:t>‹nr.›</a:t>
            </a:fld>
            <a:endParaRPr lang="nl-NL" dirty="0"/>
          </a:p>
        </p:txBody>
      </p:sp>
    </p:spTree>
    <p:extLst>
      <p:ext uri="{BB962C8B-B14F-4D97-AF65-F5344CB8AC3E}">
        <p14:creationId xmlns:p14="http://schemas.microsoft.com/office/powerpoint/2010/main" val="4133029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5A71D1E-368D-A047-8240-4BBBF8E897E1}"/>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2CC8227-0C46-704F-BD63-91581D3379E4}"/>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C6D5B9-C720-DA4F-AC2E-4157794DB8C6}"/>
              </a:ext>
            </a:extLst>
          </p:cNvPr>
          <p:cNvSpPr>
            <a:spLocks noGrp="1"/>
          </p:cNvSpPr>
          <p:nvPr>
            <p:ph type="dt" sz="half" idx="10"/>
          </p:nvPr>
        </p:nvSpPr>
        <p:spPr/>
        <p:txBody>
          <a:bodyPr/>
          <a:lstStyle/>
          <a:p>
            <a:fld id="{87130998-55E5-6E49-8DC9-92968B4C7290}" type="datetimeFigureOut">
              <a:rPr lang="nl-NL" smtClean="0"/>
              <a:t>7-9-2023</a:t>
            </a:fld>
            <a:endParaRPr lang="nl-NL" dirty="0"/>
          </a:p>
        </p:txBody>
      </p:sp>
      <p:sp>
        <p:nvSpPr>
          <p:cNvPr id="5" name="Tijdelijke aanduiding voor voettekst 4">
            <a:extLst>
              <a:ext uri="{FF2B5EF4-FFF2-40B4-BE49-F238E27FC236}">
                <a16:creationId xmlns:a16="http://schemas.microsoft.com/office/drawing/2014/main" id="{ACC8FB6A-D39D-B74C-AE1F-1516B1E9E6BF}"/>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BC866CFE-261D-E346-BF79-D7CA04D05A04}"/>
              </a:ext>
            </a:extLst>
          </p:cNvPr>
          <p:cNvSpPr>
            <a:spLocks noGrp="1"/>
          </p:cNvSpPr>
          <p:nvPr>
            <p:ph type="sldNum" sz="quarter" idx="12"/>
          </p:nvPr>
        </p:nvSpPr>
        <p:spPr/>
        <p:txBody>
          <a:bodyPr/>
          <a:lstStyle/>
          <a:p>
            <a:fld id="{4152A587-912A-0C4A-8D08-921678947E8B}" type="slidenum">
              <a:rPr lang="nl-NL" smtClean="0"/>
              <a:t>‹nr.›</a:t>
            </a:fld>
            <a:endParaRPr lang="nl-NL" dirty="0"/>
          </a:p>
        </p:txBody>
      </p:sp>
    </p:spTree>
    <p:extLst>
      <p:ext uri="{BB962C8B-B14F-4D97-AF65-F5344CB8AC3E}">
        <p14:creationId xmlns:p14="http://schemas.microsoft.com/office/powerpoint/2010/main" val="2737710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Klant_met_foto's">
    <p:spTree>
      <p:nvGrpSpPr>
        <p:cNvPr id="1" name=""/>
        <p:cNvGrpSpPr/>
        <p:nvPr/>
      </p:nvGrpSpPr>
      <p:grpSpPr>
        <a:xfrm>
          <a:off x="0" y="0"/>
          <a:ext cx="0" cy="0"/>
          <a:chOff x="0" y="0"/>
          <a:chExt cx="0" cy="0"/>
        </a:xfrm>
      </p:grpSpPr>
      <p:sp>
        <p:nvSpPr>
          <p:cNvPr id="2" name="Titel 1"/>
          <p:cNvSpPr>
            <a:spLocks noGrp="1"/>
          </p:cNvSpPr>
          <p:nvPr>
            <p:ph type="ctrTitle"/>
          </p:nvPr>
        </p:nvSpPr>
        <p:spPr>
          <a:xfrm>
            <a:off x="145239" y="719136"/>
            <a:ext cx="3276163" cy="1127208"/>
          </a:xfrm>
        </p:spPr>
        <p:txBody>
          <a:bodyPr anchor="ctr" anchorCtr="0">
            <a:normAutofit/>
          </a:bodyPr>
          <a:lstStyle>
            <a:lvl1pPr algn="ctr">
              <a:defRPr sz="2667">
                <a:solidFill>
                  <a:schemeClr val="tx1"/>
                </a:solidFill>
              </a:defRPr>
            </a:lvl1pPr>
          </a:lstStyle>
          <a:p>
            <a:r>
              <a:rPr lang="nl-NL" dirty="0"/>
              <a:t>Titelstijl van model bewerken</a:t>
            </a:r>
          </a:p>
        </p:txBody>
      </p:sp>
      <p:sp>
        <p:nvSpPr>
          <p:cNvPr id="10" name="Tijdelijke aanduiding voor inhoud 2"/>
          <p:cNvSpPr>
            <a:spLocks noGrp="1"/>
          </p:cNvSpPr>
          <p:nvPr>
            <p:ph idx="1"/>
          </p:nvPr>
        </p:nvSpPr>
        <p:spPr>
          <a:xfrm>
            <a:off x="357772" y="2138595"/>
            <a:ext cx="2959425" cy="4525963"/>
          </a:xfrm>
        </p:spPr>
        <p:txBody>
          <a:bodyPr>
            <a:normAutofit/>
          </a:bodyPr>
          <a:lstStyle>
            <a:lvl1pPr>
              <a:lnSpc>
                <a:spcPct val="150000"/>
              </a:lnSpc>
              <a:buClr>
                <a:srgbClr val="189DEB"/>
              </a:buClr>
              <a:buSzPct val="150000"/>
              <a:defRPr sz="1467" strike="noStrike" kern="1200" cap="none" normalizeH="0" baseline="0"/>
            </a:lvl1pPr>
            <a:lvl2pPr>
              <a:defRPr sz="1333"/>
            </a:lvl2pPr>
            <a:lvl3pPr>
              <a:defRPr sz="1333"/>
            </a:lvl3pPr>
            <a:lvl4pPr>
              <a:defRPr sz="1333"/>
            </a:lvl4pPr>
            <a:lvl5pPr>
              <a:defRPr sz="1333"/>
            </a:lvl5pPr>
          </a:lstStyle>
          <a:p>
            <a:pPr lvl="0"/>
            <a:r>
              <a:rPr lang="nl-NL" dirty="0"/>
              <a:t>Klik om de tekststijl van het model te bewerken</a:t>
            </a:r>
          </a:p>
        </p:txBody>
      </p:sp>
      <p:sp>
        <p:nvSpPr>
          <p:cNvPr id="12" name="Tijdelijke aanduiding voor afbeelding 11"/>
          <p:cNvSpPr>
            <a:spLocks noGrp="1"/>
          </p:cNvSpPr>
          <p:nvPr>
            <p:ph type="pic" sz="quarter" idx="10"/>
          </p:nvPr>
        </p:nvSpPr>
        <p:spPr>
          <a:xfrm>
            <a:off x="7355418" y="0"/>
            <a:ext cx="4836583" cy="3420533"/>
          </a:xfrm>
        </p:spPr>
        <p:txBody>
          <a:bodyPr>
            <a:normAutofit/>
          </a:bodyPr>
          <a:lstStyle>
            <a:lvl1pPr>
              <a:defRPr sz="1333"/>
            </a:lvl1pPr>
          </a:lstStyle>
          <a:p>
            <a:endParaRPr lang="nl-NL"/>
          </a:p>
        </p:txBody>
      </p:sp>
      <p:sp>
        <p:nvSpPr>
          <p:cNvPr id="13" name="Tijdelijke aanduiding voor afbeelding 11"/>
          <p:cNvSpPr>
            <a:spLocks noGrp="1"/>
          </p:cNvSpPr>
          <p:nvPr>
            <p:ph type="pic" sz="quarter" idx="11"/>
          </p:nvPr>
        </p:nvSpPr>
        <p:spPr>
          <a:xfrm>
            <a:off x="3543248" y="0"/>
            <a:ext cx="3812171" cy="3420533"/>
          </a:xfrm>
        </p:spPr>
        <p:txBody>
          <a:bodyPr>
            <a:normAutofit/>
          </a:bodyPr>
          <a:lstStyle>
            <a:lvl1pPr>
              <a:defRPr sz="1333"/>
            </a:lvl1pPr>
          </a:lstStyle>
          <a:p>
            <a:endParaRPr lang="nl-NL"/>
          </a:p>
        </p:txBody>
      </p:sp>
      <p:sp>
        <p:nvSpPr>
          <p:cNvPr id="14" name="Tijdelijke aanduiding voor afbeelding 11"/>
          <p:cNvSpPr>
            <a:spLocks noGrp="1"/>
          </p:cNvSpPr>
          <p:nvPr>
            <p:ph type="pic" sz="quarter" idx="12"/>
          </p:nvPr>
        </p:nvSpPr>
        <p:spPr>
          <a:xfrm>
            <a:off x="3543249" y="3420533"/>
            <a:ext cx="4836583" cy="3437467"/>
          </a:xfrm>
        </p:spPr>
        <p:txBody>
          <a:bodyPr>
            <a:normAutofit/>
          </a:bodyPr>
          <a:lstStyle>
            <a:lvl1pPr>
              <a:defRPr sz="1333"/>
            </a:lvl1pPr>
          </a:lstStyle>
          <a:p>
            <a:endParaRPr lang="nl-NL" dirty="0"/>
          </a:p>
        </p:txBody>
      </p:sp>
      <p:sp>
        <p:nvSpPr>
          <p:cNvPr id="15" name="Tijdelijke aanduiding voor afbeelding 11"/>
          <p:cNvSpPr>
            <a:spLocks noGrp="1"/>
          </p:cNvSpPr>
          <p:nvPr>
            <p:ph type="pic" sz="quarter" idx="13"/>
          </p:nvPr>
        </p:nvSpPr>
        <p:spPr>
          <a:xfrm>
            <a:off x="8379829" y="3420534"/>
            <a:ext cx="3812171" cy="3437465"/>
          </a:xfrm>
        </p:spPr>
        <p:txBody>
          <a:bodyPr>
            <a:normAutofit/>
          </a:bodyPr>
          <a:lstStyle>
            <a:lvl1pPr>
              <a:defRPr sz="1333"/>
            </a:lvl1pPr>
          </a:lstStyle>
          <a:p>
            <a:endParaRPr lang="nl-NL"/>
          </a:p>
        </p:txBody>
      </p:sp>
    </p:spTree>
    <p:extLst>
      <p:ext uri="{BB962C8B-B14F-4D97-AF65-F5344CB8AC3E}">
        <p14:creationId xmlns:p14="http://schemas.microsoft.com/office/powerpoint/2010/main" val="2331769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56D00-3B80-F548-B84D-6A7F1EF7B83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CFF4D89-BD80-414E-9F3E-111ACC555F6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3E29FA6-4BC5-604F-B4A3-F427CC9E4F13}"/>
              </a:ext>
            </a:extLst>
          </p:cNvPr>
          <p:cNvSpPr>
            <a:spLocks noGrp="1"/>
          </p:cNvSpPr>
          <p:nvPr>
            <p:ph type="dt" sz="half" idx="10"/>
          </p:nvPr>
        </p:nvSpPr>
        <p:spPr/>
        <p:txBody>
          <a:bodyPr/>
          <a:lstStyle/>
          <a:p>
            <a:fld id="{87130998-55E5-6E49-8DC9-92968B4C7290}" type="datetimeFigureOut">
              <a:rPr lang="nl-NL" smtClean="0"/>
              <a:t>7-9-2023</a:t>
            </a:fld>
            <a:endParaRPr lang="nl-NL" dirty="0"/>
          </a:p>
        </p:txBody>
      </p:sp>
      <p:sp>
        <p:nvSpPr>
          <p:cNvPr id="5" name="Tijdelijke aanduiding voor voettekst 4">
            <a:extLst>
              <a:ext uri="{FF2B5EF4-FFF2-40B4-BE49-F238E27FC236}">
                <a16:creationId xmlns:a16="http://schemas.microsoft.com/office/drawing/2014/main" id="{3FE27AD0-6905-B34C-9587-AF3C53CF83DC}"/>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87FBD569-F692-CC4C-B0CF-97961F104350}"/>
              </a:ext>
            </a:extLst>
          </p:cNvPr>
          <p:cNvSpPr>
            <a:spLocks noGrp="1"/>
          </p:cNvSpPr>
          <p:nvPr>
            <p:ph type="sldNum" sz="quarter" idx="12"/>
          </p:nvPr>
        </p:nvSpPr>
        <p:spPr/>
        <p:txBody>
          <a:bodyPr/>
          <a:lstStyle/>
          <a:p>
            <a:fld id="{4152A587-912A-0C4A-8D08-921678947E8B}" type="slidenum">
              <a:rPr lang="nl-NL" smtClean="0"/>
              <a:t>‹nr.›</a:t>
            </a:fld>
            <a:endParaRPr lang="nl-NL" dirty="0"/>
          </a:p>
        </p:txBody>
      </p:sp>
    </p:spTree>
    <p:extLst>
      <p:ext uri="{BB962C8B-B14F-4D97-AF65-F5344CB8AC3E}">
        <p14:creationId xmlns:p14="http://schemas.microsoft.com/office/powerpoint/2010/main" val="1822942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1C9CEF-D3F8-EB4F-B8B0-5732CC3ED5D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6B20822-7768-A84E-8E3F-87B70BBD5D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C61C4FA-2F71-294A-BA47-940B17A3F169}"/>
              </a:ext>
            </a:extLst>
          </p:cNvPr>
          <p:cNvSpPr>
            <a:spLocks noGrp="1"/>
          </p:cNvSpPr>
          <p:nvPr>
            <p:ph type="dt" sz="half" idx="10"/>
          </p:nvPr>
        </p:nvSpPr>
        <p:spPr/>
        <p:txBody>
          <a:bodyPr/>
          <a:lstStyle/>
          <a:p>
            <a:fld id="{87130998-55E5-6E49-8DC9-92968B4C7290}" type="datetimeFigureOut">
              <a:rPr lang="nl-NL" smtClean="0"/>
              <a:t>7-9-2023</a:t>
            </a:fld>
            <a:endParaRPr lang="nl-NL" dirty="0"/>
          </a:p>
        </p:txBody>
      </p:sp>
      <p:sp>
        <p:nvSpPr>
          <p:cNvPr id="5" name="Tijdelijke aanduiding voor voettekst 4">
            <a:extLst>
              <a:ext uri="{FF2B5EF4-FFF2-40B4-BE49-F238E27FC236}">
                <a16:creationId xmlns:a16="http://schemas.microsoft.com/office/drawing/2014/main" id="{C206EFF3-E922-2A45-ABCB-990F8C544A42}"/>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9CCCA742-FC3F-CC43-8ED5-2CEE033676B4}"/>
              </a:ext>
            </a:extLst>
          </p:cNvPr>
          <p:cNvSpPr>
            <a:spLocks noGrp="1"/>
          </p:cNvSpPr>
          <p:nvPr>
            <p:ph type="sldNum" sz="quarter" idx="12"/>
          </p:nvPr>
        </p:nvSpPr>
        <p:spPr/>
        <p:txBody>
          <a:bodyPr/>
          <a:lstStyle/>
          <a:p>
            <a:fld id="{4152A587-912A-0C4A-8D08-921678947E8B}" type="slidenum">
              <a:rPr lang="nl-NL" smtClean="0"/>
              <a:t>‹nr.›</a:t>
            </a:fld>
            <a:endParaRPr lang="nl-NL" dirty="0"/>
          </a:p>
        </p:txBody>
      </p:sp>
    </p:spTree>
    <p:extLst>
      <p:ext uri="{BB962C8B-B14F-4D97-AF65-F5344CB8AC3E}">
        <p14:creationId xmlns:p14="http://schemas.microsoft.com/office/powerpoint/2010/main" val="199671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017C3B-E902-1F41-B8A0-F6B4B4C0A0A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CAFA525-5EDA-DF48-BF0A-F6B405F0FB4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7A87224-F380-BE47-AB9D-312AE89DB33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FA056E3-B039-4048-A52E-F393385A09EE}"/>
              </a:ext>
            </a:extLst>
          </p:cNvPr>
          <p:cNvSpPr>
            <a:spLocks noGrp="1"/>
          </p:cNvSpPr>
          <p:nvPr>
            <p:ph type="dt" sz="half" idx="10"/>
          </p:nvPr>
        </p:nvSpPr>
        <p:spPr/>
        <p:txBody>
          <a:bodyPr/>
          <a:lstStyle/>
          <a:p>
            <a:fld id="{87130998-55E5-6E49-8DC9-92968B4C7290}" type="datetimeFigureOut">
              <a:rPr lang="nl-NL" smtClean="0"/>
              <a:t>7-9-2023</a:t>
            </a:fld>
            <a:endParaRPr lang="nl-NL" dirty="0"/>
          </a:p>
        </p:txBody>
      </p:sp>
      <p:sp>
        <p:nvSpPr>
          <p:cNvPr id="6" name="Tijdelijke aanduiding voor voettekst 5">
            <a:extLst>
              <a:ext uri="{FF2B5EF4-FFF2-40B4-BE49-F238E27FC236}">
                <a16:creationId xmlns:a16="http://schemas.microsoft.com/office/drawing/2014/main" id="{E51705C6-3AE9-8A42-8F40-451D8CD88DF1}"/>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6321238F-2C45-7E47-99FB-C0BB31131985}"/>
              </a:ext>
            </a:extLst>
          </p:cNvPr>
          <p:cNvSpPr>
            <a:spLocks noGrp="1"/>
          </p:cNvSpPr>
          <p:nvPr>
            <p:ph type="sldNum" sz="quarter" idx="12"/>
          </p:nvPr>
        </p:nvSpPr>
        <p:spPr/>
        <p:txBody>
          <a:bodyPr/>
          <a:lstStyle/>
          <a:p>
            <a:fld id="{4152A587-912A-0C4A-8D08-921678947E8B}" type="slidenum">
              <a:rPr lang="nl-NL" smtClean="0"/>
              <a:t>‹nr.›</a:t>
            </a:fld>
            <a:endParaRPr lang="nl-NL" dirty="0"/>
          </a:p>
        </p:txBody>
      </p:sp>
    </p:spTree>
    <p:extLst>
      <p:ext uri="{BB962C8B-B14F-4D97-AF65-F5344CB8AC3E}">
        <p14:creationId xmlns:p14="http://schemas.microsoft.com/office/powerpoint/2010/main" val="284075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E10736-E33C-7744-8010-22379DC8DD6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F12DA9D-830F-784C-B479-6DB7507592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3D00E47-78EE-5348-B1FC-812B6CBEB82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882C9FF-2D44-8642-A817-1F02FF15F0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15B3E15-9BC9-2A48-B461-9F8D2E7F0E5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3FF822B-4865-5F4F-8F3E-5B84899F3B18}"/>
              </a:ext>
            </a:extLst>
          </p:cNvPr>
          <p:cNvSpPr>
            <a:spLocks noGrp="1"/>
          </p:cNvSpPr>
          <p:nvPr>
            <p:ph type="dt" sz="half" idx="10"/>
          </p:nvPr>
        </p:nvSpPr>
        <p:spPr/>
        <p:txBody>
          <a:bodyPr/>
          <a:lstStyle/>
          <a:p>
            <a:fld id="{87130998-55E5-6E49-8DC9-92968B4C7290}" type="datetimeFigureOut">
              <a:rPr lang="nl-NL" smtClean="0"/>
              <a:t>7-9-2023</a:t>
            </a:fld>
            <a:endParaRPr lang="nl-NL" dirty="0"/>
          </a:p>
        </p:txBody>
      </p:sp>
      <p:sp>
        <p:nvSpPr>
          <p:cNvPr id="8" name="Tijdelijke aanduiding voor voettekst 7">
            <a:extLst>
              <a:ext uri="{FF2B5EF4-FFF2-40B4-BE49-F238E27FC236}">
                <a16:creationId xmlns:a16="http://schemas.microsoft.com/office/drawing/2014/main" id="{B64540CA-B1B5-5043-9780-532AFCE4B012}"/>
              </a:ext>
            </a:extLst>
          </p:cNvPr>
          <p:cNvSpPr>
            <a:spLocks noGrp="1"/>
          </p:cNvSpPr>
          <p:nvPr>
            <p:ph type="ftr" sz="quarter" idx="11"/>
          </p:nvPr>
        </p:nvSpPr>
        <p:spPr/>
        <p:txBody>
          <a:bodyPr/>
          <a:lstStyle/>
          <a:p>
            <a:endParaRPr lang="nl-NL" dirty="0"/>
          </a:p>
        </p:txBody>
      </p:sp>
      <p:sp>
        <p:nvSpPr>
          <p:cNvPr id="9" name="Tijdelijke aanduiding voor dianummer 8">
            <a:extLst>
              <a:ext uri="{FF2B5EF4-FFF2-40B4-BE49-F238E27FC236}">
                <a16:creationId xmlns:a16="http://schemas.microsoft.com/office/drawing/2014/main" id="{1D981D80-C1D0-2848-974B-FA7527887149}"/>
              </a:ext>
            </a:extLst>
          </p:cNvPr>
          <p:cNvSpPr>
            <a:spLocks noGrp="1"/>
          </p:cNvSpPr>
          <p:nvPr>
            <p:ph type="sldNum" sz="quarter" idx="12"/>
          </p:nvPr>
        </p:nvSpPr>
        <p:spPr/>
        <p:txBody>
          <a:bodyPr/>
          <a:lstStyle/>
          <a:p>
            <a:fld id="{4152A587-912A-0C4A-8D08-921678947E8B}" type="slidenum">
              <a:rPr lang="nl-NL" smtClean="0"/>
              <a:t>‹nr.›</a:t>
            </a:fld>
            <a:endParaRPr lang="nl-NL" dirty="0"/>
          </a:p>
        </p:txBody>
      </p:sp>
    </p:spTree>
    <p:extLst>
      <p:ext uri="{BB962C8B-B14F-4D97-AF65-F5344CB8AC3E}">
        <p14:creationId xmlns:p14="http://schemas.microsoft.com/office/powerpoint/2010/main" val="3213436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258ECC-0E9C-F647-B839-6903508D64E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B363194-53D0-C04A-ADBF-72A2126BDEDD}"/>
              </a:ext>
            </a:extLst>
          </p:cNvPr>
          <p:cNvSpPr>
            <a:spLocks noGrp="1"/>
          </p:cNvSpPr>
          <p:nvPr>
            <p:ph type="dt" sz="half" idx="10"/>
          </p:nvPr>
        </p:nvSpPr>
        <p:spPr/>
        <p:txBody>
          <a:bodyPr/>
          <a:lstStyle/>
          <a:p>
            <a:fld id="{87130998-55E5-6E49-8DC9-92968B4C7290}" type="datetimeFigureOut">
              <a:rPr lang="nl-NL" smtClean="0"/>
              <a:t>7-9-2023</a:t>
            </a:fld>
            <a:endParaRPr lang="nl-NL" dirty="0"/>
          </a:p>
        </p:txBody>
      </p:sp>
      <p:sp>
        <p:nvSpPr>
          <p:cNvPr id="4" name="Tijdelijke aanduiding voor voettekst 3">
            <a:extLst>
              <a:ext uri="{FF2B5EF4-FFF2-40B4-BE49-F238E27FC236}">
                <a16:creationId xmlns:a16="http://schemas.microsoft.com/office/drawing/2014/main" id="{3A5EB4D1-EEEA-874B-886E-50658A954C82}"/>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9190C516-22E3-4C45-A5C3-26AD13F53B2A}"/>
              </a:ext>
            </a:extLst>
          </p:cNvPr>
          <p:cNvSpPr>
            <a:spLocks noGrp="1"/>
          </p:cNvSpPr>
          <p:nvPr>
            <p:ph type="sldNum" sz="quarter" idx="12"/>
          </p:nvPr>
        </p:nvSpPr>
        <p:spPr/>
        <p:txBody>
          <a:bodyPr/>
          <a:lstStyle/>
          <a:p>
            <a:fld id="{4152A587-912A-0C4A-8D08-921678947E8B}" type="slidenum">
              <a:rPr lang="nl-NL" smtClean="0"/>
              <a:t>‹nr.›</a:t>
            </a:fld>
            <a:endParaRPr lang="nl-NL" dirty="0"/>
          </a:p>
        </p:txBody>
      </p:sp>
    </p:spTree>
    <p:extLst>
      <p:ext uri="{BB962C8B-B14F-4D97-AF65-F5344CB8AC3E}">
        <p14:creationId xmlns:p14="http://schemas.microsoft.com/office/powerpoint/2010/main" val="1703889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D8D98D0-059F-1C47-80BF-04B66F2F29F1}"/>
              </a:ext>
            </a:extLst>
          </p:cNvPr>
          <p:cNvSpPr>
            <a:spLocks noGrp="1"/>
          </p:cNvSpPr>
          <p:nvPr>
            <p:ph type="dt" sz="half" idx="10"/>
          </p:nvPr>
        </p:nvSpPr>
        <p:spPr/>
        <p:txBody>
          <a:bodyPr/>
          <a:lstStyle/>
          <a:p>
            <a:fld id="{87130998-55E5-6E49-8DC9-92968B4C7290}" type="datetimeFigureOut">
              <a:rPr lang="nl-NL" smtClean="0"/>
              <a:t>7-9-2023</a:t>
            </a:fld>
            <a:endParaRPr lang="nl-NL" dirty="0"/>
          </a:p>
        </p:txBody>
      </p:sp>
      <p:sp>
        <p:nvSpPr>
          <p:cNvPr id="3" name="Tijdelijke aanduiding voor voettekst 2">
            <a:extLst>
              <a:ext uri="{FF2B5EF4-FFF2-40B4-BE49-F238E27FC236}">
                <a16:creationId xmlns:a16="http://schemas.microsoft.com/office/drawing/2014/main" id="{133EC98F-004C-2A40-97BC-D36056516E71}"/>
              </a:ext>
            </a:extLst>
          </p:cNvPr>
          <p:cNvSpPr>
            <a:spLocks noGrp="1"/>
          </p:cNvSpPr>
          <p:nvPr>
            <p:ph type="ftr" sz="quarter" idx="11"/>
          </p:nvPr>
        </p:nvSpPr>
        <p:spPr/>
        <p:txBody>
          <a:bodyPr/>
          <a:lstStyle/>
          <a:p>
            <a:endParaRPr lang="nl-NL" dirty="0"/>
          </a:p>
        </p:txBody>
      </p:sp>
      <p:sp>
        <p:nvSpPr>
          <p:cNvPr id="4" name="Tijdelijke aanduiding voor dianummer 3">
            <a:extLst>
              <a:ext uri="{FF2B5EF4-FFF2-40B4-BE49-F238E27FC236}">
                <a16:creationId xmlns:a16="http://schemas.microsoft.com/office/drawing/2014/main" id="{A02A2A04-C085-D14D-BE93-1C9F8F3B90B9}"/>
              </a:ext>
            </a:extLst>
          </p:cNvPr>
          <p:cNvSpPr>
            <a:spLocks noGrp="1"/>
          </p:cNvSpPr>
          <p:nvPr>
            <p:ph type="sldNum" sz="quarter" idx="12"/>
          </p:nvPr>
        </p:nvSpPr>
        <p:spPr/>
        <p:txBody>
          <a:bodyPr/>
          <a:lstStyle/>
          <a:p>
            <a:fld id="{4152A587-912A-0C4A-8D08-921678947E8B}" type="slidenum">
              <a:rPr lang="nl-NL" smtClean="0"/>
              <a:t>‹nr.›</a:t>
            </a:fld>
            <a:endParaRPr lang="nl-NL" dirty="0"/>
          </a:p>
        </p:txBody>
      </p:sp>
    </p:spTree>
    <p:extLst>
      <p:ext uri="{BB962C8B-B14F-4D97-AF65-F5344CB8AC3E}">
        <p14:creationId xmlns:p14="http://schemas.microsoft.com/office/powerpoint/2010/main" val="2822395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37A63F-909E-AD41-AA69-B297A47812E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1D87671-EE1F-374F-B2EF-B9B6852EB5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7C0EACD-E3EA-0B49-8D65-2CC6FB1E2D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1614674-0A2D-6E40-AADE-EFB796727792}"/>
              </a:ext>
            </a:extLst>
          </p:cNvPr>
          <p:cNvSpPr>
            <a:spLocks noGrp="1"/>
          </p:cNvSpPr>
          <p:nvPr>
            <p:ph type="dt" sz="half" idx="10"/>
          </p:nvPr>
        </p:nvSpPr>
        <p:spPr/>
        <p:txBody>
          <a:bodyPr/>
          <a:lstStyle/>
          <a:p>
            <a:fld id="{87130998-55E5-6E49-8DC9-92968B4C7290}" type="datetimeFigureOut">
              <a:rPr lang="nl-NL" smtClean="0"/>
              <a:t>7-9-2023</a:t>
            </a:fld>
            <a:endParaRPr lang="nl-NL" dirty="0"/>
          </a:p>
        </p:txBody>
      </p:sp>
      <p:sp>
        <p:nvSpPr>
          <p:cNvPr id="6" name="Tijdelijke aanduiding voor voettekst 5">
            <a:extLst>
              <a:ext uri="{FF2B5EF4-FFF2-40B4-BE49-F238E27FC236}">
                <a16:creationId xmlns:a16="http://schemas.microsoft.com/office/drawing/2014/main" id="{21B3C3A5-1D2A-354A-861D-7DEBAD2BA96C}"/>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6E7B1813-7F98-FF4F-A786-615B7A71ABA6}"/>
              </a:ext>
            </a:extLst>
          </p:cNvPr>
          <p:cNvSpPr>
            <a:spLocks noGrp="1"/>
          </p:cNvSpPr>
          <p:nvPr>
            <p:ph type="sldNum" sz="quarter" idx="12"/>
          </p:nvPr>
        </p:nvSpPr>
        <p:spPr/>
        <p:txBody>
          <a:bodyPr/>
          <a:lstStyle/>
          <a:p>
            <a:fld id="{4152A587-912A-0C4A-8D08-921678947E8B}" type="slidenum">
              <a:rPr lang="nl-NL" smtClean="0"/>
              <a:t>‹nr.›</a:t>
            </a:fld>
            <a:endParaRPr lang="nl-NL" dirty="0"/>
          </a:p>
        </p:txBody>
      </p:sp>
    </p:spTree>
    <p:extLst>
      <p:ext uri="{BB962C8B-B14F-4D97-AF65-F5344CB8AC3E}">
        <p14:creationId xmlns:p14="http://schemas.microsoft.com/office/powerpoint/2010/main" val="3387149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ED482-72A9-9445-A22C-8B313D09854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5B8D11A-0B1B-344A-BFFB-11E4D23A21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a:extLst>
              <a:ext uri="{FF2B5EF4-FFF2-40B4-BE49-F238E27FC236}">
                <a16:creationId xmlns:a16="http://schemas.microsoft.com/office/drawing/2014/main" id="{EB3B9ACD-9729-8C4B-BC94-86D0F11F02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F858EB1-DDA2-4448-8FE1-19C5E4F99CC1}"/>
              </a:ext>
            </a:extLst>
          </p:cNvPr>
          <p:cNvSpPr>
            <a:spLocks noGrp="1"/>
          </p:cNvSpPr>
          <p:nvPr>
            <p:ph type="dt" sz="half" idx="10"/>
          </p:nvPr>
        </p:nvSpPr>
        <p:spPr/>
        <p:txBody>
          <a:bodyPr/>
          <a:lstStyle/>
          <a:p>
            <a:fld id="{87130998-55E5-6E49-8DC9-92968B4C7290}" type="datetimeFigureOut">
              <a:rPr lang="nl-NL" smtClean="0"/>
              <a:t>7-9-2023</a:t>
            </a:fld>
            <a:endParaRPr lang="nl-NL" dirty="0"/>
          </a:p>
        </p:txBody>
      </p:sp>
      <p:sp>
        <p:nvSpPr>
          <p:cNvPr id="6" name="Tijdelijke aanduiding voor voettekst 5">
            <a:extLst>
              <a:ext uri="{FF2B5EF4-FFF2-40B4-BE49-F238E27FC236}">
                <a16:creationId xmlns:a16="http://schemas.microsoft.com/office/drawing/2014/main" id="{104033D1-06D2-ED40-9A41-A996CFDFBA19}"/>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292EBB6A-A4B4-4A40-B42F-31EBC2E43D5F}"/>
              </a:ext>
            </a:extLst>
          </p:cNvPr>
          <p:cNvSpPr>
            <a:spLocks noGrp="1"/>
          </p:cNvSpPr>
          <p:nvPr>
            <p:ph type="sldNum" sz="quarter" idx="12"/>
          </p:nvPr>
        </p:nvSpPr>
        <p:spPr/>
        <p:txBody>
          <a:bodyPr/>
          <a:lstStyle/>
          <a:p>
            <a:fld id="{4152A587-912A-0C4A-8D08-921678947E8B}" type="slidenum">
              <a:rPr lang="nl-NL" smtClean="0"/>
              <a:t>‹nr.›</a:t>
            </a:fld>
            <a:endParaRPr lang="nl-NL" dirty="0"/>
          </a:p>
        </p:txBody>
      </p:sp>
    </p:spTree>
    <p:extLst>
      <p:ext uri="{BB962C8B-B14F-4D97-AF65-F5344CB8AC3E}">
        <p14:creationId xmlns:p14="http://schemas.microsoft.com/office/powerpoint/2010/main" val="4250473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457240E-0A3B-FD43-B600-72838B566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1DC0BAD-22CB-9344-ACE9-DA5614B5C4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0B27A67-1BC2-994C-8565-DD616E18FF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130998-55E5-6E49-8DC9-92968B4C7290}" type="datetimeFigureOut">
              <a:rPr lang="nl-NL" smtClean="0"/>
              <a:t>7-9-2023</a:t>
            </a:fld>
            <a:endParaRPr lang="nl-NL" dirty="0"/>
          </a:p>
        </p:txBody>
      </p:sp>
      <p:sp>
        <p:nvSpPr>
          <p:cNvPr id="5" name="Tijdelijke aanduiding voor voettekst 4">
            <a:extLst>
              <a:ext uri="{FF2B5EF4-FFF2-40B4-BE49-F238E27FC236}">
                <a16:creationId xmlns:a16="http://schemas.microsoft.com/office/drawing/2014/main" id="{A023DD6D-EAA4-0B4A-9441-C2B0CFAF27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a:extLst>
              <a:ext uri="{FF2B5EF4-FFF2-40B4-BE49-F238E27FC236}">
                <a16:creationId xmlns:a16="http://schemas.microsoft.com/office/drawing/2014/main" id="{AD627522-9C58-B449-A8C9-DC7530BFF4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52A587-912A-0C4A-8D08-921678947E8B}" type="slidenum">
              <a:rPr lang="nl-NL" smtClean="0"/>
              <a:t>‹nr.›</a:t>
            </a:fld>
            <a:endParaRPr lang="nl-NL" dirty="0"/>
          </a:p>
        </p:txBody>
      </p:sp>
    </p:spTree>
    <p:extLst>
      <p:ext uri="{BB962C8B-B14F-4D97-AF65-F5344CB8AC3E}">
        <p14:creationId xmlns:p14="http://schemas.microsoft.com/office/powerpoint/2010/main" val="1614225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jp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notesSlide" Target="../notesSlides/notesSlide16.xml"/><Relationship Id="rId16" Type="http://schemas.openxmlformats.org/officeDocument/2006/relationships/image" Target="../media/image31.png"/><Relationship Id="rId20" Type="http://schemas.openxmlformats.org/officeDocument/2006/relationships/image" Target="../media/image35.jpeg"/><Relationship Id="rId29"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2.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jpeg"/><Relationship Id="rId22" Type="http://schemas.openxmlformats.org/officeDocument/2006/relationships/image" Target="../media/image37.jpeg"/><Relationship Id="rId27" Type="http://schemas.openxmlformats.org/officeDocument/2006/relationships/image" Target="../media/image42.png"/><Relationship Id="rId30"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7B7F86-760E-44B1-972F-C5F0AAD45E48}"/>
              </a:ext>
            </a:extLst>
          </p:cNvPr>
          <p:cNvPicPr>
            <a:picLocks noChangeAspect="1"/>
          </p:cNvPicPr>
          <p:nvPr/>
        </p:nvPicPr>
        <p:blipFill>
          <a:blip r:embed="rId2"/>
          <a:stretch>
            <a:fillRect/>
          </a:stretch>
        </p:blipFill>
        <p:spPr>
          <a:xfrm>
            <a:off x="-11723" y="-269631"/>
            <a:ext cx="12203723" cy="8135815"/>
          </a:xfrm>
          <a:prstGeom prst="rect">
            <a:avLst/>
          </a:prstGeom>
        </p:spPr>
      </p:pic>
    </p:spTree>
    <p:extLst>
      <p:ext uri="{BB962C8B-B14F-4D97-AF65-F5344CB8AC3E}">
        <p14:creationId xmlns:p14="http://schemas.microsoft.com/office/powerpoint/2010/main" val="336579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168B9974-7224-8D43-BC0A-9BA46810193B}"/>
              </a:ext>
            </a:extLst>
          </p:cNvPr>
          <p:cNvSpPr txBox="1">
            <a:spLocks/>
          </p:cNvSpPr>
          <p:nvPr/>
        </p:nvSpPr>
        <p:spPr>
          <a:xfrm>
            <a:off x="394570" y="2364161"/>
            <a:ext cx="6115190" cy="3783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nl-NL" sz="17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p:txBody>
      </p:sp>
      <p:sp>
        <p:nvSpPr>
          <p:cNvPr id="7" name="Titel 1">
            <a:extLst>
              <a:ext uri="{FF2B5EF4-FFF2-40B4-BE49-F238E27FC236}">
                <a16:creationId xmlns:a16="http://schemas.microsoft.com/office/drawing/2014/main" id="{D615F91B-4ED2-CA41-9902-B5103E53166D}"/>
              </a:ext>
            </a:extLst>
          </p:cNvPr>
          <p:cNvSpPr txBox="1">
            <a:spLocks/>
          </p:cNvSpPr>
          <p:nvPr/>
        </p:nvSpPr>
        <p:spPr>
          <a:xfrm>
            <a:off x="476632" y="695802"/>
            <a:ext cx="10782495"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err="1">
                <a:ln>
                  <a:noFill/>
                </a:ln>
                <a:solidFill>
                  <a:prstClr val="black"/>
                </a:solidFill>
                <a:effectLst/>
                <a:uLnTx/>
                <a:uFillTx/>
                <a:latin typeface="Poppins" panose="00000500000000000000" pitchFamily="2" charset="0"/>
                <a:ea typeface="+mj-ea"/>
                <a:cs typeface="Poppins" panose="00000500000000000000" pitchFamily="2" charset="0"/>
              </a:rPr>
              <a:t>Harryvan</a:t>
            </a:r>
            <a:r>
              <a:rPr kumimoji="0" lang="nl-NL" sz="4000" b="1" i="0"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rPr>
              <a:t> Kozijnen</a:t>
            </a:r>
          </a:p>
        </p:txBody>
      </p:sp>
      <p:pic>
        <p:nvPicPr>
          <p:cNvPr id="14" name="Afbeelding 13" descr="Afbeelding met tekst&#10;&#10;Automatisch gegenereerde beschrijving">
            <a:extLst>
              <a:ext uri="{FF2B5EF4-FFF2-40B4-BE49-F238E27FC236}">
                <a16:creationId xmlns:a16="http://schemas.microsoft.com/office/drawing/2014/main" id="{702F3502-CBF4-B147-B7D1-A476B495B3CA}"/>
              </a:ext>
            </a:extLst>
          </p:cNvPr>
          <p:cNvPicPr>
            <a:picLocks noChangeAspect="1"/>
          </p:cNvPicPr>
          <p:nvPr/>
        </p:nvPicPr>
        <p:blipFill>
          <a:blip r:embed="rId3"/>
          <a:stretch>
            <a:fillRect/>
          </a:stretch>
        </p:blipFill>
        <p:spPr>
          <a:xfrm>
            <a:off x="476632" y="5716392"/>
            <a:ext cx="2223185" cy="592044"/>
          </a:xfrm>
          <a:prstGeom prst="rect">
            <a:avLst/>
          </a:prstGeom>
        </p:spPr>
      </p:pic>
      <p:sp>
        <p:nvSpPr>
          <p:cNvPr id="2" name="Rechthoek 1">
            <a:extLst>
              <a:ext uri="{FF2B5EF4-FFF2-40B4-BE49-F238E27FC236}">
                <a16:creationId xmlns:a16="http://schemas.microsoft.com/office/drawing/2014/main" id="{B214CF9D-7B4B-43C7-AF35-140ED559ECA0}"/>
              </a:ext>
            </a:extLst>
          </p:cNvPr>
          <p:cNvSpPr/>
          <p:nvPr/>
        </p:nvSpPr>
        <p:spPr>
          <a:xfrm>
            <a:off x="476632" y="1218487"/>
            <a:ext cx="137249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AEEF"/>
                </a:solidFill>
                <a:effectLst/>
                <a:uLnTx/>
                <a:uFillTx/>
                <a:latin typeface="Poppins" panose="00000500000000000000" pitchFamily="2" charset="0"/>
                <a:ea typeface="+mn-ea"/>
                <a:cs typeface="Poppins" panose="00000500000000000000" pitchFamily="2" charset="0"/>
              </a:rPr>
              <a:t>Zusterbedrijf</a:t>
            </a:r>
          </a:p>
        </p:txBody>
      </p:sp>
      <p:sp>
        <p:nvSpPr>
          <p:cNvPr id="6" name="Tijdelijke aanduiding voor inhoud 2">
            <a:extLst>
              <a:ext uri="{FF2B5EF4-FFF2-40B4-BE49-F238E27FC236}">
                <a16:creationId xmlns:a16="http://schemas.microsoft.com/office/drawing/2014/main" id="{6142C84D-B08C-4EB7-83A3-0260BBCDFAB7}"/>
              </a:ext>
            </a:extLst>
          </p:cNvPr>
          <p:cNvSpPr txBox="1">
            <a:spLocks/>
          </p:cNvSpPr>
          <p:nvPr/>
        </p:nvSpPr>
        <p:spPr>
          <a:xfrm>
            <a:off x="476632" y="2838012"/>
            <a:ext cx="6115190" cy="3783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p:txBody>
      </p:sp>
      <p:pic>
        <p:nvPicPr>
          <p:cNvPr id="8" name="Afbeelding 7">
            <a:extLst>
              <a:ext uri="{FF2B5EF4-FFF2-40B4-BE49-F238E27FC236}">
                <a16:creationId xmlns:a16="http://schemas.microsoft.com/office/drawing/2014/main" id="{A25B358E-80CE-46C5-99C1-484975254189}"/>
              </a:ext>
            </a:extLst>
          </p:cNvPr>
          <p:cNvPicPr>
            <a:picLocks noChangeAspect="1"/>
          </p:cNvPicPr>
          <p:nvPr/>
        </p:nvPicPr>
        <p:blipFill rotWithShape="1">
          <a:blip r:embed="rId4"/>
          <a:srcRect l="-1" t="3776" r="-1798" b="5539"/>
          <a:stretch/>
        </p:blipFill>
        <p:spPr>
          <a:xfrm>
            <a:off x="6367002" y="-7565"/>
            <a:ext cx="6045073" cy="6858001"/>
          </a:xfrm>
          <a:prstGeom prst="rect">
            <a:avLst/>
          </a:prstGeom>
        </p:spPr>
      </p:pic>
      <p:pic>
        <p:nvPicPr>
          <p:cNvPr id="5" name="Afbeelding 4">
            <a:extLst>
              <a:ext uri="{FF2B5EF4-FFF2-40B4-BE49-F238E27FC236}">
                <a16:creationId xmlns:a16="http://schemas.microsoft.com/office/drawing/2014/main" id="{B4309D4A-D44C-4CC6-9F53-4E4F8ADE625F}"/>
              </a:ext>
            </a:extLst>
          </p:cNvPr>
          <p:cNvPicPr>
            <a:picLocks noChangeAspect="1"/>
          </p:cNvPicPr>
          <p:nvPr/>
        </p:nvPicPr>
        <p:blipFill rotWithShape="1">
          <a:blip r:embed="rId5"/>
          <a:srcRect l="36868" r="5367"/>
          <a:stretch/>
        </p:blipFill>
        <p:spPr>
          <a:xfrm>
            <a:off x="6367002" y="-7565"/>
            <a:ext cx="5942230" cy="6858000"/>
          </a:xfrm>
          <a:prstGeom prst="rect">
            <a:avLst/>
          </a:prstGeom>
        </p:spPr>
      </p:pic>
      <p:sp>
        <p:nvSpPr>
          <p:cNvPr id="10" name="Tijdelijke aanduiding voor inhoud 2">
            <a:extLst>
              <a:ext uri="{FF2B5EF4-FFF2-40B4-BE49-F238E27FC236}">
                <a16:creationId xmlns:a16="http://schemas.microsoft.com/office/drawing/2014/main" id="{5E788C78-FF2E-4E7E-9267-8B7E632C368B}"/>
              </a:ext>
            </a:extLst>
          </p:cNvPr>
          <p:cNvSpPr txBox="1">
            <a:spLocks/>
          </p:cNvSpPr>
          <p:nvPr/>
        </p:nvSpPr>
        <p:spPr>
          <a:xfrm>
            <a:off x="476632" y="2395506"/>
            <a:ext cx="5787527" cy="3783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Houten kozijnen en deuren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Bijzondere maatwerk kozijnen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Repeterende seriematige binnen- en buitenkozijnen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Specials: onbehandelde kozijnen, </a:t>
            </a:r>
            <a:r>
              <a:rPr kumimoji="0" lang="nl-NL" sz="2000" b="0" i="0" u="none" strike="noStrike" kern="1200" cap="none" spc="0" normalizeH="0" baseline="0" noProof="0" dirty="0" err="1">
                <a:ln>
                  <a:noFill/>
                </a:ln>
                <a:solidFill>
                  <a:prstClr val="black"/>
                </a:solidFill>
                <a:effectLst/>
                <a:uLnTx/>
                <a:uFillTx/>
                <a:latin typeface="Inter" panose="020B0502030000000004" pitchFamily="34" charset="0"/>
                <a:ea typeface="Inter" panose="020B0502030000000004" pitchFamily="34" charset="0"/>
                <a:cs typeface="+mn-cs"/>
              </a:rPr>
              <a:t>getoogde</a:t>
            </a: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 kozijnen, taatsdeuren, etc.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Hele proces in eigen hand</a:t>
            </a:r>
          </a:p>
        </p:txBody>
      </p:sp>
    </p:spTree>
    <p:extLst>
      <p:ext uri="{BB962C8B-B14F-4D97-AF65-F5344CB8AC3E}">
        <p14:creationId xmlns:p14="http://schemas.microsoft.com/office/powerpoint/2010/main" val="1635598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7D15C-BCBF-4C88-A563-CD9D698A0DB5}"/>
              </a:ext>
            </a:extLst>
          </p:cNvPr>
          <p:cNvSpPr>
            <a:spLocks noGrp="1"/>
          </p:cNvSpPr>
          <p:nvPr>
            <p:ph type="title"/>
          </p:nvPr>
        </p:nvSpPr>
        <p:spPr>
          <a:xfrm>
            <a:off x="0" y="2766218"/>
            <a:ext cx="12192000" cy="1325563"/>
          </a:xfrm>
        </p:spPr>
        <p:txBody>
          <a:bodyPr>
            <a:normAutofit/>
          </a:bodyPr>
          <a:lstStyle/>
          <a:p>
            <a:pPr algn="ctr"/>
            <a:r>
              <a:rPr lang="nl-NL" sz="4800" b="1" dirty="0">
                <a:solidFill>
                  <a:schemeClr val="bg1"/>
                </a:solidFill>
                <a:latin typeface="Poppins" panose="00000500000000000000" pitchFamily="2" charset="0"/>
                <a:cs typeface="Poppins" panose="00000500000000000000" pitchFamily="2" charset="0"/>
              </a:rPr>
              <a:t>Waar we voor staan</a:t>
            </a:r>
          </a:p>
        </p:txBody>
      </p:sp>
      <p:pic>
        <p:nvPicPr>
          <p:cNvPr id="5" name="Afbeelding 4">
            <a:extLst>
              <a:ext uri="{FF2B5EF4-FFF2-40B4-BE49-F238E27FC236}">
                <a16:creationId xmlns:a16="http://schemas.microsoft.com/office/drawing/2014/main" id="{F0FF4C74-B0C3-4D78-9EA7-C6A004FF01E0}"/>
              </a:ext>
            </a:extLst>
          </p:cNvPr>
          <p:cNvPicPr>
            <a:picLocks noChangeAspect="1"/>
          </p:cNvPicPr>
          <p:nvPr/>
        </p:nvPicPr>
        <p:blipFill>
          <a:blip r:embed="rId3"/>
          <a:stretch>
            <a:fillRect/>
          </a:stretch>
        </p:blipFill>
        <p:spPr>
          <a:xfrm>
            <a:off x="4759311" y="5584896"/>
            <a:ext cx="2673378" cy="711857"/>
          </a:xfrm>
          <a:prstGeom prst="rect">
            <a:avLst/>
          </a:prstGeom>
        </p:spPr>
      </p:pic>
      <p:sp>
        <p:nvSpPr>
          <p:cNvPr id="4" name="Titel 1">
            <a:extLst>
              <a:ext uri="{FF2B5EF4-FFF2-40B4-BE49-F238E27FC236}">
                <a16:creationId xmlns:a16="http://schemas.microsoft.com/office/drawing/2014/main" id="{C1172B43-4811-447B-98D5-D00A76FB620F}"/>
              </a:ext>
            </a:extLst>
          </p:cNvPr>
          <p:cNvSpPr txBox="1">
            <a:spLocks/>
          </p:cNvSpPr>
          <p:nvPr/>
        </p:nvSpPr>
        <p:spPr>
          <a:xfrm>
            <a:off x="0" y="358139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2800" b="1" dirty="0">
                <a:solidFill>
                  <a:schemeClr val="bg1"/>
                </a:solidFill>
                <a:latin typeface="Poppins" panose="00000500000000000000" pitchFamily="2" charset="0"/>
                <a:cs typeface="Poppins" panose="00000500000000000000" pitchFamily="2" charset="0"/>
              </a:rPr>
              <a:t>(Wie zijn we)</a:t>
            </a:r>
          </a:p>
        </p:txBody>
      </p:sp>
    </p:spTree>
    <p:extLst>
      <p:ext uri="{BB962C8B-B14F-4D97-AF65-F5344CB8AC3E}">
        <p14:creationId xmlns:p14="http://schemas.microsoft.com/office/powerpoint/2010/main" val="3123722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168B9974-7224-8D43-BC0A-9BA46810193B}"/>
              </a:ext>
            </a:extLst>
          </p:cNvPr>
          <p:cNvSpPr txBox="1">
            <a:spLocks/>
          </p:cNvSpPr>
          <p:nvPr/>
        </p:nvSpPr>
        <p:spPr>
          <a:xfrm>
            <a:off x="476632" y="2364161"/>
            <a:ext cx="6115190" cy="3783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l-NL" sz="2000" dirty="0">
                <a:latin typeface="Inter" panose="020B0502030000000004" pitchFamily="34" charset="0"/>
                <a:ea typeface="Inter" panose="020B0502030000000004" pitchFamily="34" charset="0"/>
              </a:rPr>
              <a:t>Open en eerlijk</a:t>
            </a:r>
          </a:p>
          <a:p>
            <a:pPr>
              <a:lnSpc>
                <a:spcPct val="100000"/>
              </a:lnSpc>
            </a:pPr>
            <a:r>
              <a:rPr lang="nl-NL" sz="2000" dirty="0">
                <a:latin typeface="Inter" panose="020B0502030000000004" pitchFamily="34" charset="0"/>
                <a:ea typeface="Inter" panose="020B0502030000000004" pitchFamily="34" charset="0"/>
              </a:rPr>
              <a:t>Liefde voor het product =&gt; kwaliteit</a:t>
            </a:r>
          </a:p>
          <a:p>
            <a:pPr>
              <a:lnSpc>
                <a:spcPct val="100000"/>
              </a:lnSpc>
            </a:pPr>
            <a:r>
              <a:rPr lang="nl-NL" sz="2000" dirty="0">
                <a:latin typeface="Inter" panose="020B0502030000000004" pitchFamily="34" charset="0"/>
                <a:ea typeface="Inter" panose="020B0502030000000004" pitchFamily="34" charset="0"/>
              </a:rPr>
              <a:t>Duurzaam</a:t>
            </a:r>
          </a:p>
          <a:p>
            <a:pPr>
              <a:lnSpc>
                <a:spcPct val="100000"/>
              </a:lnSpc>
            </a:pPr>
            <a:r>
              <a:rPr lang="nl-NL" sz="2000" dirty="0">
                <a:latin typeface="Inter" panose="020B0502030000000004" pitchFamily="34" charset="0"/>
                <a:ea typeface="Inter" panose="020B0502030000000004" pitchFamily="34" charset="0"/>
              </a:rPr>
              <a:t>Gedreven </a:t>
            </a:r>
          </a:p>
          <a:p>
            <a:pPr>
              <a:lnSpc>
                <a:spcPct val="100000"/>
              </a:lnSpc>
            </a:pPr>
            <a:r>
              <a:rPr lang="nl-NL" sz="2000" dirty="0">
                <a:latin typeface="Inter" panose="020B0502030000000004" pitchFamily="34" charset="0"/>
                <a:ea typeface="Inter" panose="020B0502030000000004" pitchFamily="34" charset="0"/>
              </a:rPr>
              <a:t>Plezier in het werk</a:t>
            </a:r>
          </a:p>
        </p:txBody>
      </p:sp>
      <p:sp>
        <p:nvSpPr>
          <p:cNvPr id="7" name="Titel 1">
            <a:extLst>
              <a:ext uri="{FF2B5EF4-FFF2-40B4-BE49-F238E27FC236}">
                <a16:creationId xmlns:a16="http://schemas.microsoft.com/office/drawing/2014/main" id="{D615F91B-4ED2-CA41-9902-B5103E53166D}"/>
              </a:ext>
            </a:extLst>
          </p:cNvPr>
          <p:cNvSpPr txBox="1">
            <a:spLocks/>
          </p:cNvSpPr>
          <p:nvPr/>
        </p:nvSpPr>
        <p:spPr>
          <a:xfrm>
            <a:off x="476632" y="658360"/>
            <a:ext cx="10782495"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b="1" dirty="0">
                <a:latin typeface="Poppins" panose="00000500000000000000" pitchFamily="2" charset="0"/>
                <a:cs typeface="Poppins" panose="00000500000000000000" pitchFamily="2" charset="0"/>
              </a:rPr>
              <a:t>Kernwaarden</a:t>
            </a:r>
          </a:p>
        </p:txBody>
      </p:sp>
      <p:pic>
        <p:nvPicPr>
          <p:cNvPr id="14" name="Afbeelding 13" descr="Afbeelding met tekst&#10;&#10;Automatisch gegenereerde beschrijving">
            <a:extLst>
              <a:ext uri="{FF2B5EF4-FFF2-40B4-BE49-F238E27FC236}">
                <a16:creationId xmlns:a16="http://schemas.microsoft.com/office/drawing/2014/main" id="{702F3502-CBF4-B147-B7D1-A476B495B3CA}"/>
              </a:ext>
            </a:extLst>
          </p:cNvPr>
          <p:cNvPicPr>
            <a:picLocks noChangeAspect="1"/>
          </p:cNvPicPr>
          <p:nvPr/>
        </p:nvPicPr>
        <p:blipFill>
          <a:blip r:embed="rId3"/>
          <a:stretch>
            <a:fillRect/>
          </a:stretch>
        </p:blipFill>
        <p:spPr>
          <a:xfrm>
            <a:off x="476632" y="5716392"/>
            <a:ext cx="2223185" cy="592044"/>
          </a:xfrm>
          <a:prstGeom prst="rect">
            <a:avLst/>
          </a:prstGeom>
        </p:spPr>
      </p:pic>
      <p:sp>
        <p:nvSpPr>
          <p:cNvPr id="2" name="Rechthoek 1">
            <a:extLst>
              <a:ext uri="{FF2B5EF4-FFF2-40B4-BE49-F238E27FC236}">
                <a16:creationId xmlns:a16="http://schemas.microsoft.com/office/drawing/2014/main" id="{B214CF9D-7B4B-43C7-AF35-140ED559ECA0}"/>
              </a:ext>
            </a:extLst>
          </p:cNvPr>
          <p:cNvSpPr/>
          <p:nvPr/>
        </p:nvSpPr>
        <p:spPr>
          <a:xfrm>
            <a:off x="476632" y="1218487"/>
            <a:ext cx="1196161" cy="307777"/>
          </a:xfrm>
          <a:prstGeom prst="rect">
            <a:avLst/>
          </a:prstGeom>
        </p:spPr>
        <p:txBody>
          <a:bodyPr wrap="none">
            <a:spAutoFit/>
          </a:bodyPr>
          <a:lstStyle/>
          <a:p>
            <a:pPr lvl="0"/>
            <a:r>
              <a:rPr lang="nl-NL" sz="1400" b="1" dirty="0">
                <a:solidFill>
                  <a:srgbClr val="00AEEF"/>
                </a:solidFill>
                <a:latin typeface="Poppins" panose="00000500000000000000" pitchFamily="2" charset="0"/>
                <a:cs typeface="Poppins" panose="00000500000000000000" pitchFamily="2" charset="0"/>
              </a:rPr>
              <a:t>Wie we zijn</a:t>
            </a:r>
          </a:p>
        </p:txBody>
      </p:sp>
      <p:pic>
        <p:nvPicPr>
          <p:cNvPr id="9" name="Afbeelding 8">
            <a:extLst>
              <a:ext uri="{FF2B5EF4-FFF2-40B4-BE49-F238E27FC236}">
                <a16:creationId xmlns:a16="http://schemas.microsoft.com/office/drawing/2014/main" id="{AC082E8E-FF2A-4B85-A74E-54C9C299DAFF}"/>
              </a:ext>
            </a:extLst>
          </p:cNvPr>
          <p:cNvPicPr>
            <a:picLocks noChangeAspect="1"/>
          </p:cNvPicPr>
          <p:nvPr/>
        </p:nvPicPr>
        <p:blipFill rotWithShape="1">
          <a:blip r:embed="rId4"/>
          <a:srcRect r="43470"/>
          <a:stretch/>
        </p:blipFill>
        <p:spPr>
          <a:xfrm>
            <a:off x="6376762" y="0"/>
            <a:ext cx="5815238" cy="6858000"/>
          </a:xfrm>
          <a:prstGeom prst="rect">
            <a:avLst/>
          </a:prstGeom>
        </p:spPr>
      </p:pic>
    </p:spTree>
    <p:extLst>
      <p:ext uri="{BB962C8B-B14F-4D97-AF65-F5344CB8AC3E}">
        <p14:creationId xmlns:p14="http://schemas.microsoft.com/office/powerpoint/2010/main" val="2901343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615F91B-4ED2-CA41-9902-B5103E53166D}"/>
              </a:ext>
            </a:extLst>
          </p:cNvPr>
          <p:cNvSpPr txBox="1">
            <a:spLocks/>
          </p:cNvSpPr>
          <p:nvPr/>
        </p:nvSpPr>
        <p:spPr>
          <a:xfrm>
            <a:off x="476632" y="658360"/>
            <a:ext cx="10782495"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b="1" dirty="0">
                <a:latin typeface="Poppins" panose="00000500000000000000" pitchFamily="2" charset="0"/>
                <a:cs typeface="Poppins" panose="00000500000000000000" pitchFamily="2" charset="0"/>
              </a:rPr>
              <a:t>Missie</a:t>
            </a:r>
          </a:p>
        </p:txBody>
      </p:sp>
      <p:pic>
        <p:nvPicPr>
          <p:cNvPr id="14" name="Afbeelding 13" descr="Afbeelding met tekst&#10;&#10;Automatisch gegenereerde beschrijving">
            <a:extLst>
              <a:ext uri="{FF2B5EF4-FFF2-40B4-BE49-F238E27FC236}">
                <a16:creationId xmlns:a16="http://schemas.microsoft.com/office/drawing/2014/main" id="{702F3502-CBF4-B147-B7D1-A476B495B3CA}"/>
              </a:ext>
            </a:extLst>
          </p:cNvPr>
          <p:cNvPicPr>
            <a:picLocks noChangeAspect="1"/>
          </p:cNvPicPr>
          <p:nvPr/>
        </p:nvPicPr>
        <p:blipFill>
          <a:blip r:embed="rId3"/>
          <a:stretch>
            <a:fillRect/>
          </a:stretch>
        </p:blipFill>
        <p:spPr>
          <a:xfrm>
            <a:off x="476632" y="5716392"/>
            <a:ext cx="2223185" cy="592044"/>
          </a:xfrm>
          <a:prstGeom prst="rect">
            <a:avLst/>
          </a:prstGeom>
        </p:spPr>
      </p:pic>
      <p:sp>
        <p:nvSpPr>
          <p:cNvPr id="2" name="Rechthoek 1">
            <a:extLst>
              <a:ext uri="{FF2B5EF4-FFF2-40B4-BE49-F238E27FC236}">
                <a16:creationId xmlns:a16="http://schemas.microsoft.com/office/drawing/2014/main" id="{B214CF9D-7B4B-43C7-AF35-140ED559ECA0}"/>
              </a:ext>
            </a:extLst>
          </p:cNvPr>
          <p:cNvSpPr/>
          <p:nvPr/>
        </p:nvSpPr>
        <p:spPr>
          <a:xfrm>
            <a:off x="476632" y="1218487"/>
            <a:ext cx="1196161" cy="307777"/>
          </a:xfrm>
          <a:prstGeom prst="rect">
            <a:avLst/>
          </a:prstGeom>
        </p:spPr>
        <p:txBody>
          <a:bodyPr wrap="none">
            <a:spAutoFit/>
          </a:bodyPr>
          <a:lstStyle/>
          <a:p>
            <a:pPr lvl="0"/>
            <a:r>
              <a:rPr lang="nl-NL" sz="1400" b="1" dirty="0">
                <a:solidFill>
                  <a:srgbClr val="00AEEF"/>
                </a:solidFill>
                <a:latin typeface="Poppins" panose="00000500000000000000" pitchFamily="2" charset="0"/>
                <a:cs typeface="Poppins" panose="00000500000000000000" pitchFamily="2" charset="0"/>
              </a:rPr>
              <a:t>Wie we zijn</a:t>
            </a:r>
          </a:p>
        </p:txBody>
      </p:sp>
      <p:sp>
        <p:nvSpPr>
          <p:cNvPr id="10" name="Titel 1">
            <a:extLst>
              <a:ext uri="{FF2B5EF4-FFF2-40B4-BE49-F238E27FC236}">
                <a16:creationId xmlns:a16="http://schemas.microsoft.com/office/drawing/2014/main" id="{727C8C18-56DF-4DF2-8E77-84B356145586}"/>
              </a:ext>
            </a:extLst>
          </p:cNvPr>
          <p:cNvSpPr txBox="1">
            <a:spLocks/>
          </p:cNvSpPr>
          <p:nvPr/>
        </p:nvSpPr>
        <p:spPr>
          <a:xfrm>
            <a:off x="603682" y="2412287"/>
            <a:ext cx="10892901"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4000" b="1" dirty="0">
                <a:solidFill>
                  <a:srgbClr val="00AEEF"/>
                </a:solidFill>
                <a:latin typeface="Poppins" panose="00000500000000000000" pitchFamily="2" charset="0"/>
                <a:cs typeface="Poppins" panose="00000500000000000000" pitchFamily="2" charset="0"/>
              </a:rPr>
              <a:t>“Op een verantwoorde wijze een hoogwaardige trap leveren”</a:t>
            </a:r>
          </a:p>
        </p:txBody>
      </p:sp>
    </p:spTree>
    <p:extLst>
      <p:ext uri="{BB962C8B-B14F-4D97-AF65-F5344CB8AC3E}">
        <p14:creationId xmlns:p14="http://schemas.microsoft.com/office/powerpoint/2010/main" val="679365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7D15C-BCBF-4C88-A563-CD9D698A0DB5}"/>
              </a:ext>
            </a:extLst>
          </p:cNvPr>
          <p:cNvSpPr>
            <a:spLocks noGrp="1"/>
          </p:cNvSpPr>
          <p:nvPr>
            <p:ph type="title"/>
          </p:nvPr>
        </p:nvSpPr>
        <p:spPr>
          <a:xfrm>
            <a:off x="0" y="2766218"/>
            <a:ext cx="12192000" cy="1325563"/>
          </a:xfrm>
        </p:spPr>
        <p:txBody>
          <a:bodyPr>
            <a:normAutofit/>
          </a:bodyPr>
          <a:lstStyle/>
          <a:p>
            <a:pPr algn="ctr"/>
            <a:r>
              <a:rPr lang="nl-NL" sz="4800" b="1" dirty="0">
                <a:solidFill>
                  <a:schemeClr val="bg1"/>
                </a:solidFill>
                <a:latin typeface="Poppins" panose="00000500000000000000" pitchFamily="2" charset="0"/>
                <a:cs typeface="Poppins" panose="00000500000000000000" pitchFamily="2" charset="0"/>
              </a:rPr>
              <a:t>Voor wie we het doen</a:t>
            </a:r>
          </a:p>
        </p:txBody>
      </p:sp>
      <p:pic>
        <p:nvPicPr>
          <p:cNvPr id="5" name="Afbeelding 4">
            <a:extLst>
              <a:ext uri="{FF2B5EF4-FFF2-40B4-BE49-F238E27FC236}">
                <a16:creationId xmlns:a16="http://schemas.microsoft.com/office/drawing/2014/main" id="{F0FF4C74-B0C3-4D78-9EA7-C6A004FF01E0}"/>
              </a:ext>
            </a:extLst>
          </p:cNvPr>
          <p:cNvPicPr>
            <a:picLocks noChangeAspect="1"/>
          </p:cNvPicPr>
          <p:nvPr/>
        </p:nvPicPr>
        <p:blipFill>
          <a:blip r:embed="rId3"/>
          <a:stretch>
            <a:fillRect/>
          </a:stretch>
        </p:blipFill>
        <p:spPr>
          <a:xfrm>
            <a:off x="4759311" y="5584896"/>
            <a:ext cx="2673378" cy="711857"/>
          </a:xfrm>
          <a:prstGeom prst="rect">
            <a:avLst/>
          </a:prstGeom>
        </p:spPr>
      </p:pic>
    </p:spTree>
    <p:extLst>
      <p:ext uri="{BB962C8B-B14F-4D97-AF65-F5344CB8AC3E}">
        <p14:creationId xmlns:p14="http://schemas.microsoft.com/office/powerpoint/2010/main" val="3286632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06A9E93-70B8-49BE-94C2-55F2F95FAC42}"/>
              </a:ext>
            </a:extLst>
          </p:cNvPr>
          <p:cNvSpPr txBox="1">
            <a:spLocks/>
          </p:cNvSpPr>
          <p:nvPr/>
        </p:nvSpPr>
        <p:spPr>
          <a:xfrm>
            <a:off x="476632" y="658360"/>
            <a:ext cx="10782495"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b="1" dirty="0">
                <a:latin typeface="Poppins" panose="00000500000000000000" pitchFamily="2" charset="0"/>
                <a:cs typeface="Poppins" panose="00000500000000000000" pitchFamily="2" charset="0"/>
              </a:rPr>
              <a:t>Stakeholdermap</a:t>
            </a:r>
          </a:p>
        </p:txBody>
      </p:sp>
      <p:sp>
        <p:nvSpPr>
          <p:cNvPr id="5" name="Rechthoek 4">
            <a:extLst>
              <a:ext uri="{FF2B5EF4-FFF2-40B4-BE49-F238E27FC236}">
                <a16:creationId xmlns:a16="http://schemas.microsoft.com/office/drawing/2014/main" id="{88429D35-D7AD-4F60-9C95-BA5499C79038}"/>
              </a:ext>
            </a:extLst>
          </p:cNvPr>
          <p:cNvSpPr/>
          <p:nvPr/>
        </p:nvSpPr>
        <p:spPr>
          <a:xfrm>
            <a:off x="476632" y="1218487"/>
            <a:ext cx="2129109" cy="307777"/>
          </a:xfrm>
          <a:prstGeom prst="rect">
            <a:avLst/>
          </a:prstGeom>
        </p:spPr>
        <p:txBody>
          <a:bodyPr wrap="none">
            <a:spAutoFit/>
          </a:bodyPr>
          <a:lstStyle/>
          <a:p>
            <a:pPr lvl="0"/>
            <a:r>
              <a:rPr lang="nl-NL" sz="1400" b="1" dirty="0">
                <a:solidFill>
                  <a:srgbClr val="00AEEF"/>
                </a:solidFill>
                <a:latin typeface="Poppins" panose="00000500000000000000" pitchFamily="2" charset="0"/>
                <a:cs typeface="Poppins" panose="00000500000000000000" pitchFamily="2" charset="0"/>
              </a:rPr>
              <a:t>Voor wie we het doen</a:t>
            </a:r>
          </a:p>
        </p:txBody>
      </p:sp>
      <p:pic>
        <p:nvPicPr>
          <p:cNvPr id="7" name="Afbeelding 6">
            <a:extLst>
              <a:ext uri="{FF2B5EF4-FFF2-40B4-BE49-F238E27FC236}">
                <a16:creationId xmlns:a16="http://schemas.microsoft.com/office/drawing/2014/main" id="{E6709EE3-2D9B-4A89-B1F6-268D5F7B1819}"/>
              </a:ext>
            </a:extLst>
          </p:cNvPr>
          <p:cNvPicPr>
            <a:picLocks noChangeAspect="1"/>
          </p:cNvPicPr>
          <p:nvPr/>
        </p:nvPicPr>
        <p:blipFill>
          <a:blip r:embed="rId2"/>
          <a:stretch>
            <a:fillRect/>
          </a:stretch>
        </p:blipFill>
        <p:spPr>
          <a:xfrm>
            <a:off x="5196425" y="10694"/>
            <a:ext cx="6770643" cy="6783345"/>
          </a:xfrm>
          <a:prstGeom prst="rect">
            <a:avLst/>
          </a:prstGeom>
        </p:spPr>
      </p:pic>
      <p:sp>
        <p:nvSpPr>
          <p:cNvPr id="8" name="Tekstvak 7">
            <a:extLst>
              <a:ext uri="{FF2B5EF4-FFF2-40B4-BE49-F238E27FC236}">
                <a16:creationId xmlns:a16="http://schemas.microsoft.com/office/drawing/2014/main" id="{E8B3BE9A-F4E2-4733-9A9E-B9473BA249C0}"/>
              </a:ext>
            </a:extLst>
          </p:cNvPr>
          <p:cNvSpPr txBox="1"/>
          <p:nvPr/>
        </p:nvSpPr>
        <p:spPr>
          <a:xfrm>
            <a:off x="7693041" y="3244333"/>
            <a:ext cx="1777410" cy="369332"/>
          </a:xfrm>
          <a:prstGeom prst="rect">
            <a:avLst/>
          </a:prstGeom>
          <a:noFill/>
        </p:spPr>
        <p:txBody>
          <a:bodyPr wrap="none" rtlCol="0">
            <a:spAutoFit/>
          </a:bodyPr>
          <a:lstStyle/>
          <a:p>
            <a:r>
              <a:rPr lang="nl-NL" dirty="0">
                <a:solidFill>
                  <a:schemeClr val="bg1"/>
                </a:solidFill>
              </a:rPr>
              <a:t>De Vries Trappen</a:t>
            </a:r>
          </a:p>
        </p:txBody>
      </p:sp>
      <p:sp>
        <p:nvSpPr>
          <p:cNvPr id="9" name="Tekstvak 8">
            <a:extLst>
              <a:ext uri="{FF2B5EF4-FFF2-40B4-BE49-F238E27FC236}">
                <a16:creationId xmlns:a16="http://schemas.microsoft.com/office/drawing/2014/main" id="{229AFB8B-D644-48E0-B52A-659168508A8D}"/>
              </a:ext>
            </a:extLst>
          </p:cNvPr>
          <p:cNvSpPr txBox="1"/>
          <p:nvPr/>
        </p:nvSpPr>
        <p:spPr>
          <a:xfrm rot="1792258">
            <a:off x="6971561" y="4091413"/>
            <a:ext cx="1442959" cy="369332"/>
          </a:xfrm>
          <a:prstGeom prst="rect">
            <a:avLst/>
          </a:prstGeom>
          <a:noFill/>
          <a:ln>
            <a:solidFill>
              <a:srgbClr val="FF0000"/>
            </a:solidFill>
          </a:ln>
        </p:spPr>
        <p:txBody>
          <a:bodyPr wrap="none" rtlCol="0">
            <a:spAutoFit/>
          </a:bodyPr>
          <a:lstStyle/>
          <a:p>
            <a:r>
              <a:rPr lang="nl-NL" dirty="0"/>
              <a:t>Vaste klanten</a:t>
            </a:r>
          </a:p>
        </p:txBody>
      </p:sp>
      <p:sp>
        <p:nvSpPr>
          <p:cNvPr id="11" name="Tekstvak 10">
            <a:extLst>
              <a:ext uri="{FF2B5EF4-FFF2-40B4-BE49-F238E27FC236}">
                <a16:creationId xmlns:a16="http://schemas.microsoft.com/office/drawing/2014/main" id="{CDC7D4F9-E59E-4CF9-878F-EFB682131092}"/>
              </a:ext>
            </a:extLst>
          </p:cNvPr>
          <p:cNvSpPr txBox="1"/>
          <p:nvPr/>
        </p:nvSpPr>
        <p:spPr>
          <a:xfrm rot="19894453">
            <a:off x="7009242" y="2284203"/>
            <a:ext cx="1470082" cy="369332"/>
          </a:xfrm>
          <a:prstGeom prst="rect">
            <a:avLst/>
          </a:prstGeom>
          <a:noFill/>
        </p:spPr>
        <p:txBody>
          <a:bodyPr wrap="none" rtlCol="0">
            <a:spAutoFit/>
          </a:bodyPr>
          <a:lstStyle/>
          <a:p>
            <a:r>
              <a:rPr lang="nl-NL" dirty="0"/>
              <a:t>Medewerkers</a:t>
            </a:r>
          </a:p>
        </p:txBody>
      </p:sp>
      <p:sp>
        <p:nvSpPr>
          <p:cNvPr id="12" name="Tekstvak 11">
            <a:extLst>
              <a:ext uri="{FF2B5EF4-FFF2-40B4-BE49-F238E27FC236}">
                <a16:creationId xmlns:a16="http://schemas.microsoft.com/office/drawing/2014/main" id="{562DA74F-5850-4A09-BA4E-FEC761C8138C}"/>
              </a:ext>
            </a:extLst>
          </p:cNvPr>
          <p:cNvSpPr txBox="1"/>
          <p:nvPr/>
        </p:nvSpPr>
        <p:spPr>
          <a:xfrm>
            <a:off x="7258775" y="6014974"/>
            <a:ext cx="2911053" cy="369332"/>
          </a:xfrm>
          <a:prstGeom prst="rect">
            <a:avLst/>
          </a:prstGeom>
          <a:noFill/>
        </p:spPr>
        <p:txBody>
          <a:bodyPr wrap="none" rtlCol="0">
            <a:spAutoFit/>
          </a:bodyPr>
          <a:lstStyle/>
          <a:p>
            <a:r>
              <a:rPr lang="nl-NL" dirty="0"/>
              <a:t>Gemeentes en omwonenden</a:t>
            </a:r>
          </a:p>
        </p:txBody>
      </p:sp>
      <p:sp>
        <p:nvSpPr>
          <p:cNvPr id="13" name="Tekstvak 12">
            <a:extLst>
              <a:ext uri="{FF2B5EF4-FFF2-40B4-BE49-F238E27FC236}">
                <a16:creationId xmlns:a16="http://schemas.microsoft.com/office/drawing/2014/main" id="{E3D51E58-972F-4280-9554-8CC9A883A693}"/>
              </a:ext>
            </a:extLst>
          </p:cNvPr>
          <p:cNvSpPr txBox="1"/>
          <p:nvPr/>
        </p:nvSpPr>
        <p:spPr>
          <a:xfrm>
            <a:off x="10446925" y="1408330"/>
            <a:ext cx="922047" cy="369332"/>
          </a:xfrm>
          <a:prstGeom prst="rect">
            <a:avLst/>
          </a:prstGeom>
          <a:noFill/>
        </p:spPr>
        <p:txBody>
          <a:bodyPr wrap="none" rtlCol="0">
            <a:spAutoFit/>
          </a:bodyPr>
          <a:lstStyle/>
          <a:p>
            <a:r>
              <a:rPr lang="nl-NL" dirty="0"/>
              <a:t>Scholen</a:t>
            </a:r>
          </a:p>
        </p:txBody>
      </p:sp>
      <p:sp>
        <p:nvSpPr>
          <p:cNvPr id="14" name="Tekstvak 13">
            <a:extLst>
              <a:ext uri="{FF2B5EF4-FFF2-40B4-BE49-F238E27FC236}">
                <a16:creationId xmlns:a16="http://schemas.microsoft.com/office/drawing/2014/main" id="{AE1C158A-F4F2-47B0-A59E-34F229BC948A}"/>
              </a:ext>
            </a:extLst>
          </p:cNvPr>
          <p:cNvSpPr txBox="1"/>
          <p:nvPr/>
        </p:nvSpPr>
        <p:spPr>
          <a:xfrm>
            <a:off x="9401380" y="3348684"/>
            <a:ext cx="940514" cy="369332"/>
          </a:xfrm>
          <a:prstGeom prst="rect">
            <a:avLst/>
          </a:prstGeom>
          <a:noFill/>
        </p:spPr>
        <p:txBody>
          <a:bodyPr wrap="none" rtlCol="0">
            <a:spAutoFit/>
          </a:bodyPr>
          <a:lstStyle/>
          <a:p>
            <a:r>
              <a:rPr lang="nl-NL" dirty="0"/>
              <a:t>Dealers </a:t>
            </a:r>
          </a:p>
        </p:txBody>
      </p:sp>
      <p:sp>
        <p:nvSpPr>
          <p:cNvPr id="15" name="Tekstvak 14">
            <a:extLst>
              <a:ext uri="{FF2B5EF4-FFF2-40B4-BE49-F238E27FC236}">
                <a16:creationId xmlns:a16="http://schemas.microsoft.com/office/drawing/2014/main" id="{E26E4F24-4CD3-44C4-96B9-07679A7A9AE6}"/>
              </a:ext>
            </a:extLst>
          </p:cNvPr>
          <p:cNvSpPr txBox="1"/>
          <p:nvPr/>
        </p:nvSpPr>
        <p:spPr>
          <a:xfrm>
            <a:off x="8027221" y="1144156"/>
            <a:ext cx="1374159" cy="369332"/>
          </a:xfrm>
          <a:prstGeom prst="rect">
            <a:avLst/>
          </a:prstGeom>
          <a:noFill/>
        </p:spPr>
        <p:txBody>
          <a:bodyPr wrap="none" rtlCol="0">
            <a:spAutoFit/>
          </a:bodyPr>
          <a:lstStyle/>
          <a:p>
            <a:r>
              <a:rPr lang="nl-NL" dirty="0"/>
              <a:t>Particulieren</a:t>
            </a:r>
          </a:p>
        </p:txBody>
      </p:sp>
      <p:sp>
        <p:nvSpPr>
          <p:cNvPr id="16" name="Tekstvak 15">
            <a:extLst>
              <a:ext uri="{FF2B5EF4-FFF2-40B4-BE49-F238E27FC236}">
                <a16:creationId xmlns:a16="http://schemas.microsoft.com/office/drawing/2014/main" id="{B48514A6-86C5-4ECC-A332-9C5F47677C5D}"/>
              </a:ext>
            </a:extLst>
          </p:cNvPr>
          <p:cNvSpPr txBox="1"/>
          <p:nvPr/>
        </p:nvSpPr>
        <p:spPr>
          <a:xfrm rot="1545310">
            <a:off x="8543475" y="2149114"/>
            <a:ext cx="1451231" cy="369332"/>
          </a:xfrm>
          <a:prstGeom prst="rect">
            <a:avLst/>
          </a:prstGeom>
          <a:noFill/>
          <a:ln>
            <a:solidFill>
              <a:srgbClr val="FF0000"/>
            </a:solidFill>
          </a:ln>
        </p:spPr>
        <p:txBody>
          <a:bodyPr wrap="none" rtlCol="0">
            <a:spAutoFit/>
          </a:bodyPr>
          <a:lstStyle/>
          <a:p>
            <a:r>
              <a:rPr lang="nl-NL" dirty="0"/>
              <a:t>Losse klanten</a:t>
            </a:r>
          </a:p>
        </p:txBody>
      </p:sp>
      <p:sp>
        <p:nvSpPr>
          <p:cNvPr id="17" name="Tekstvak 16">
            <a:extLst>
              <a:ext uri="{FF2B5EF4-FFF2-40B4-BE49-F238E27FC236}">
                <a16:creationId xmlns:a16="http://schemas.microsoft.com/office/drawing/2014/main" id="{2E54AB8A-A4AF-495B-8D40-8520C856D62A}"/>
              </a:ext>
            </a:extLst>
          </p:cNvPr>
          <p:cNvSpPr txBox="1"/>
          <p:nvPr/>
        </p:nvSpPr>
        <p:spPr>
          <a:xfrm rot="2594299">
            <a:off x="6310589" y="4648429"/>
            <a:ext cx="1665649" cy="369332"/>
          </a:xfrm>
          <a:prstGeom prst="rect">
            <a:avLst/>
          </a:prstGeom>
          <a:noFill/>
        </p:spPr>
        <p:txBody>
          <a:bodyPr wrap="none" rtlCol="0">
            <a:spAutoFit/>
          </a:bodyPr>
          <a:lstStyle/>
          <a:p>
            <a:r>
              <a:rPr lang="nl-NL" dirty="0"/>
              <a:t>Uitzendbureaus</a:t>
            </a:r>
          </a:p>
        </p:txBody>
      </p:sp>
      <p:sp>
        <p:nvSpPr>
          <p:cNvPr id="18" name="Tekstvak 17">
            <a:extLst>
              <a:ext uri="{FF2B5EF4-FFF2-40B4-BE49-F238E27FC236}">
                <a16:creationId xmlns:a16="http://schemas.microsoft.com/office/drawing/2014/main" id="{E5CF00AC-C10B-47A8-8CF1-436BFAC20F1A}"/>
              </a:ext>
            </a:extLst>
          </p:cNvPr>
          <p:cNvSpPr txBox="1"/>
          <p:nvPr/>
        </p:nvSpPr>
        <p:spPr>
          <a:xfrm rot="20337957">
            <a:off x="8627732" y="4195533"/>
            <a:ext cx="1353960" cy="369332"/>
          </a:xfrm>
          <a:prstGeom prst="rect">
            <a:avLst/>
          </a:prstGeom>
          <a:noFill/>
        </p:spPr>
        <p:txBody>
          <a:bodyPr wrap="none" rtlCol="0">
            <a:spAutoFit/>
          </a:bodyPr>
          <a:lstStyle/>
          <a:p>
            <a:r>
              <a:rPr lang="nl-NL" dirty="0"/>
              <a:t>Leveranciers</a:t>
            </a:r>
          </a:p>
        </p:txBody>
      </p:sp>
      <p:sp>
        <p:nvSpPr>
          <p:cNvPr id="19" name="Tekstvak 18">
            <a:extLst>
              <a:ext uri="{FF2B5EF4-FFF2-40B4-BE49-F238E27FC236}">
                <a16:creationId xmlns:a16="http://schemas.microsoft.com/office/drawing/2014/main" id="{A2695238-8D33-4A86-AD83-B14961DF1906}"/>
              </a:ext>
            </a:extLst>
          </p:cNvPr>
          <p:cNvSpPr txBox="1"/>
          <p:nvPr/>
        </p:nvSpPr>
        <p:spPr>
          <a:xfrm rot="20319662">
            <a:off x="8132379" y="4987830"/>
            <a:ext cx="2538002" cy="369332"/>
          </a:xfrm>
          <a:prstGeom prst="rect">
            <a:avLst/>
          </a:prstGeom>
          <a:noFill/>
        </p:spPr>
        <p:txBody>
          <a:bodyPr wrap="none" rtlCol="0">
            <a:spAutoFit/>
          </a:bodyPr>
          <a:lstStyle/>
          <a:p>
            <a:r>
              <a:rPr lang="nl-NL" dirty="0"/>
              <a:t>Samenwerkende partijen</a:t>
            </a:r>
          </a:p>
        </p:txBody>
      </p:sp>
      <p:sp>
        <p:nvSpPr>
          <p:cNvPr id="20" name="Tijdelijke aanduiding voor inhoud 2">
            <a:extLst>
              <a:ext uri="{FF2B5EF4-FFF2-40B4-BE49-F238E27FC236}">
                <a16:creationId xmlns:a16="http://schemas.microsoft.com/office/drawing/2014/main" id="{D7AC7311-9ACC-410D-AED2-4C418780227C}"/>
              </a:ext>
            </a:extLst>
          </p:cNvPr>
          <p:cNvSpPr txBox="1">
            <a:spLocks/>
          </p:cNvSpPr>
          <p:nvPr/>
        </p:nvSpPr>
        <p:spPr>
          <a:xfrm>
            <a:off x="476632" y="2364161"/>
            <a:ext cx="4569121" cy="3783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2000" dirty="0">
                <a:latin typeface="Inter" panose="020B0502030000000004" pitchFamily="34" charset="0"/>
                <a:ea typeface="Inter" panose="020B0502030000000004" pitchFamily="34" charset="0"/>
              </a:rPr>
              <a:t>Onze doelgroep:</a:t>
            </a:r>
          </a:p>
          <a:p>
            <a:pPr marL="0" indent="0">
              <a:lnSpc>
                <a:spcPct val="100000"/>
              </a:lnSpc>
              <a:buNone/>
            </a:pPr>
            <a:r>
              <a:rPr lang="nl-NL" sz="2000" b="1" dirty="0">
                <a:latin typeface="Inter" panose="020B0502030000000004" pitchFamily="34" charset="0"/>
                <a:ea typeface="Inter" panose="020B0502030000000004" pitchFamily="34" charset="0"/>
              </a:rPr>
              <a:t>Aannemers, bouwbedrijven of architecten </a:t>
            </a:r>
            <a:r>
              <a:rPr lang="nl-NL" sz="2000" dirty="0">
                <a:latin typeface="Inter" panose="020B0502030000000004" pitchFamily="34" charset="0"/>
                <a:ea typeface="Inter" panose="020B0502030000000004" pitchFamily="34" charset="0"/>
              </a:rPr>
              <a:t>die al klant bij ons zijn of die we willen overtuigen om (vaste) klant bij ons te worden</a:t>
            </a:r>
          </a:p>
        </p:txBody>
      </p:sp>
      <p:sp>
        <p:nvSpPr>
          <p:cNvPr id="21" name="Tekstvak 20">
            <a:extLst>
              <a:ext uri="{FF2B5EF4-FFF2-40B4-BE49-F238E27FC236}">
                <a16:creationId xmlns:a16="http://schemas.microsoft.com/office/drawing/2014/main" id="{E02A18FE-8B1F-4A90-BB8D-E52E5210657F}"/>
              </a:ext>
            </a:extLst>
          </p:cNvPr>
          <p:cNvSpPr txBox="1"/>
          <p:nvPr/>
        </p:nvSpPr>
        <p:spPr>
          <a:xfrm rot="3803831">
            <a:off x="9471888" y="2338504"/>
            <a:ext cx="1895647" cy="369332"/>
          </a:xfrm>
          <a:prstGeom prst="rect">
            <a:avLst/>
          </a:prstGeom>
          <a:noFill/>
          <a:ln>
            <a:solidFill>
              <a:srgbClr val="FF0000"/>
            </a:solidFill>
          </a:ln>
        </p:spPr>
        <p:txBody>
          <a:bodyPr wrap="none" rtlCol="0">
            <a:spAutoFit/>
          </a:bodyPr>
          <a:lstStyle/>
          <a:p>
            <a:r>
              <a:rPr lang="nl-NL" dirty="0"/>
              <a:t>Potentiële klanten</a:t>
            </a:r>
          </a:p>
        </p:txBody>
      </p:sp>
      <p:sp>
        <p:nvSpPr>
          <p:cNvPr id="22" name="Tekstvak 21">
            <a:extLst>
              <a:ext uri="{FF2B5EF4-FFF2-40B4-BE49-F238E27FC236}">
                <a16:creationId xmlns:a16="http://schemas.microsoft.com/office/drawing/2014/main" id="{C2003344-DAE8-4612-903C-F7FADD5D2179}"/>
              </a:ext>
            </a:extLst>
          </p:cNvPr>
          <p:cNvSpPr txBox="1"/>
          <p:nvPr/>
        </p:nvSpPr>
        <p:spPr>
          <a:xfrm>
            <a:off x="7730019" y="411594"/>
            <a:ext cx="1971374" cy="369332"/>
          </a:xfrm>
          <a:prstGeom prst="rect">
            <a:avLst/>
          </a:prstGeom>
          <a:noFill/>
        </p:spPr>
        <p:txBody>
          <a:bodyPr wrap="none" rtlCol="0">
            <a:spAutoFit/>
          </a:bodyPr>
          <a:lstStyle/>
          <a:p>
            <a:r>
              <a:rPr lang="nl-NL" dirty="0"/>
              <a:t>Familie &amp; Vrienden</a:t>
            </a:r>
          </a:p>
        </p:txBody>
      </p:sp>
    </p:spTree>
    <p:extLst>
      <p:ext uri="{BB962C8B-B14F-4D97-AF65-F5344CB8AC3E}">
        <p14:creationId xmlns:p14="http://schemas.microsoft.com/office/powerpoint/2010/main" val="1597035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7D15C-BCBF-4C88-A563-CD9D698A0DB5}"/>
              </a:ext>
            </a:extLst>
          </p:cNvPr>
          <p:cNvSpPr>
            <a:spLocks noGrp="1"/>
          </p:cNvSpPr>
          <p:nvPr>
            <p:ph type="title"/>
          </p:nvPr>
        </p:nvSpPr>
        <p:spPr>
          <a:xfrm>
            <a:off x="0" y="2766218"/>
            <a:ext cx="12192000" cy="1325563"/>
          </a:xfrm>
        </p:spPr>
        <p:txBody>
          <a:bodyPr>
            <a:normAutofit/>
          </a:bodyPr>
          <a:lstStyle/>
          <a:p>
            <a:pPr algn="ctr"/>
            <a:r>
              <a:rPr lang="nl-NL" sz="4800" b="1" dirty="0">
                <a:solidFill>
                  <a:schemeClr val="bg1"/>
                </a:solidFill>
                <a:latin typeface="Poppins" panose="00000500000000000000" pitchFamily="2" charset="0"/>
                <a:cs typeface="Poppins" panose="00000500000000000000" pitchFamily="2" charset="0"/>
              </a:rPr>
              <a:t>Wat we doen qua marketing</a:t>
            </a:r>
          </a:p>
        </p:txBody>
      </p:sp>
      <p:pic>
        <p:nvPicPr>
          <p:cNvPr id="5" name="Afbeelding 4">
            <a:extLst>
              <a:ext uri="{FF2B5EF4-FFF2-40B4-BE49-F238E27FC236}">
                <a16:creationId xmlns:a16="http://schemas.microsoft.com/office/drawing/2014/main" id="{F0FF4C74-B0C3-4D78-9EA7-C6A004FF01E0}"/>
              </a:ext>
            </a:extLst>
          </p:cNvPr>
          <p:cNvPicPr>
            <a:picLocks noChangeAspect="1"/>
          </p:cNvPicPr>
          <p:nvPr/>
        </p:nvPicPr>
        <p:blipFill>
          <a:blip r:embed="rId3"/>
          <a:stretch>
            <a:fillRect/>
          </a:stretch>
        </p:blipFill>
        <p:spPr>
          <a:xfrm>
            <a:off x="4759311" y="5584896"/>
            <a:ext cx="2673378" cy="711857"/>
          </a:xfrm>
          <a:prstGeom prst="rect">
            <a:avLst/>
          </a:prstGeom>
        </p:spPr>
      </p:pic>
    </p:spTree>
    <p:extLst>
      <p:ext uri="{BB962C8B-B14F-4D97-AF65-F5344CB8AC3E}">
        <p14:creationId xmlns:p14="http://schemas.microsoft.com/office/powerpoint/2010/main" val="2089831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615F91B-4ED2-CA41-9902-B5103E53166D}"/>
              </a:ext>
            </a:extLst>
          </p:cNvPr>
          <p:cNvSpPr txBox="1">
            <a:spLocks/>
          </p:cNvSpPr>
          <p:nvPr/>
        </p:nvSpPr>
        <p:spPr>
          <a:xfrm>
            <a:off x="370100" y="-322487"/>
            <a:ext cx="10782495"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nl-NL" sz="3600" b="1" dirty="0">
                <a:solidFill>
                  <a:prstClr val="black"/>
                </a:solidFill>
                <a:latin typeface="Poppins" panose="00000500000000000000" pitchFamily="2" charset="0"/>
                <a:cs typeface="Poppins" panose="00000500000000000000" pitchFamily="2" charset="0"/>
              </a:rPr>
              <a:t>Ondersteunende activiteiten voor verkoop</a:t>
            </a:r>
            <a:r>
              <a:rPr kumimoji="0" lang="nl-NL" sz="3600" b="1" i="0"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rPr>
              <a:t> </a:t>
            </a:r>
          </a:p>
        </p:txBody>
      </p:sp>
      <p:sp>
        <p:nvSpPr>
          <p:cNvPr id="2" name="Rechthoek 1">
            <a:extLst>
              <a:ext uri="{FF2B5EF4-FFF2-40B4-BE49-F238E27FC236}">
                <a16:creationId xmlns:a16="http://schemas.microsoft.com/office/drawing/2014/main" id="{B214CF9D-7B4B-43C7-AF35-140ED559ECA0}"/>
              </a:ext>
            </a:extLst>
          </p:cNvPr>
          <p:cNvSpPr/>
          <p:nvPr/>
        </p:nvSpPr>
        <p:spPr>
          <a:xfrm>
            <a:off x="370100" y="237640"/>
            <a:ext cx="138371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AEEF"/>
                </a:solidFill>
                <a:effectLst/>
                <a:uLnTx/>
                <a:uFillTx/>
                <a:latin typeface="Poppins" panose="00000500000000000000" pitchFamily="2" charset="0"/>
                <a:ea typeface="+mn-ea"/>
                <a:cs typeface="Poppins" panose="00000500000000000000" pitchFamily="2" charset="0"/>
              </a:rPr>
              <a:t>Wat we doen</a:t>
            </a:r>
          </a:p>
        </p:txBody>
      </p:sp>
      <p:pic>
        <p:nvPicPr>
          <p:cNvPr id="4" name="Afbeelding 3">
            <a:extLst>
              <a:ext uri="{FF2B5EF4-FFF2-40B4-BE49-F238E27FC236}">
                <a16:creationId xmlns:a16="http://schemas.microsoft.com/office/drawing/2014/main" id="{F5FBC601-B6A2-4733-B19B-6D92BAE2B112}"/>
              </a:ext>
            </a:extLst>
          </p:cNvPr>
          <p:cNvPicPr>
            <a:picLocks noChangeAspect="1"/>
          </p:cNvPicPr>
          <p:nvPr/>
        </p:nvPicPr>
        <p:blipFill>
          <a:blip r:embed="rId3"/>
          <a:stretch>
            <a:fillRect/>
          </a:stretch>
        </p:blipFill>
        <p:spPr>
          <a:xfrm>
            <a:off x="1793038" y="708338"/>
            <a:ext cx="8721585" cy="6541189"/>
          </a:xfrm>
          <a:prstGeom prst="rect">
            <a:avLst/>
          </a:prstGeom>
        </p:spPr>
      </p:pic>
      <p:pic>
        <p:nvPicPr>
          <p:cNvPr id="8" name="Afbeelding 7">
            <a:extLst>
              <a:ext uri="{FF2B5EF4-FFF2-40B4-BE49-F238E27FC236}">
                <a16:creationId xmlns:a16="http://schemas.microsoft.com/office/drawing/2014/main" id="{8EF11006-A4A2-4731-A341-3125A5E3B1BF}"/>
              </a:ext>
            </a:extLst>
          </p:cNvPr>
          <p:cNvPicPr>
            <a:picLocks noChangeAspect="1"/>
          </p:cNvPicPr>
          <p:nvPr/>
        </p:nvPicPr>
        <p:blipFill>
          <a:blip r:embed="rId4"/>
          <a:stretch>
            <a:fillRect/>
          </a:stretch>
        </p:blipFill>
        <p:spPr>
          <a:xfrm>
            <a:off x="476632" y="5716392"/>
            <a:ext cx="1619901" cy="601163"/>
          </a:xfrm>
          <a:prstGeom prst="rect">
            <a:avLst/>
          </a:prstGeom>
        </p:spPr>
      </p:pic>
    </p:spTree>
    <p:extLst>
      <p:ext uri="{BB962C8B-B14F-4D97-AF65-F5344CB8AC3E}">
        <p14:creationId xmlns:p14="http://schemas.microsoft.com/office/powerpoint/2010/main" val="2987481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7" name="Rechte verbindingslijn 86">
            <a:extLst>
              <a:ext uri="{FF2B5EF4-FFF2-40B4-BE49-F238E27FC236}">
                <a16:creationId xmlns:a16="http://schemas.microsoft.com/office/drawing/2014/main" id="{F35E4032-8B9A-402E-A807-AECE26299160}"/>
              </a:ext>
            </a:extLst>
          </p:cNvPr>
          <p:cNvCxnSpPr>
            <a:cxnSpLocks/>
          </p:cNvCxnSpPr>
          <p:nvPr/>
        </p:nvCxnSpPr>
        <p:spPr>
          <a:xfrm>
            <a:off x="3175312" y="4582591"/>
            <a:ext cx="202939" cy="408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Rechte verbindingslijn 117">
            <a:extLst>
              <a:ext uri="{FF2B5EF4-FFF2-40B4-BE49-F238E27FC236}">
                <a16:creationId xmlns:a16="http://schemas.microsoft.com/office/drawing/2014/main" id="{7C9F3310-6873-4C44-AEE1-1CFF921E4A21}"/>
              </a:ext>
            </a:extLst>
          </p:cNvPr>
          <p:cNvCxnSpPr>
            <a:cxnSpLocks/>
          </p:cNvCxnSpPr>
          <p:nvPr/>
        </p:nvCxnSpPr>
        <p:spPr>
          <a:xfrm>
            <a:off x="11302876" y="4725829"/>
            <a:ext cx="22734" cy="600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Rechte verbindingslijn 110">
            <a:extLst>
              <a:ext uri="{FF2B5EF4-FFF2-40B4-BE49-F238E27FC236}">
                <a16:creationId xmlns:a16="http://schemas.microsoft.com/office/drawing/2014/main" id="{E0A3946C-8090-4210-8241-BE4C4D2948B5}"/>
              </a:ext>
            </a:extLst>
          </p:cNvPr>
          <p:cNvCxnSpPr>
            <a:cxnSpLocks/>
          </p:cNvCxnSpPr>
          <p:nvPr/>
        </p:nvCxnSpPr>
        <p:spPr>
          <a:xfrm flipH="1">
            <a:off x="10435294" y="4654985"/>
            <a:ext cx="258557" cy="3417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Rechte verbindingslijn 104">
            <a:extLst>
              <a:ext uri="{FF2B5EF4-FFF2-40B4-BE49-F238E27FC236}">
                <a16:creationId xmlns:a16="http://schemas.microsoft.com/office/drawing/2014/main" id="{0A67E388-33F0-406B-8506-F38AF10F1CD0}"/>
              </a:ext>
            </a:extLst>
          </p:cNvPr>
          <p:cNvCxnSpPr>
            <a:cxnSpLocks/>
          </p:cNvCxnSpPr>
          <p:nvPr/>
        </p:nvCxnSpPr>
        <p:spPr>
          <a:xfrm flipH="1">
            <a:off x="6676256" y="4398498"/>
            <a:ext cx="317951" cy="2423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Rechte verbindingslijn 101">
            <a:extLst>
              <a:ext uri="{FF2B5EF4-FFF2-40B4-BE49-F238E27FC236}">
                <a16:creationId xmlns:a16="http://schemas.microsoft.com/office/drawing/2014/main" id="{3C27F478-1D9A-4C0F-B81F-EDFE93335428}"/>
              </a:ext>
            </a:extLst>
          </p:cNvPr>
          <p:cNvCxnSpPr>
            <a:cxnSpLocks/>
            <a:stCxn id="101" idx="2"/>
          </p:cNvCxnSpPr>
          <p:nvPr/>
        </p:nvCxnSpPr>
        <p:spPr>
          <a:xfrm>
            <a:off x="8353424" y="4034943"/>
            <a:ext cx="544345" cy="1803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el 1">
            <a:extLst>
              <a:ext uri="{FF2B5EF4-FFF2-40B4-BE49-F238E27FC236}">
                <a16:creationId xmlns:a16="http://schemas.microsoft.com/office/drawing/2014/main" id="{D615F91B-4ED2-CA41-9902-B5103E53166D}"/>
              </a:ext>
            </a:extLst>
          </p:cNvPr>
          <p:cNvSpPr txBox="1">
            <a:spLocks/>
          </p:cNvSpPr>
          <p:nvPr/>
        </p:nvSpPr>
        <p:spPr>
          <a:xfrm>
            <a:off x="283797" y="-268481"/>
            <a:ext cx="10782495"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rPr>
              <a:t>Overige activiteiten marcom-afdeling</a:t>
            </a:r>
          </a:p>
        </p:txBody>
      </p:sp>
      <p:sp>
        <p:nvSpPr>
          <p:cNvPr id="2" name="Rechthoek 1">
            <a:extLst>
              <a:ext uri="{FF2B5EF4-FFF2-40B4-BE49-F238E27FC236}">
                <a16:creationId xmlns:a16="http://schemas.microsoft.com/office/drawing/2014/main" id="{B214CF9D-7B4B-43C7-AF35-140ED559ECA0}"/>
              </a:ext>
            </a:extLst>
          </p:cNvPr>
          <p:cNvSpPr/>
          <p:nvPr/>
        </p:nvSpPr>
        <p:spPr>
          <a:xfrm>
            <a:off x="283799" y="291646"/>
            <a:ext cx="138371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AEEF"/>
                </a:solidFill>
                <a:effectLst/>
                <a:uLnTx/>
                <a:uFillTx/>
                <a:latin typeface="Poppins" panose="00000500000000000000" pitchFamily="2" charset="0"/>
                <a:ea typeface="+mn-ea"/>
                <a:cs typeface="Poppins" panose="00000500000000000000" pitchFamily="2" charset="0"/>
              </a:rPr>
              <a:t>Wat we doen</a:t>
            </a:r>
          </a:p>
        </p:txBody>
      </p:sp>
      <p:cxnSp>
        <p:nvCxnSpPr>
          <p:cNvPr id="9" name="Rechte verbindingslijn 8">
            <a:extLst>
              <a:ext uri="{FF2B5EF4-FFF2-40B4-BE49-F238E27FC236}">
                <a16:creationId xmlns:a16="http://schemas.microsoft.com/office/drawing/2014/main" id="{FC3364F2-D082-4D19-BB2D-4970281A2406}"/>
              </a:ext>
            </a:extLst>
          </p:cNvPr>
          <p:cNvCxnSpPr>
            <a:cxnSpLocks/>
          </p:cNvCxnSpPr>
          <p:nvPr/>
        </p:nvCxnSpPr>
        <p:spPr>
          <a:xfrm>
            <a:off x="2693721" y="2720104"/>
            <a:ext cx="0" cy="39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al 15">
            <a:extLst>
              <a:ext uri="{FF2B5EF4-FFF2-40B4-BE49-F238E27FC236}">
                <a16:creationId xmlns:a16="http://schemas.microsoft.com/office/drawing/2014/main" id="{81922D8C-605E-4CC4-924F-B6445C35E2F5}"/>
              </a:ext>
            </a:extLst>
          </p:cNvPr>
          <p:cNvSpPr/>
          <p:nvPr/>
        </p:nvSpPr>
        <p:spPr>
          <a:xfrm>
            <a:off x="2064266" y="3306943"/>
            <a:ext cx="1287263" cy="1251752"/>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al 21">
            <a:extLst>
              <a:ext uri="{FF2B5EF4-FFF2-40B4-BE49-F238E27FC236}">
                <a16:creationId xmlns:a16="http://schemas.microsoft.com/office/drawing/2014/main" id="{F28F3AF8-DC27-422B-BA04-78F94B3219ED}"/>
              </a:ext>
            </a:extLst>
          </p:cNvPr>
          <p:cNvSpPr/>
          <p:nvPr/>
        </p:nvSpPr>
        <p:spPr>
          <a:xfrm>
            <a:off x="2646576" y="3069392"/>
            <a:ext cx="94289" cy="91688"/>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hthoek 7">
            <a:extLst>
              <a:ext uri="{FF2B5EF4-FFF2-40B4-BE49-F238E27FC236}">
                <a16:creationId xmlns:a16="http://schemas.microsoft.com/office/drawing/2014/main" id="{B0E732B7-79BE-4716-B689-0150A7B24237}"/>
              </a:ext>
            </a:extLst>
          </p:cNvPr>
          <p:cNvSpPr/>
          <p:nvPr/>
        </p:nvSpPr>
        <p:spPr>
          <a:xfrm>
            <a:off x="2030469" y="3671209"/>
            <a:ext cx="135485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Interne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communicatie</a:t>
            </a:r>
          </a:p>
        </p:txBody>
      </p:sp>
      <p:pic>
        <p:nvPicPr>
          <p:cNvPr id="24" name="Afbeelding 23">
            <a:extLst>
              <a:ext uri="{FF2B5EF4-FFF2-40B4-BE49-F238E27FC236}">
                <a16:creationId xmlns:a16="http://schemas.microsoft.com/office/drawing/2014/main" id="{77AD037F-CE67-407C-99E9-26167F08DC1A}"/>
              </a:ext>
            </a:extLst>
          </p:cNvPr>
          <p:cNvPicPr>
            <a:picLocks noChangeAspect="1"/>
          </p:cNvPicPr>
          <p:nvPr/>
        </p:nvPicPr>
        <p:blipFill>
          <a:blip r:embed="rId3"/>
          <a:stretch>
            <a:fillRect/>
          </a:stretch>
        </p:blipFill>
        <p:spPr>
          <a:xfrm>
            <a:off x="2343546" y="1603739"/>
            <a:ext cx="728701" cy="1030759"/>
          </a:xfrm>
          <a:prstGeom prst="rect">
            <a:avLst/>
          </a:prstGeom>
        </p:spPr>
      </p:pic>
      <p:pic>
        <p:nvPicPr>
          <p:cNvPr id="27" name="Afbeelding 26">
            <a:extLst>
              <a:ext uri="{FF2B5EF4-FFF2-40B4-BE49-F238E27FC236}">
                <a16:creationId xmlns:a16="http://schemas.microsoft.com/office/drawing/2014/main" id="{F2EFB5BE-51F2-4BD1-86F3-ED2475AD0F50}"/>
              </a:ext>
            </a:extLst>
          </p:cNvPr>
          <p:cNvPicPr>
            <a:picLocks noChangeAspect="1"/>
          </p:cNvPicPr>
          <p:nvPr/>
        </p:nvPicPr>
        <p:blipFill>
          <a:blip r:embed="rId4"/>
          <a:stretch>
            <a:fillRect/>
          </a:stretch>
        </p:blipFill>
        <p:spPr>
          <a:xfrm>
            <a:off x="765119" y="5409858"/>
            <a:ext cx="1103416" cy="1266825"/>
          </a:xfrm>
          <a:prstGeom prst="rect">
            <a:avLst/>
          </a:prstGeom>
        </p:spPr>
      </p:pic>
      <p:pic>
        <p:nvPicPr>
          <p:cNvPr id="29" name="Afbeelding 28">
            <a:extLst>
              <a:ext uri="{FF2B5EF4-FFF2-40B4-BE49-F238E27FC236}">
                <a16:creationId xmlns:a16="http://schemas.microsoft.com/office/drawing/2014/main" id="{DCA88C6E-8A4C-4D6D-9930-39C9E3D7416E}"/>
              </a:ext>
            </a:extLst>
          </p:cNvPr>
          <p:cNvPicPr>
            <a:picLocks noChangeAspect="1"/>
          </p:cNvPicPr>
          <p:nvPr/>
        </p:nvPicPr>
        <p:blipFill>
          <a:blip r:embed="rId5"/>
          <a:stretch>
            <a:fillRect/>
          </a:stretch>
        </p:blipFill>
        <p:spPr>
          <a:xfrm>
            <a:off x="561095" y="1603739"/>
            <a:ext cx="884933" cy="1251752"/>
          </a:xfrm>
          <a:prstGeom prst="rect">
            <a:avLst/>
          </a:prstGeom>
        </p:spPr>
      </p:pic>
      <p:pic>
        <p:nvPicPr>
          <p:cNvPr id="30" name="Afbeelding 29">
            <a:extLst>
              <a:ext uri="{FF2B5EF4-FFF2-40B4-BE49-F238E27FC236}">
                <a16:creationId xmlns:a16="http://schemas.microsoft.com/office/drawing/2014/main" id="{61151C3B-52F4-4635-9CD1-C7660F820A16}"/>
              </a:ext>
            </a:extLst>
          </p:cNvPr>
          <p:cNvPicPr>
            <a:picLocks noChangeAspect="1"/>
          </p:cNvPicPr>
          <p:nvPr/>
        </p:nvPicPr>
        <p:blipFill>
          <a:blip r:embed="rId6"/>
          <a:stretch>
            <a:fillRect/>
          </a:stretch>
        </p:blipFill>
        <p:spPr>
          <a:xfrm>
            <a:off x="1180317" y="2144221"/>
            <a:ext cx="789667" cy="1118471"/>
          </a:xfrm>
          <a:prstGeom prst="rect">
            <a:avLst/>
          </a:prstGeom>
        </p:spPr>
      </p:pic>
      <p:pic>
        <p:nvPicPr>
          <p:cNvPr id="32" name="Afbeelding 31">
            <a:extLst>
              <a:ext uri="{FF2B5EF4-FFF2-40B4-BE49-F238E27FC236}">
                <a16:creationId xmlns:a16="http://schemas.microsoft.com/office/drawing/2014/main" id="{7FDEC0AE-18D2-4995-A90C-44BBE3CB3737}"/>
              </a:ext>
            </a:extLst>
          </p:cNvPr>
          <p:cNvPicPr>
            <a:picLocks noChangeAspect="1"/>
          </p:cNvPicPr>
          <p:nvPr/>
        </p:nvPicPr>
        <p:blipFill>
          <a:blip r:embed="rId7"/>
          <a:stretch>
            <a:fillRect/>
          </a:stretch>
        </p:blipFill>
        <p:spPr>
          <a:xfrm>
            <a:off x="376235" y="2471643"/>
            <a:ext cx="788401" cy="1115206"/>
          </a:xfrm>
          <a:prstGeom prst="rect">
            <a:avLst/>
          </a:prstGeom>
        </p:spPr>
      </p:pic>
      <p:pic>
        <p:nvPicPr>
          <p:cNvPr id="33" name="Afbeelding 32">
            <a:extLst>
              <a:ext uri="{FF2B5EF4-FFF2-40B4-BE49-F238E27FC236}">
                <a16:creationId xmlns:a16="http://schemas.microsoft.com/office/drawing/2014/main" id="{ADEFC7D5-D618-4D3A-93A5-5D4F3FEA6FA4}"/>
              </a:ext>
            </a:extLst>
          </p:cNvPr>
          <p:cNvPicPr>
            <a:picLocks noChangeAspect="1"/>
          </p:cNvPicPr>
          <p:nvPr/>
        </p:nvPicPr>
        <p:blipFill>
          <a:blip r:embed="rId8"/>
          <a:stretch>
            <a:fillRect/>
          </a:stretch>
        </p:blipFill>
        <p:spPr>
          <a:xfrm>
            <a:off x="344397" y="3871077"/>
            <a:ext cx="972430" cy="1375236"/>
          </a:xfrm>
          <a:prstGeom prst="rect">
            <a:avLst/>
          </a:prstGeom>
        </p:spPr>
      </p:pic>
      <p:pic>
        <p:nvPicPr>
          <p:cNvPr id="37" name="Afbeelding 36">
            <a:extLst>
              <a:ext uri="{FF2B5EF4-FFF2-40B4-BE49-F238E27FC236}">
                <a16:creationId xmlns:a16="http://schemas.microsoft.com/office/drawing/2014/main" id="{B40F8A94-F581-4906-BA7D-E6D279F6790D}"/>
              </a:ext>
            </a:extLst>
          </p:cNvPr>
          <p:cNvPicPr>
            <a:picLocks noChangeAspect="1"/>
          </p:cNvPicPr>
          <p:nvPr/>
        </p:nvPicPr>
        <p:blipFill>
          <a:blip r:embed="rId9"/>
          <a:stretch>
            <a:fillRect/>
          </a:stretch>
        </p:blipFill>
        <p:spPr>
          <a:xfrm>
            <a:off x="2985806" y="5083679"/>
            <a:ext cx="1079277" cy="647321"/>
          </a:xfrm>
          <a:prstGeom prst="rect">
            <a:avLst/>
          </a:prstGeom>
        </p:spPr>
      </p:pic>
      <p:cxnSp>
        <p:nvCxnSpPr>
          <p:cNvPr id="38" name="Rechte verbindingslijn 37">
            <a:extLst>
              <a:ext uri="{FF2B5EF4-FFF2-40B4-BE49-F238E27FC236}">
                <a16:creationId xmlns:a16="http://schemas.microsoft.com/office/drawing/2014/main" id="{8B9AE8BD-1399-4AB8-9B80-1BFE522DE559}"/>
              </a:ext>
            </a:extLst>
          </p:cNvPr>
          <p:cNvCxnSpPr>
            <a:cxnSpLocks/>
            <a:endCxn id="39" idx="2"/>
          </p:cNvCxnSpPr>
          <p:nvPr/>
        </p:nvCxnSpPr>
        <p:spPr>
          <a:xfrm>
            <a:off x="1392054" y="3376346"/>
            <a:ext cx="483641" cy="2815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Ovaal 38">
            <a:extLst>
              <a:ext uri="{FF2B5EF4-FFF2-40B4-BE49-F238E27FC236}">
                <a16:creationId xmlns:a16="http://schemas.microsoft.com/office/drawing/2014/main" id="{5FE15004-7279-4ED0-A866-0EB0F6308FDA}"/>
              </a:ext>
            </a:extLst>
          </p:cNvPr>
          <p:cNvSpPr/>
          <p:nvPr/>
        </p:nvSpPr>
        <p:spPr>
          <a:xfrm>
            <a:off x="1875695" y="3612056"/>
            <a:ext cx="94289" cy="91688"/>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6" name="Rechte verbindingslijn 45">
            <a:extLst>
              <a:ext uri="{FF2B5EF4-FFF2-40B4-BE49-F238E27FC236}">
                <a16:creationId xmlns:a16="http://schemas.microsoft.com/office/drawing/2014/main" id="{1D005B32-820C-4A35-8602-74AED54D0F80}"/>
              </a:ext>
            </a:extLst>
          </p:cNvPr>
          <p:cNvCxnSpPr>
            <a:cxnSpLocks/>
          </p:cNvCxnSpPr>
          <p:nvPr/>
        </p:nvCxnSpPr>
        <p:spPr>
          <a:xfrm flipH="1">
            <a:off x="1446028" y="4108392"/>
            <a:ext cx="432445" cy="193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al 46">
            <a:extLst>
              <a:ext uri="{FF2B5EF4-FFF2-40B4-BE49-F238E27FC236}">
                <a16:creationId xmlns:a16="http://schemas.microsoft.com/office/drawing/2014/main" id="{FA637098-2B76-4FA7-AEBE-4B83E09C2685}"/>
              </a:ext>
            </a:extLst>
          </p:cNvPr>
          <p:cNvSpPr/>
          <p:nvPr/>
        </p:nvSpPr>
        <p:spPr>
          <a:xfrm>
            <a:off x="1862818" y="4046983"/>
            <a:ext cx="94289" cy="91688"/>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1" name="Rechte verbindingslijn 50">
            <a:extLst>
              <a:ext uri="{FF2B5EF4-FFF2-40B4-BE49-F238E27FC236}">
                <a16:creationId xmlns:a16="http://schemas.microsoft.com/office/drawing/2014/main" id="{D23CE6F1-6ECD-4F00-86ED-1C998457307A}"/>
              </a:ext>
            </a:extLst>
          </p:cNvPr>
          <p:cNvCxnSpPr>
            <a:cxnSpLocks/>
          </p:cNvCxnSpPr>
          <p:nvPr/>
        </p:nvCxnSpPr>
        <p:spPr>
          <a:xfrm flipV="1">
            <a:off x="1532280" y="4507604"/>
            <a:ext cx="512126" cy="8310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al 51">
            <a:extLst>
              <a:ext uri="{FF2B5EF4-FFF2-40B4-BE49-F238E27FC236}">
                <a16:creationId xmlns:a16="http://schemas.microsoft.com/office/drawing/2014/main" id="{5A473F0E-A152-4AB0-9F51-6770A3AE56D7}"/>
              </a:ext>
            </a:extLst>
          </p:cNvPr>
          <p:cNvSpPr/>
          <p:nvPr/>
        </p:nvSpPr>
        <p:spPr>
          <a:xfrm>
            <a:off x="2024546" y="4437690"/>
            <a:ext cx="94289" cy="91688"/>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3" name="Rechte verbindingslijn 52">
            <a:extLst>
              <a:ext uri="{FF2B5EF4-FFF2-40B4-BE49-F238E27FC236}">
                <a16:creationId xmlns:a16="http://schemas.microsoft.com/office/drawing/2014/main" id="{5753A594-7B8E-4EB3-BCE4-A4A3B2499E3B}"/>
              </a:ext>
            </a:extLst>
          </p:cNvPr>
          <p:cNvCxnSpPr>
            <a:cxnSpLocks/>
          </p:cNvCxnSpPr>
          <p:nvPr/>
        </p:nvCxnSpPr>
        <p:spPr>
          <a:xfrm flipH="1">
            <a:off x="2558302" y="4725829"/>
            <a:ext cx="135419" cy="600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al 53">
            <a:extLst>
              <a:ext uri="{FF2B5EF4-FFF2-40B4-BE49-F238E27FC236}">
                <a16:creationId xmlns:a16="http://schemas.microsoft.com/office/drawing/2014/main" id="{1947EC76-7AE5-455E-981B-ED91829D30EE}"/>
              </a:ext>
            </a:extLst>
          </p:cNvPr>
          <p:cNvSpPr/>
          <p:nvPr/>
        </p:nvSpPr>
        <p:spPr>
          <a:xfrm>
            <a:off x="2646576" y="4649783"/>
            <a:ext cx="94289" cy="91688"/>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Ovaal 63">
            <a:extLst>
              <a:ext uri="{FF2B5EF4-FFF2-40B4-BE49-F238E27FC236}">
                <a16:creationId xmlns:a16="http://schemas.microsoft.com/office/drawing/2014/main" id="{07C57045-9EEC-47C4-9C74-6447518F2C98}"/>
              </a:ext>
            </a:extLst>
          </p:cNvPr>
          <p:cNvSpPr/>
          <p:nvPr/>
        </p:nvSpPr>
        <p:spPr>
          <a:xfrm>
            <a:off x="4030791" y="3308295"/>
            <a:ext cx="1287263" cy="1251752"/>
          </a:xfrm>
          <a:prstGeom prst="ellipse">
            <a:avLst/>
          </a:prstGeom>
          <a:solidFill>
            <a:srgbClr val="15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echthoek 64">
            <a:extLst>
              <a:ext uri="{FF2B5EF4-FFF2-40B4-BE49-F238E27FC236}">
                <a16:creationId xmlns:a16="http://schemas.microsoft.com/office/drawing/2014/main" id="{79791123-1C72-470C-8106-E2496E2F8B58}"/>
              </a:ext>
            </a:extLst>
          </p:cNvPr>
          <p:cNvSpPr/>
          <p:nvPr/>
        </p:nvSpPr>
        <p:spPr>
          <a:xfrm>
            <a:off x="4160499" y="3695990"/>
            <a:ext cx="102784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Partners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en klanten</a:t>
            </a:r>
          </a:p>
        </p:txBody>
      </p:sp>
      <p:pic>
        <p:nvPicPr>
          <p:cNvPr id="66" name="Afbeelding 65">
            <a:extLst>
              <a:ext uri="{FF2B5EF4-FFF2-40B4-BE49-F238E27FC236}">
                <a16:creationId xmlns:a16="http://schemas.microsoft.com/office/drawing/2014/main" id="{A0948EA0-8073-4175-9E87-3CE0C6728A98}"/>
              </a:ext>
            </a:extLst>
          </p:cNvPr>
          <p:cNvPicPr>
            <a:picLocks noChangeAspect="1"/>
          </p:cNvPicPr>
          <p:nvPr/>
        </p:nvPicPr>
        <p:blipFill>
          <a:blip r:embed="rId10"/>
          <a:stretch>
            <a:fillRect/>
          </a:stretch>
        </p:blipFill>
        <p:spPr>
          <a:xfrm>
            <a:off x="3874863" y="1457700"/>
            <a:ext cx="884920" cy="1257518"/>
          </a:xfrm>
          <a:prstGeom prst="rect">
            <a:avLst/>
          </a:prstGeom>
        </p:spPr>
      </p:pic>
      <p:pic>
        <p:nvPicPr>
          <p:cNvPr id="67" name="Afbeelding 66">
            <a:extLst>
              <a:ext uri="{FF2B5EF4-FFF2-40B4-BE49-F238E27FC236}">
                <a16:creationId xmlns:a16="http://schemas.microsoft.com/office/drawing/2014/main" id="{78680B10-20C2-4BA1-871A-61E9738571C0}"/>
              </a:ext>
            </a:extLst>
          </p:cNvPr>
          <p:cNvPicPr>
            <a:picLocks noChangeAspect="1"/>
          </p:cNvPicPr>
          <p:nvPr/>
        </p:nvPicPr>
        <p:blipFill>
          <a:blip r:embed="rId11"/>
          <a:stretch>
            <a:fillRect/>
          </a:stretch>
        </p:blipFill>
        <p:spPr>
          <a:xfrm>
            <a:off x="4661175" y="2021774"/>
            <a:ext cx="1004400" cy="710070"/>
          </a:xfrm>
          <a:prstGeom prst="rect">
            <a:avLst/>
          </a:prstGeom>
        </p:spPr>
      </p:pic>
      <p:pic>
        <p:nvPicPr>
          <p:cNvPr id="68" name="Afbeelding 67">
            <a:extLst>
              <a:ext uri="{FF2B5EF4-FFF2-40B4-BE49-F238E27FC236}">
                <a16:creationId xmlns:a16="http://schemas.microsoft.com/office/drawing/2014/main" id="{353ED9A3-E249-435E-B6E9-83AC68CAE658}"/>
              </a:ext>
            </a:extLst>
          </p:cNvPr>
          <p:cNvPicPr>
            <a:picLocks noChangeAspect="1"/>
          </p:cNvPicPr>
          <p:nvPr/>
        </p:nvPicPr>
        <p:blipFill>
          <a:blip r:embed="rId12"/>
          <a:stretch>
            <a:fillRect/>
          </a:stretch>
        </p:blipFill>
        <p:spPr>
          <a:xfrm>
            <a:off x="4223262" y="5246313"/>
            <a:ext cx="1038131" cy="778598"/>
          </a:xfrm>
          <a:prstGeom prst="rect">
            <a:avLst/>
          </a:prstGeom>
        </p:spPr>
      </p:pic>
      <p:cxnSp>
        <p:nvCxnSpPr>
          <p:cNvPr id="69" name="Rechte verbindingslijn 68">
            <a:extLst>
              <a:ext uri="{FF2B5EF4-FFF2-40B4-BE49-F238E27FC236}">
                <a16:creationId xmlns:a16="http://schemas.microsoft.com/office/drawing/2014/main" id="{E987758F-6EC2-4DBF-9307-9264E5E55B6E}"/>
              </a:ext>
            </a:extLst>
          </p:cNvPr>
          <p:cNvCxnSpPr>
            <a:cxnSpLocks/>
          </p:cNvCxnSpPr>
          <p:nvPr/>
        </p:nvCxnSpPr>
        <p:spPr>
          <a:xfrm>
            <a:off x="4716506" y="2807781"/>
            <a:ext cx="0" cy="39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Ovaal 69">
            <a:extLst>
              <a:ext uri="{FF2B5EF4-FFF2-40B4-BE49-F238E27FC236}">
                <a16:creationId xmlns:a16="http://schemas.microsoft.com/office/drawing/2014/main" id="{F9BEC22C-C31E-4B21-8EAC-2C4EB552AF61}"/>
              </a:ext>
            </a:extLst>
          </p:cNvPr>
          <p:cNvSpPr/>
          <p:nvPr/>
        </p:nvSpPr>
        <p:spPr>
          <a:xfrm>
            <a:off x="4669361" y="3157069"/>
            <a:ext cx="94289" cy="91688"/>
          </a:xfrm>
          <a:prstGeom prst="ellipse">
            <a:avLst/>
          </a:prstGeom>
          <a:solidFill>
            <a:srgbClr val="15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1" name="Rechte verbindingslijn 70">
            <a:extLst>
              <a:ext uri="{FF2B5EF4-FFF2-40B4-BE49-F238E27FC236}">
                <a16:creationId xmlns:a16="http://schemas.microsoft.com/office/drawing/2014/main" id="{5528ABB0-6F97-491B-8D05-3D278F75CCDA}"/>
              </a:ext>
            </a:extLst>
          </p:cNvPr>
          <p:cNvCxnSpPr>
            <a:cxnSpLocks/>
          </p:cNvCxnSpPr>
          <p:nvPr/>
        </p:nvCxnSpPr>
        <p:spPr>
          <a:xfrm>
            <a:off x="4716506" y="4710993"/>
            <a:ext cx="0" cy="39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Ovaal 71">
            <a:extLst>
              <a:ext uri="{FF2B5EF4-FFF2-40B4-BE49-F238E27FC236}">
                <a16:creationId xmlns:a16="http://schemas.microsoft.com/office/drawing/2014/main" id="{49992ED0-18D2-45F8-B7E3-2193CD7A0F65}"/>
              </a:ext>
            </a:extLst>
          </p:cNvPr>
          <p:cNvSpPr/>
          <p:nvPr/>
        </p:nvSpPr>
        <p:spPr>
          <a:xfrm>
            <a:off x="4669361" y="4679985"/>
            <a:ext cx="94289" cy="91688"/>
          </a:xfrm>
          <a:prstGeom prst="ellipse">
            <a:avLst/>
          </a:prstGeom>
          <a:solidFill>
            <a:srgbClr val="15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Ovaal 73">
            <a:extLst>
              <a:ext uri="{FF2B5EF4-FFF2-40B4-BE49-F238E27FC236}">
                <a16:creationId xmlns:a16="http://schemas.microsoft.com/office/drawing/2014/main" id="{4A80CC38-6346-4359-AEEB-4DE13D840BD7}"/>
              </a:ext>
            </a:extLst>
          </p:cNvPr>
          <p:cNvSpPr/>
          <p:nvPr/>
        </p:nvSpPr>
        <p:spPr>
          <a:xfrm>
            <a:off x="7023027" y="3341029"/>
            <a:ext cx="1287263" cy="1251752"/>
          </a:xfrm>
          <a:prstGeom prst="ellips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hthoek 74">
            <a:extLst>
              <a:ext uri="{FF2B5EF4-FFF2-40B4-BE49-F238E27FC236}">
                <a16:creationId xmlns:a16="http://schemas.microsoft.com/office/drawing/2014/main" id="{76FBC345-FCDA-4F42-9D43-4EDC0B01041A}"/>
              </a:ext>
            </a:extLst>
          </p:cNvPr>
          <p:cNvSpPr/>
          <p:nvPr/>
        </p:nvSpPr>
        <p:spPr>
          <a:xfrm>
            <a:off x="7208560" y="3828405"/>
            <a:ext cx="949299"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151515"/>
                </a:solidFill>
                <a:effectLst/>
                <a:uLnTx/>
                <a:uFillTx/>
                <a:latin typeface="Poppins" panose="00000500000000000000" pitchFamily="2" charset="0"/>
                <a:ea typeface="+mn-ea"/>
                <a:cs typeface="Poppins" panose="00000500000000000000" pitchFamily="2" charset="0"/>
              </a:rPr>
              <a:t>Drukwerk</a:t>
            </a:r>
          </a:p>
        </p:txBody>
      </p:sp>
      <p:cxnSp>
        <p:nvCxnSpPr>
          <p:cNvPr id="76" name="Rechte verbindingslijn 75">
            <a:extLst>
              <a:ext uri="{FF2B5EF4-FFF2-40B4-BE49-F238E27FC236}">
                <a16:creationId xmlns:a16="http://schemas.microsoft.com/office/drawing/2014/main" id="{AB07054B-371B-49C7-BEEA-EDD27FC27439}"/>
              </a:ext>
            </a:extLst>
          </p:cNvPr>
          <p:cNvCxnSpPr>
            <a:cxnSpLocks/>
          </p:cNvCxnSpPr>
          <p:nvPr/>
        </p:nvCxnSpPr>
        <p:spPr>
          <a:xfrm>
            <a:off x="7683210" y="2835065"/>
            <a:ext cx="0" cy="39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Ovaal 76">
            <a:extLst>
              <a:ext uri="{FF2B5EF4-FFF2-40B4-BE49-F238E27FC236}">
                <a16:creationId xmlns:a16="http://schemas.microsoft.com/office/drawing/2014/main" id="{6691BAAC-AB59-4621-B684-36A913B18674}"/>
              </a:ext>
            </a:extLst>
          </p:cNvPr>
          <p:cNvSpPr/>
          <p:nvPr/>
        </p:nvSpPr>
        <p:spPr>
          <a:xfrm>
            <a:off x="7636065" y="3184353"/>
            <a:ext cx="94289" cy="91688"/>
          </a:xfrm>
          <a:prstGeom prst="ellips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8" name="Rechte verbindingslijn 77">
            <a:extLst>
              <a:ext uri="{FF2B5EF4-FFF2-40B4-BE49-F238E27FC236}">
                <a16:creationId xmlns:a16="http://schemas.microsoft.com/office/drawing/2014/main" id="{38AAD9AD-97A8-4F06-BFFA-29C823374AE0}"/>
              </a:ext>
            </a:extLst>
          </p:cNvPr>
          <p:cNvCxnSpPr>
            <a:cxnSpLocks/>
          </p:cNvCxnSpPr>
          <p:nvPr/>
        </p:nvCxnSpPr>
        <p:spPr>
          <a:xfrm>
            <a:off x="7666658" y="4725136"/>
            <a:ext cx="0" cy="39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Ovaal 78">
            <a:extLst>
              <a:ext uri="{FF2B5EF4-FFF2-40B4-BE49-F238E27FC236}">
                <a16:creationId xmlns:a16="http://schemas.microsoft.com/office/drawing/2014/main" id="{438C3C47-803D-490C-8B7E-77813378195C}"/>
              </a:ext>
            </a:extLst>
          </p:cNvPr>
          <p:cNvSpPr/>
          <p:nvPr/>
        </p:nvSpPr>
        <p:spPr>
          <a:xfrm>
            <a:off x="7624112" y="4710993"/>
            <a:ext cx="94289" cy="91688"/>
          </a:xfrm>
          <a:prstGeom prst="ellips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Ovaal 79">
            <a:extLst>
              <a:ext uri="{FF2B5EF4-FFF2-40B4-BE49-F238E27FC236}">
                <a16:creationId xmlns:a16="http://schemas.microsoft.com/office/drawing/2014/main" id="{89975483-67A3-4954-9AB8-1BC867F80928}"/>
              </a:ext>
            </a:extLst>
          </p:cNvPr>
          <p:cNvSpPr/>
          <p:nvPr/>
        </p:nvSpPr>
        <p:spPr>
          <a:xfrm>
            <a:off x="10528502" y="3300945"/>
            <a:ext cx="1287263" cy="1251752"/>
          </a:xfrm>
          <a:prstGeom prst="ellipse">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hthoek 80">
            <a:extLst>
              <a:ext uri="{FF2B5EF4-FFF2-40B4-BE49-F238E27FC236}">
                <a16:creationId xmlns:a16="http://schemas.microsoft.com/office/drawing/2014/main" id="{BC81757F-1548-4D94-8D8B-B2836AD43D87}"/>
              </a:ext>
            </a:extLst>
          </p:cNvPr>
          <p:cNvSpPr/>
          <p:nvPr/>
        </p:nvSpPr>
        <p:spPr>
          <a:xfrm>
            <a:off x="10769618" y="3803788"/>
            <a:ext cx="805029"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151515"/>
                </a:solidFill>
                <a:effectLst/>
                <a:uLnTx/>
                <a:uFillTx/>
                <a:latin typeface="Poppins" panose="00000500000000000000" pitchFamily="2" charset="0"/>
                <a:ea typeface="+mn-ea"/>
                <a:cs typeface="Poppins" panose="00000500000000000000" pitchFamily="2" charset="0"/>
              </a:rPr>
              <a:t>Overige</a:t>
            </a:r>
          </a:p>
        </p:txBody>
      </p:sp>
      <p:pic>
        <p:nvPicPr>
          <p:cNvPr id="1026" name="Picture 2" descr="Online zoeken naar een baan symbool | Gratis Iconen">
            <a:extLst>
              <a:ext uri="{FF2B5EF4-FFF2-40B4-BE49-F238E27FC236}">
                <a16:creationId xmlns:a16="http://schemas.microsoft.com/office/drawing/2014/main" id="{D86FC8C8-D4D1-4954-82D5-D061B74D76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25439" y="2739627"/>
            <a:ext cx="709855" cy="7098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bsite under construction">
            <a:extLst>
              <a:ext uri="{FF2B5EF4-FFF2-40B4-BE49-F238E27FC236}">
                <a16:creationId xmlns:a16="http://schemas.microsoft.com/office/drawing/2014/main" id="{9CBFA91A-BE98-4966-A031-C8D96027445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90340" y="5040179"/>
            <a:ext cx="1079278" cy="1079278"/>
          </a:xfrm>
          <a:prstGeom prst="rect">
            <a:avLst/>
          </a:prstGeom>
          <a:noFill/>
          <a:extLst>
            <a:ext uri="{909E8E84-426E-40DD-AFC4-6F175D3DCCD1}">
              <a14:hiddenFill xmlns:a14="http://schemas.microsoft.com/office/drawing/2010/main">
                <a:solidFill>
                  <a:srgbClr val="FFFFFF"/>
                </a:solidFill>
              </a14:hiddenFill>
            </a:ext>
          </a:extLst>
        </p:spPr>
      </p:pic>
      <p:pic>
        <p:nvPicPr>
          <p:cNvPr id="82" name="Afbeelding 81">
            <a:extLst>
              <a:ext uri="{FF2B5EF4-FFF2-40B4-BE49-F238E27FC236}">
                <a16:creationId xmlns:a16="http://schemas.microsoft.com/office/drawing/2014/main" id="{A4672670-38E1-404D-8483-AD3FC61F9C0B}"/>
              </a:ext>
            </a:extLst>
          </p:cNvPr>
          <p:cNvPicPr>
            <a:picLocks noChangeAspect="1"/>
          </p:cNvPicPr>
          <p:nvPr/>
        </p:nvPicPr>
        <p:blipFill>
          <a:blip r:embed="rId15"/>
          <a:stretch>
            <a:fillRect/>
          </a:stretch>
        </p:blipFill>
        <p:spPr>
          <a:xfrm>
            <a:off x="6973146" y="2096337"/>
            <a:ext cx="619909" cy="412504"/>
          </a:xfrm>
          <a:prstGeom prst="rect">
            <a:avLst/>
          </a:prstGeom>
        </p:spPr>
      </p:pic>
      <p:pic>
        <p:nvPicPr>
          <p:cNvPr id="83" name="Afbeelding 82">
            <a:extLst>
              <a:ext uri="{FF2B5EF4-FFF2-40B4-BE49-F238E27FC236}">
                <a16:creationId xmlns:a16="http://schemas.microsoft.com/office/drawing/2014/main" id="{46CD70A2-A7D1-490C-A497-DB333DAFCD66}"/>
              </a:ext>
            </a:extLst>
          </p:cNvPr>
          <p:cNvPicPr>
            <a:picLocks noChangeAspect="1"/>
          </p:cNvPicPr>
          <p:nvPr/>
        </p:nvPicPr>
        <p:blipFill>
          <a:blip r:embed="rId16"/>
          <a:stretch>
            <a:fillRect/>
          </a:stretch>
        </p:blipFill>
        <p:spPr>
          <a:xfrm>
            <a:off x="7740085" y="2097644"/>
            <a:ext cx="608292" cy="414277"/>
          </a:xfrm>
          <a:prstGeom prst="rect">
            <a:avLst/>
          </a:prstGeom>
        </p:spPr>
      </p:pic>
      <p:pic>
        <p:nvPicPr>
          <p:cNvPr id="85" name="Afbeelding 84">
            <a:extLst>
              <a:ext uri="{FF2B5EF4-FFF2-40B4-BE49-F238E27FC236}">
                <a16:creationId xmlns:a16="http://schemas.microsoft.com/office/drawing/2014/main" id="{2BA44575-104C-481F-920A-ECD0F5A9BBBD}"/>
              </a:ext>
            </a:extLst>
          </p:cNvPr>
          <p:cNvPicPr>
            <a:picLocks noChangeAspect="1"/>
          </p:cNvPicPr>
          <p:nvPr/>
        </p:nvPicPr>
        <p:blipFill>
          <a:blip r:embed="rId17"/>
          <a:stretch>
            <a:fillRect/>
          </a:stretch>
        </p:blipFill>
        <p:spPr>
          <a:xfrm>
            <a:off x="8751765" y="3032551"/>
            <a:ext cx="688642" cy="974096"/>
          </a:xfrm>
          <a:prstGeom prst="rect">
            <a:avLst/>
          </a:prstGeom>
        </p:spPr>
      </p:pic>
      <p:sp>
        <p:nvSpPr>
          <p:cNvPr id="86" name="AutoShape 6" descr="blob:https://web.whatsapp.com/dcb38284-1ccc-407f-a087-42cf7f271c56">
            <a:extLst>
              <a:ext uri="{FF2B5EF4-FFF2-40B4-BE49-F238E27FC236}">
                <a16:creationId xmlns:a16="http://schemas.microsoft.com/office/drawing/2014/main" id="{A5752A47-7940-440C-93E2-F9C4022ECE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0" name="Afbeelding 89">
            <a:extLst>
              <a:ext uri="{FF2B5EF4-FFF2-40B4-BE49-F238E27FC236}">
                <a16:creationId xmlns:a16="http://schemas.microsoft.com/office/drawing/2014/main" id="{0F77D01C-50B7-41BB-B1C9-6C5DF6480808}"/>
              </a:ext>
            </a:extLst>
          </p:cNvPr>
          <p:cNvPicPr>
            <a:picLocks noChangeAspect="1"/>
          </p:cNvPicPr>
          <p:nvPr/>
        </p:nvPicPr>
        <p:blipFill>
          <a:blip r:embed="rId18"/>
          <a:stretch>
            <a:fillRect/>
          </a:stretch>
        </p:blipFill>
        <p:spPr>
          <a:xfrm>
            <a:off x="7718401" y="5269720"/>
            <a:ext cx="984101" cy="656068"/>
          </a:xfrm>
          <a:prstGeom prst="rect">
            <a:avLst/>
          </a:prstGeom>
        </p:spPr>
      </p:pic>
      <p:pic>
        <p:nvPicPr>
          <p:cNvPr id="91" name="Afbeelding 90">
            <a:extLst>
              <a:ext uri="{FF2B5EF4-FFF2-40B4-BE49-F238E27FC236}">
                <a16:creationId xmlns:a16="http://schemas.microsoft.com/office/drawing/2014/main" id="{DA612979-C256-4975-BF20-C5DE39640C72}"/>
              </a:ext>
            </a:extLst>
          </p:cNvPr>
          <p:cNvPicPr>
            <a:picLocks noChangeAspect="1"/>
          </p:cNvPicPr>
          <p:nvPr/>
        </p:nvPicPr>
        <p:blipFill>
          <a:blip r:embed="rId19"/>
          <a:stretch>
            <a:fillRect/>
          </a:stretch>
        </p:blipFill>
        <p:spPr>
          <a:xfrm>
            <a:off x="9105489" y="4142305"/>
            <a:ext cx="534606" cy="709854"/>
          </a:xfrm>
          <a:prstGeom prst="rect">
            <a:avLst/>
          </a:prstGeom>
        </p:spPr>
      </p:pic>
      <p:pic>
        <p:nvPicPr>
          <p:cNvPr id="94" name="Afbeelding 93">
            <a:extLst>
              <a:ext uri="{FF2B5EF4-FFF2-40B4-BE49-F238E27FC236}">
                <a16:creationId xmlns:a16="http://schemas.microsoft.com/office/drawing/2014/main" id="{ACAB1FD3-A5BC-445E-B4ED-C8FA3F990DA7}"/>
              </a:ext>
            </a:extLst>
          </p:cNvPr>
          <p:cNvPicPr>
            <a:picLocks noChangeAspect="1"/>
          </p:cNvPicPr>
          <p:nvPr/>
        </p:nvPicPr>
        <p:blipFill>
          <a:blip r:embed="rId20"/>
          <a:stretch>
            <a:fillRect/>
          </a:stretch>
        </p:blipFill>
        <p:spPr>
          <a:xfrm>
            <a:off x="5888537" y="2881753"/>
            <a:ext cx="682207" cy="909609"/>
          </a:xfrm>
          <a:prstGeom prst="rect">
            <a:avLst/>
          </a:prstGeom>
        </p:spPr>
      </p:pic>
      <p:pic>
        <p:nvPicPr>
          <p:cNvPr id="95" name="Afbeelding 94">
            <a:extLst>
              <a:ext uri="{FF2B5EF4-FFF2-40B4-BE49-F238E27FC236}">
                <a16:creationId xmlns:a16="http://schemas.microsoft.com/office/drawing/2014/main" id="{0124F467-8F3A-41AC-82E6-6244C31D4F58}"/>
              </a:ext>
            </a:extLst>
          </p:cNvPr>
          <p:cNvPicPr>
            <a:picLocks noChangeAspect="1"/>
          </p:cNvPicPr>
          <p:nvPr/>
        </p:nvPicPr>
        <p:blipFill>
          <a:blip r:embed="rId21"/>
          <a:stretch>
            <a:fillRect/>
          </a:stretch>
        </p:blipFill>
        <p:spPr>
          <a:xfrm>
            <a:off x="5986773" y="4126274"/>
            <a:ext cx="601209" cy="886921"/>
          </a:xfrm>
          <a:prstGeom prst="rect">
            <a:avLst/>
          </a:prstGeom>
        </p:spPr>
      </p:pic>
      <p:cxnSp>
        <p:nvCxnSpPr>
          <p:cNvPr id="98" name="Rechte verbindingslijn 97">
            <a:extLst>
              <a:ext uri="{FF2B5EF4-FFF2-40B4-BE49-F238E27FC236}">
                <a16:creationId xmlns:a16="http://schemas.microsoft.com/office/drawing/2014/main" id="{F5F3D9CB-45F4-4A6D-86C7-E4F29EDE3089}"/>
              </a:ext>
            </a:extLst>
          </p:cNvPr>
          <p:cNvCxnSpPr>
            <a:cxnSpLocks/>
          </p:cNvCxnSpPr>
          <p:nvPr/>
        </p:nvCxnSpPr>
        <p:spPr>
          <a:xfrm>
            <a:off x="6645835" y="3429000"/>
            <a:ext cx="319552" cy="1358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Ovaal 98">
            <a:extLst>
              <a:ext uri="{FF2B5EF4-FFF2-40B4-BE49-F238E27FC236}">
                <a16:creationId xmlns:a16="http://schemas.microsoft.com/office/drawing/2014/main" id="{1C4A7D32-7E8E-4B8F-9A1B-27789D149581}"/>
              </a:ext>
            </a:extLst>
          </p:cNvPr>
          <p:cNvSpPr/>
          <p:nvPr/>
        </p:nvSpPr>
        <p:spPr>
          <a:xfrm>
            <a:off x="6918242" y="3518162"/>
            <a:ext cx="94289" cy="91688"/>
          </a:xfrm>
          <a:prstGeom prst="ellips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Ovaal 100">
            <a:extLst>
              <a:ext uri="{FF2B5EF4-FFF2-40B4-BE49-F238E27FC236}">
                <a16:creationId xmlns:a16="http://schemas.microsoft.com/office/drawing/2014/main" id="{5AC6ADD2-BFC6-45A8-85E1-1BBAB3DF159A}"/>
              </a:ext>
            </a:extLst>
          </p:cNvPr>
          <p:cNvSpPr/>
          <p:nvPr/>
        </p:nvSpPr>
        <p:spPr>
          <a:xfrm>
            <a:off x="8353424" y="3989099"/>
            <a:ext cx="94289" cy="91688"/>
          </a:xfrm>
          <a:prstGeom prst="ellips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Ovaal 103">
            <a:extLst>
              <a:ext uri="{FF2B5EF4-FFF2-40B4-BE49-F238E27FC236}">
                <a16:creationId xmlns:a16="http://schemas.microsoft.com/office/drawing/2014/main" id="{A339051F-4AF1-4BD0-A24C-95EFBD22FD0D}"/>
              </a:ext>
            </a:extLst>
          </p:cNvPr>
          <p:cNvSpPr/>
          <p:nvPr/>
        </p:nvSpPr>
        <p:spPr>
          <a:xfrm>
            <a:off x="6966744" y="4346002"/>
            <a:ext cx="94289" cy="91688"/>
          </a:xfrm>
          <a:prstGeom prst="ellips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8" name="Rechte verbindingslijn 107">
            <a:extLst>
              <a:ext uri="{FF2B5EF4-FFF2-40B4-BE49-F238E27FC236}">
                <a16:creationId xmlns:a16="http://schemas.microsoft.com/office/drawing/2014/main" id="{F7D650C3-A9B5-4B92-A47F-00EBE99D8B94}"/>
              </a:ext>
            </a:extLst>
          </p:cNvPr>
          <p:cNvCxnSpPr>
            <a:cxnSpLocks/>
          </p:cNvCxnSpPr>
          <p:nvPr/>
        </p:nvCxnSpPr>
        <p:spPr>
          <a:xfrm>
            <a:off x="11158528" y="2820891"/>
            <a:ext cx="0" cy="39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Ovaal 108">
            <a:extLst>
              <a:ext uri="{FF2B5EF4-FFF2-40B4-BE49-F238E27FC236}">
                <a16:creationId xmlns:a16="http://schemas.microsoft.com/office/drawing/2014/main" id="{014A9C9C-0BDD-4083-9158-D8A3D23D9832}"/>
              </a:ext>
            </a:extLst>
          </p:cNvPr>
          <p:cNvSpPr/>
          <p:nvPr/>
        </p:nvSpPr>
        <p:spPr>
          <a:xfrm>
            <a:off x="11111383" y="3170179"/>
            <a:ext cx="94289" cy="91688"/>
          </a:xfrm>
          <a:prstGeom prst="ellipse">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200"/>
              </a:solidFill>
              <a:effectLst/>
              <a:uLnTx/>
              <a:uFillTx/>
              <a:latin typeface="Calibri" panose="020F0502020204030204"/>
              <a:ea typeface="+mn-ea"/>
              <a:cs typeface="+mn-cs"/>
            </a:endParaRPr>
          </a:p>
        </p:txBody>
      </p:sp>
      <p:sp>
        <p:nvSpPr>
          <p:cNvPr id="110" name="Ovaal 109">
            <a:extLst>
              <a:ext uri="{FF2B5EF4-FFF2-40B4-BE49-F238E27FC236}">
                <a16:creationId xmlns:a16="http://schemas.microsoft.com/office/drawing/2014/main" id="{7D04F132-A633-471E-90D0-0DA429D6AF28}"/>
              </a:ext>
            </a:extLst>
          </p:cNvPr>
          <p:cNvSpPr/>
          <p:nvPr/>
        </p:nvSpPr>
        <p:spPr>
          <a:xfrm>
            <a:off x="10646706" y="4601712"/>
            <a:ext cx="94289" cy="91688"/>
          </a:xfrm>
          <a:prstGeom prst="ellipse">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200"/>
              </a:solidFill>
              <a:effectLst/>
              <a:uLnTx/>
              <a:uFillTx/>
              <a:latin typeface="Calibri" panose="020F0502020204030204"/>
              <a:ea typeface="+mn-ea"/>
              <a:cs typeface="+mn-cs"/>
            </a:endParaRPr>
          </a:p>
        </p:txBody>
      </p:sp>
      <p:pic>
        <p:nvPicPr>
          <p:cNvPr id="1034" name="Picture 10" descr="Geen fotobeschrijving beschikbaar.">
            <a:extLst>
              <a:ext uri="{FF2B5EF4-FFF2-40B4-BE49-F238E27FC236}">
                <a16:creationId xmlns:a16="http://schemas.microsoft.com/office/drawing/2014/main" id="{5624076C-AC50-4728-B67F-7AF619D1190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682252" y="5269720"/>
            <a:ext cx="984406" cy="656068"/>
          </a:xfrm>
          <a:prstGeom prst="rect">
            <a:avLst/>
          </a:prstGeom>
          <a:noFill/>
          <a:extLst>
            <a:ext uri="{909E8E84-426E-40DD-AFC4-6F175D3DCCD1}">
              <a14:hiddenFill xmlns:a14="http://schemas.microsoft.com/office/drawing/2010/main">
                <a:solidFill>
                  <a:srgbClr val="FFFFFF"/>
                </a:solidFill>
              </a14:hiddenFill>
            </a:ext>
          </a:extLst>
        </p:spPr>
      </p:pic>
      <p:pic>
        <p:nvPicPr>
          <p:cNvPr id="112" name="Afbeelding 111">
            <a:extLst>
              <a:ext uri="{FF2B5EF4-FFF2-40B4-BE49-F238E27FC236}">
                <a16:creationId xmlns:a16="http://schemas.microsoft.com/office/drawing/2014/main" id="{223AC9A8-F133-474E-971C-AEBF5CAD70C9}"/>
              </a:ext>
            </a:extLst>
          </p:cNvPr>
          <p:cNvPicPr>
            <a:picLocks noChangeAspect="1"/>
          </p:cNvPicPr>
          <p:nvPr/>
        </p:nvPicPr>
        <p:blipFill>
          <a:blip r:embed="rId23"/>
          <a:stretch>
            <a:fillRect/>
          </a:stretch>
        </p:blipFill>
        <p:spPr>
          <a:xfrm>
            <a:off x="10816380" y="5369533"/>
            <a:ext cx="1228026" cy="600737"/>
          </a:xfrm>
          <a:prstGeom prst="rect">
            <a:avLst/>
          </a:prstGeom>
        </p:spPr>
      </p:pic>
      <p:sp>
        <p:nvSpPr>
          <p:cNvPr id="117" name="Ovaal 116">
            <a:extLst>
              <a:ext uri="{FF2B5EF4-FFF2-40B4-BE49-F238E27FC236}">
                <a16:creationId xmlns:a16="http://schemas.microsoft.com/office/drawing/2014/main" id="{60CE84F2-FB9E-492B-A11F-9310F1EA4A30}"/>
              </a:ext>
            </a:extLst>
          </p:cNvPr>
          <p:cNvSpPr/>
          <p:nvPr/>
        </p:nvSpPr>
        <p:spPr>
          <a:xfrm>
            <a:off x="11255731" y="4690811"/>
            <a:ext cx="94289" cy="91688"/>
          </a:xfrm>
          <a:prstGeom prst="ellipse">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200"/>
              </a:solidFill>
              <a:effectLst/>
              <a:uLnTx/>
              <a:uFillTx/>
              <a:latin typeface="Calibri" panose="020F0502020204030204"/>
              <a:ea typeface="+mn-ea"/>
              <a:cs typeface="+mn-cs"/>
            </a:endParaRPr>
          </a:p>
        </p:txBody>
      </p:sp>
      <p:sp>
        <p:nvSpPr>
          <p:cNvPr id="127" name="Tijdelijke aanduiding voor inhoud 2">
            <a:extLst>
              <a:ext uri="{FF2B5EF4-FFF2-40B4-BE49-F238E27FC236}">
                <a16:creationId xmlns:a16="http://schemas.microsoft.com/office/drawing/2014/main" id="{2CBFF42E-9449-49A3-8BFE-F70F855859E5}"/>
              </a:ext>
            </a:extLst>
          </p:cNvPr>
          <p:cNvSpPr txBox="1">
            <a:spLocks/>
          </p:cNvSpPr>
          <p:nvPr/>
        </p:nvSpPr>
        <p:spPr>
          <a:xfrm>
            <a:off x="10726183" y="5802813"/>
            <a:ext cx="6115190" cy="2718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105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(4 uur per week)</a:t>
            </a:r>
          </a:p>
        </p:txBody>
      </p:sp>
      <p:pic>
        <p:nvPicPr>
          <p:cNvPr id="2050" name="Picture 2" descr="Google Analytics - Wikipedia">
            <a:extLst>
              <a:ext uri="{FF2B5EF4-FFF2-40B4-BE49-F238E27FC236}">
                <a16:creationId xmlns:a16="http://schemas.microsoft.com/office/drawing/2014/main" id="{181F7DFE-97DA-4ADA-A7D4-7D4C87678AC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29672" y="1813349"/>
            <a:ext cx="884920" cy="884920"/>
          </a:xfrm>
          <a:prstGeom prst="rect">
            <a:avLst/>
          </a:prstGeom>
          <a:noFill/>
          <a:extLst>
            <a:ext uri="{909E8E84-426E-40DD-AFC4-6F175D3DCCD1}">
              <a14:hiddenFill xmlns:a14="http://schemas.microsoft.com/office/drawing/2010/main">
                <a:solidFill>
                  <a:srgbClr val="FFFFFF"/>
                </a:solidFill>
              </a14:hiddenFill>
            </a:ext>
          </a:extLst>
        </p:spPr>
      </p:pic>
      <p:cxnSp>
        <p:nvCxnSpPr>
          <p:cNvPr id="88" name="Rechte verbindingslijn 87">
            <a:extLst>
              <a:ext uri="{FF2B5EF4-FFF2-40B4-BE49-F238E27FC236}">
                <a16:creationId xmlns:a16="http://schemas.microsoft.com/office/drawing/2014/main" id="{87187D3B-9E81-4EBA-94C3-925EFA78F187}"/>
              </a:ext>
            </a:extLst>
          </p:cNvPr>
          <p:cNvCxnSpPr>
            <a:cxnSpLocks/>
          </p:cNvCxnSpPr>
          <p:nvPr/>
        </p:nvCxnSpPr>
        <p:spPr>
          <a:xfrm>
            <a:off x="10124094" y="3449482"/>
            <a:ext cx="357804" cy="2944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Ovaal 72">
            <a:extLst>
              <a:ext uri="{FF2B5EF4-FFF2-40B4-BE49-F238E27FC236}">
                <a16:creationId xmlns:a16="http://schemas.microsoft.com/office/drawing/2014/main" id="{FA73397F-3A5C-4B33-A8F4-0197A4C8266A}"/>
              </a:ext>
            </a:extLst>
          </p:cNvPr>
          <p:cNvSpPr/>
          <p:nvPr/>
        </p:nvSpPr>
        <p:spPr>
          <a:xfrm>
            <a:off x="10398889" y="3673962"/>
            <a:ext cx="94289" cy="91688"/>
          </a:xfrm>
          <a:prstGeom prst="ellipse">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200"/>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BD7E309E-28A7-4173-AC19-43E726C31D7A}"/>
              </a:ext>
            </a:extLst>
          </p:cNvPr>
          <p:cNvPicPr>
            <a:picLocks noChangeAspect="1"/>
          </p:cNvPicPr>
          <p:nvPr/>
        </p:nvPicPr>
        <p:blipFill>
          <a:blip r:embed="rId25"/>
          <a:stretch>
            <a:fillRect/>
          </a:stretch>
        </p:blipFill>
        <p:spPr>
          <a:xfrm>
            <a:off x="2118835" y="5390711"/>
            <a:ext cx="825327" cy="711615"/>
          </a:xfrm>
          <a:prstGeom prst="rect">
            <a:avLst/>
          </a:prstGeom>
        </p:spPr>
      </p:pic>
      <p:pic>
        <p:nvPicPr>
          <p:cNvPr id="5" name="Afbeelding 4">
            <a:extLst>
              <a:ext uri="{FF2B5EF4-FFF2-40B4-BE49-F238E27FC236}">
                <a16:creationId xmlns:a16="http://schemas.microsoft.com/office/drawing/2014/main" id="{0AEB0AF9-BBE0-41AD-8F30-F7F9F3075EE2}"/>
              </a:ext>
            </a:extLst>
          </p:cNvPr>
          <p:cNvPicPr>
            <a:picLocks noChangeAspect="1"/>
          </p:cNvPicPr>
          <p:nvPr/>
        </p:nvPicPr>
        <p:blipFill>
          <a:blip r:embed="rId26"/>
          <a:stretch>
            <a:fillRect/>
          </a:stretch>
        </p:blipFill>
        <p:spPr>
          <a:xfrm>
            <a:off x="2509651" y="5846022"/>
            <a:ext cx="793581" cy="873870"/>
          </a:xfrm>
          <a:prstGeom prst="rect">
            <a:avLst/>
          </a:prstGeom>
        </p:spPr>
      </p:pic>
      <p:sp>
        <p:nvSpPr>
          <p:cNvPr id="84" name="Ovaal 83">
            <a:extLst>
              <a:ext uri="{FF2B5EF4-FFF2-40B4-BE49-F238E27FC236}">
                <a16:creationId xmlns:a16="http://schemas.microsoft.com/office/drawing/2014/main" id="{C66ACE81-EFB2-448C-AA61-69C213A090B9}"/>
              </a:ext>
            </a:extLst>
          </p:cNvPr>
          <p:cNvSpPr/>
          <p:nvPr/>
        </p:nvSpPr>
        <p:spPr>
          <a:xfrm>
            <a:off x="3142384" y="4529378"/>
            <a:ext cx="94289" cy="91688"/>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9" name="Afbeelding 88">
            <a:extLst>
              <a:ext uri="{FF2B5EF4-FFF2-40B4-BE49-F238E27FC236}">
                <a16:creationId xmlns:a16="http://schemas.microsoft.com/office/drawing/2014/main" id="{A79A3E94-65DD-4DDA-B2A9-BEE363421A53}"/>
              </a:ext>
            </a:extLst>
          </p:cNvPr>
          <p:cNvPicPr>
            <a:picLocks noChangeAspect="1"/>
          </p:cNvPicPr>
          <p:nvPr/>
        </p:nvPicPr>
        <p:blipFill>
          <a:blip r:embed="rId27"/>
          <a:srcRect/>
          <a:stretch/>
        </p:blipFill>
        <p:spPr>
          <a:xfrm>
            <a:off x="11520558" y="187385"/>
            <a:ext cx="452612" cy="516297"/>
          </a:xfrm>
          <a:prstGeom prst="rect">
            <a:avLst/>
          </a:prstGeom>
        </p:spPr>
      </p:pic>
      <p:pic>
        <p:nvPicPr>
          <p:cNvPr id="92" name="Afbeelding 91" descr="Afbeelding met tekst&#10;&#10;Automatisch gegenereerde beschrijving">
            <a:extLst>
              <a:ext uri="{FF2B5EF4-FFF2-40B4-BE49-F238E27FC236}">
                <a16:creationId xmlns:a16="http://schemas.microsoft.com/office/drawing/2014/main" id="{95C3C20A-A5E1-4AF3-AEEC-FB8CEE8736BF}"/>
              </a:ext>
            </a:extLst>
          </p:cNvPr>
          <p:cNvPicPr>
            <a:picLocks noChangeAspect="1"/>
          </p:cNvPicPr>
          <p:nvPr/>
        </p:nvPicPr>
        <p:blipFill>
          <a:blip r:embed="rId28"/>
          <a:stretch>
            <a:fillRect/>
          </a:stretch>
        </p:blipFill>
        <p:spPr>
          <a:xfrm>
            <a:off x="10144665" y="287843"/>
            <a:ext cx="1170014" cy="311580"/>
          </a:xfrm>
          <a:prstGeom prst="rect">
            <a:avLst/>
          </a:prstGeom>
        </p:spPr>
      </p:pic>
      <p:pic>
        <p:nvPicPr>
          <p:cNvPr id="93" name="Afbeelding 92">
            <a:extLst>
              <a:ext uri="{FF2B5EF4-FFF2-40B4-BE49-F238E27FC236}">
                <a16:creationId xmlns:a16="http://schemas.microsoft.com/office/drawing/2014/main" id="{4744B5AB-DF51-480D-B321-ABE6FE380DB0}"/>
              </a:ext>
            </a:extLst>
          </p:cNvPr>
          <p:cNvPicPr>
            <a:picLocks noChangeAspect="1"/>
          </p:cNvPicPr>
          <p:nvPr/>
        </p:nvPicPr>
        <p:blipFill>
          <a:blip r:embed="rId29"/>
          <a:stretch>
            <a:fillRect/>
          </a:stretch>
        </p:blipFill>
        <p:spPr>
          <a:xfrm>
            <a:off x="10144665" y="796561"/>
            <a:ext cx="1170014" cy="330555"/>
          </a:xfrm>
          <a:prstGeom prst="rect">
            <a:avLst/>
          </a:prstGeom>
        </p:spPr>
      </p:pic>
      <p:pic>
        <p:nvPicPr>
          <p:cNvPr id="6" name="Afbeelding 5">
            <a:extLst>
              <a:ext uri="{FF2B5EF4-FFF2-40B4-BE49-F238E27FC236}">
                <a16:creationId xmlns:a16="http://schemas.microsoft.com/office/drawing/2014/main" id="{284522A8-018B-4434-A759-FDCB91F3C965}"/>
              </a:ext>
            </a:extLst>
          </p:cNvPr>
          <p:cNvPicPr>
            <a:picLocks noChangeAspect="1"/>
          </p:cNvPicPr>
          <p:nvPr/>
        </p:nvPicPr>
        <p:blipFill>
          <a:blip r:embed="rId30"/>
          <a:stretch>
            <a:fillRect/>
          </a:stretch>
        </p:blipFill>
        <p:spPr>
          <a:xfrm>
            <a:off x="11400097" y="775535"/>
            <a:ext cx="646162" cy="430990"/>
          </a:xfrm>
          <a:prstGeom prst="rect">
            <a:avLst/>
          </a:prstGeom>
        </p:spPr>
      </p:pic>
    </p:spTree>
    <p:extLst>
      <p:ext uri="{BB962C8B-B14F-4D97-AF65-F5344CB8AC3E}">
        <p14:creationId xmlns:p14="http://schemas.microsoft.com/office/powerpoint/2010/main" val="3544684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72C8A51-B04C-48AD-8B18-486496A46F69}"/>
              </a:ext>
            </a:extLst>
          </p:cNvPr>
          <p:cNvPicPr>
            <a:picLocks noChangeAspect="1"/>
          </p:cNvPicPr>
          <p:nvPr/>
        </p:nvPicPr>
        <p:blipFill>
          <a:blip r:embed="rId3"/>
          <a:stretch>
            <a:fillRect/>
          </a:stretch>
        </p:blipFill>
        <p:spPr>
          <a:xfrm>
            <a:off x="0" y="-1570894"/>
            <a:ext cx="12192000" cy="9144000"/>
          </a:xfrm>
          <a:prstGeom prst="rect">
            <a:avLst/>
          </a:prstGeom>
        </p:spPr>
      </p:pic>
    </p:spTree>
    <p:extLst>
      <p:ext uri="{BB962C8B-B14F-4D97-AF65-F5344CB8AC3E}">
        <p14:creationId xmlns:p14="http://schemas.microsoft.com/office/powerpoint/2010/main" val="2235015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7D15C-BCBF-4C88-A563-CD9D698A0DB5}"/>
              </a:ext>
            </a:extLst>
          </p:cNvPr>
          <p:cNvSpPr>
            <a:spLocks noGrp="1"/>
          </p:cNvSpPr>
          <p:nvPr>
            <p:ph type="title"/>
          </p:nvPr>
        </p:nvSpPr>
        <p:spPr>
          <a:xfrm>
            <a:off x="0" y="2766218"/>
            <a:ext cx="12192000" cy="1325563"/>
          </a:xfrm>
        </p:spPr>
        <p:txBody>
          <a:bodyPr>
            <a:normAutofit/>
          </a:bodyPr>
          <a:lstStyle/>
          <a:p>
            <a:pPr algn="ctr"/>
            <a:r>
              <a:rPr lang="nl-NL" sz="4800" b="1" dirty="0">
                <a:solidFill>
                  <a:schemeClr val="bg1"/>
                </a:solidFill>
                <a:latin typeface="Poppins" panose="00000500000000000000" pitchFamily="2" charset="0"/>
                <a:cs typeface="Poppins" panose="00000500000000000000" pitchFamily="2" charset="0"/>
              </a:rPr>
              <a:t>Wat we doen</a:t>
            </a:r>
          </a:p>
        </p:txBody>
      </p:sp>
      <p:pic>
        <p:nvPicPr>
          <p:cNvPr id="5" name="Afbeelding 4">
            <a:extLst>
              <a:ext uri="{FF2B5EF4-FFF2-40B4-BE49-F238E27FC236}">
                <a16:creationId xmlns:a16="http://schemas.microsoft.com/office/drawing/2014/main" id="{F0FF4C74-B0C3-4D78-9EA7-C6A004FF01E0}"/>
              </a:ext>
            </a:extLst>
          </p:cNvPr>
          <p:cNvPicPr>
            <a:picLocks noChangeAspect="1"/>
          </p:cNvPicPr>
          <p:nvPr/>
        </p:nvPicPr>
        <p:blipFill>
          <a:blip r:embed="rId3"/>
          <a:stretch>
            <a:fillRect/>
          </a:stretch>
        </p:blipFill>
        <p:spPr>
          <a:xfrm>
            <a:off x="4759311" y="5584896"/>
            <a:ext cx="2673378" cy="711857"/>
          </a:xfrm>
          <a:prstGeom prst="rect">
            <a:avLst/>
          </a:prstGeom>
        </p:spPr>
      </p:pic>
    </p:spTree>
    <p:extLst>
      <p:ext uri="{BB962C8B-B14F-4D97-AF65-F5344CB8AC3E}">
        <p14:creationId xmlns:p14="http://schemas.microsoft.com/office/powerpoint/2010/main" val="3682774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615F91B-4ED2-CA41-9902-B5103E53166D}"/>
              </a:ext>
            </a:extLst>
          </p:cNvPr>
          <p:cNvSpPr txBox="1">
            <a:spLocks/>
          </p:cNvSpPr>
          <p:nvPr/>
        </p:nvSpPr>
        <p:spPr>
          <a:xfrm>
            <a:off x="476632" y="703452"/>
            <a:ext cx="10782495" cy="5920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rPr>
              <a:t>Grote &amp; kleine bouwprojecten</a:t>
            </a:r>
          </a:p>
        </p:txBody>
      </p:sp>
      <p:sp>
        <p:nvSpPr>
          <p:cNvPr id="2" name="Rechthoek 1">
            <a:extLst>
              <a:ext uri="{FF2B5EF4-FFF2-40B4-BE49-F238E27FC236}">
                <a16:creationId xmlns:a16="http://schemas.microsoft.com/office/drawing/2014/main" id="{B214CF9D-7B4B-43C7-AF35-140ED559ECA0}"/>
              </a:ext>
            </a:extLst>
          </p:cNvPr>
          <p:cNvSpPr/>
          <p:nvPr/>
        </p:nvSpPr>
        <p:spPr>
          <a:xfrm>
            <a:off x="476632" y="395675"/>
            <a:ext cx="137730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AEEF"/>
                </a:solidFill>
                <a:effectLst/>
                <a:uLnTx/>
                <a:uFillTx/>
                <a:latin typeface="Poppins" panose="00000500000000000000" pitchFamily="2" charset="0"/>
                <a:ea typeface="+mn-ea"/>
                <a:cs typeface="Poppins" panose="00000500000000000000" pitchFamily="2" charset="0"/>
              </a:rPr>
              <a:t>Wat we doen</a:t>
            </a:r>
          </a:p>
        </p:txBody>
      </p:sp>
      <p:pic>
        <p:nvPicPr>
          <p:cNvPr id="8" name="Afbeelding 7">
            <a:extLst>
              <a:ext uri="{FF2B5EF4-FFF2-40B4-BE49-F238E27FC236}">
                <a16:creationId xmlns:a16="http://schemas.microsoft.com/office/drawing/2014/main" id="{E1D6F3FA-3B85-4E59-B967-CEE3C190F1FD}"/>
              </a:ext>
            </a:extLst>
          </p:cNvPr>
          <p:cNvPicPr>
            <a:picLocks noChangeAspect="1"/>
          </p:cNvPicPr>
          <p:nvPr/>
        </p:nvPicPr>
        <p:blipFill>
          <a:blip r:embed="rId3"/>
          <a:stretch>
            <a:fillRect/>
          </a:stretch>
        </p:blipFill>
        <p:spPr>
          <a:xfrm>
            <a:off x="2994734" y="1603064"/>
            <a:ext cx="2849732" cy="1899821"/>
          </a:xfrm>
          <a:prstGeom prst="rect">
            <a:avLst/>
          </a:prstGeom>
        </p:spPr>
      </p:pic>
      <p:pic>
        <p:nvPicPr>
          <p:cNvPr id="11" name="Afbeelding 10">
            <a:extLst>
              <a:ext uri="{FF2B5EF4-FFF2-40B4-BE49-F238E27FC236}">
                <a16:creationId xmlns:a16="http://schemas.microsoft.com/office/drawing/2014/main" id="{28535996-0C90-4C50-A436-6EB1F94C3BF5}"/>
              </a:ext>
            </a:extLst>
          </p:cNvPr>
          <p:cNvPicPr>
            <a:picLocks noChangeAspect="1"/>
          </p:cNvPicPr>
          <p:nvPr/>
        </p:nvPicPr>
        <p:blipFill>
          <a:blip r:embed="rId4"/>
          <a:stretch>
            <a:fillRect/>
          </a:stretch>
        </p:blipFill>
        <p:spPr>
          <a:xfrm>
            <a:off x="5962574" y="1603064"/>
            <a:ext cx="2849732" cy="1899821"/>
          </a:xfrm>
          <a:prstGeom prst="rect">
            <a:avLst/>
          </a:prstGeom>
        </p:spPr>
      </p:pic>
      <p:sp>
        <p:nvSpPr>
          <p:cNvPr id="13" name="Titel 1">
            <a:extLst>
              <a:ext uri="{FF2B5EF4-FFF2-40B4-BE49-F238E27FC236}">
                <a16:creationId xmlns:a16="http://schemas.microsoft.com/office/drawing/2014/main" id="{6F1FD318-A4CF-4846-9B20-B17334667801}"/>
              </a:ext>
            </a:extLst>
          </p:cNvPr>
          <p:cNvSpPr txBox="1">
            <a:spLocks/>
          </p:cNvSpPr>
          <p:nvPr/>
        </p:nvSpPr>
        <p:spPr>
          <a:xfrm>
            <a:off x="2994733" y="3576770"/>
            <a:ext cx="2849733" cy="24571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400" b="1" i="0" u="none" strike="noStrike" kern="1200" cap="none" spc="0" normalizeH="0" baseline="0" noProof="0" dirty="0">
                <a:ln>
                  <a:noFill/>
                </a:ln>
                <a:solidFill>
                  <a:srgbClr val="00AEEF"/>
                </a:solidFill>
                <a:effectLst/>
                <a:uLnTx/>
                <a:uFillTx/>
                <a:latin typeface="Poppins" panose="00000500000000000000" pitchFamily="2" charset="0"/>
                <a:ea typeface="+mj-ea"/>
                <a:cs typeface="Poppins" panose="00000500000000000000" pitchFamily="2" charset="0"/>
              </a:rPr>
              <a:t>Serie</a:t>
            </a:r>
          </a:p>
        </p:txBody>
      </p:sp>
      <p:sp>
        <p:nvSpPr>
          <p:cNvPr id="15" name="Titel 1">
            <a:extLst>
              <a:ext uri="{FF2B5EF4-FFF2-40B4-BE49-F238E27FC236}">
                <a16:creationId xmlns:a16="http://schemas.microsoft.com/office/drawing/2014/main" id="{9251716A-BB5C-440D-8FC3-28B36D08A678}"/>
              </a:ext>
            </a:extLst>
          </p:cNvPr>
          <p:cNvSpPr txBox="1">
            <a:spLocks/>
          </p:cNvSpPr>
          <p:nvPr/>
        </p:nvSpPr>
        <p:spPr>
          <a:xfrm>
            <a:off x="5962573" y="3576770"/>
            <a:ext cx="2849733" cy="24571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400" b="1" i="0" u="none" strike="noStrike" kern="1200" cap="none" spc="0" normalizeH="0" baseline="0" noProof="0" dirty="0">
                <a:ln>
                  <a:noFill/>
                </a:ln>
                <a:solidFill>
                  <a:srgbClr val="00AEEF"/>
                </a:solidFill>
                <a:effectLst/>
                <a:uLnTx/>
                <a:uFillTx/>
                <a:latin typeface="Poppins" panose="00000500000000000000" pitchFamily="2" charset="0"/>
                <a:ea typeface="+mj-ea"/>
                <a:cs typeface="Poppins" panose="00000500000000000000" pitchFamily="2" charset="0"/>
              </a:rPr>
              <a:t>Maatwerk</a:t>
            </a:r>
          </a:p>
        </p:txBody>
      </p:sp>
      <p:cxnSp>
        <p:nvCxnSpPr>
          <p:cNvPr id="16" name="Rechte verbindingslijn 15">
            <a:extLst>
              <a:ext uri="{FF2B5EF4-FFF2-40B4-BE49-F238E27FC236}">
                <a16:creationId xmlns:a16="http://schemas.microsoft.com/office/drawing/2014/main" id="{22E58866-FE88-4DDA-A157-04A6667CE5A7}"/>
              </a:ext>
            </a:extLst>
          </p:cNvPr>
          <p:cNvCxnSpPr/>
          <p:nvPr/>
        </p:nvCxnSpPr>
        <p:spPr>
          <a:xfrm flipH="1">
            <a:off x="5483441" y="3576770"/>
            <a:ext cx="361025" cy="589721"/>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6B220D23-3C24-4D20-8C8C-DE0449439B43}"/>
              </a:ext>
            </a:extLst>
          </p:cNvPr>
          <p:cNvCxnSpPr/>
          <p:nvPr/>
        </p:nvCxnSpPr>
        <p:spPr>
          <a:xfrm>
            <a:off x="5962573" y="3576770"/>
            <a:ext cx="337613" cy="589721"/>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pic>
        <p:nvPicPr>
          <p:cNvPr id="20" name="Afbeelding 19">
            <a:extLst>
              <a:ext uri="{FF2B5EF4-FFF2-40B4-BE49-F238E27FC236}">
                <a16:creationId xmlns:a16="http://schemas.microsoft.com/office/drawing/2014/main" id="{5F039615-7D95-4C40-9373-291D7533D303}"/>
              </a:ext>
            </a:extLst>
          </p:cNvPr>
          <p:cNvPicPr>
            <a:picLocks noChangeAspect="1"/>
          </p:cNvPicPr>
          <p:nvPr/>
        </p:nvPicPr>
        <p:blipFill>
          <a:blip r:embed="rId5"/>
          <a:stretch>
            <a:fillRect/>
          </a:stretch>
        </p:blipFill>
        <p:spPr>
          <a:xfrm>
            <a:off x="1393793" y="4296793"/>
            <a:ext cx="2846173" cy="1899821"/>
          </a:xfrm>
          <a:prstGeom prst="rect">
            <a:avLst/>
          </a:prstGeom>
        </p:spPr>
      </p:pic>
      <p:sp>
        <p:nvSpPr>
          <p:cNvPr id="22" name="Titel 1">
            <a:extLst>
              <a:ext uri="{FF2B5EF4-FFF2-40B4-BE49-F238E27FC236}">
                <a16:creationId xmlns:a16="http://schemas.microsoft.com/office/drawing/2014/main" id="{44CE5E3B-069D-4405-A369-5C82A927F936}"/>
              </a:ext>
            </a:extLst>
          </p:cNvPr>
          <p:cNvSpPr txBox="1">
            <a:spLocks/>
          </p:cNvSpPr>
          <p:nvPr/>
        </p:nvSpPr>
        <p:spPr>
          <a:xfrm>
            <a:off x="1393793" y="6293981"/>
            <a:ext cx="2849733" cy="245712"/>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600" b="1" i="0" u="none" strike="noStrike" kern="1200" cap="none" spc="0" normalizeH="0" baseline="0" noProof="0" dirty="0">
                <a:ln>
                  <a:noFill/>
                </a:ln>
                <a:solidFill>
                  <a:srgbClr val="00AEEF"/>
                </a:solidFill>
                <a:effectLst/>
                <a:uLnTx/>
                <a:uFillTx/>
                <a:latin typeface="Poppins" panose="00000500000000000000" pitchFamily="2" charset="0"/>
                <a:ea typeface="+mj-ea"/>
                <a:cs typeface="Poppins" panose="00000500000000000000" pitchFamily="2" charset="0"/>
              </a:rPr>
              <a:t>Productie</a:t>
            </a:r>
          </a:p>
        </p:txBody>
      </p:sp>
      <p:pic>
        <p:nvPicPr>
          <p:cNvPr id="24" name="Afbeelding 23">
            <a:extLst>
              <a:ext uri="{FF2B5EF4-FFF2-40B4-BE49-F238E27FC236}">
                <a16:creationId xmlns:a16="http://schemas.microsoft.com/office/drawing/2014/main" id="{3B00277F-EB79-4868-B589-F00351E9FACF}"/>
              </a:ext>
            </a:extLst>
          </p:cNvPr>
          <p:cNvPicPr>
            <a:picLocks noChangeAspect="1"/>
          </p:cNvPicPr>
          <p:nvPr/>
        </p:nvPicPr>
        <p:blipFill>
          <a:blip r:embed="rId6"/>
          <a:stretch>
            <a:fillRect/>
          </a:stretch>
        </p:blipFill>
        <p:spPr>
          <a:xfrm>
            <a:off x="4425366" y="4296792"/>
            <a:ext cx="2849732" cy="1899821"/>
          </a:xfrm>
          <a:prstGeom prst="rect">
            <a:avLst/>
          </a:prstGeom>
        </p:spPr>
      </p:pic>
      <p:sp>
        <p:nvSpPr>
          <p:cNvPr id="25" name="Titel 1">
            <a:extLst>
              <a:ext uri="{FF2B5EF4-FFF2-40B4-BE49-F238E27FC236}">
                <a16:creationId xmlns:a16="http://schemas.microsoft.com/office/drawing/2014/main" id="{E0BFBC7D-E860-48F7-969C-CF3EF44AE740}"/>
              </a:ext>
            </a:extLst>
          </p:cNvPr>
          <p:cNvSpPr txBox="1">
            <a:spLocks/>
          </p:cNvSpPr>
          <p:nvPr/>
        </p:nvSpPr>
        <p:spPr>
          <a:xfrm>
            <a:off x="4425366" y="6293981"/>
            <a:ext cx="2849733" cy="245712"/>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600" b="1" i="0" u="none" strike="noStrike" kern="1200" cap="none" spc="0" normalizeH="0" baseline="0" noProof="0" dirty="0">
                <a:ln>
                  <a:noFill/>
                </a:ln>
                <a:solidFill>
                  <a:srgbClr val="00AEEF"/>
                </a:solidFill>
                <a:effectLst/>
                <a:uLnTx/>
                <a:uFillTx/>
                <a:latin typeface="Poppins" panose="00000500000000000000" pitchFamily="2" charset="0"/>
                <a:ea typeface="+mj-ea"/>
                <a:cs typeface="Poppins" panose="00000500000000000000" pitchFamily="2" charset="0"/>
              </a:rPr>
              <a:t>Montage</a:t>
            </a:r>
          </a:p>
        </p:txBody>
      </p:sp>
      <p:pic>
        <p:nvPicPr>
          <p:cNvPr id="27" name="Afbeelding 26">
            <a:extLst>
              <a:ext uri="{FF2B5EF4-FFF2-40B4-BE49-F238E27FC236}">
                <a16:creationId xmlns:a16="http://schemas.microsoft.com/office/drawing/2014/main" id="{2B7A9DC4-4A7F-4A86-AF22-01C1E678B9DF}"/>
              </a:ext>
            </a:extLst>
          </p:cNvPr>
          <p:cNvPicPr>
            <a:picLocks noChangeAspect="1"/>
          </p:cNvPicPr>
          <p:nvPr/>
        </p:nvPicPr>
        <p:blipFill>
          <a:blip r:embed="rId7"/>
          <a:stretch>
            <a:fillRect/>
          </a:stretch>
        </p:blipFill>
        <p:spPr>
          <a:xfrm>
            <a:off x="7460498" y="4296793"/>
            <a:ext cx="2849730" cy="1899820"/>
          </a:xfrm>
          <a:prstGeom prst="rect">
            <a:avLst/>
          </a:prstGeom>
        </p:spPr>
      </p:pic>
      <p:sp>
        <p:nvSpPr>
          <p:cNvPr id="28" name="Titel 1">
            <a:extLst>
              <a:ext uri="{FF2B5EF4-FFF2-40B4-BE49-F238E27FC236}">
                <a16:creationId xmlns:a16="http://schemas.microsoft.com/office/drawing/2014/main" id="{0F52C4C9-EB87-42E4-820E-31C1363D73D9}"/>
              </a:ext>
            </a:extLst>
          </p:cNvPr>
          <p:cNvSpPr txBox="1">
            <a:spLocks/>
          </p:cNvSpPr>
          <p:nvPr/>
        </p:nvSpPr>
        <p:spPr>
          <a:xfrm>
            <a:off x="7460498" y="6293981"/>
            <a:ext cx="2849733" cy="245712"/>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600" b="1" i="0" u="none" strike="noStrike" kern="1200" cap="none" spc="0" normalizeH="0" baseline="0" noProof="0" dirty="0">
                <a:ln>
                  <a:noFill/>
                </a:ln>
                <a:solidFill>
                  <a:srgbClr val="00AEEF"/>
                </a:solidFill>
                <a:effectLst/>
                <a:uLnTx/>
                <a:uFillTx/>
                <a:latin typeface="Poppins" panose="00000500000000000000" pitchFamily="2" charset="0"/>
                <a:ea typeface="+mj-ea"/>
                <a:cs typeface="Poppins" panose="00000500000000000000" pitchFamily="2" charset="0"/>
              </a:rPr>
              <a:t>Kantoor</a:t>
            </a:r>
          </a:p>
        </p:txBody>
      </p:sp>
    </p:spTree>
    <p:extLst>
      <p:ext uri="{BB962C8B-B14F-4D97-AF65-F5344CB8AC3E}">
        <p14:creationId xmlns:p14="http://schemas.microsoft.com/office/powerpoint/2010/main" val="3401863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168B9974-7224-8D43-BC0A-9BA46810193B}"/>
              </a:ext>
            </a:extLst>
          </p:cNvPr>
          <p:cNvSpPr txBox="1">
            <a:spLocks/>
          </p:cNvSpPr>
          <p:nvPr/>
        </p:nvSpPr>
        <p:spPr>
          <a:xfrm>
            <a:off x="476632" y="2364161"/>
            <a:ext cx="6115190" cy="3783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1, 2 of 3 woningen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Klassieke trappen en design trappen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Eigen inmeetservice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Diverse houtsoorten en uitvoeringen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Showroom</a:t>
            </a:r>
          </a:p>
        </p:txBody>
      </p:sp>
      <p:sp>
        <p:nvSpPr>
          <p:cNvPr id="7" name="Titel 1">
            <a:extLst>
              <a:ext uri="{FF2B5EF4-FFF2-40B4-BE49-F238E27FC236}">
                <a16:creationId xmlns:a16="http://schemas.microsoft.com/office/drawing/2014/main" id="{D615F91B-4ED2-CA41-9902-B5103E53166D}"/>
              </a:ext>
            </a:extLst>
          </p:cNvPr>
          <p:cNvSpPr txBox="1">
            <a:spLocks/>
          </p:cNvSpPr>
          <p:nvPr/>
        </p:nvSpPr>
        <p:spPr>
          <a:xfrm>
            <a:off x="476632" y="658360"/>
            <a:ext cx="10782495"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rPr>
              <a:t>Maatwerk</a:t>
            </a:r>
          </a:p>
        </p:txBody>
      </p:sp>
      <p:pic>
        <p:nvPicPr>
          <p:cNvPr id="14" name="Afbeelding 13" descr="Afbeelding met tekst&#10;&#10;Automatisch gegenereerde beschrijving">
            <a:extLst>
              <a:ext uri="{FF2B5EF4-FFF2-40B4-BE49-F238E27FC236}">
                <a16:creationId xmlns:a16="http://schemas.microsoft.com/office/drawing/2014/main" id="{702F3502-CBF4-B147-B7D1-A476B495B3CA}"/>
              </a:ext>
            </a:extLst>
          </p:cNvPr>
          <p:cNvPicPr>
            <a:picLocks noChangeAspect="1"/>
          </p:cNvPicPr>
          <p:nvPr/>
        </p:nvPicPr>
        <p:blipFill>
          <a:blip r:embed="rId3"/>
          <a:stretch>
            <a:fillRect/>
          </a:stretch>
        </p:blipFill>
        <p:spPr>
          <a:xfrm>
            <a:off x="476632" y="5716392"/>
            <a:ext cx="2223185" cy="592044"/>
          </a:xfrm>
          <a:prstGeom prst="rect">
            <a:avLst/>
          </a:prstGeom>
        </p:spPr>
      </p:pic>
      <p:sp>
        <p:nvSpPr>
          <p:cNvPr id="2" name="Rechthoek 1">
            <a:extLst>
              <a:ext uri="{FF2B5EF4-FFF2-40B4-BE49-F238E27FC236}">
                <a16:creationId xmlns:a16="http://schemas.microsoft.com/office/drawing/2014/main" id="{B214CF9D-7B4B-43C7-AF35-140ED559ECA0}"/>
              </a:ext>
            </a:extLst>
          </p:cNvPr>
          <p:cNvSpPr/>
          <p:nvPr/>
        </p:nvSpPr>
        <p:spPr>
          <a:xfrm>
            <a:off x="476632" y="1218487"/>
            <a:ext cx="137730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AEEF"/>
                </a:solidFill>
                <a:effectLst/>
                <a:uLnTx/>
                <a:uFillTx/>
                <a:latin typeface="Poppins" panose="00000500000000000000" pitchFamily="2" charset="0"/>
                <a:ea typeface="+mn-ea"/>
                <a:cs typeface="Poppins" panose="00000500000000000000" pitchFamily="2" charset="0"/>
              </a:rPr>
              <a:t>Wat we doen</a:t>
            </a:r>
          </a:p>
        </p:txBody>
      </p:sp>
      <p:pic>
        <p:nvPicPr>
          <p:cNvPr id="10" name="Tijdelijke aanduiding voor afbeelding 8">
            <a:extLst>
              <a:ext uri="{FF2B5EF4-FFF2-40B4-BE49-F238E27FC236}">
                <a16:creationId xmlns:a16="http://schemas.microsoft.com/office/drawing/2014/main" id="{C603DD8C-A677-4A33-87ED-5DF3C4736FB3}"/>
              </a:ext>
            </a:extLst>
          </p:cNvPr>
          <p:cNvPicPr>
            <a:picLocks noChangeAspect="1"/>
          </p:cNvPicPr>
          <p:nvPr/>
        </p:nvPicPr>
        <p:blipFill rotWithShape="1">
          <a:blip r:embed="rId4"/>
          <a:srcRect l="9036" r="29031"/>
          <a:stretch/>
        </p:blipFill>
        <p:spPr>
          <a:xfrm>
            <a:off x="6367003" y="0"/>
            <a:ext cx="5824997" cy="6858000"/>
          </a:xfrm>
          <a:prstGeom prst="rect">
            <a:avLst/>
          </a:prstGeom>
        </p:spPr>
      </p:pic>
    </p:spTree>
    <p:extLst>
      <p:ext uri="{BB962C8B-B14F-4D97-AF65-F5344CB8AC3E}">
        <p14:creationId xmlns:p14="http://schemas.microsoft.com/office/powerpoint/2010/main" val="2246023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168B9974-7224-8D43-BC0A-9BA46810193B}"/>
              </a:ext>
            </a:extLst>
          </p:cNvPr>
          <p:cNvSpPr txBox="1">
            <a:spLocks/>
          </p:cNvSpPr>
          <p:nvPr/>
        </p:nvSpPr>
        <p:spPr>
          <a:xfrm>
            <a:off x="476632" y="2364161"/>
            <a:ext cx="6115190" cy="3783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Vanaf 4 woningen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Keuze koper</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Co-makers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Prefab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Traptorens</a:t>
            </a:r>
          </a:p>
        </p:txBody>
      </p:sp>
      <p:sp>
        <p:nvSpPr>
          <p:cNvPr id="7" name="Titel 1">
            <a:extLst>
              <a:ext uri="{FF2B5EF4-FFF2-40B4-BE49-F238E27FC236}">
                <a16:creationId xmlns:a16="http://schemas.microsoft.com/office/drawing/2014/main" id="{D615F91B-4ED2-CA41-9902-B5103E53166D}"/>
              </a:ext>
            </a:extLst>
          </p:cNvPr>
          <p:cNvSpPr txBox="1">
            <a:spLocks/>
          </p:cNvSpPr>
          <p:nvPr/>
        </p:nvSpPr>
        <p:spPr>
          <a:xfrm>
            <a:off x="476632" y="658360"/>
            <a:ext cx="10782495"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rPr>
              <a:t>Seriematig</a:t>
            </a:r>
          </a:p>
        </p:txBody>
      </p:sp>
      <p:pic>
        <p:nvPicPr>
          <p:cNvPr id="14" name="Afbeelding 13" descr="Afbeelding met tekst&#10;&#10;Automatisch gegenereerde beschrijving">
            <a:extLst>
              <a:ext uri="{FF2B5EF4-FFF2-40B4-BE49-F238E27FC236}">
                <a16:creationId xmlns:a16="http://schemas.microsoft.com/office/drawing/2014/main" id="{702F3502-CBF4-B147-B7D1-A476B495B3CA}"/>
              </a:ext>
            </a:extLst>
          </p:cNvPr>
          <p:cNvPicPr>
            <a:picLocks noChangeAspect="1"/>
          </p:cNvPicPr>
          <p:nvPr/>
        </p:nvPicPr>
        <p:blipFill>
          <a:blip r:embed="rId3"/>
          <a:stretch>
            <a:fillRect/>
          </a:stretch>
        </p:blipFill>
        <p:spPr>
          <a:xfrm>
            <a:off x="476632" y="5716392"/>
            <a:ext cx="2223185" cy="592044"/>
          </a:xfrm>
          <a:prstGeom prst="rect">
            <a:avLst/>
          </a:prstGeom>
        </p:spPr>
      </p:pic>
      <p:sp>
        <p:nvSpPr>
          <p:cNvPr id="2" name="Rechthoek 1">
            <a:extLst>
              <a:ext uri="{FF2B5EF4-FFF2-40B4-BE49-F238E27FC236}">
                <a16:creationId xmlns:a16="http://schemas.microsoft.com/office/drawing/2014/main" id="{B214CF9D-7B4B-43C7-AF35-140ED559ECA0}"/>
              </a:ext>
            </a:extLst>
          </p:cNvPr>
          <p:cNvSpPr/>
          <p:nvPr/>
        </p:nvSpPr>
        <p:spPr>
          <a:xfrm>
            <a:off x="476632" y="1218487"/>
            <a:ext cx="137730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AEEF"/>
                </a:solidFill>
                <a:effectLst/>
                <a:uLnTx/>
                <a:uFillTx/>
                <a:latin typeface="Poppins" panose="00000500000000000000" pitchFamily="2" charset="0"/>
                <a:ea typeface="+mn-ea"/>
                <a:cs typeface="Poppins" panose="00000500000000000000" pitchFamily="2" charset="0"/>
              </a:rPr>
              <a:t>Wat we doen</a:t>
            </a:r>
          </a:p>
        </p:txBody>
      </p:sp>
      <p:pic>
        <p:nvPicPr>
          <p:cNvPr id="8" name="Tijdelijke aanduiding voor afbeelding 8">
            <a:extLst>
              <a:ext uri="{FF2B5EF4-FFF2-40B4-BE49-F238E27FC236}">
                <a16:creationId xmlns:a16="http://schemas.microsoft.com/office/drawing/2014/main" id="{35263627-BF69-4F96-B2E2-17761785B578}"/>
              </a:ext>
            </a:extLst>
          </p:cNvPr>
          <p:cNvPicPr>
            <a:picLocks noChangeAspect="1"/>
          </p:cNvPicPr>
          <p:nvPr/>
        </p:nvPicPr>
        <p:blipFill rotWithShape="1">
          <a:blip r:embed="rId4"/>
          <a:srcRect l="43375"/>
          <a:stretch/>
        </p:blipFill>
        <p:spPr>
          <a:xfrm>
            <a:off x="6367003" y="1"/>
            <a:ext cx="5824997" cy="6857999"/>
          </a:xfrm>
          <a:prstGeom prst="rect">
            <a:avLst/>
          </a:prstGeom>
        </p:spPr>
      </p:pic>
    </p:spTree>
    <p:extLst>
      <p:ext uri="{BB962C8B-B14F-4D97-AF65-F5344CB8AC3E}">
        <p14:creationId xmlns:p14="http://schemas.microsoft.com/office/powerpoint/2010/main" val="3381823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7D15C-BCBF-4C88-A563-CD9D698A0DB5}"/>
              </a:ext>
            </a:extLst>
          </p:cNvPr>
          <p:cNvSpPr>
            <a:spLocks noGrp="1"/>
          </p:cNvSpPr>
          <p:nvPr>
            <p:ph type="title"/>
          </p:nvPr>
        </p:nvSpPr>
        <p:spPr>
          <a:xfrm>
            <a:off x="0" y="2766218"/>
            <a:ext cx="12192000" cy="1325563"/>
          </a:xfrm>
        </p:spPr>
        <p:txBody>
          <a:bodyPr>
            <a:normAutofit/>
          </a:bodyPr>
          <a:lstStyle/>
          <a:p>
            <a:pPr algn="ctr"/>
            <a:r>
              <a:rPr lang="nl-NL" sz="4800" b="1" dirty="0">
                <a:solidFill>
                  <a:schemeClr val="bg1"/>
                </a:solidFill>
                <a:latin typeface="Poppins" panose="00000500000000000000" pitchFamily="2" charset="0"/>
                <a:cs typeface="Poppins" panose="00000500000000000000" pitchFamily="2" charset="0"/>
              </a:rPr>
              <a:t>Onze labels</a:t>
            </a:r>
          </a:p>
        </p:txBody>
      </p:sp>
      <p:pic>
        <p:nvPicPr>
          <p:cNvPr id="5" name="Afbeelding 4">
            <a:extLst>
              <a:ext uri="{FF2B5EF4-FFF2-40B4-BE49-F238E27FC236}">
                <a16:creationId xmlns:a16="http://schemas.microsoft.com/office/drawing/2014/main" id="{F0FF4C74-B0C3-4D78-9EA7-C6A004FF01E0}"/>
              </a:ext>
            </a:extLst>
          </p:cNvPr>
          <p:cNvPicPr>
            <a:picLocks noChangeAspect="1"/>
          </p:cNvPicPr>
          <p:nvPr/>
        </p:nvPicPr>
        <p:blipFill>
          <a:blip r:embed="rId3"/>
          <a:stretch>
            <a:fillRect/>
          </a:stretch>
        </p:blipFill>
        <p:spPr>
          <a:xfrm>
            <a:off x="4759311" y="5584896"/>
            <a:ext cx="2673378" cy="711857"/>
          </a:xfrm>
          <a:prstGeom prst="rect">
            <a:avLst/>
          </a:prstGeom>
        </p:spPr>
      </p:pic>
    </p:spTree>
    <p:extLst>
      <p:ext uri="{BB962C8B-B14F-4D97-AF65-F5344CB8AC3E}">
        <p14:creationId xmlns:p14="http://schemas.microsoft.com/office/powerpoint/2010/main" val="543500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168B9974-7224-8D43-BC0A-9BA46810193B}"/>
              </a:ext>
            </a:extLst>
          </p:cNvPr>
          <p:cNvSpPr txBox="1">
            <a:spLocks/>
          </p:cNvSpPr>
          <p:nvPr/>
        </p:nvSpPr>
        <p:spPr>
          <a:xfrm>
            <a:off x="476632" y="2364161"/>
            <a:ext cx="6115190" cy="3783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Webshop</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Trapbouwpakket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Zelf monteren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Volledig op maat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Vanaf 6 werkdagen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Kleine bedrijven, zzp-</a:t>
            </a:r>
            <a:r>
              <a:rPr kumimoji="0" lang="nl-NL" sz="2000" b="0" i="0" u="none" strike="noStrike" kern="1200" cap="none" spc="0" normalizeH="0" baseline="0" noProof="0" dirty="0" err="1">
                <a:ln>
                  <a:noFill/>
                </a:ln>
                <a:solidFill>
                  <a:prstClr val="black"/>
                </a:solidFill>
                <a:effectLst/>
                <a:uLnTx/>
                <a:uFillTx/>
                <a:latin typeface="Inter" panose="020B0502030000000004" pitchFamily="34" charset="0"/>
                <a:ea typeface="Inter" panose="020B0502030000000004" pitchFamily="34" charset="0"/>
                <a:cs typeface="+mn-cs"/>
              </a:rPr>
              <a:t>ers</a:t>
            </a: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 particulieren</a:t>
            </a:r>
          </a:p>
        </p:txBody>
      </p:sp>
      <p:sp>
        <p:nvSpPr>
          <p:cNvPr id="7" name="Titel 1">
            <a:extLst>
              <a:ext uri="{FF2B5EF4-FFF2-40B4-BE49-F238E27FC236}">
                <a16:creationId xmlns:a16="http://schemas.microsoft.com/office/drawing/2014/main" id="{D615F91B-4ED2-CA41-9902-B5103E53166D}"/>
              </a:ext>
            </a:extLst>
          </p:cNvPr>
          <p:cNvSpPr txBox="1">
            <a:spLocks/>
          </p:cNvSpPr>
          <p:nvPr/>
        </p:nvSpPr>
        <p:spPr>
          <a:xfrm>
            <a:off x="476632" y="658360"/>
            <a:ext cx="10782495"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rPr>
              <a:t>Trappenmaat</a:t>
            </a:r>
          </a:p>
        </p:txBody>
      </p:sp>
      <p:pic>
        <p:nvPicPr>
          <p:cNvPr id="14" name="Afbeelding 13" descr="Afbeelding met tekst&#10;&#10;Automatisch gegenereerde beschrijving">
            <a:extLst>
              <a:ext uri="{FF2B5EF4-FFF2-40B4-BE49-F238E27FC236}">
                <a16:creationId xmlns:a16="http://schemas.microsoft.com/office/drawing/2014/main" id="{702F3502-CBF4-B147-B7D1-A476B495B3CA}"/>
              </a:ext>
            </a:extLst>
          </p:cNvPr>
          <p:cNvPicPr>
            <a:picLocks noChangeAspect="1"/>
          </p:cNvPicPr>
          <p:nvPr/>
        </p:nvPicPr>
        <p:blipFill>
          <a:blip r:embed="rId3"/>
          <a:stretch>
            <a:fillRect/>
          </a:stretch>
        </p:blipFill>
        <p:spPr>
          <a:xfrm>
            <a:off x="476632" y="5716392"/>
            <a:ext cx="2223185" cy="592044"/>
          </a:xfrm>
          <a:prstGeom prst="rect">
            <a:avLst/>
          </a:prstGeom>
        </p:spPr>
      </p:pic>
      <p:sp>
        <p:nvSpPr>
          <p:cNvPr id="2" name="Rechthoek 1">
            <a:extLst>
              <a:ext uri="{FF2B5EF4-FFF2-40B4-BE49-F238E27FC236}">
                <a16:creationId xmlns:a16="http://schemas.microsoft.com/office/drawing/2014/main" id="{B214CF9D-7B4B-43C7-AF35-140ED559ECA0}"/>
              </a:ext>
            </a:extLst>
          </p:cNvPr>
          <p:cNvSpPr/>
          <p:nvPr/>
        </p:nvSpPr>
        <p:spPr>
          <a:xfrm>
            <a:off x="476632" y="1218487"/>
            <a:ext cx="106150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AEEF"/>
                </a:solidFill>
                <a:effectLst/>
                <a:uLnTx/>
                <a:uFillTx/>
                <a:latin typeface="Poppins" panose="00000500000000000000" pitchFamily="2" charset="0"/>
                <a:ea typeface="+mn-ea"/>
                <a:cs typeface="Poppins" panose="00000500000000000000" pitchFamily="2" charset="0"/>
              </a:rPr>
              <a:t>Webshop</a:t>
            </a:r>
          </a:p>
        </p:txBody>
      </p:sp>
      <p:pic>
        <p:nvPicPr>
          <p:cNvPr id="8" name="Tijdelijke aanduiding voor afbeelding 8">
            <a:extLst>
              <a:ext uri="{FF2B5EF4-FFF2-40B4-BE49-F238E27FC236}">
                <a16:creationId xmlns:a16="http://schemas.microsoft.com/office/drawing/2014/main" id="{E14219E8-5D07-42FF-830F-CEFB8D9102EA}"/>
              </a:ext>
            </a:extLst>
          </p:cNvPr>
          <p:cNvPicPr>
            <a:picLocks noChangeAspect="1"/>
          </p:cNvPicPr>
          <p:nvPr/>
        </p:nvPicPr>
        <p:blipFill rotWithShape="1">
          <a:blip r:embed="rId4"/>
          <a:srcRect l="4306" r="33760"/>
          <a:stretch/>
        </p:blipFill>
        <p:spPr>
          <a:xfrm>
            <a:off x="6367003" y="0"/>
            <a:ext cx="5824997" cy="6858000"/>
          </a:xfrm>
          <a:prstGeom prst="rect">
            <a:avLst/>
          </a:prstGeom>
        </p:spPr>
      </p:pic>
    </p:spTree>
    <p:extLst>
      <p:ext uri="{BB962C8B-B14F-4D97-AF65-F5344CB8AC3E}">
        <p14:creationId xmlns:p14="http://schemas.microsoft.com/office/powerpoint/2010/main" val="4268812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168B9974-7224-8D43-BC0A-9BA46810193B}"/>
              </a:ext>
            </a:extLst>
          </p:cNvPr>
          <p:cNvSpPr txBox="1">
            <a:spLocks/>
          </p:cNvSpPr>
          <p:nvPr/>
        </p:nvSpPr>
        <p:spPr>
          <a:xfrm>
            <a:off x="476632" y="2364161"/>
            <a:ext cx="6115190" cy="3783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nl-NL" sz="17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p:txBody>
      </p:sp>
      <p:sp>
        <p:nvSpPr>
          <p:cNvPr id="7" name="Titel 1">
            <a:extLst>
              <a:ext uri="{FF2B5EF4-FFF2-40B4-BE49-F238E27FC236}">
                <a16:creationId xmlns:a16="http://schemas.microsoft.com/office/drawing/2014/main" id="{D615F91B-4ED2-CA41-9902-B5103E53166D}"/>
              </a:ext>
            </a:extLst>
          </p:cNvPr>
          <p:cNvSpPr txBox="1">
            <a:spLocks/>
          </p:cNvSpPr>
          <p:nvPr/>
        </p:nvSpPr>
        <p:spPr>
          <a:xfrm>
            <a:off x="476632" y="658360"/>
            <a:ext cx="10782495"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rPr>
              <a:t>Next Step</a:t>
            </a:r>
          </a:p>
        </p:txBody>
      </p:sp>
      <p:pic>
        <p:nvPicPr>
          <p:cNvPr id="14" name="Afbeelding 13" descr="Afbeelding met tekst&#10;&#10;Automatisch gegenereerde beschrijving">
            <a:extLst>
              <a:ext uri="{FF2B5EF4-FFF2-40B4-BE49-F238E27FC236}">
                <a16:creationId xmlns:a16="http://schemas.microsoft.com/office/drawing/2014/main" id="{702F3502-CBF4-B147-B7D1-A476B495B3CA}"/>
              </a:ext>
            </a:extLst>
          </p:cNvPr>
          <p:cNvPicPr>
            <a:picLocks noChangeAspect="1"/>
          </p:cNvPicPr>
          <p:nvPr/>
        </p:nvPicPr>
        <p:blipFill>
          <a:blip r:embed="rId3"/>
          <a:stretch>
            <a:fillRect/>
          </a:stretch>
        </p:blipFill>
        <p:spPr>
          <a:xfrm>
            <a:off x="476632" y="5716392"/>
            <a:ext cx="2223185" cy="592044"/>
          </a:xfrm>
          <a:prstGeom prst="rect">
            <a:avLst/>
          </a:prstGeom>
        </p:spPr>
      </p:pic>
      <p:sp>
        <p:nvSpPr>
          <p:cNvPr id="2" name="Rechthoek 1">
            <a:extLst>
              <a:ext uri="{FF2B5EF4-FFF2-40B4-BE49-F238E27FC236}">
                <a16:creationId xmlns:a16="http://schemas.microsoft.com/office/drawing/2014/main" id="{B214CF9D-7B4B-43C7-AF35-140ED559ECA0}"/>
              </a:ext>
            </a:extLst>
          </p:cNvPr>
          <p:cNvSpPr/>
          <p:nvPr/>
        </p:nvSpPr>
        <p:spPr>
          <a:xfrm>
            <a:off x="476632" y="1218487"/>
            <a:ext cx="137249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AEEF"/>
                </a:solidFill>
                <a:effectLst/>
                <a:uLnTx/>
                <a:uFillTx/>
                <a:latin typeface="Poppins" panose="00000500000000000000" pitchFamily="2" charset="0"/>
                <a:ea typeface="+mn-ea"/>
                <a:cs typeface="Poppins" panose="00000500000000000000" pitchFamily="2" charset="0"/>
              </a:rPr>
              <a:t>Zusterbedrijf</a:t>
            </a:r>
          </a:p>
        </p:txBody>
      </p:sp>
      <p:sp>
        <p:nvSpPr>
          <p:cNvPr id="9" name="Tijdelijke aanduiding voor inhoud 2">
            <a:extLst>
              <a:ext uri="{FF2B5EF4-FFF2-40B4-BE49-F238E27FC236}">
                <a16:creationId xmlns:a16="http://schemas.microsoft.com/office/drawing/2014/main" id="{B4F81ECD-5823-4801-BE3C-6B4E33643978}"/>
              </a:ext>
            </a:extLst>
          </p:cNvPr>
          <p:cNvSpPr txBox="1">
            <a:spLocks/>
          </p:cNvSpPr>
          <p:nvPr/>
        </p:nvSpPr>
        <p:spPr>
          <a:xfrm>
            <a:off x="476632" y="2386097"/>
            <a:ext cx="6115190" cy="3783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Vuren kern + HDF kern + HPL toplaag</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12 designs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Ruwbouwbestendig</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a:ln>
                  <a:noFill/>
                </a:ln>
                <a:solidFill>
                  <a:prstClr val="black"/>
                </a:solidFill>
                <a:effectLst/>
                <a:uLnTx/>
                <a:uFillTx/>
                <a:latin typeface="Inter" panose="020B0502030000000004" pitchFamily="34" charset="0"/>
                <a:ea typeface="Inter" panose="020B0502030000000004" pitchFamily="34" charset="0"/>
                <a:cs typeface="+mn-cs"/>
              </a:rPr>
              <a:t>Krasvast</a:t>
            </a: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 slijtvast, antislip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Trappen en vloeren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Ook geschikt voor de zakelijke markt</a:t>
            </a:r>
          </a:p>
        </p:txBody>
      </p:sp>
      <p:pic>
        <p:nvPicPr>
          <p:cNvPr id="10" name="Afbeelding 9">
            <a:extLst>
              <a:ext uri="{FF2B5EF4-FFF2-40B4-BE49-F238E27FC236}">
                <a16:creationId xmlns:a16="http://schemas.microsoft.com/office/drawing/2014/main" id="{024CCC4B-FE98-4425-9E93-C4CFCBB6B47B}"/>
              </a:ext>
            </a:extLst>
          </p:cNvPr>
          <p:cNvPicPr>
            <a:picLocks noChangeAspect="1"/>
          </p:cNvPicPr>
          <p:nvPr/>
        </p:nvPicPr>
        <p:blipFill rotWithShape="1">
          <a:blip r:embed="rId4"/>
          <a:srcRect l="8889" r="34486"/>
          <a:stretch/>
        </p:blipFill>
        <p:spPr>
          <a:xfrm>
            <a:off x="6367003" y="0"/>
            <a:ext cx="5824997" cy="6858000"/>
          </a:xfrm>
          <a:prstGeom prst="rect">
            <a:avLst/>
          </a:prstGeom>
        </p:spPr>
      </p:pic>
    </p:spTree>
    <p:extLst>
      <p:ext uri="{BB962C8B-B14F-4D97-AF65-F5344CB8AC3E}">
        <p14:creationId xmlns:p14="http://schemas.microsoft.com/office/powerpoint/2010/main" val="1750379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168B9974-7224-8D43-BC0A-9BA46810193B}"/>
              </a:ext>
            </a:extLst>
          </p:cNvPr>
          <p:cNvSpPr txBox="1">
            <a:spLocks/>
          </p:cNvSpPr>
          <p:nvPr/>
        </p:nvSpPr>
        <p:spPr>
          <a:xfrm>
            <a:off x="476632" y="2364161"/>
            <a:ext cx="6115190" cy="3783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nl-NL" sz="17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p:txBody>
      </p:sp>
      <p:sp>
        <p:nvSpPr>
          <p:cNvPr id="7" name="Titel 1">
            <a:extLst>
              <a:ext uri="{FF2B5EF4-FFF2-40B4-BE49-F238E27FC236}">
                <a16:creationId xmlns:a16="http://schemas.microsoft.com/office/drawing/2014/main" id="{D615F91B-4ED2-CA41-9902-B5103E53166D}"/>
              </a:ext>
            </a:extLst>
          </p:cNvPr>
          <p:cNvSpPr txBox="1">
            <a:spLocks/>
          </p:cNvSpPr>
          <p:nvPr/>
        </p:nvSpPr>
        <p:spPr>
          <a:xfrm>
            <a:off x="476632" y="924262"/>
            <a:ext cx="10782495"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rPr>
              <a:t>Next Step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rPr>
              <a:t>Traprenovatie</a:t>
            </a:r>
          </a:p>
        </p:txBody>
      </p:sp>
      <p:pic>
        <p:nvPicPr>
          <p:cNvPr id="14" name="Afbeelding 13" descr="Afbeelding met tekst&#10;&#10;Automatisch gegenereerde beschrijving">
            <a:extLst>
              <a:ext uri="{FF2B5EF4-FFF2-40B4-BE49-F238E27FC236}">
                <a16:creationId xmlns:a16="http://schemas.microsoft.com/office/drawing/2014/main" id="{702F3502-CBF4-B147-B7D1-A476B495B3CA}"/>
              </a:ext>
            </a:extLst>
          </p:cNvPr>
          <p:cNvPicPr>
            <a:picLocks noChangeAspect="1"/>
          </p:cNvPicPr>
          <p:nvPr/>
        </p:nvPicPr>
        <p:blipFill>
          <a:blip r:embed="rId3"/>
          <a:stretch>
            <a:fillRect/>
          </a:stretch>
        </p:blipFill>
        <p:spPr>
          <a:xfrm>
            <a:off x="476632" y="5716392"/>
            <a:ext cx="2223185" cy="592044"/>
          </a:xfrm>
          <a:prstGeom prst="rect">
            <a:avLst/>
          </a:prstGeom>
        </p:spPr>
      </p:pic>
      <p:sp>
        <p:nvSpPr>
          <p:cNvPr id="2" name="Rechthoek 1">
            <a:extLst>
              <a:ext uri="{FF2B5EF4-FFF2-40B4-BE49-F238E27FC236}">
                <a16:creationId xmlns:a16="http://schemas.microsoft.com/office/drawing/2014/main" id="{B214CF9D-7B4B-43C7-AF35-140ED559ECA0}"/>
              </a:ext>
            </a:extLst>
          </p:cNvPr>
          <p:cNvSpPr/>
          <p:nvPr/>
        </p:nvSpPr>
        <p:spPr>
          <a:xfrm>
            <a:off x="476632" y="1218487"/>
            <a:ext cx="247696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AEEF"/>
                </a:solidFill>
                <a:effectLst/>
                <a:uLnTx/>
                <a:uFillTx/>
                <a:latin typeface="Poppins" panose="00000500000000000000" pitchFamily="2" charset="0"/>
                <a:ea typeface="+mn-ea"/>
                <a:cs typeface="Poppins" panose="00000500000000000000" pitchFamily="2" charset="0"/>
              </a:rPr>
              <a:t>Renovatietak/ -activiteit</a:t>
            </a:r>
          </a:p>
        </p:txBody>
      </p:sp>
      <p:sp>
        <p:nvSpPr>
          <p:cNvPr id="6" name="Tijdelijke aanduiding voor inhoud 2">
            <a:extLst>
              <a:ext uri="{FF2B5EF4-FFF2-40B4-BE49-F238E27FC236}">
                <a16:creationId xmlns:a16="http://schemas.microsoft.com/office/drawing/2014/main" id="{6142C84D-B08C-4EB7-83A3-0260BBCDFAB7}"/>
              </a:ext>
            </a:extLst>
          </p:cNvPr>
          <p:cNvSpPr txBox="1">
            <a:spLocks/>
          </p:cNvSpPr>
          <p:nvPr/>
        </p:nvSpPr>
        <p:spPr>
          <a:xfrm>
            <a:off x="476632" y="2838012"/>
            <a:ext cx="6115190" cy="3783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Overzettreden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16 designs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Ledverlichting </a:t>
            </a:r>
          </a:p>
        </p:txBody>
      </p:sp>
      <p:pic>
        <p:nvPicPr>
          <p:cNvPr id="8" name="Afbeelding 7">
            <a:extLst>
              <a:ext uri="{FF2B5EF4-FFF2-40B4-BE49-F238E27FC236}">
                <a16:creationId xmlns:a16="http://schemas.microsoft.com/office/drawing/2014/main" id="{A25B358E-80CE-46C5-99C1-484975254189}"/>
              </a:ext>
            </a:extLst>
          </p:cNvPr>
          <p:cNvPicPr>
            <a:picLocks noChangeAspect="1"/>
          </p:cNvPicPr>
          <p:nvPr/>
        </p:nvPicPr>
        <p:blipFill rotWithShape="1">
          <a:blip r:embed="rId4"/>
          <a:srcRect l="-1" t="3776" r="-1798" b="5539"/>
          <a:stretch/>
        </p:blipFill>
        <p:spPr>
          <a:xfrm>
            <a:off x="6367002" y="-7565"/>
            <a:ext cx="6045073" cy="6858001"/>
          </a:xfrm>
          <a:prstGeom prst="rect">
            <a:avLst/>
          </a:prstGeom>
        </p:spPr>
      </p:pic>
    </p:spTree>
    <p:extLst>
      <p:ext uri="{BB962C8B-B14F-4D97-AF65-F5344CB8AC3E}">
        <p14:creationId xmlns:p14="http://schemas.microsoft.com/office/powerpoint/2010/main" val="20117239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2051</TotalTime>
  <Words>1623</Words>
  <Application>Microsoft Office PowerPoint</Application>
  <PresentationFormat>Breedbeeld</PresentationFormat>
  <Paragraphs>191</Paragraphs>
  <Slides>19</Slides>
  <Notes>17</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19</vt:i4>
      </vt:variant>
    </vt:vector>
  </HeadingPairs>
  <TitlesOfParts>
    <vt:vector size="26" baseType="lpstr">
      <vt:lpstr>Arial</vt:lpstr>
      <vt:lpstr>Calibri</vt:lpstr>
      <vt:lpstr>Calibri Light</vt:lpstr>
      <vt:lpstr>HelveticaNeueLT Pro 55 Roman</vt:lpstr>
      <vt:lpstr>Inter</vt:lpstr>
      <vt:lpstr>Poppins</vt:lpstr>
      <vt:lpstr>Kantoorthema</vt:lpstr>
      <vt:lpstr>PowerPoint-presentatie</vt:lpstr>
      <vt:lpstr>Wat we doen</vt:lpstr>
      <vt:lpstr>PowerPoint-presentatie</vt:lpstr>
      <vt:lpstr>PowerPoint-presentatie</vt:lpstr>
      <vt:lpstr>PowerPoint-presentatie</vt:lpstr>
      <vt:lpstr>Onze labels</vt:lpstr>
      <vt:lpstr>PowerPoint-presentatie</vt:lpstr>
      <vt:lpstr>PowerPoint-presentatie</vt:lpstr>
      <vt:lpstr>PowerPoint-presentatie</vt:lpstr>
      <vt:lpstr>PowerPoint-presentatie</vt:lpstr>
      <vt:lpstr>Waar we voor staan</vt:lpstr>
      <vt:lpstr>PowerPoint-presentatie</vt:lpstr>
      <vt:lpstr>PowerPoint-presentatie</vt:lpstr>
      <vt:lpstr>Voor wie we het doen</vt:lpstr>
      <vt:lpstr>PowerPoint-presentatie</vt:lpstr>
      <vt:lpstr>Wat we doen qua marketing</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Handige trucs binnen het seriewerk</dc:title>
  <dc:creator>Elbrich Abma</dc:creator>
  <cp:lastModifiedBy>Suzanne Rooijakkers</cp:lastModifiedBy>
  <cp:revision>79</cp:revision>
  <dcterms:created xsi:type="dcterms:W3CDTF">2021-06-09T06:44:15Z</dcterms:created>
  <dcterms:modified xsi:type="dcterms:W3CDTF">2023-09-07T10:06:58Z</dcterms:modified>
</cp:coreProperties>
</file>