
<file path=[Content_Types].xml><?xml version="1.0" encoding="utf-8"?>
<Types xmlns="http://schemas.openxmlformats.org/package/2006/content-types">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57" r:id="rId3"/>
    <p:sldId id="258" r:id="rId4"/>
    <p:sldId id="259" r:id="rId5"/>
    <p:sldId id="260" r:id="rId6"/>
    <p:sldId id="261" r:id="rId7"/>
    <p:sldId id="262" r:id="rId8"/>
    <p:sldId id="263" r:id="rId9"/>
    <p:sldId id="279" r:id="rId10"/>
    <p:sldId id="264" r:id="rId11"/>
    <p:sldId id="265" r:id="rId12"/>
    <p:sldId id="268" r:id="rId13"/>
    <p:sldId id="269" r:id="rId14"/>
    <p:sldId id="270" r:id="rId15"/>
    <p:sldId id="266" r:id="rId16"/>
    <p:sldId id="267" r:id="rId17"/>
    <p:sldId id="271" r:id="rId18"/>
    <p:sldId id="272" r:id="rId19"/>
    <p:sldId id="273" r:id="rId20"/>
    <p:sldId id="274" r:id="rId21"/>
    <p:sldId id="276" r:id="rId22"/>
    <p:sldId id="275" r:id="rId23"/>
    <p:sldId id="277"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858EBC-F208-4EFF-A07C-DA13A4D000F0}" v="4" dt="2025-09-05T14:16:31.9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94660"/>
  </p:normalViewPr>
  <p:slideViewPr>
    <p:cSldViewPr snapToGrid="0">
      <p:cViewPr varScale="1">
        <p:scale>
          <a:sx n="105" d="100"/>
          <a:sy n="105" d="100"/>
        </p:scale>
        <p:origin x="238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say Banfield" userId="bb0d7baa-4d03-4b10-9138-ee08136b27fb" providerId="ADAL" clId="{934AB514-CE94-443F-970E-0DC7433BB471}"/>
    <pc:docChg chg="custSel addSld delSld modSld">
      <pc:chgData name="Lindsay Banfield" userId="bb0d7baa-4d03-4b10-9138-ee08136b27fb" providerId="ADAL" clId="{934AB514-CE94-443F-970E-0DC7433BB471}" dt="2025-09-08T09:05:21.780" v="2350" actId="20577"/>
      <pc:docMkLst>
        <pc:docMk/>
      </pc:docMkLst>
      <pc:sldChg chg="modSp mod">
        <pc:chgData name="Lindsay Banfield" userId="bb0d7baa-4d03-4b10-9138-ee08136b27fb" providerId="ADAL" clId="{934AB514-CE94-443F-970E-0DC7433BB471}" dt="2025-09-05T14:02:16.232" v="19" actId="20577"/>
        <pc:sldMkLst>
          <pc:docMk/>
          <pc:sldMk cId="2796949865" sldId="256"/>
        </pc:sldMkLst>
        <pc:spChg chg="mod">
          <ac:chgData name="Lindsay Banfield" userId="bb0d7baa-4d03-4b10-9138-ee08136b27fb" providerId="ADAL" clId="{934AB514-CE94-443F-970E-0DC7433BB471}" dt="2025-09-05T14:02:16.232" v="19" actId="20577"/>
          <ac:spMkLst>
            <pc:docMk/>
            <pc:sldMk cId="2796949865" sldId="256"/>
            <ac:spMk id="2" creationId="{2B5D15D8-6ED8-9085-1700-D2EBE6F166D5}"/>
          </ac:spMkLst>
        </pc:spChg>
      </pc:sldChg>
      <pc:sldChg chg="modNotesTx">
        <pc:chgData name="Lindsay Banfield" userId="bb0d7baa-4d03-4b10-9138-ee08136b27fb" providerId="ADAL" clId="{934AB514-CE94-443F-970E-0DC7433BB471}" dt="2025-09-08T07:38:06.872" v="1576" actId="20577"/>
        <pc:sldMkLst>
          <pc:docMk/>
          <pc:sldMk cId="493436394" sldId="266"/>
        </pc:sldMkLst>
      </pc:sldChg>
      <pc:sldChg chg="modNotesTx">
        <pc:chgData name="Lindsay Banfield" userId="bb0d7baa-4d03-4b10-9138-ee08136b27fb" providerId="ADAL" clId="{934AB514-CE94-443F-970E-0DC7433BB471}" dt="2025-09-08T07:38:35.719" v="1581" actId="20577"/>
        <pc:sldMkLst>
          <pc:docMk/>
          <pc:sldMk cId="1629618233" sldId="267"/>
        </pc:sldMkLst>
      </pc:sldChg>
      <pc:sldChg chg="modNotesTx">
        <pc:chgData name="Lindsay Banfield" userId="bb0d7baa-4d03-4b10-9138-ee08136b27fb" providerId="ADAL" clId="{934AB514-CE94-443F-970E-0DC7433BB471}" dt="2025-09-08T07:34:57.582" v="1135" actId="20577"/>
        <pc:sldMkLst>
          <pc:docMk/>
          <pc:sldMk cId="1570748814" sldId="268"/>
        </pc:sldMkLst>
      </pc:sldChg>
      <pc:sldChg chg="modNotesTx">
        <pc:chgData name="Lindsay Banfield" userId="bb0d7baa-4d03-4b10-9138-ee08136b27fb" providerId="ADAL" clId="{934AB514-CE94-443F-970E-0DC7433BB471}" dt="2025-09-08T07:36:41.918" v="1363" actId="20577"/>
        <pc:sldMkLst>
          <pc:docMk/>
          <pc:sldMk cId="534889594" sldId="269"/>
        </pc:sldMkLst>
      </pc:sldChg>
      <pc:sldChg chg="modNotesTx">
        <pc:chgData name="Lindsay Banfield" userId="bb0d7baa-4d03-4b10-9138-ee08136b27fb" providerId="ADAL" clId="{934AB514-CE94-443F-970E-0DC7433BB471}" dt="2025-09-08T09:05:21.780" v="2350" actId="20577"/>
        <pc:sldMkLst>
          <pc:docMk/>
          <pc:sldMk cId="3853214235" sldId="270"/>
        </pc:sldMkLst>
      </pc:sldChg>
      <pc:sldChg chg="modNotesTx">
        <pc:chgData name="Lindsay Banfield" userId="bb0d7baa-4d03-4b10-9138-ee08136b27fb" providerId="ADAL" clId="{934AB514-CE94-443F-970E-0DC7433BB471}" dt="2025-09-08T07:41:07.250" v="2127" actId="20577"/>
        <pc:sldMkLst>
          <pc:docMk/>
          <pc:sldMk cId="2853607154" sldId="271"/>
        </pc:sldMkLst>
      </pc:sldChg>
      <pc:sldChg chg="modNotesTx">
        <pc:chgData name="Lindsay Banfield" userId="bb0d7baa-4d03-4b10-9138-ee08136b27fb" providerId="ADAL" clId="{934AB514-CE94-443F-970E-0DC7433BB471}" dt="2025-09-08T07:38:15.775" v="1578" actId="20577"/>
        <pc:sldMkLst>
          <pc:docMk/>
          <pc:sldMk cId="2969311582" sldId="272"/>
        </pc:sldMkLst>
      </pc:sldChg>
      <pc:sldChg chg="modNotesTx">
        <pc:chgData name="Lindsay Banfield" userId="bb0d7baa-4d03-4b10-9138-ee08136b27fb" providerId="ADAL" clId="{934AB514-CE94-443F-970E-0DC7433BB471}" dt="2025-09-08T07:38:20.804" v="1580" actId="20577"/>
        <pc:sldMkLst>
          <pc:docMk/>
          <pc:sldMk cId="1576295530" sldId="273"/>
        </pc:sldMkLst>
      </pc:sldChg>
      <pc:sldChg chg="new del">
        <pc:chgData name="Lindsay Banfield" userId="bb0d7baa-4d03-4b10-9138-ee08136b27fb" providerId="ADAL" clId="{934AB514-CE94-443F-970E-0DC7433BB471}" dt="2025-09-05T14:03:30.480" v="22" actId="2696"/>
        <pc:sldMkLst>
          <pc:docMk/>
          <pc:sldMk cId="1784341932" sldId="278"/>
        </pc:sldMkLst>
      </pc:sldChg>
      <pc:sldChg chg="addSp delSp modSp new mod">
        <pc:chgData name="Lindsay Banfield" userId="bb0d7baa-4d03-4b10-9138-ee08136b27fb" providerId="ADAL" clId="{934AB514-CE94-443F-970E-0DC7433BB471}" dt="2025-09-05T14:16:33.468" v="610" actId="20577"/>
        <pc:sldMkLst>
          <pc:docMk/>
          <pc:sldMk cId="867435318" sldId="279"/>
        </pc:sldMkLst>
        <pc:spChg chg="mod">
          <ac:chgData name="Lindsay Banfield" userId="bb0d7baa-4d03-4b10-9138-ee08136b27fb" providerId="ADAL" clId="{934AB514-CE94-443F-970E-0DC7433BB471}" dt="2025-09-05T14:16:33.468" v="610" actId="20577"/>
          <ac:spMkLst>
            <pc:docMk/>
            <pc:sldMk cId="867435318" sldId="279"/>
            <ac:spMk id="3" creationId="{F1BA9463-DA20-133C-03DD-652D249411B8}"/>
          </ac:spMkLst>
        </pc:spChg>
        <pc:picChg chg="add mod">
          <ac:chgData name="Lindsay Banfield" userId="bb0d7baa-4d03-4b10-9138-ee08136b27fb" providerId="ADAL" clId="{934AB514-CE94-443F-970E-0DC7433BB471}" dt="2025-09-05T14:13:44.939" v="580" actId="1076"/>
          <ac:picMkLst>
            <pc:docMk/>
            <pc:sldMk cId="867435318" sldId="279"/>
            <ac:picMk id="6" creationId="{9AA2E631-9ADA-E967-13C1-EB1EB524395A}"/>
          </ac:picMkLst>
        </pc:picChg>
        <pc:picChg chg="add mod ord">
          <ac:chgData name="Lindsay Banfield" userId="bb0d7baa-4d03-4b10-9138-ee08136b27fb" providerId="ADAL" clId="{934AB514-CE94-443F-970E-0DC7433BB471}" dt="2025-09-05T14:13:57.021" v="584" actId="167"/>
          <ac:picMkLst>
            <pc:docMk/>
            <pc:sldMk cId="867435318" sldId="279"/>
            <ac:picMk id="8" creationId="{1ACC5055-FF9A-C364-BB50-DDEC671C463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83EA68-E3C2-42A0-88F4-331B0DC73D77}" type="datetimeFigureOut">
              <a:rPr lang="en-GB" smtClean="0"/>
              <a:t>08/09/2025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AB8DC3-A701-4BE4-8B12-98F3749153EE}" type="slidenum">
              <a:rPr lang="en-GB" smtClean="0"/>
              <a:t>‹#›</a:t>
            </a:fld>
            <a:endParaRPr lang="en-GB"/>
          </a:p>
        </p:txBody>
      </p:sp>
    </p:spTree>
    <p:extLst>
      <p:ext uri="{BB962C8B-B14F-4D97-AF65-F5344CB8AC3E}">
        <p14:creationId xmlns:p14="http://schemas.microsoft.com/office/powerpoint/2010/main" val="193533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did people in the past eat and drink and how did they make their food, in particular flour and bread.</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1</a:t>
            </a:fld>
            <a:endParaRPr lang="en-GB"/>
          </a:p>
        </p:txBody>
      </p:sp>
    </p:spTree>
    <p:extLst>
      <p:ext uri="{BB962C8B-B14F-4D97-AF65-F5344CB8AC3E}">
        <p14:creationId xmlns:p14="http://schemas.microsoft.com/office/powerpoint/2010/main" val="822819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you would have to harvest the grain. Today this is done by a combine harvester, but in the past, people would have cut the crops by hand using a sharp sickle or scythe.</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11</a:t>
            </a:fld>
            <a:endParaRPr lang="en-GB"/>
          </a:p>
        </p:txBody>
      </p:sp>
    </p:spTree>
    <p:extLst>
      <p:ext uri="{BB962C8B-B14F-4D97-AF65-F5344CB8AC3E}">
        <p14:creationId xmlns:p14="http://schemas.microsoft.com/office/powerpoint/2010/main" val="201560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Threshing is a way of separating the chaff from the grain. The chaff is the dry, inedible outer-casing of the grain. The grain is he bit inside that can be eaten once it has been ground to make flour.</a:t>
            </a:r>
          </a:p>
          <a:p>
            <a:r>
              <a:rPr lang="en-US" i="1" dirty="0"/>
              <a:t>If you have managed to source some wheat, at this point you can show the students what it looks like and take apart the stalk to see the different parts. How much grain can you get from one ear of wheat?</a:t>
            </a:r>
            <a:endParaRPr lang="en-GB" i="1" dirty="0"/>
          </a:p>
        </p:txBody>
      </p:sp>
      <p:sp>
        <p:nvSpPr>
          <p:cNvPr id="4" name="Slide Number Placeholder 3"/>
          <p:cNvSpPr>
            <a:spLocks noGrp="1"/>
          </p:cNvSpPr>
          <p:nvPr>
            <p:ph type="sldNum" sz="quarter" idx="5"/>
          </p:nvPr>
        </p:nvSpPr>
        <p:spPr/>
        <p:txBody>
          <a:bodyPr/>
          <a:lstStyle/>
          <a:p>
            <a:fld id="{3BAB8DC3-A701-4BE4-8B12-98F3749153EE}" type="slidenum">
              <a:rPr lang="en-GB" smtClean="0"/>
              <a:t>12</a:t>
            </a:fld>
            <a:endParaRPr lang="en-GB"/>
          </a:p>
        </p:txBody>
      </p:sp>
    </p:spTree>
    <p:extLst>
      <p:ext uri="{BB962C8B-B14F-4D97-AF65-F5344CB8AC3E}">
        <p14:creationId xmlns:p14="http://schemas.microsoft.com/office/powerpoint/2010/main" val="16092045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threshing is done by machines, but in the past, people would have to beat the harvested plant with a stick to separate the chaff from the grain.</a:t>
            </a:r>
          </a:p>
          <a:p>
            <a:r>
              <a:rPr lang="en-US" i="1" dirty="0"/>
              <a:t>If you have the space and ability to do so, have a try at threshing your own wheat. You can do this on some tarp (preferably outside) using sticks or other implements and experiment on what tool works best.</a:t>
            </a:r>
          </a:p>
        </p:txBody>
      </p:sp>
      <p:sp>
        <p:nvSpPr>
          <p:cNvPr id="4" name="Slide Number Placeholder 3"/>
          <p:cNvSpPr>
            <a:spLocks noGrp="1"/>
          </p:cNvSpPr>
          <p:nvPr>
            <p:ph type="sldNum" sz="quarter" idx="5"/>
          </p:nvPr>
        </p:nvSpPr>
        <p:spPr/>
        <p:txBody>
          <a:bodyPr/>
          <a:lstStyle/>
          <a:p>
            <a:fld id="{3BAB8DC3-A701-4BE4-8B12-98F3749153EE}" type="slidenum">
              <a:rPr lang="en-GB" smtClean="0"/>
              <a:t>13</a:t>
            </a:fld>
            <a:endParaRPr lang="en-GB"/>
          </a:p>
        </p:txBody>
      </p:sp>
    </p:spTree>
    <p:extLst>
      <p:ext uri="{BB962C8B-B14F-4D97-AF65-F5344CB8AC3E}">
        <p14:creationId xmlns:p14="http://schemas.microsoft.com/office/powerpoint/2010/main" val="2175276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step is winnowing, which would also be done by a machine today. The separated chaff and grain are thrown into the air. The lighter chaff blows away with the wind and the heavier grain drops down to be collected.</a:t>
            </a:r>
          </a:p>
          <a:p>
            <a:r>
              <a:rPr lang="en-US" i="1" dirty="0"/>
              <a:t>If you are doing the experimental section of this workshop, you can have a go at this outside on some tarp. Use a tray to put the uncleaned wheat on, then toss the mixture into the air and catch it back in the tray. The lighter chaff should blow away while the grain lands back in </a:t>
            </a:r>
            <a:r>
              <a:rPr lang="en-US" i="1"/>
              <a:t>the tray.</a:t>
            </a:r>
            <a:endParaRPr lang="en-US" i="1" dirty="0"/>
          </a:p>
          <a:p>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14</a:t>
            </a:fld>
            <a:endParaRPr lang="en-GB"/>
          </a:p>
        </p:txBody>
      </p:sp>
    </p:spTree>
    <p:extLst>
      <p:ext uri="{BB962C8B-B14F-4D97-AF65-F5344CB8AC3E}">
        <p14:creationId xmlns:p14="http://schemas.microsoft.com/office/powerpoint/2010/main" val="33383155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the grain that is needed to make flour.</a:t>
            </a:r>
          </a:p>
          <a:p>
            <a:r>
              <a:rPr lang="en-US" i="1" dirty="0"/>
              <a:t>It is possible to source grain so that the students can look at and handle it.</a:t>
            </a:r>
            <a:endParaRPr lang="en-GB" i="1" dirty="0"/>
          </a:p>
        </p:txBody>
      </p:sp>
      <p:sp>
        <p:nvSpPr>
          <p:cNvPr id="4" name="Slide Number Placeholder 3"/>
          <p:cNvSpPr>
            <a:spLocks noGrp="1"/>
          </p:cNvSpPr>
          <p:nvPr>
            <p:ph type="sldNum" sz="quarter" idx="5"/>
          </p:nvPr>
        </p:nvSpPr>
        <p:spPr/>
        <p:txBody>
          <a:bodyPr/>
          <a:lstStyle/>
          <a:p>
            <a:fld id="{3BAB8DC3-A701-4BE4-8B12-98F3749153EE}" type="slidenum">
              <a:rPr lang="en-GB" smtClean="0"/>
              <a:t>15</a:t>
            </a:fld>
            <a:endParaRPr lang="en-GB"/>
          </a:p>
        </p:txBody>
      </p:sp>
    </p:spTree>
    <p:extLst>
      <p:ext uri="{BB962C8B-B14F-4D97-AF65-F5344CB8AC3E}">
        <p14:creationId xmlns:p14="http://schemas.microsoft.com/office/powerpoint/2010/main" val="1551359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lots of different types of grain and these are three types local to Kent.</a:t>
            </a:r>
          </a:p>
          <a:p>
            <a:r>
              <a:rPr lang="en-US" dirty="0"/>
              <a:t>Different grains are used to make different things. Some grains will make flour that will be used for loaves of bread and others will be used to make flatter things like pizza bases. </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16</a:t>
            </a:fld>
            <a:endParaRPr lang="en-GB"/>
          </a:p>
        </p:txBody>
      </p:sp>
    </p:spTree>
    <p:extLst>
      <p:ext uri="{BB962C8B-B14F-4D97-AF65-F5344CB8AC3E}">
        <p14:creationId xmlns:p14="http://schemas.microsoft.com/office/powerpoint/2010/main" val="742026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Iron Age people would have used something called a quern stone. A lot of these have been found in Folkestone. Two large, round stones would be sat on top of each other. The grain would be dropped into a central hole and the stones would be turned by hand, grinding the grain. This would take a long time and was hard work. It needed to be done every day to make fresh bread. </a:t>
            </a:r>
          </a:p>
          <a:p>
            <a:r>
              <a:rPr lang="en-US" i="1" dirty="0"/>
              <a:t>If you are doing the experimental part of the workshop and have managed to borrow the replica quern, this is a good place to have a go at making your own flour. Use the grain and feed it through the hole at the top and take it in turns to turn the top quernstone so that the grain is ground into flour. The grain may need to go through the quern a few times to get the </a:t>
            </a:r>
            <a:r>
              <a:rPr lang="en-US" i="1"/>
              <a:t>best result, </a:t>
            </a:r>
            <a:r>
              <a:rPr lang="en-US" i="1" dirty="0"/>
              <a:t>and we recommend sifting the flour afterwards. See how much you can make.</a:t>
            </a:r>
            <a:endParaRPr lang="en-GB" i="1" dirty="0"/>
          </a:p>
        </p:txBody>
      </p:sp>
      <p:sp>
        <p:nvSpPr>
          <p:cNvPr id="4" name="Slide Number Placeholder 3"/>
          <p:cNvSpPr>
            <a:spLocks noGrp="1"/>
          </p:cNvSpPr>
          <p:nvPr>
            <p:ph type="sldNum" sz="quarter" idx="5"/>
          </p:nvPr>
        </p:nvSpPr>
        <p:spPr/>
        <p:txBody>
          <a:bodyPr/>
          <a:lstStyle/>
          <a:p>
            <a:fld id="{3BAB8DC3-A701-4BE4-8B12-98F3749153EE}" type="slidenum">
              <a:rPr lang="en-GB" smtClean="0"/>
              <a:t>17</a:t>
            </a:fld>
            <a:endParaRPr lang="en-GB"/>
          </a:p>
        </p:txBody>
      </p:sp>
    </p:spTree>
    <p:extLst>
      <p:ext uri="{BB962C8B-B14F-4D97-AF65-F5344CB8AC3E}">
        <p14:creationId xmlns:p14="http://schemas.microsoft.com/office/powerpoint/2010/main" val="388687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have been lots of ways of making flour in the past and in different parts of the world, for example in Ancient Egypt. The bottom picture is a ‘saddle quern’ because it looks like a horses’ saddle. The smaller stone would be pushed back and forth on the saddle quern to grind the grain.</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18</a:t>
            </a:fld>
            <a:endParaRPr lang="en-GB"/>
          </a:p>
        </p:txBody>
      </p:sp>
    </p:spTree>
    <p:extLst>
      <p:ext uri="{BB962C8B-B14F-4D97-AF65-F5344CB8AC3E}">
        <p14:creationId xmlns:p14="http://schemas.microsoft.com/office/powerpoint/2010/main" val="4249759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Quern stones are still used today in some parts of the world. A rotary quern, which is like the ones seen at East Wear Bay, can be seen in use in the bottom right picture. The top stone disc is turned around and around, which helps to crush the grain that is between the two stones and has been poured in through the hole in the top. Windmills do a similar job and sometimes animals such as donkeys are used to move the equipment that grinds the grain.</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19</a:t>
            </a:fld>
            <a:endParaRPr lang="en-GB"/>
          </a:p>
        </p:txBody>
      </p:sp>
    </p:spTree>
    <p:extLst>
      <p:ext uri="{BB962C8B-B14F-4D97-AF65-F5344CB8AC3E}">
        <p14:creationId xmlns:p14="http://schemas.microsoft.com/office/powerpoint/2010/main" val="18586329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are next in the supermarket and see a loaf of bread, or you make a sandwich at home, remember how hard it would be to do it all yourself.</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20</a:t>
            </a:fld>
            <a:endParaRPr lang="en-GB"/>
          </a:p>
        </p:txBody>
      </p:sp>
    </p:spTree>
    <p:extLst>
      <p:ext uri="{BB962C8B-B14F-4D97-AF65-F5344CB8AC3E}">
        <p14:creationId xmlns:p14="http://schemas.microsoft.com/office/powerpoint/2010/main" val="3996636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East Wear Bay is an Iron Age and Roman period site on top of the cliffs in Folkestone.</a:t>
            </a:r>
          </a:p>
          <a:p>
            <a:r>
              <a:rPr lang="en-US" dirty="0"/>
              <a:t>This photo shows the remains of the walls of the Roman villa being excavated.</a:t>
            </a:r>
          </a:p>
          <a:p>
            <a:r>
              <a:rPr lang="en-US" dirty="0"/>
              <a:t>In the distance you can see one of the Martello Towers built in the 1800’s.</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2</a:t>
            </a:fld>
            <a:endParaRPr lang="en-GB"/>
          </a:p>
        </p:txBody>
      </p:sp>
    </p:spTree>
    <p:extLst>
      <p:ext uri="{BB962C8B-B14F-4D97-AF65-F5344CB8AC3E}">
        <p14:creationId xmlns:p14="http://schemas.microsoft.com/office/powerpoint/2010/main" val="425276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site sits right on the edge of the cliff. Over the 3,000 years since the Iron Age people were here, the cliff has eroded away by the sea, wind and rain. It would have been a lot further out than it is now. </a:t>
            </a:r>
          </a:p>
          <a:p>
            <a:r>
              <a:rPr lang="en-US" dirty="0"/>
              <a:t>The site was discovered in 1924 and since then the cliffs have eroded away by 30m, so can you imagine how much has disappeared in 3,000 years!</a:t>
            </a:r>
          </a:p>
          <a:p>
            <a:r>
              <a:rPr lang="en-US" dirty="0"/>
              <a:t>It’s a race against time to find out as much as we can before it is lost to the sea forever.</a:t>
            </a:r>
          </a:p>
          <a:p>
            <a:r>
              <a:rPr lang="en-US" dirty="0"/>
              <a:t>Does anyone </a:t>
            </a:r>
            <a:r>
              <a:rPr lang="en-US" dirty="0" err="1"/>
              <a:t>recognise</a:t>
            </a:r>
            <a:r>
              <a:rPr lang="en-US" dirty="0"/>
              <a:t> where the site is and have you visited before?</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3</a:t>
            </a:fld>
            <a:endParaRPr lang="en-GB"/>
          </a:p>
        </p:txBody>
      </p:sp>
    </p:spTree>
    <p:extLst>
      <p:ext uri="{BB962C8B-B14F-4D97-AF65-F5344CB8AC3E}">
        <p14:creationId xmlns:p14="http://schemas.microsoft.com/office/powerpoint/2010/main" val="3627764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Iron Age people settled at East Wear Bay 3,000 years ago. </a:t>
            </a:r>
          </a:p>
          <a:p>
            <a:r>
              <a:rPr lang="en-US" dirty="0"/>
              <a:t>They lived in roundhouses with pointed thatched roofs and walls made from wattle and daub (a mixture of mud, animal dung and twigs).</a:t>
            </a:r>
          </a:p>
          <a:p>
            <a:r>
              <a:rPr lang="en-US" dirty="0"/>
              <a:t>In the </a:t>
            </a:r>
            <a:r>
              <a:rPr lang="en-US" dirty="0" err="1"/>
              <a:t>centre</a:t>
            </a:r>
            <a:r>
              <a:rPr lang="en-US" dirty="0"/>
              <a:t> of the roundhouse was a fire where food would be cooked.</a:t>
            </a:r>
          </a:p>
          <a:p>
            <a:r>
              <a:rPr lang="en-US" dirty="0"/>
              <a:t>By the end of the Iron Age, the roundhouses would have been safely enclosed within a ‘hillfort’, surrounded by walls and ditches, which defended the people against enemy attack.</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4</a:t>
            </a:fld>
            <a:endParaRPr lang="en-GB"/>
          </a:p>
        </p:txBody>
      </p:sp>
    </p:spTree>
    <p:extLst>
      <p:ext uri="{BB962C8B-B14F-4D97-AF65-F5344CB8AC3E}">
        <p14:creationId xmlns:p14="http://schemas.microsoft.com/office/powerpoint/2010/main" val="1647608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modern-day artist’s impression of what the Iron Age settlement may have looked like at East Wear Bay.</a:t>
            </a:r>
          </a:p>
          <a:p>
            <a:r>
              <a:rPr lang="en-US" dirty="0"/>
              <a:t>Remember the Martello Tower that we saw earlier won’t be here because it was built much later.</a:t>
            </a:r>
          </a:p>
          <a:p>
            <a:r>
              <a:rPr lang="en-US" dirty="0"/>
              <a:t>Iron Age farmers grew crops and vegetables. They kept geese, goats and pigs and had large herds of cows and flocks of sheep.</a:t>
            </a:r>
          </a:p>
          <a:p>
            <a:r>
              <a:rPr lang="en-US" dirty="0"/>
              <a:t>They would do activities like weaving, making pottery and thatching the roofs.</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5</a:t>
            </a:fld>
            <a:endParaRPr lang="en-GB"/>
          </a:p>
        </p:txBody>
      </p:sp>
    </p:spTree>
    <p:extLst>
      <p:ext uri="{BB962C8B-B14F-4D97-AF65-F5344CB8AC3E}">
        <p14:creationId xmlns:p14="http://schemas.microsoft.com/office/powerpoint/2010/main" val="4002765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2,000 years ago, the Romans settled at East Wear Bay bringing lots of new ideas and ways of living with them. </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6</a:t>
            </a:fld>
            <a:endParaRPr lang="en-GB"/>
          </a:p>
        </p:txBody>
      </p:sp>
    </p:spTree>
    <p:extLst>
      <p:ext uri="{BB962C8B-B14F-4D97-AF65-F5344CB8AC3E}">
        <p14:creationId xmlns:p14="http://schemas.microsoft.com/office/powerpoint/2010/main" val="3903653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houses the Romans lived in were very different to the Iron Age roundhouses.</a:t>
            </a:r>
          </a:p>
          <a:p>
            <a:r>
              <a:rPr lang="en-US" dirty="0"/>
              <a:t>The Romans lived in villas and this is an artist’s impression of what the villa at East Wear Bay may have looked like.</a:t>
            </a:r>
          </a:p>
          <a:p>
            <a:r>
              <a:rPr lang="en-US" dirty="0"/>
              <a:t>The edge of the cliff is a lot further out than it is today.</a:t>
            </a:r>
          </a:p>
          <a:p>
            <a:r>
              <a:rPr lang="en-US" dirty="0"/>
              <a:t>There was a bathhouse at this villa and a room with a beautiful mosaic floor.</a:t>
            </a:r>
          </a:p>
          <a:p>
            <a:r>
              <a:rPr lang="en-US" dirty="0"/>
              <a:t>It probably had gardens where fruit, vegetables and herbs were grown.</a:t>
            </a:r>
          </a:p>
          <a:p>
            <a:r>
              <a:rPr lang="en-US" dirty="0"/>
              <a:t>Most of the villa has now disappeared into the sea.</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7</a:t>
            </a:fld>
            <a:endParaRPr lang="en-GB"/>
          </a:p>
        </p:txBody>
      </p:sp>
    </p:spTree>
    <p:extLst>
      <p:ext uri="{BB962C8B-B14F-4D97-AF65-F5344CB8AC3E}">
        <p14:creationId xmlns:p14="http://schemas.microsoft.com/office/powerpoint/2010/main" val="37572077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site was discovered over 100 years ago in 1924 by an archaeologist called Samuel </a:t>
            </a:r>
            <a:r>
              <a:rPr lang="en-US" dirty="0" err="1"/>
              <a:t>Winbolt</a:t>
            </a:r>
            <a:r>
              <a:rPr lang="en-US" dirty="0"/>
              <a:t> and his daughter Rosalind.</a:t>
            </a:r>
          </a:p>
          <a:p>
            <a:r>
              <a:rPr lang="en-US" dirty="0"/>
              <a:t>They uncovered a lot of the villa.</a:t>
            </a:r>
          </a:p>
          <a:p>
            <a:r>
              <a:rPr lang="en-US" dirty="0"/>
              <a:t>They are looking at some Roman roof tile in this picture.</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8</a:t>
            </a:fld>
            <a:endParaRPr lang="en-GB"/>
          </a:p>
        </p:txBody>
      </p:sp>
    </p:spTree>
    <p:extLst>
      <p:ext uri="{BB962C8B-B14F-4D97-AF65-F5344CB8AC3E}">
        <p14:creationId xmlns:p14="http://schemas.microsoft.com/office/powerpoint/2010/main" val="4092349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are your </a:t>
            </a:r>
            <a:r>
              <a:rPr lang="en-US" dirty="0" err="1"/>
              <a:t>favourite</a:t>
            </a:r>
            <a:r>
              <a:rPr lang="en-US" dirty="0"/>
              <a:t> things to eat and drink?</a:t>
            </a:r>
          </a:p>
          <a:p>
            <a:r>
              <a:rPr lang="en-US" dirty="0"/>
              <a:t>Today we are lucky as we can go the supermarket and buy what we need.</a:t>
            </a:r>
          </a:p>
          <a:p>
            <a:r>
              <a:rPr lang="en-US" dirty="0"/>
              <a:t>It wasn’t that easy in the past.</a:t>
            </a:r>
          </a:p>
          <a:p>
            <a:r>
              <a:rPr lang="en-US" dirty="0"/>
              <a:t>Let’s see how grain was processed and bread was made.</a:t>
            </a:r>
            <a:endParaRPr lang="en-GB" dirty="0"/>
          </a:p>
        </p:txBody>
      </p:sp>
      <p:sp>
        <p:nvSpPr>
          <p:cNvPr id="4" name="Slide Number Placeholder 3"/>
          <p:cNvSpPr>
            <a:spLocks noGrp="1"/>
          </p:cNvSpPr>
          <p:nvPr>
            <p:ph type="sldNum" sz="quarter" idx="5"/>
          </p:nvPr>
        </p:nvSpPr>
        <p:spPr/>
        <p:txBody>
          <a:bodyPr/>
          <a:lstStyle/>
          <a:p>
            <a:fld id="{3BAB8DC3-A701-4BE4-8B12-98F3749153EE}" type="slidenum">
              <a:rPr lang="en-GB" smtClean="0"/>
              <a:t>10</a:t>
            </a:fld>
            <a:endParaRPr lang="en-GB"/>
          </a:p>
        </p:txBody>
      </p:sp>
    </p:spTree>
    <p:extLst>
      <p:ext uri="{BB962C8B-B14F-4D97-AF65-F5344CB8AC3E}">
        <p14:creationId xmlns:p14="http://schemas.microsoft.com/office/powerpoint/2010/main" val="2069803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B046F4-3938-49C3-AA09-A5B6EAC52BB1}"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2608941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B046F4-3938-49C3-AA09-A5B6EAC52BB1}"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179444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B046F4-3938-49C3-AA09-A5B6EAC52BB1}"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2C55CE-BE70-4364-B417-E7B2BC4FAD5D}" type="slidenum">
              <a:rPr lang="en-GB" smtClean="0"/>
              <a:t>‹#›</a:t>
            </a:fld>
            <a:endParaRPr lang="en-GB"/>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899250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B046F4-3938-49C3-AA09-A5B6EAC52BB1}"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7732267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B046F4-3938-49C3-AA09-A5B6EAC52BB1}"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2C55CE-BE70-4364-B417-E7B2BC4FAD5D}"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8291632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B046F4-3938-49C3-AA09-A5B6EAC52BB1}"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42728404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B046F4-3938-49C3-AA09-A5B6EAC52BB1}"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33619437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B046F4-3938-49C3-AA09-A5B6EAC52BB1}"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3850248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B046F4-3938-49C3-AA09-A5B6EAC52BB1}"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446227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B046F4-3938-49C3-AA09-A5B6EAC52BB1}"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1883115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B046F4-3938-49C3-AA09-A5B6EAC52BB1}" type="datetimeFigureOut">
              <a:rPr lang="en-GB" smtClean="0"/>
              <a:t>08/09/2025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714041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B046F4-3938-49C3-AA09-A5B6EAC52BB1}" type="datetimeFigureOut">
              <a:rPr lang="en-GB" smtClean="0"/>
              <a:t>08/09/2025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136478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B046F4-3938-49C3-AA09-A5B6EAC52BB1}" type="datetimeFigureOut">
              <a:rPr lang="en-GB" smtClean="0"/>
              <a:t>08/09/2025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888186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B046F4-3938-49C3-AA09-A5B6EAC52BB1}" type="datetimeFigureOut">
              <a:rPr lang="en-GB" smtClean="0"/>
              <a:t>08/09/2025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200555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B046F4-3938-49C3-AA09-A5B6EAC52BB1}" type="datetimeFigureOut">
              <a:rPr lang="en-GB" smtClean="0"/>
              <a:t>08/09/2025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4026483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2B046F4-3938-49C3-AA09-A5B6EAC52BB1}" type="datetimeFigureOut">
              <a:rPr lang="en-GB" smtClean="0"/>
              <a:t>08/09/2025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C2C55CE-BE70-4364-B417-E7B2BC4FAD5D}" type="slidenum">
              <a:rPr lang="en-GB" smtClean="0"/>
              <a:t>‹#›</a:t>
            </a:fld>
            <a:endParaRPr lang="en-GB"/>
          </a:p>
        </p:txBody>
      </p:sp>
    </p:spTree>
    <p:extLst>
      <p:ext uri="{BB962C8B-B14F-4D97-AF65-F5344CB8AC3E}">
        <p14:creationId xmlns:p14="http://schemas.microsoft.com/office/powerpoint/2010/main" val="32488644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2B046F4-3938-49C3-AA09-A5B6EAC52BB1}" type="datetimeFigureOut">
              <a:rPr lang="en-GB" smtClean="0"/>
              <a:t>08/09/2025</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C2C55CE-BE70-4364-B417-E7B2BC4FAD5D}" type="slidenum">
              <a:rPr lang="en-GB" smtClean="0"/>
              <a:t>‹#›</a:t>
            </a:fld>
            <a:endParaRPr lang="en-GB"/>
          </a:p>
        </p:txBody>
      </p:sp>
    </p:spTree>
    <p:extLst>
      <p:ext uri="{BB962C8B-B14F-4D97-AF65-F5344CB8AC3E}">
        <p14:creationId xmlns:p14="http://schemas.microsoft.com/office/powerpoint/2010/main" val="37989883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jp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jfif"/><Relationship Id="rId4" Type="http://schemas.openxmlformats.org/officeDocument/2006/relationships/image" Target="../media/image2.jp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g"/></Relationships>
</file>

<file path=ppt/slides/_rels/slide19.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hyperlink" Target="https://www.healthline.com/nutrition/how-much-iron-per-day" TargetMode="External"/><Relationship Id="rId18" Type="http://schemas.openxmlformats.org/officeDocument/2006/relationships/hyperlink" Target="https://www.twinkl.co.uk/homework-help/history-homework-help/the-iron-age-facts-for-kids/what-were-homes-like-during-the-iron-age" TargetMode="External"/><Relationship Id="rId26" Type="http://schemas.openxmlformats.org/officeDocument/2006/relationships/hyperlink" Target="https://www.estesperformanceconcaves.com/combine-threshing/" TargetMode="External"/><Relationship Id="rId3" Type="http://schemas.openxmlformats.org/officeDocument/2006/relationships/image" Target="../media/image2.jpg"/><Relationship Id="rId21" Type="http://schemas.openxmlformats.org/officeDocument/2006/relationships/hyperlink" Target="https://numismatics.org/ocre/id/ric.4.ss.389?lang=en" TargetMode="External"/><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hyperlink" Target="https://www.heritagegateway.org.uk/Gateway/Results_Single.aspx?uid=N5669&amp;resourceID=110" TargetMode="External"/><Relationship Id="rId25" Type="http://schemas.openxmlformats.org/officeDocument/2006/relationships/hyperlink" Target="https://www.yorkshirepost.co.uk/country-and-farming/worlds-largest-combine-harvester-to-debut-at-2021-great-yorkshire-show-3303484" TargetMode="External"/><Relationship Id="rId2" Type="http://schemas.openxmlformats.org/officeDocument/2006/relationships/image" Target="../media/image1.jpg"/><Relationship Id="rId16" Type="http://schemas.openxmlformats.org/officeDocument/2006/relationships/hyperlink" Target="https://www.kentonline.co.uk/folkestone/news/drone-pictures-show-site-of-roman-villa-mosaic-274128/" TargetMode="External"/><Relationship Id="rId20" Type="http://schemas.openxmlformats.org/officeDocument/2006/relationships/hyperlink" Target="https://rdhct.org.uk/projects/a-town-unearthed/" TargetMode="External"/><Relationship Id="rId29" Type="http://schemas.openxmlformats.org/officeDocument/2006/relationships/hyperlink" Target="https://browfarm.co.uk/products/milling_wheat" TargetMode="External"/><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hyperlink" Target="https://www.sciencephoto.com/media/362774/view/early-humans-harvesting-crops" TargetMode="External"/><Relationship Id="rId5" Type="http://schemas.openxmlformats.org/officeDocument/2006/relationships/image" Target="../media/image4.png"/><Relationship Id="rId15" Type="http://schemas.openxmlformats.org/officeDocument/2006/relationships/hyperlink" Target="http://www.disused-stations.org.uk/f/folkestone_warren/index.shtml" TargetMode="External"/><Relationship Id="rId23" Type="http://schemas.openxmlformats.org/officeDocument/2006/relationships/hyperlink" Target="https://freedesignfile.com/90721-fruit-drinks-food-vector-graphic-set-02/#google_vignette" TargetMode="External"/><Relationship Id="rId28" Type="http://schemas.openxmlformats.org/officeDocument/2006/relationships/hyperlink" Target="https://search.library.wisc.edu/digital/AURJMSFZQEBNQ28N" TargetMode="External"/><Relationship Id="rId10" Type="http://schemas.openxmlformats.org/officeDocument/2006/relationships/image" Target="../media/image9.png"/><Relationship Id="rId19" Type="http://schemas.openxmlformats.org/officeDocument/2006/relationships/hyperlink" Target="https://eleanorscottarchaeology.com/els-archaeology-blog/2018/2/12/what-is-a-roman-villa" TargetMode="External"/><Relationship Id="rId31" Type="http://schemas.openxmlformats.org/officeDocument/2006/relationships/hyperlink" Target="https://www.flodden1513ecomuseum.org/project/flodden-an-ancient-landscape/17-the-prehistoric-finds-in-their-local-and-regional-context" TargetMode="External"/><Relationship Id="rId4" Type="http://schemas.openxmlformats.org/officeDocument/2006/relationships/image" Target="../media/image3.png"/><Relationship Id="rId9" Type="http://schemas.openxmlformats.org/officeDocument/2006/relationships/image" Target="../media/image8.jfif"/><Relationship Id="rId14" Type="http://schemas.openxmlformats.org/officeDocument/2006/relationships/hyperlink" Target="https://folkestonejack.wordpress.com/tag/folkestone-triennial/" TargetMode="External"/><Relationship Id="rId22" Type="http://schemas.openxmlformats.org/officeDocument/2006/relationships/hyperlink" Target="https://www.canterburytrust.co.uk/events/cba-festival-of-archaeology-site-open-day" TargetMode="External"/><Relationship Id="rId27" Type="http://schemas.openxmlformats.org/officeDocument/2006/relationships/hyperlink" Target="https://history.pictures/2020/02/26/11-14-threshing-machines/" TargetMode="External"/><Relationship Id="rId30" Type="http://schemas.openxmlformats.org/officeDocument/2006/relationships/hyperlink" Target="https://hodmedods.co.uk/products/flanders-wheat-flour-stoneground-wholemeal"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en.wikipedia.org/wiki/Ripple_Mill,_Ringwould" TargetMode="External"/><Relationship Id="rId13" Type="http://schemas.openxmlformats.org/officeDocument/2006/relationships/hyperlink" Target="https://pureeddiction.com.sg/" TargetMode="External"/><Relationship Id="rId3" Type="http://schemas.openxmlformats.org/officeDocument/2006/relationships/hyperlink" Target="https://www.istockphoto.com/photo/photo-of-millstone-leaning-against-wall-gm470325280-62114736" TargetMode="External"/><Relationship Id="rId7" Type="http://schemas.openxmlformats.org/officeDocument/2006/relationships/hyperlink" Target="https://www.prints-online.com/corn-rubber-saddle-quern-co-antrim-14368894.html" TargetMode="External"/><Relationship Id="rId12" Type="http://schemas.openxmlformats.org/officeDocument/2006/relationships/hyperlink" Target="https://www.linkedin.com/pulse/quern-stone-mervin-rahul-jathanna" TargetMode="External"/><Relationship Id="rId2" Type="http://schemas.openxmlformats.org/officeDocument/2006/relationships/hyperlink" Target="https://www.historylinksarchive.org.uk/picture/number14145/" TargetMode="External"/><Relationship Id="rId1" Type="http://schemas.openxmlformats.org/officeDocument/2006/relationships/slideLayout" Target="../slideLayouts/slideLayout7.xml"/><Relationship Id="rId6" Type="http://schemas.openxmlformats.org/officeDocument/2006/relationships/hyperlink" Target="https://www.wikidata.org/wiki/Q111269883" TargetMode="External"/><Relationship Id="rId11" Type="http://schemas.openxmlformats.org/officeDocument/2006/relationships/hyperlink" Target="https://www.flickr.com/photos/erwinb/194159227" TargetMode="External"/><Relationship Id="rId5" Type="http://schemas.openxmlformats.org/officeDocument/2006/relationships/hyperlink" Target="https://picryl.com/media/model-of-a-woman-grinding-grain-lacma-511510-ac8fe0" TargetMode="External"/><Relationship Id="rId10" Type="http://schemas.openxmlformats.org/officeDocument/2006/relationships/hyperlink" Target="https://www.asewovenwords.com/2019/02/01/learn-history-through-fiction-when-donkey-labor-pressed-olives/" TargetMode="External"/><Relationship Id="rId4" Type="http://schemas.openxmlformats.org/officeDocument/2006/relationships/hyperlink" Target="http://www.pompeii.org.uk/s.php/escursione-un-panificio-a-pompei-scavi-di-pompei-it-231-s.htm" TargetMode="External"/><Relationship Id="rId9" Type="http://schemas.openxmlformats.org/officeDocument/2006/relationships/hyperlink" Target="https://www.motherearthnews.com/real-food/how-to-make-homemade-flour-ze0z1502zcwil/" TargetMode="External"/><Relationship Id="rId14" Type="http://schemas.openxmlformats.org/officeDocument/2006/relationships/hyperlink" Target="https://magazinebbm.com/blog/increasing-demand-for-ready-to-eat-food-andbakery-products-drives-the-wheat-flour-market-2844"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8.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D15D8-6ED8-9085-1700-D2EBE6F166D5}"/>
              </a:ext>
            </a:extLst>
          </p:cNvPr>
          <p:cNvSpPr>
            <a:spLocks noGrp="1"/>
          </p:cNvSpPr>
          <p:nvPr>
            <p:ph type="ctrTitle"/>
          </p:nvPr>
        </p:nvSpPr>
        <p:spPr>
          <a:xfrm>
            <a:off x="739036" y="440833"/>
            <a:ext cx="8534967" cy="1003963"/>
          </a:xfrm>
        </p:spPr>
        <p:txBody>
          <a:bodyPr/>
          <a:lstStyle/>
          <a:p>
            <a:r>
              <a:rPr lang="en-GB" dirty="0"/>
              <a:t>Ancient Flour Making</a:t>
            </a:r>
          </a:p>
        </p:txBody>
      </p:sp>
      <p:pic>
        <p:nvPicPr>
          <p:cNvPr id="4" name="Picture 3" descr="A logo with red letters&#10;&#10;Description automatically generated">
            <a:extLst>
              <a:ext uri="{FF2B5EF4-FFF2-40B4-BE49-F238E27FC236}">
                <a16:creationId xmlns:a16="http://schemas.microsoft.com/office/drawing/2014/main" id="{B0E39941-EEB3-1C93-4005-6340B0E64D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6663" y="6260138"/>
            <a:ext cx="587034" cy="563553"/>
          </a:xfrm>
          <a:prstGeom prst="rect">
            <a:avLst/>
          </a:prstGeom>
        </p:spPr>
      </p:pic>
      <p:pic>
        <p:nvPicPr>
          <p:cNvPr id="5" name="Picture 4" descr="A colorful text on a white background&#10;&#10;Description automatically generated">
            <a:extLst>
              <a:ext uri="{FF2B5EF4-FFF2-40B4-BE49-F238E27FC236}">
                <a16:creationId xmlns:a16="http://schemas.microsoft.com/office/drawing/2014/main" id="{B8A8B5C9-A7C0-86E1-7109-6A05C03A1D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6107" y="6344851"/>
            <a:ext cx="911619" cy="478840"/>
          </a:xfrm>
          <a:prstGeom prst="rect">
            <a:avLst/>
          </a:prstGeom>
        </p:spPr>
      </p:pic>
      <p:pic>
        <p:nvPicPr>
          <p:cNvPr id="6" name="Picture 5" descr="A white sign with red text&#10;&#10;Description automatically generated">
            <a:extLst>
              <a:ext uri="{FF2B5EF4-FFF2-40B4-BE49-F238E27FC236}">
                <a16:creationId xmlns:a16="http://schemas.microsoft.com/office/drawing/2014/main" id="{0843802B-8E37-3E05-5119-7775BF62A0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32455" y="6340228"/>
            <a:ext cx="911619" cy="462229"/>
          </a:xfrm>
          <a:prstGeom prst="rect">
            <a:avLst/>
          </a:prstGeom>
        </p:spPr>
      </p:pic>
      <p:pic>
        <p:nvPicPr>
          <p:cNvPr id="7" name="Picture 6" descr="A black and white logo&#10;&#10;Description automatically generated">
            <a:extLst>
              <a:ext uri="{FF2B5EF4-FFF2-40B4-BE49-F238E27FC236}">
                <a16:creationId xmlns:a16="http://schemas.microsoft.com/office/drawing/2014/main" id="{1673E0E8-F73D-9FB9-3D2B-C2DB28D636E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74907" y="6309181"/>
            <a:ext cx="749250" cy="475994"/>
          </a:xfrm>
          <a:prstGeom prst="rect">
            <a:avLst/>
          </a:prstGeom>
        </p:spPr>
      </p:pic>
      <p:pic>
        <p:nvPicPr>
          <p:cNvPr id="8" name="Picture 7" descr="A logo with blue and green triangles&#10;&#10;Description automatically generated">
            <a:extLst>
              <a:ext uri="{FF2B5EF4-FFF2-40B4-BE49-F238E27FC236}">
                <a16:creationId xmlns:a16="http://schemas.microsoft.com/office/drawing/2014/main" id="{C31422FE-EE46-CC8D-BD4E-26FF5A84AD8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78342" y="6260138"/>
            <a:ext cx="371312" cy="530190"/>
          </a:xfrm>
          <a:prstGeom prst="rect">
            <a:avLst/>
          </a:prstGeom>
        </p:spPr>
      </p:pic>
      <p:pic>
        <p:nvPicPr>
          <p:cNvPr id="9" name="Picture 8" descr="A blue and white logo&#10;&#10;Description automatically generated">
            <a:extLst>
              <a:ext uri="{FF2B5EF4-FFF2-40B4-BE49-F238E27FC236}">
                <a16:creationId xmlns:a16="http://schemas.microsoft.com/office/drawing/2014/main" id="{60006121-E864-E8F9-047D-9A9FE2766A3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38585" y="6432526"/>
            <a:ext cx="1174242" cy="365125"/>
          </a:xfrm>
          <a:prstGeom prst="rect">
            <a:avLst/>
          </a:prstGeom>
        </p:spPr>
      </p:pic>
      <p:pic>
        <p:nvPicPr>
          <p:cNvPr id="10" name="Picture 9" descr="A logo for a company&#10;&#10;Description automatically generated with medium confidence">
            <a:extLst>
              <a:ext uri="{FF2B5EF4-FFF2-40B4-BE49-F238E27FC236}">
                <a16:creationId xmlns:a16="http://schemas.microsoft.com/office/drawing/2014/main" id="{85A71A21-A0A3-81B3-FC86-40FAE6AF4B2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35585" y="6254991"/>
            <a:ext cx="553862" cy="553862"/>
          </a:xfrm>
          <a:prstGeom prst="rect">
            <a:avLst/>
          </a:prstGeom>
        </p:spPr>
      </p:pic>
      <p:pic>
        <p:nvPicPr>
          <p:cNvPr id="11" name="Picture 10" descr="A logo for a charity&#10;&#10;Description automatically generated">
            <a:extLst>
              <a:ext uri="{FF2B5EF4-FFF2-40B4-BE49-F238E27FC236}">
                <a16:creationId xmlns:a16="http://schemas.microsoft.com/office/drawing/2014/main" id="{C9ED21FB-7238-4D57-1108-951A4F88EC1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08743" y="6223924"/>
            <a:ext cx="677031" cy="677031"/>
          </a:xfrm>
          <a:prstGeom prst="rect">
            <a:avLst/>
          </a:prstGeom>
        </p:spPr>
      </p:pic>
      <p:pic>
        <p:nvPicPr>
          <p:cNvPr id="12" name="Picture 11" descr="A white hand with a face and eyes&#10;&#10;Description automatically generated">
            <a:extLst>
              <a:ext uri="{FF2B5EF4-FFF2-40B4-BE49-F238E27FC236}">
                <a16:creationId xmlns:a16="http://schemas.microsoft.com/office/drawing/2014/main" id="{57223E78-9120-0654-79E6-25CD07F10CA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492694" y="5805010"/>
            <a:ext cx="1024139" cy="1024754"/>
          </a:xfrm>
          <a:prstGeom prst="rect">
            <a:avLst/>
          </a:prstGeom>
        </p:spPr>
      </p:pic>
      <p:pic>
        <p:nvPicPr>
          <p:cNvPr id="13" name="Picture 12" descr="A black background with white text&#10;&#10;Description automatically generated">
            <a:extLst>
              <a:ext uri="{FF2B5EF4-FFF2-40B4-BE49-F238E27FC236}">
                <a16:creationId xmlns:a16="http://schemas.microsoft.com/office/drawing/2014/main" id="{CAB84366-FF9B-2550-3F7F-19396CC35E1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700960" y="6107445"/>
            <a:ext cx="1520552" cy="598084"/>
          </a:xfrm>
          <a:prstGeom prst="rect">
            <a:avLst/>
          </a:prstGeom>
        </p:spPr>
      </p:pic>
      <p:pic>
        <p:nvPicPr>
          <p:cNvPr id="14" name="Picture 13" descr="A black background with blue text&#10;&#10;Description automatically generated">
            <a:extLst>
              <a:ext uri="{FF2B5EF4-FFF2-40B4-BE49-F238E27FC236}">
                <a16:creationId xmlns:a16="http://schemas.microsoft.com/office/drawing/2014/main" id="{BEE838F2-0A87-BB23-A30B-B7887536872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6104" y="6406487"/>
            <a:ext cx="986529" cy="417204"/>
          </a:xfrm>
          <a:prstGeom prst="rect">
            <a:avLst/>
          </a:prstGeom>
        </p:spPr>
      </p:pic>
      <p:sp>
        <p:nvSpPr>
          <p:cNvPr id="3" name="TextBox 2">
            <a:extLst>
              <a:ext uri="{FF2B5EF4-FFF2-40B4-BE49-F238E27FC236}">
                <a16:creationId xmlns:a16="http://schemas.microsoft.com/office/drawing/2014/main" id="{F6EDD104-EDBA-1A64-C121-31ACDF4F0856}"/>
              </a:ext>
            </a:extLst>
          </p:cNvPr>
          <p:cNvSpPr txBox="1"/>
          <p:nvPr/>
        </p:nvSpPr>
        <p:spPr>
          <a:xfrm flipH="1">
            <a:off x="1329879" y="5364610"/>
            <a:ext cx="1341429" cy="215444"/>
          </a:xfrm>
          <a:prstGeom prst="rect">
            <a:avLst/>
          </a:prstGeom>
          <a:noFill/>
        </p:spPr>
        <p:txBody>
          <a:bodyPr wrap="square" rtlCol="0">
            <a:spAutoFit/>
          </a:bodyPr>
          <a:lstStyle/>
          <a:p>
            <a:r>
              <a:rPr lang="en-US" sz="800" dirty="0"/>
              <a:t>1</a:t>
            </a:r>
            <a:endParaRPr lang="en-GB" sz="800" dirty="0"/>
          </a:p>
        </p:txBody>
      </p:sp>
      <p:pic>
        <p:nvPicPr>
          <p:cNvPr id="17" name="Picture 16" descr="A bowl of beans and vegetables&#10;&#10;AI-generated content may be incorrect.">
            <a:extLst>
              <a:ext uri="{FF2B5EF4-FFF2-40B4-BE49-F238E27FC236}">
                <a16:creationId xmlns:a16="http://schemas.microsoft.com/office/drawing/2014/main" id="{9B0AF7DE-5D66-1670-720A-1CCF142AC5B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598185" y="1598048"/>
            <a:ext cx="7087589" cy="3982006"/>
          </a:xfrm>
          <a:prstGeom prst="rect">
            <a:avLst/>
          </a:prstGeom>
        </p:spPr>
      </p:pic>
    </p:spTree>
    <p:extLst>
      <p:ext uri="{BB962C8B-B14F-4D97-AF65-F5344CB8AC3E}">
        <p14:creationId xmlns:p14="http://schemas.microsoft.com/office/powerpoint/2010/main" val="2796949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Isosceles Triangle 13">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Isosceles Triangle 17">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13635411-1385-1A6C-C955-8F5DF902BFA5}"/>
              </a:ext>
            </a:extLst>
          </p:cNvPr>
          <p:cNvSpPr>
            <a:spLocks noGrp="1"/>
          </p:cNvSpPr>
          <p:nvPr>
            <p:ph type="title"/>
          </p:nvPr>
        </p:nvSpPr>
        <p:spPr>
          <a:xfrm>
            <a:off x="5507380" y="1313081"/>
            <a:ext cx="4299666" cy="3249131"/>
          </a:xfrm>
        </p:spPr>
        <p:txBody>
          <a:bodyPr vert="horz" lIns="91440" tIns="45720" rIns="91440" bIns="45720" rtlCol="0" anchor="b">
            <a:normAutofit/>
          </a:bodyPr>
          <a:lstStyle/>
          <a:p>
            <a:r>
              <a:rPr lang="en-US" sz="5400" kern="1200" dirty="0">
                <a:solidFill>
                  <a:schemeClr val="accent1"/>
                </a:solidFill>
                <a:latin typeface="+mj-lt"/>
                <a:ea typeface="+mj-ea"/>
                <a:cs typeface="+mj-cs"/>
              </a:rPr>
              <a:t>Favourite Things to Eat and Drink</a:t>
            </a:r>
          </a:p>
        </p:txBody>
      </p:sp>
      <p:sp>
        <p:nvSpPr>
          <p:cNvPr id="21" name="Isosceles Triangle 20">
            <a:extLst>
              <a:ext uri="{FF2B5EF4-FFF2-40B4-BE49-F238E27FC236}">
                <a16:creationId xmlns:a16="http://schemas.microsoft.com/office/drawing/2014/main" id="{5A7802B6-FF37-40CF-A7E2-6F2A0D9A91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174" y="1270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pic>
        <p:nvPicPr>
          <p:cNvPr id="4" name="Picture 2" descr="Food and Drink (Part 1) Stay-at-home Resource Pack for Years 3-4 - Teleskola">
            <a:extLst>
              <a:ext uri="{FF2B5EF4-FFF2-40B4-BE49-F238E27FC236}">
                <a16:creationId xmlns:a16="http://schemas.microsoft.com/office/drawing/2014/main" id="{EE3FBBEF-7706-E5DE-74DC-618EC348CE8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9043" y="1179146"/>
            <a:ext cx="4281406" cy="424678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BA09153-D9C1-4A6B-0122-0446C4A37034}"/>
              </a:ext>
            </a:extLst>
          </p:cNvPr>
          <p:cNvSpPr txBox="1"/>
          <p:nvPr/>
        </p:nvSpPr>
        <p:spPr>
          <a:xfrm>
            <a:off x="403382" y="5210489"/>
            <a:ext cx="466344" cy="215444"/>
          </a:xfrm>
          <a:prstGeom prst="rect">
            <a:avLst/>
          </a:prstGeom>
          <a:noFill/>
        </p:spPr>
        <p:txBody>
          <a:bodyPr wrap="square" rtlCol="0">
            <a:spAutoFit/>
          </a:bodyPr>
          <a:lstStyle/>
          <a:p>
            <a:r>
              <a:rPr lang="en-US" sz="800" dirty="0">
                <a:latin typeface="+mj-lt"/>
              </a:rPr>
              <a:t>12</a:t>
            </a:r>
            <a:endParaRPr lang="en-GB" sz="800" dirty="0">
              <a:latin typeface="+mj-lt"/>
            </a:endParaRPr>
          </a:p>
        </p:txBody>
      </p:sp>
    </p:spTree>
    <p:extLst>
      <p:ext uri="{BB962C8B-B14F-4D97-AF65-F5344CB8AC3E}">
        <p14:creationId xmlns:p14="http://schemas.microsoft.com/office/powerpoint/2010/main" val="16374297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EA39187-0197-4C1D-BE4A-06B353C7B21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9E0FD730-D6BC-440A-89CF-7AA0C22C2F2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31382DE6-64CB-4577-89E8-47941290A9D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3ABD17EF-A676-4770-A8C8-E83BA02300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5">
              <a:extLst>
                <a:ext uri="{FF2B5EF4-FFF2-40B4-BE49-F238E27FC236}">
                  <a16:creationId xmlns:a16="http://schemas.microsoft.com/office/drawing/2014/main" id="{380D4582-A9DE-4A6E-8537-EFC4F860C3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Isosceles Triangle 14">
              <a:extLst>
                <a:ext uri="{FF2B5EF4-FFF2-40B4-BE49-F238E27FC236}">
                  <a16:creationId xmlns:a16="http://schemas.microsoft.com/office/drawing/2014/main" id="{D66B8CF3-0959-4E8D-8F3A-AF62F21D99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7">
              <a:extLst>
                <a:ext uri="{FF2B5EF4-FFF2-40B4-BE49-F238E27FC236}">
                  <a16:creationId xmlns:a16="http://schemas.microsoft.com/office/drawing/2014/main" id="{97D4D559-2783-4E84-BB73-7F51D02357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8">
              <a:extLst>
                <a:ext uri="{FF2B5EF4-FFF2-40B4-BE49-F238E27FC236}">
                  <a16:creationId xmlns:a16="http://schemas.microsoft.com/office/drawing/2014/main" id="{8834FE36-E841-40B5-9465-1CFC99ED5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9">
              <a:extLst>
                <a:ext uri="{FF2B5EF4-FFF2-40B4-BE49-F238E27FC236}">
                  <a16:creationId xmlns:a16="http://schemas.microsoft.com/office/drawing/2014/main" id="{1A4197A1-AE79-4DC1-9E3A-845B40BA8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326F6688-CBD0-42EE-9B90-25100FE89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Isosceles Triangle 19">
              <a:extLst>
                <a:ext uri="{FF2B5EF4-FFF2-40B4-BE49-F238E27FC236}">
                  <a16:creationId xmlns:a16="http://schemas.microsoft.com/office/drawing/2014/main" id="{EF23F9BB-FC2E-48BA-8E63-A4436C28DA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89F3079E-72B0-C7B8-FA82-DF1C2BC8AEF0}"/>
              </a:ext>
            </a:extLst>
          </p:cNvPr>
          <p:cNvSpPr>
            <a:spLocks noGrp="1"/>
          </p:cNvSpPr>
          <p:nvPr>
            <p:ph type="title"/>
          </p:nvPr>
        </p:nvSpPr>
        <p:spPr>
          <a:xfrm>
            <a:off x="609601" y="4385066"/>
            <a:ext cx="10923638" cy="1317643"/>
          </a:xfrm>
        </p:spPr>
        <p:txBody>
          <a:bodyPr vert="horz" lIns="91440" tIns="45720" rIns="91440" bIns="45720" rtlCol="0" anchor="b">
            <a:normAutofit/>
          </a:bodyPr>
          <a:lstStyle/>
          <a:p>
            <a:r>
              <a:rPr lang="en-US" sz="5400" dirty="0"/>
              <a:t>Harvesting</a:t>
            </a:r>
          </a:p>
        </p:txBody>
      </p:sp>
      <p:sp>
        <p:nvSpPr>
          <p:cNvPr id="22" name="Rectangle 21">
            <a:extLst>
              <a:ext uri="{FF2B5EF4-FFF2-40B4-BE49-F238E27FC236}">
                <a16:creationId xmlns:a16="http://schemas.microsoft.com/office/drawing/2014/main" id="{4F71A406-3CB7-4E4D-B434-24E6AA4F39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1772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5" name="Picture 4" descr="Early humans harvesting crops - Stock Image - V200/0236 - Science Photo  Library">
            <a:extLst>
              <a:ext uri="{FF2B5EF4-FFF2-40B4-BE49-F238E27FC236}">
                <a16:creationId xmlns:a16="http://schemas.microsoft.com/office/drawing/2014/main" id="{8058CC31-DF36-9153-074C-E407BD091B7B}"/>
              </a:ext>
            </a:extLst>
          </p:cNvPr>
          <p:cNvPicPr>
            <a:picLocks noChangeAspect="1"/>
          </p:cNvPicPr>
          <p:nvPr/>
        </p:nvPicPr>
        <p:blipFill rotWithShape="1">
          <a:blip r:embed="rId3">
            <a:extLst>
              <a:ext uri="{28A0092B-C50C-407E-A947-70E740481C1C}">
                <a14:useLocalDpi xmlns:a14="http://schemas.microsoft.com/office/drawing/2010/main" val="0"/>
              </a:ext>
            </a:extLst>
          </a:blip>
          <a:srcRect r="3146"/>
          <a:stretch/>
        </p:blipFill>
        <p:spPr bwMode="auto">
          <a:xfrm>
            <a:off x="20" y="3"/>
            <a:ext cx="6050260" cy="4091667"/>
          </a:xfrm>
          <a:prstGeom prst="rect">
            <a:avLst/>
          </a:prstGeom>
          <a:noFill/>
        </p:spPr>
      </p:pic>
      <p:pic>
        <p:nvPicPr>
          <p:cNvPr id="4" name="Picture 3" descr="Types of Combine Harvester - Interstate Heavy Equipment">
            <a:extLst>
              <a:ext uri="{FF2B5EF4-FFF2-40B4-BE49-F238E27FC236}">
                <a16:creationId xmlns:a16="http://schemas.microsoft.com/office/drawing/2014/main" id="{905C0EFB-A7E0-560F-9191-8A89E5B03051}"/>
              </a:ext>
            </a:extLst>
          </p:cNvPr>
          <p:cNvPicPr>
            <a:picLocks noChangeAspect="1"/>
          </p:cNvPicPr>
          <p:nvPr/>
        </p:nvPicPr>
        <p:blipFill rotWithShape="1">
          <a:blip r:embed="rId4">
            <a:extLst>
              <a:ext uri="{28A0092B-C50C-407E-A947-70E740481C1C}">
                <a14:useLocalDpi xmlns:a14="http://schemas.microsoft.com/office/drawing/2010/main" val="0"/>
              </a:ext>
            </a:extLst>
          </a:blip>
          <a:srcRect l="18298" r="4456" b="2"/>
          <a:stretch/>
        </p:blipFill>
        <p:spPr bwMode="auto">
          <a:xfrm>
            <a:off x="6141719" y="-683"/>
            <a:ext cx="6050280" cy="4092348"/>
          </a:xfrm>
          <a:prstGeom prst="rect">
            <a:avLst/>
          </a:prstGeom>
          <a:noFill/>
        </p:spPr>
      </p:pic>
      <p:sp>
        <p:nvSpPr>
          <p:cNvPr id="3" name="TextBox 2">
            <a:extLst>
              <a:ext uri="{FF2B5EF4-FFF2-40B4-BE49-F238E27FC236}">
                <a16:creationId xmlns:a16="http://schemas.microsoft.com/office/drawing/2014/main" id="{C1CC9ABC-F477-B656-F58E-C552D97F9150}"/>
              </a:ext>
            </a:extLst>
          </p:cNvPr>
          <p:cNvSpPr txBox="1"/>
          <p:nvPr/>
        </p:nvSpPr>
        <p:spPr>
          <a:xfrm>
            <a:off x="-17614" y="5132"/>
            <a:ext cx="438912" cy="215444"/>
          </a:xfrm>
          <a:prstGeom prst="rect">
            <a:avLst/>
          </a:prstGeom>
          <a:noFill/>
        </p:spPr>
        <p:txBody>
          <a:bodyPr wrap="square" rtlCol="0">
            <a:spAutoFit/>
          </a:bodyPr>
          <a:lstStyle/>
          <a:p>
            <a:r>
              <a:rPr lang="en-US" sz="800" dirty="0">
                <a:solidFill>
                  <a:schemeClr val="bg1"/>
                </a:solidFill>
                <a:latin typeface="+mj-lt"/>
              </a:rPr>
              <a:t>13</a:t>
            </a:r>
            <a:endParaRPr lang="en-GB" sz="800" dirty="0">
              <a:solidFill>
                <a:schemeClr val="bg1"/>
              </a:solidFill>
              <a:latin typeface="+mj-lt"/>
            </a:endParaRPr>
          </a:p>
        </p:txBody>
      </p:sp>
      <p:sp>
        <p:nvSpPr>
          <p:cNvPr id="6" name="TextBox 5">
            <a:extLst>
              <a:ext uri="{FF2B5EF4-FFF2-40B4-BE49-F238E27FC236}">
                <a16:creationId xmlns:a16="http://schemas.microsoft.com/office/drawing/2014/main" id="{288A42C9-447A-D706-A3F7-701AAE972B9F}"/>
              </a:ext>
            </a:extLst>
          </p:cNvPr>
          <p:cNvSpPr txBox="1"/>
          <p:nvPr/>
        </p:nvSpPr>
        <p:spPr>
          <a:xfrm>
            <a:off x="6096000" y="5132"/>
            <a:ext cx="643016" cy="215444"/>
          </a:xfrm>
          <a:prstGeom prst="rect">
            <a:avLst/>
          </a:prstGeom>
          <a:noFill/>
        </p:spPr>
        <p:txBody>
          <a:bodyPr wrap="square" rtlCol="0">
            <a:spAutoFit/>
          </a:bodyPr>
          <a:lstStyle/>
          <a:p>
            <a:r>
              <a:rPr lang="en-US" sz="800" dirty="0">
                <a:solidFill>
                  <a:schemeClr val="bg1"/>
                </a:solidFill>
                <a:latin typeface="+mj-lt"/>
              </a:rPr>
              <a:t>14</a:t>
            </a:r>
            <a:endParaRPr lang="en-GB" sz="800" dirty="0">
              <a:solidFill>
                <a:schemeClr val="bg1"/>
              </a:solidFill>
              <a:latin typeface="+mj-lt"/>
            </a:endParaRPr>
          </a:p>
        </p:txBody>
      </p:sp>
    </p:spTree>
    <p:extLst>
      <p:ext uri="{BB962C8B-B14F-4D97-AF65-F5344CB8AC3E}">
        <p14:creationId xmlns:p14="http://schemas.microsoft.com/office/powerpoint/2010/main" val="458242076"/>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Isosceles Triangle 13">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Isosceles Triangle 17">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1" name="Rectangle 20">
            <a:extLst>
              <a:ext uri="{FF2B5EF4-FFF2-40B4-BE49-F238E27FC236}">
                <a16:creationId xmlns:a16="http://schemas.microsoft.com/office/drawing/2014/main" id="{03E8462A-FEBA-4848-81CC-3F8DA3E47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2109F83F-40FE-4DB3-84CC-09FB3340D0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4" name="Straight Connector 23">
              <a:extLst>
                <a:ext uri="{FF2B5EF4-FFF2-40B4-BE49-F238E27FC236}">
                  <a16:creationId xmlns:a16="http://schemas.microsoft.com/office/drawing/2014/main" id="{1DE492D7-C3C3-48FF-80C8-37021EA026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5" name="Rectangle 23">
              <a:extLst>
                <a:ext uri="{FF2B5EF4-FFF2-40B4-BE49-F238E27FC236}">
                  <a16:creationId xmlns:a16="http://schemas.microsoft.com/office/drawing/2014/main" id="{0B30FF97-2E9A-490A-AED2-90BA2E0EC1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6" name="Rectangle 25">
              <a:extLst>
                <a:ext uri="{FF2B5EF4-FFF2-40B4-BE49-F238E27FC236}">
                  <a16:creationId xmlns:a16="http://schemas.microsoft.com/office/drawing/2014/main" id="{B6D53C7D-A312-47B6-A66A-230A19CFA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7" name="Isosceles Triangle 26">
              <a:extLst>
                <a:ext uri="{FF2B5EF4-FFF2-40B4-BE49-F238E27FC236}">
                  <a16:creationId xmlns:a16="http://schemas.microsoft.com/office/drawing/2014/main" id="{9329D58C-0D2E-4A2B-AD6A-9CEE506784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8" name="Rectangle 27">
              <a:extLst>
                <a:ext uri="{FF2B5EF4-FFF2-40B4-BE49-F238E27FC236}">
                  <a16:creationId xmlns:a16="http://schemas.microsoft.com/office/drawing/2014/main" id="{9D446EDE-C690-4461-8BF2-7634808FC8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9" name="Rectangle 28">
              <a:extLst>
                <a:ext uri="{FF2B5EF4-FFF2-40B4-BE49-F238E27FC236}">
                  <a16:creationId xmlns:a16="http://schemas.microsoft.com/office/drawing/2014/main" id="{323F3D34-6531-4AD7-A8C6-195A09028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0" name="Rectangle 29">
              <a:extLst>
                <a:ext uri="{FF2B5EF4-FFF2-40B4-BE49-F238E27FC236}">
                  <a16:creationId xmlns:a16="http://schemas.microsoft.com/office/drawing/2014/main" id="{B9B0AE3F-2350-435F-A9B0-C310BF8763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1" name="Isosceles Triangle 30">
              <a:extLst>
                <a:ext uri="{FF2B5EF4-FFF2-40B4-BE49-F238E27FC236}">
                  <a16:creationId xmlns:a16="http://schemas.microsoft.com/office/drawing/2014/main" id="{4EFA655C-9E50-4C14-A89E-AD7B648E4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2" name="Isosceles Triangle 31">
              <a:extLst>
                <a:ext uri="{FF2B5EF4-FFF2-40B4-BE49-F238E27FC236}">
                  <a16:creationId xmlns:a16="http://schemas.microsoft.com/office/drawing/2014/main" id="{3E843863-7D25-4C01-9A17-E817CB6D99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34" name="Rectangle 33">
            <a:extLst>
              <a:ext uri="{FF2B5EF4-FFF2-40B4-BE49-F238E27FC236}">
                <a16:creationId xmlns:a16="http://schemas.microsoft.com/office/drawing/2014/main" id="{7941F9B1-B01B-4A84-89D9-B169AEB4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Wheat grains and wheat on a white background&#10;&#10;Description automatically generated">
            <a:extLst>
              <a:ext uri="{FF2B5EF4-FFF2-40B4-BE49-F238E27FC236}">
                <a16:creationId xmlns:a16="http://schemas.microsoft.com/office/drawing/2014/main" id="{5887A7B0-50F4-DE98-FDFF-3DDDD29BBE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278019" y="890043"/>
            <a:ext cx="7635961" cy="5077914"/>
          </a:xfrm>
          <a:prstGeom prst="rect">
            <a:avLst/>
          </a:prstGeom>
          <a:noFill/>
        </p:spPr>
      </p:pic>
      <p:sp>
        <p:nvSpPr>
          <p:cNvPr id="2" name="TextBox 1">
            <a:extLst>
              <a:ext uri="{FF2B5EF4-FFF2-40B4-BE49-F238E27FC236}">
                <a16:creationId xmlns:a16="http://schemas.microsoft.com/office/drawing/2014/main" id="{53DA557E-A51D-0658-5168-279414A1AE0A}"/>
              </a:ext>
            </a:extLst>
          </p:cNvPr>
          <p:cNvSpPr txBox="1"/>
          <p:nvPr/>
        </p:nvSpPr>
        <p:spPr>
          <a:xfrm>
            <a:off x="2026301" y="5752513"/>
            <a:ext cx="538819" cy="215444"/>
          </a:xfrm>
          <a:prstGeom prst="rect">
            <a:avLst/>
          </a:prstGeom>
          <a:noFill/>
        </p:spPr>
        <p:txBody>
          <a:bodyPr wrap="square" rtlCol="0">
            <a:spAutoFit/>
          </a:bodyPr>
          <a:lstStyle/>
          <a:p>
            <a:r>
              <a:rPr lang="en-US" sz="800" dirty="0">
                <a:latin typeface="+mj-lt"/>
              </a:rPr>
              <a:t>15</a:t>
            </a:r>
            <a:endParaRPr lang="en-GB" sz="800" dirty="0">
              <a:latin typeface="+mj-lt"/>
            </a:endParaRPr>
          </a:p>
        </p:txBody>
      </p:sp>
    </p:spTree>
    <p:extLst>
      <p:ext uri="{BB962C8B-B14F-4D97-AF65-F5344CB8AC3E}">
        <p14:creationId xmlns:p14="http://schemas.microsoft.com/office/powerpoint/2010/main" val="1570748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0"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1"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2" name="Isosceles Triangle 41">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3"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4"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5"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6" name="Isosceles Triangle 45">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7" name="Isosceles Triangle 46">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491766A0-C3A9-F22A-4005-FAAF03B5EB20}"/>
              </a:ext>
            </a:extLst>
          </p:cNvPr>
          <p:cNvSpPr>
            <a:spLocks noGrp="1"/>
          </p:cNvSpPr>
          <p:nvPr>
            <p:ph type="title"/>
          </p:nvPr>
        </p:nvSpPr>
        <p:spPr>
          <a:xfrm>
            <a:off x="6728398" y="1290804"/>
            <a:ext cx="3179146" cy="2786430"/>
          </a:xfrm>
        </p:spPr>
        <p:txBody>
          <a:bodyPr vert="horz" lIns="91440" tIns="45720" rIns="91440" bIns="45720" rtlCol="0" anchor="b">
            <a:normAutofit/>
          </a:bodyPr>
          <a:lstStyle/>
          <a:p>
            <a:pPr algn="r"/>
            <a:r>
              <a:rPr lang="en-US" sz="5400" dirty="0"/>
              <a:t>Threshing</a:t>
            </a:r>
          </a:p>
        </p:txBody>
      </p:sp>
      <p:sp>
        <p:nvSpPr>
          <p:cNvPr id="3" name="TextBox 2">
            <a:extLst>
              <a:ext uri="{FF2B5EF4-FFF2-40B4-BE49-F238E27FC236}">
                <a16:creationId xmlns:a16="http://schemas.microsoft.com/office/drawing/2014/main" id="{F4B56A2B-AE57-626A-C9DA-FB188CE98673}"/>
              </a:ext>
            </a:extLst>
          </p:cNvPr>
          <p:cNvSpPr txBox="1"/>
          <p:nvPr/>
        </p:nvSpPr>
        <p:spPr>
          <a:xfrm>
            <a:off x="688342" y="5450710"/>
            <a:ext cx="773369" cy="215444"/>
          </a:xfrm>
          <a:prstGeom prst="rect">
            <a:avLst/>
          </a:prstGeom>
          <a:noFill/>
        </p:spPr>
        <p:txBody>
          <a:bodyPr wrap="square" rtlCol="0">
            <a:spAutoFit/>
          </a:bodyPr>
          <a:lstStyle/>
          <a:p>
            <a:r>
              <a:rPr lang="en-US" sz="800">
                <a:latin typeface="+mj-lt"/>
              </a:rPr>
              <a:t>16</a:t>
            </a:r>
            <a:endParaRPr lang="en-GB" sz="800" dirty="0">
              <a:latin typeface="+mj-lt"/>
            </a:endParaRPr>
          </a:p>
        </p:txBody>
      </p:sp>
      <p:pic>
        <p:nvPicPr>
          <p:cNvPr id="4098" name="Picture 2" descr="11.14. Threshing Machines – The Industrial Revolution in England was not  All Bad">
            <a:extLst>
              <a:ext uri="{FF2B5EF4-FFF2-40B4-BE49-F238E27FC236}">
                <a16:creationId xmlns:a16="http://schemas.microsoft.com/office/drawing/2014/main" id="{F18798D8-4129-62C3-1BA9-1BF11A32FE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5389" y="1531406"/>
            <a:ext cx="5686497" cy="4116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48895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127" name="Group 5126">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5128" name="Straight Connector 5127">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5129" name="Straight Connector 5128">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5130"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1"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2" name="Isosceles Triangle 5131">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3"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4"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5"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6" name="Isosceles Triangle 5135">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7" name="Isosceles Triangle 5136">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C62A579F-C593-C688-BDBF-5078A519CFB5}"/>
              </a:ext>
            </a:extLst>
          </p:cNvPr>
          <p:cNvSpPr>
            <a:spLocks noGrp="1"/>
          </p:cNvSpPr>
          <p:nvPr>
            <p:ph type="title"/>
          </p:nvPr>
        </p:nvSpPr>
        <p:spPr>
          <a:xfrm>
            <a:off x="985969" y="4473227"/>
            <a:ext cx="8288032" cy="1096648"/>
          </a:xfrm>
        </p:spPr>
        <p:txBody>
          <a:bodyPr vert="horz" lIns="91440" tIns="45720" rIns="91440" bIns="45720" rtlCol="0" anchor="b">
            <a:normAutofit/>
          </a:bodyPr>
          <a:lstStyle/>
          <a:p>
            <a:r>
              <a:rPr lang="en-US" sz="4800" dirty="0"/>
              <a:t>Winnowing</a:t>
            </a:r>
          </a:p>
        </p:txBody>
      </p:sp>
      <p:sp>
        <p:nvSpPr>
          <p:cNvPr id="3" name="TextBox 2">
            <a:extLst>
              <a:ext uri="{FF2B5EF4-FFF2-40B4-BE49-F238E27FC236}">
                <a16:creationId xmlns:a16="http://schemas.microsoft.com/office/drawing/2014/main" id="{6E465430-86E1-4369-CE8F-D964C1089604}"/>
              </a:ext>
            </a:extLst>
          </p:cNvPr>
          <p:cNvSpPr txBox="1"/>
          <p:nvPr/>
        </p:nvSpPr>
        <p:spPr>
          <a:xfrm>
            <a:off x="398824" y="3937598"/>
            <a:ext cx="8288032" cy="701677"/>
          </a:xfrm>
          <a:prstGeom prst="rect">
            <a:avLst/>
          </a:prstGeom>
        </p:spPr>
        <p:txBody>
          <a:bodyPr vert="horz" lIns="91440" tIns="45720" rIns="91440" bIns="45720" rtlCol="0" anchor="t">
            <a:normAutofit/>
          </a:bodyPr>
          <a:lstStyle/>
          <a:p>
            <a:pPr>
              <a:spcBef>
                <a:spcPts val="1000"/>
              </a:spcBef>
              <a:buClr>
                <a:schemeClr val="accent1"/>
              </a:buClr>
              <a:buSzPct val="80000"/>
            </a:pPr>
            <a:r>
              <a:rPr lang="en-US" sz="800" dirty="0">
                <a:latin typeface="+mj-lt"/>
              </a:rPr>
              <a:t>17</a:t>
            </a:r>
          </a:p>
        </p:txBody>
      </p:sp>
      <p:pic>
        <p:nvPicPr>
          <p:cNvPr id="5122" name="Picture 2" descr="Men Separating Chaff from Grain During Winnowing - UWDC - UW-Madison  Libraries">
            <a:extLst>
              <a:ext uri="{FF2B5EF4-FFF2-40B4-BE49-F238E27FC236}">
                <a16:creationId xmlns:a16="http://schemas.microsoft.com/office/drawing/2014/main" id="{EB047A35-88C7-796D-D76F-DDEA66A5EC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8958" r="2" b="5477"/>
          <a:stretch>
            <a:fillRect/>
          </a:stretch>
        </p:blipFill>
        <p:spPr bwMode="auto">
          <a:xfrm>
            <a:off x="677334" y="468621"/>
            <a:ext cx="8274669" cy="3635025"/>
          </a:xfrm>
          <a:custGeom>
            <a:avLst/>
            <a:gdLst/>
            <a:ahLst/>
            <a:cxnLst/>
            <a:rect l="l" t="t" r="r" b="b"/>
            <a:pathLst>
              <a:path w="8274669" h="3635025">
                <a:moveTo>
                  <a:pt x="540554" y="0"/>
                </a:moveTo>
                <a:lnTo>
                  <a:pt x="8274669" y="0"/>
                </a:lnTo>
                <a:lnTo>
                  <a:pt x="8274669" y="3635025"/>
                </a:lnTo>
                <a:lnTo>
                  <a:pt x="0" y="3635025"/>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3214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Isosceles Triangle 13">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Isosceles Triangle 17">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03A6F240-3EC9-7037-44B8-47BA53A28A78}"/>
              </a:ext>
            </a:extLst>
          </p:cNvPr>
          <p:cNvSpPr>
            <a:spLocks noGrp="1"/>
          </p:cNvSpPr>
          <p:nvPr>
            <p:ph type="title"/>
          </p:nvPr>
        </p:nvSpPr>
        <p:spPr>
          <a:xfrm>
            <a:off x="5062549" y="1716243"/>
            <a:ext cx="3887839" cy="2372168"/>
          </a:xfrm>
        </p:spPr>
        <p:txBody>
          <a:bodyPr vert="horz" lIns="91440" tIns="45720" rIns="91440" bIns="45720" rtlCol="0" anchor="b">
            <a:normAutofit/>
          </a:bodyPr>
          <a:lstStyle/>
          <a:p>
            <a:pPr algn="r"/>
            <a:r>
              <a:rPr lang="en-US" sz="5400" dirty="0"/>
              <a:t>Grain</a:t>
            </a:r>
          </a:p>
        </p:txBody>
      </p:sp>
      <p:sp>
        <p:nvSpPr>
          <p:cNvPr id="3" name="TextBox 2">
            <a:extLst>
              <a:ext uri="{FF2B5EF4-FFF2-40B4-BE49-F238E27FC236}">
                <a16:creationId xmlns:a16="http://schemas.microsoft.com/office/drawing/2014/main" id="{1A16E5A6-322B-41FF-CBA1-49519DCAECBA}"/>
              </a:ext>
            </a:extLst>
          </p:cNvPr>
          <p:cNvSpPr txBox="1"/>
          <p:nvPr/>
        </p:nvSpPr>
        <p:spPr>
          <a:xfrm>
            <a:off x="1272493" y="5450710"/>
            <a:ext cx="676656" cy="215444"/>
          </a:xfrm>
          <a:prstGeom prst="rect">
            <a:avLst/>
          </a:prstGeom>
          <a:noFill/>
        </p:spPr>
        <p:txBody>
          <a:bodyPr wrap="square" rtlCol="0">
            <a:spAutoFit/>
          </a:bodyPr>
          <a:lstStyle/>
          <a:p>
            <a:r>
              <a:rPr lang="en-US" sz="800" dirty="0">
                <a:latin typeface="+mj-lt"/>
              </a:rPr>
              <a:t>18</a:t>
            </a:r>
            <a:endParaRPr lang="en-GB" sz="800" dirty="0">
              <a:latin typeface="+mj-lt"/>
            </a:endParaRPr>
          </a:p>
        </p:txBody>
      </p:sp>
      <p:pic>
        <p:nvPicPr>
          <p:cNvPr id="6150" name="Picture 6" descr="Milling Wheat – Brow Farm">
            <a:extLst>
              <a:ext uri="{FF2B5EF4-FFF2-40B4-BE49-F238E27FC236}">
                <a16:creationId xmlns:a16="http://schemas.microsoft.com/office/drawing/2014/main" id="{E83E97C9-CA1A-586F-2699-32B290D7A5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8408" y="883662"/>
            <a:ext cx="5254361" cy="5254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3436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A8BBFEE-49FC-255C-46C8-BA023166DBCB}"/>
              </a:ext>
            </a:extLst>
          </p:cNvPr>
          <p:cNvSpPr txBox="1"/>
          <p:nvPr/>
        </p:nvSpPr>
        <p:spPr>
          <a:xfrm>
            <a:off x="5209563" y="2160589"/>
            <a:ext cx="4064439" cy="3880773"/>
          </a:xfrm>
          <a:prstGeom prst="rect">
            <a:avLst/>
          </a:prstGeom>
        </p:spPr>
        <p:txBody>
          <a:bodyPr vert="horz" lIns="91440" tIns="45720" rIns="91440" bIns="45720" rtlCol="0">
            <a:normAutofit/>
          </a:bodyPr>
          <a:lstStyle/>
          <a:p>
            <a:pPr marL="285750" indent="-285750">
              <a:lnSpc>
                <a:spcPct val="150000"/>
              </a:lnSpc>
              <a:spcBef>
                <a:spcPts val="1000"/>
              </a:spcBef>
              <a:buClr>
                <a:schemeClr val="accent1"/>
              </a:buClr>
              <a:buSzPct val="80000"/>
              <a:buFont typeface="Wingdings 3" charset="2"/>
              <a:buChar char=""/>
            </a:pPr>
            <a:r>
              <a:rPr lang="en-US" sz="3600" dirty="0">
                <a:solidFill>
                  <a:schemeClr val="tx1">
                    <a:lumMod val="75000"/>
                    <a:lumOff val="25000"/>
                  </a:schemeClr>
                </a:solidFill>
              </a:rPr>
              <a:t>Millers Choice</a:t>
            </a:r>
          </a:p>
          <a:p>
            <a:pPr marL="285750" indent="-285750">
              <a:lnSpc>
                <a:spcPct val="150000"/>
              </a:lnSpc>
              <a:spcBef>
                <a:spcPts val="1000"/>
              </a:spcBef>
              <a:buClr>
                <a:schemeClr val="accent1"/>
              </a:buClr>
              <a:buSzPct val="80000"/>
              <a:buFont typeface="Wingdings 3" charset="2"/>
              <a:buChar char=""/>
            </a:pPr>
            <a:r>
              <a:rPr lang="en-US" sz="3600" dirty="0">
                <a:solidFill>
                  <a:schemeClr val="tx1">
                    <a:lumMod val="75000"/>
                    <a:lumOff val="25000"/>
                  </a:schemeClr>
                </a:solidFill>
              </a:rPr>
              <a:t>Old Kent Hoary</a:t>
            </a:r>
          </a:p>
          <a:p>
            <a:pPr marL="285750" indent="-285750">
              <a:lnSpc>
                <a:spcPct val="150000"/>
              </a:lnSpc>
              <a:spcBef>
                <a:spcPts val="1000"/>
              </a:spcBef>
              <a:buClr>
                <a:schemeClr val="accent1"/>
              </a:buClr>
              <a:buSzPct val="80000"/>
              <a:buFont typeface="Wingdings 3" charset="2"/>
              <a:buChar char=""/>
            </a:pPr>
            <a:r>
              <a:rPr lang="en-US" sz="3600" dirty="0">
                <a:solidFill>
                  <a:schemeClr val="tx1">
                    <a:lumMod val="75000"/>
                    <a:lumOff val="25000"/>
                  </a:schemeClr>
                </a:solidFill>
              </a:rPr>
              <a:t>Old Kent Red</a:t>
            </a:r>
          </a:p>
        </p:txBody>
      </p:sp>
      <p:pic>
        <p:nvPicPr>
          <p:cNvPr id="4" name="Picture 4" descr="Squareheads Master Wheat Flour, Stoneground Wholemeal - Hodmedod's British Pulses &amp; Grains">
            <a:extLst>
              <a:ext uri="{FF2B5EF4-FFF2-40B4-BE49-F238E27FC236}">
                <a16:creationId xmlns:a16="http://schemas.microsoft.com/office/drawing/2014/main" id="{82EDEEA6-6B42-745D-66EB-1877A1F76C0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948" r="23542" b="-2"/>
          <a:stretch/>
        </p:blipFill>
        <p:spPr bwMode="auto">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a:noFill/>
          <a:extLst>
            <a:ext uri="{909E8E84-426E-40DD-AFC4-6F175D3DCCD1}">
              <a14:hiddenFill xmlns:a14="http://schemas.microsoft.com/office/drawing/2010/main">
                <a:solidFill>
                  <a:srgbClr val="FFFFFF"/>
                </a:solidFill>
              </a14:hiddenFill>
            </a:ext>
          </a:extLst>
        </p:spPr>
      </p:pic>
      <p:sp>
        <p:nvSpPr>
          <p:cNvPr id="10" name="Isosceles Triangle 9">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6" name="TextBox 5">
            <a:extLst>
              <a:ext uri="{FF2B5EF4-FFF2-40B4-BE49-F238E27FC236}">
                <a16:creationId xmlns:a16="http://schemas.microsoft.com/office/drawing/2014/main" id="{881C12A8-C917-CE5C-88E9-8EA4B1BE14C9}"/>
              </a:ext>
            </a:extLst>
          </p:cNvPr>
          <p:cNvSpPr txBox="1"/>
          <p:nvPr/>
        </p:nvSpPr>
        <p:spPr>
          <a:xfrm>
            <a:off x="562356" y="0"/>
            <a:ext cx="6099048" cy="215444"/>
          </a:xfrm>
          <a:prstGeom prst="rect">
            <a:avLst/>
          </a:prstGeom>
          <a:noFill/>
        </p:spPr>
        <p:txBody>
          <a:bodyPr wrap="square">
            <a:spAutoFit/>
          </a:bodyPr>
          <a:lstStyle/>
          <a:p>
            <a:r>
              <a:rPr lang="en-US" sz="800" dirty="0">
                <a:solidFill>
                  <a:schemeClr val="bg1"/>
                </a:solidFill>
                <a:latin typeface="+mj-lt"/>
              </a:rPr>
              <a:t>19</a:t>
            </a:r>
            <a:endParaRPr lang="en-GB" sz="800" dirty="0"/>
          </a:p>
        </p:txBody>
      </p:sp>
    </p:spTree>
    <p:extLst>
      <p:ext uri="{BB962C8B-B14F-4D97-AF65-F5344CB8AC3E}">
        <p14:creationId xmlns:p14="http://schemas.microsoft.com/office/powerpoint/2010/main" val="1629618233"/>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BE86EA4-C4F1-4465-B306-7A2BC228592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A8279268-DB29-43BE-B57C-14977EACFDA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C8FA53C0-C1EF-4611-BAB3-65EEB16AA30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81CDACFC-DD8A-4CC0-B7FC-6030FC3536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5">
              <a:extLst>
                <a:ext uri="{FF2B5EF4-FFF2-40B4-BE49-F238E27FC236}">
                  <a16:creationId xmlns:a16="http://schemas.microsoft.com/office/drawing/2014/main" id="{0269F267-73D4-4CC3-BEC7-73335654DE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Isosceles Triangle 15">
              <a:extLst>
                <a:ext uri="{FF2B5EF4-FFF2-40B4-BE49-F238E27FC236}">
                  <a16:creationId xmlns:a16="http://schemas.microsoft.com/office/drawing/2014/main" id="{DC48F13D-B2D7-4EB8-9CA7-59243637C8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7">
              <a:extLst>
                <a:ext uri="{FF2B5EF4-FFF2-40B4-BE49-F238E27FC236}">
                  <a16:creationId xmlns:a16="http://schemas.microsoft.com/office/drawing/2014/main" id="{A82405B3-5A67-4DA2-8EDA-7AB65A8B45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8">
              <a:extLst>
                <a:ext uri="{FF2B5EF4-FFF2-40B4-BE49-F238E27FC236}">
                  <a16:creationId xmlns:a16="http://schemas.microsoft.com/office/drawing/2014/main" id="{7508BC7B-3BD2-4D96-A46E-82988222AC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Rectangle 29">
              <a:extLst>
                <a:ext uri="{FF2B5EF4-FFF2-40B4-BE49-F238E27FC236}">
                  <a16:creationId xmlns:a16="http://schemas.microsoft.com/office/drawing/2014/main" id="{4298D07C-2287-4B93-9041-935144DE1B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Isosceles Triangle 19">
              <a:extLst>
                <a:ext uri="{FF2B5EF4-FFF2-40B4-BE49-F238E27FC236}">
                  <a16:creationId xmlns:a16="http://schemas.microsoft.com/office/drawing/2014/main" id="{0F6BC886-C125-4903-8C2A-6FB687400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1" name="Isosceles Triangle 20">
              <a:extLst>
                <a:ext uri="{FF2B5EF4-FFF2-40B4-BE49-F238E27FC236}">
                  <a16:creationId xmlns:a16="http://schemas.microsoft.com/office/drawing/2014/main" id="{C9D0B38F-2E02-4E85-99EE-73595E7C89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3" name="Rectangle 22">
            <a:extLst>
              <a:ext uri="{FF2B5EF4-FFF2-40B4-BE49-F238E27FC236}">
                <a16:creationId xmlns:a16="http://schemas.microsoft.com/office/drawing/2014/main" id="{BD11ECC6-8551-4768-8DFD-CD41AF420A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2001"/>
            <a:ext cx="12192000" cy="2285999"/>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5" name="Group 24">
            <a:extLst>
              <a:ext uri="{FF2B5EF4-FFF2-40B4-BE49-F238E27FC236}">
                <a16:creationId xmlns:a16="http://schemas.microsoft.com/office/drawing/2014/main" id="{93657592-CA60-4F45-B1A0-88AA7724208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425267" y="-8467"/>
            <a:ext cx="4766733" cy="6866467"/>
            <a:chOff x="7425267" y="-8467"/>
            <a:chExt cx="4766733" cy="6866467"/>
          </a:xfrm>
        </p:grpSpPr>
        <p:cxnSp>
          <p:nvCxnSpPr>
            <p:cNvPr id="26" name="Straight Connector 25">
              <a:extLst>
                <a:ext uri="{FF2B5EF4-FFF2-40B4-BE49-F238E27FC236}">
                  <a16:creationId xmlns:a16="http://schemas.microsoft.com/office/drawing/2014/main" id="{6F47E2B4-7DA9-4312-A1F0-C48388B236A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0196547" y="4572001"/>
              <a:ext cx="393665" cy="2285999"/>
            </a:xfrm>
            <a:prstGeom prst="line">
              <a:avLst/>
            </a:prstGeom>
            <a:ln w="9525">
              <a:solidFill>
                <a:srgbClr val="BFBFBF">
                  <a:alpha val="70000"/>
                </a:srgb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35B274F7-039F-4BFC-AA98-B51B1D6CB69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7425267" y="4572001"/>
              <a:ext cx="3383073" cy="2285999"/>
            </a:xfrm>
            <a:prstGeom prst="line">
              <a:avLst/>
            </a:prstGeom>
            <a:ln w="9525">
              <a:solidFill>
                <a:srgbClr val="BFBFBF">
                  <a:alpha val="69804"/>
                </a:srgbClr>
              </a:solidFill>
            </a:ln>
          </p:spPr>
          <p:style>
            <a:lnRef idx="2">
              <a:schemeClr val="accent1"/>
            </a:lnRef>
            <a:fillRef idx="0">
              <a:schemeClr val="accent1"/>
            </a:fillRef>
            <a:effectRef idx="1">
              <a:schemeClr val="accent1"/>
            </a:effectRef>
            <a:fontRef idx="minor">
              <a:schemeClr val="tx1"/>
            </a:fontRef>
          </p:style>
        </p:cxnSp>
        <p:sp>
          <p:nvSpPr>
            <p:cNvPr id="28" name="Rectangle 23">
              <a:extLst>
                <a:ext uri="{FF2B5EF4-FFF2-40B4-BE49-F238E27FC236}">
                  <a16:creationId xmlns:a16="http://schemas.microsoft.com/office/drawing/2014/main" id="{11A31103-C703-46C9-9D26-497A1ACD5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9" name="Rectangle 25">
              <a:extLst>
                <a:ext uri="{FF2B5EF4-FFF2-40B4-BE49-F238E27FC236}">
                  <a16:creationId xmlns:a16="http://schemas.microsoft.com/office/drawing/2014/main" id="{382F955F-FC22-44B8-BDCF-B77580323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0" name="Isosceles Triangle 29">
              <a:extLst>
                <a:ext uri="{FF2B5EF4-FFF2-40B4-BE49-F238E27FC236}">
                  <a16:creationId xmlns:a16="http://schemas.microsoft.com/office/drawing/2014/main" id="{1F567692-F087-479A-8931-BD2869C3E4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1" name="Rectangle 27">
              <a:extLst>
                <a:ext uri="{FF2B5EF4-FFF2-40B4-BE49-F238E27FC236}">
                  <a16:creationId xmlns:a16="http://schemas.microsoft.com/office/drawing/2014/main" id="{49B3E4CD-0738-4B9D-A14F-1E8694DDF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2" name="Rectangle 28">
              <a:extLst>
                <a:ext uri="{FF2B5EF4-FFF2-40B4-BE49-F238E27FC236}">
                  <a16:creationId xmlns:a16="http://schemas.microsoft.com/office/drawing/2014/main" id="{4753B851-AD90-4CCD-85D0-65AA6567DF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3" name="Rectangle 29">
              <a:extLst>
                <a:ext uri="{FF2B5EF4-FFF2-40B4-BE49-F238E27FC236}">
                  <a16:creationId xmlns:a16="http://schemas.microsoft.com/office/drawing/2014/main" id="{EBF14868-A190-4E21-9522-8977C474C9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4" name="Isosceles Triangle 33">
              <a:extLst>
                <a:ext uri="{FF2B5EF4-FFF2-40B4-BE49-F238E27FC236}">
                  <a16:creationId xmlns:a16="http://schemas.microsoft.com/office/drawing/2014/main" id="{BCBB4922-76EE-442B-A649-09873DCE79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DB116BEF-0694-4694-3061-56A3DEFB9F0E}"/>
              </a:ext>
            </a:extLst>
          </p:cNvPr>
          <p:cNvSpPr>
            <a:spLocks noGrp="1"/>
          </p:cNvSpPr>
          <p:nvPr>
            <p:ph type="title"/>
          </p:nvPr>
        </p:nvSpPr>
        <p:spPr>
          <a:xfrm>
            <a:off x="765110" y="4758611"/>
            <a:ext cx="8508893" cy="1024415"/>
          </a:xfrm>
        </p:spPr>
        <p:txBody>
          <a:bodyPr vert="horz" lIns="91440" tIns="45720" rIns="91440" bIns="45720" rtlCol="0" anchor="b">
            <a:normAutofit/>
          </a:bodyPr>
          <a:lstStyle/>
          <a:p>
            <a:pPr algn="r"/>
            <a:r>
              <a:rPr lang="en-US" sz="5000" dirty="0"/>
              <a:t>Making Flour in the Iron Age</a:t>
            </a:r>
          </a:p>
        </p:txBody>
      </p:sp>
      <p:sp>
        <p:nvSpPr>
          <p:cNvPr id="36" name="Rectangle 35">
            <a:extLst>
              <a:ext uri="{FF2B5EF4-FFF2-40B4-BE49-F238E27FC236}">
                <a16:creationId xmlns:a16="http://schemas.microsoft.com/office/drawing/2014/main" id="{8E2EB503-A017-4457-A105-53638C97DE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4572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17. The Prehistoric finds in their Local and Regional Context - Flodden  1513 Ecomuseum">
            <a:extLst>
              <a:ext uri="{FF2B5EF4-FFF2-40B4-BE49-F238E27FC236}">
                <a16:creationId xmlns:a16="http://schemas.microsoft.com/office/drawing/2014/main" id="{973EF1BD-83B7-25AB-DB8B-BF4A7901336D}"/>
              </a:ext>
            </a:extLst>
          </p:cNvPr>
          <p:cNvPicPr>
            <a:picLocks noChangeAspect="1"/>
          </p:cNvPicPr>
          <p:nvPr/>
        </p:nvPicPr>
        <p:blipFill rotWithShape="1">
          <a:blip r:embed="rId3">
            <a:extLst>
              <a:ext uri="{28A0092B-C50C-407E-A947-70E740481C1C}">
                <a14:useLocalDpi xmlns:a14="http://schemas.microsoft.com/office/drawing/2010/main" val="0"/>
              </a:ext>
            </a:extLst>
          </a:blip>
          <a:srcRect l="15144" r="8597" b="3"/>
          <a:stretch/>
        </p:blipFill>
        <p:spPr bwMode="auto">
          <a:xfrm>
            <a:off x="846923" y="761905"/>
            <a:ext cx="3019790" cy="3217333"/>
          </a:xfrm>
          <a:prstGeom prst="rect">
            <a:avLst/>
          </a:prstGeom>
          <a:noFill/>
        </p:spPr>
      </p:pic>
      <p:pic>
        <p:nvPicPr>
          <p:cNvPr id="5" name="Picture 4" descr="Quern stones from the Embo Street area - Historylinks Archive">
            <a:extLst>
              <a:ext uri="{FF2B5EF4-FFF2-40B4-BE49-F238E27FC236}">
                <a16:creationId xmlns:a16="http://schemas.microsoft.com/office/drawing/2014/main" id="{D3142E7B-7C8F-7791-EA0B-55542A711C8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772" r="5231" b="4"/>
          <a:stretch/>
        </p:blipFill>
        <p:spPr bwMode="auto">
          <a:xfrm>
            <a:off x="4376480" y="996134"/>
            <a:ext cx="3426704" cy="274887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90+ Quern Stone Stock Photos, Pictures &amp; Royalty-Free Images - iStock">
            <a:extLst>
              <a:ext uri="{FF2B5EF4-FFF2-40B4-BE49-F238E27FC236}">
                <a16:creationId xmlns:a16="http://schemas.microsoft.com/office/drawing/2014/main" id="{C29F7C67-B903-6B6B-06A6-42C53498BC2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1320" r="23164"/>
          <a:stretch/>
        </p:blipFill>
        <p:spPr bwMode="auto">
          <a:xfrm>
            <a:off x="8245562" y="761905"/>
            <a:ext cx="3169725" cy="321733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81FCE49-7C7F-DB17-8660-6C25F650BD2D}"/>
              </a:ext>
            </a:extLst>
          </p:cNvPr>
          <p:cNvSpPr txBox="1"/>
          <p:nvPr/>
        </p:nvSpPr>
        <p:spPr>
          <a:xfrm>
            <a:off x="612272" y="3763795"/>
            <a:ext cx="641429" cy="215444"/>
          </a:xfrm>
          <a:prstGeom prst="rect">
            <a:avLst/>
          </a:prstGeom>
          <a:noFill/>
        </p:spPr>
        <p:txBody>
          <a:bodyPr wrap="square" rtlCol="0">
            <a:spAutoFit/>
          </a:bodyPr>
          <a:lstStyle/>
          <a:p>
            <a:r>
              <a:rPr lang="en-US" sz="800" dirty="0">
                <a:latin typeface="+mj-lt"/>
              </a:rPr>
              <a:t>20</a:t>
            </a:r>
            <a:endParaRPr lang="en-GB" sz="800" dirty="0">
              <a:latin typeface="+mj-lt"/>
            </a:endParaRPr>
          </a:p>
        </p:txBody>
      </p:sp>
      <p:sp>
        <p:nvSpPr>
          <p:cNvPr id="8" name="TextBox 7">
            <a:extLst>
              <a:ext uri="{FF2B5EF4-FFF2-40B4-BE49-F238E27FC236}">
                <a16:creationId xmlns:a16="http://schemas.microsoft.com/office/drawing/2014/main" id="{C3D82F51-7A50-E4F2-1188-6B30C2A823CE}"/>
              </a:ext>
            </a:extLst>
          </p:cNvPr>
          <p:cNvSpPr txBox="1"/>
          <p:nvPr/>
        </p:nvSpPr>
        <p:spPr>
          <a:xfrm>
            <a:off x="4139792" y="3589867"/>
            <a:ext cx="502920" cy="215444"/>
          </a:xfrm>
          <a:prstGeom prst="rect">
            <a:avLst/>
          </a:prstGeom>
          <a:noFill/>
        </p:spPr>
        <p:txBody>
          <a:bodyPr wrap="square" rtlCol="0">
            <a:spAutoFit/>
          </a:bodyPr>
          <a:lstStyle/>
          <a:p>
            <a:r>
              <a:rPr lang="en-US" sz="800" dirty="0">
                <a:latin typeface="+mj-lt"/>
              </a:rPr>
              <a:t>21</a:t>
            </a:r>
            <a:endParaRPr lang="en-GB" sz="800" dirty="0">
              <a:latin typeface="+mj-lt"/>
            </a:endParaRPr>
          </a:p>
        </p:txBody>
      </p:sp>
      <p:sp>
        <p:nvSpPr>
          <p:cNvPr id="9" name="TextBox 8">
            <a:extLst>
              <a:ext uri="{FF2B5EF4-FFF2-40B4-BE49-F238E27FC236}">
                <a16:creationId xmlns:a16="http://schemas.microsoft.com/office/drawing/2014/main" id="{4A5ABC2E-1DF8-7D66-5012-BE8BD3E93E8B}"/>
              </a:ext>
            </a:extLst>
          </p:cNvPr>
          <p:cNvSpPr txBox="1"/>
          <p:nvPr/>
        </p:nvSpPr>
        <p:spPr>
          <a:xfrm>
            <a:off x="8001480" y="3772262"/>
            <a:ext cx="649224" cy="215444"/>
          </a:xfrm>
          <a:prstGeom prst="rect">
            <a:avLst/>
          </a:prstGeom>
          <a:noFill/>
        </p:spPr>
        <p:txBody>
          <a:bodyPr wrap="square" rtlCol="0">
            <a:spAutoFit/>
          </a:bodyPr>
          <a:lstStyle/>
          <a:p>
            <a:r>
              <a:rPr lang="en-US" sz="800" dirty="0">
                <a:latin typeface="+mj-lt"/>
              </a:rPr>
              <a:t>22</a:t>
            </a:r>
            <a:endParaRPr lang="en-GB" sz="800" dirty="0">
              <a:latin typeface="+mj-lt"/>
            </a:endParaRPr>
          </a:p>
        </p:txBody>
      </p:sp>
    </p:spTree>
    <p:extLst>
      <p:ext uri="{BB962C8B-B14F-4D97-AF65-F5344CB8AC3E}">
        <p14:creationId xmlns:p14="http://schemas.microsoft.com/office/powerpoint/2010/main" val="28536071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4098A4C6-4FFB-4EF4-8317-8110224DBB6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4A415072-93F3-4FDA-96B8-7DFD2874C5D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D8C2D828-7FBF-4467-B527-793E0E978C2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B9D10F1D-AB99-42AD-8720-CDF3499591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5">
              <a:extLst>
                <a:ext uri="{FF2B5EF4-FFF2-40B4-BE49-F238E27FC236}">
                  <a16:creationId xmlns:a16="http://schemas.microsoft.com/office/drawing/2014/main" id="{5BF01F05-8464-452A-A278-4A40757B65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Isosceles Triangle 15">
              <a:extLst>
                <a:ext uri="{FF2B5EF4-FFF2-40B4-BE49-F238E27FC236}">
                  <a16:creationId xmlns:a16="http://schemas.microsoft.com/office/drawing/2014/main" id="{FBCC0363-6CA5-4B64-A66F-4787325575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7">
              <a:extLst>
                <a:ext uri="{FF2B5EF4-FFF2-40B4-BE49-F238E27FC236}">
                  <a16:creationId xmlns:a16="http://schemas.microsoft.com/office/drawing/2014/main" id="{CBACBAB2-7577-4339-B610-7245E449D3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8">
              <a:extLst>
                <a:ext uri="{FF2B5EF4-FFF2-40B4-BE49-F238E27FC236}">
                  <a16:creationId xmlns:a16="http://schemas.microsoft.com/office/drawing/2014/main" id="{DFCB19D4-D4D4-4AFD-9ECC-A6D0E4AE2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Rectangle 29">
              <a:extLst>
                <a:ext uri="{FF2B5EF4-FFF2-40B4-BE49-F238E27FC236}">
                  <a16:creationId xmlns:a16="http://schemas.microsoft.com/office/drawing/2014/main" id="{3B32E423-85B7-4B28-B5C3-AB63224A46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Isosceles Triangle 19">
              <a:extLst>
                <a:ext uri="{FF2B5EF4-FFF2-40B4-BE49-F238E27FC236}">
                  <a16:creationId xmlns:a16="http://schemas.microsoft.com/office/drawing/2014/main" id="{3DC38A14-94ED-496F-851A-CA6A988988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1" name="Isosceles Triangle 20">
              <a:extLst>
                <a:ext uri="{FF2B5EF4-FFF2-40B4-BE49-F238E27FC236}">
                  <a16:creationId xmlns:a16="http://schemas.microsoft.com/office/drawing/2014/main" id="{14E862E4-F307-4A50-A3A9-0A79FD36D0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6" name="Picture 5" descr="A statue of a person working on a rock&#10;&#10;Description automatically generated">
            <a:extLst>
              <a:ext uri="{FF2B5EF4-FFF2-40B4-BE49-F238E27FC236}">
                <a16:creationId xmlns:a16="http://schemas.microsoft.com/office/drawing/2014/main" id="{13DB02DF-E888-8030-BA24-6A0E06C76174}"/>
              </a:ext>
            </a:extLst>
          </p:cNvPr>
          <p:cNvPicPr>
            <a:picLocks noChangeAspect="1"/>
          </p:cNvPicPr>
          <p:nvPr/>
        </p:nvPicPr>
        <p:blipFill rotWithShape="1">
          <a:blip r:embed="rId3">
            <a:extLst>
              <a:ext uri="{28A0092B-C50C-407E-A947-70E740481C1C}">
                <a14:useLocalDpi xmlns:a14="http://schemas.microsoft.com/office/drawing/2010/main" val="0"/>
              </a:ext>
            </a:extLst>
          </a:blip>
          <a:srcRect l="5036" r="11244" b="-1"/>
          <a:stretch/>
        </p:blipFill>
        <p:spPr>
          <a:xfrm>
            <a:off x="3078396" y="10"/>
            <a:ext cx="3030396" cy="2618824"/>
          </a:xfrm>
          <a:custGeom>
            <a:avLst/>
            <a:gdLst/>
            <a:ahLst/>
            <a:cxnLst/>
            <a:rect l="l" t="t" r="r" b="b"/>
            <a:pathLst>
              <a:path w="3030396" h="2618834">
                <a:moveTo>
                  <a:pt x="398252" y="0"/>
                </a:moveTo>
                <a:lnTo>
                  <a:pt x="1887012" y="0"/>
                </a:lnTo>
                <a:lnTo>
                  <a:pt x="1887012" y="1"/>
                </a:lnTo>
                <a:lnTo>
                  <a:pt x="3030396" y="1"/>
                </a:lnTo>
                <a:lnTo>
                  <a:pt x="2639222" y="2618834"/>
                </a:lnTo>
                <a:lnTo>
                  <a:pt x="0" y="2618834"/>
                </a:lnTo>
                <a:close/>
              </a:path>
            </a:pathLst>
          </a:custGeom>
        </p:spPr>
      </p:pic>
      <p:sp>
        <p:nvSpPr>
          <p:cNvPr id="2" name="Title 1">
            <a:extLst>
              <a:ext uri="{FF2B5EF4-FFF2-40B4-BE49-F238E27FC236}">
                <a16:creationId xmlns:a16="http://schemas.microsoft.com/office/drawing/2014/main" id="{ACB46287-5BA7-0F51-C287-900DCB1C67A0}"/>
              </a:ext>
            </a:extLst>
          </p:cNvPr>
          <p:cNvSpPr>
            <a:spLocks noGrp="1"/>
          </p:cNvSpPr>
          <p:nvPr>
            <p:ph type="title"/>
          </p:nvPr>
        </p:nvSpPr>
        <p:spPr>
          <a:xfrm>
            <a:off x="6108790" y="2232539"/>
            <a:ext cx="3165212" cy="2339460"/>
          </a:xfrm>
        </p:spPr>
        <p:txBody>
          <a:bodyPr vert="horz" lIns="91440" tIns="45720" rIns="91440" bIns="45720" rtlCol="0" anchor="b">
            <a:normAutofit/>
          </a:bodyPr>
          <a:lstStyle/>
          <a:p>
            <a:pPr algn="r"/>
            <a:r>
              <a:rPr lang="en-US" sz="4100" dirty="0"/>
              <a:t>Making Flour in Different Periods</a:t>
            </a:r>
          </a:p>
        </p:txBody>
      </p:sp>
      <p:pic>
        <p:nvPicPr>
          <p:cNvPr id="4" name="Picture 3" descr="A stone ruins of an ancient building&#10;&#10;Description automatically generated">
            <a:extLst>
              <a:ext uri="{FF2B5EF4-FFF2-40B4-BE49-F238E27FC236}">
                <a16:creationId xmlns:a16="http://schemas.microsoft.com/office/drawing/2014/main" id="{3998CFF2-6828-CAAE-75A8-DC5B89E3A0DC}"/>
              </a:ext>
            </a:extLst>
          </p:cNvPr>
          <p:cNvPicPr>
            <a:picLocks noChangeAspect="1"/>
          </p:cNvPicPr>
          <p:nvPr/>
        </p:nvPicPr>
        <p:blipFill rotWithShape="1">
          <a:blip r:embed="rId4">
            <a:extLst>
              <a:ext uri="{28A0092B-C50C-407E-A947-70E740481C1C}">
                <a14:useLocalDpi xmlns:a14="http://schemas.microsoft.com/office/drawing/2010/main" val="0"/>
              </a:ext>
            </a:extLst>
          </a:blip>
          <a:srcRect l="2409" r="1594" b="2"/>
          <a:stretch/>
        </p:blipFill>
        <p:spPr>
          <a:xfrm>
            <a:off x="440943" y="10"/>
            <a:ext cx="3038117" cy="2618824"/>
          </a:xfrm>
          <a:custGeom>
            <a:avLst/>
            <a:gdLst/>
            <a:ahLst/>
            <a:cxnLst/>
            <a:rect l="l" t="t" r="r" b="b"/>
            <a:pathLst>
              <a:path w="3038117" h="2618834">
                <a:moveTo>
                  <a:pt x="389438" y="0"/>
                </a:moveTo>
                <a:lnTo>
                  <a:pt x="3038117" y="0"/>
                </a:lnTo>
                <a:lnTo>
                  <a:pt x="2639865" y="2618834"/>
                </a:lnTo>
                <a:lnTo>
                  <a:pt x="0" y="2618834"/>
                </a:lnTo>
                <a:close/>
              </a:path>
            </a:pathLst>
          </a:custGeom>
        </p:spPr>
      </p:pic>
      <p:pic>
        <p:nvPicPr>
          <p:cNvPr id="5" name="Picture 4" descr="A rock on a white surface&#10;&#10;Description automatically generated">
            <a:extLst>
              <a:ext uri="{FF2B5EF4-FFF2-40B4-BE49-F238E27FC236}">
                <a16:creationId xmlns:a16="http://schemas.microsoft.com/office/drawing/2014/main" id="{A90BBC6C-8A42-7C1F-6E27-2DD6ACA9FB10}"/>
              </a:ext>
            </a:extLst>
          </p:cNvPr>
          <p:cNvPicPr>
            <a:picLocks noChangeAspect="1"/>
          </p:cNvPicPr>
          <p:nvPr/>
        </p:nvPicPr>
        <p:blipFill rotWithShape="1">
          <a:blip r:embed="rId5">
            <a:extLst>
              <a:ext uri="{28A0092B-C50C-407E-A947-70E740481C1C}">
                <a14:useLocalDpi xmlns:a14="http://schemas.microsoft.com/office/drawing/2010/main" val="0"/>
              </a:ext>
            </a:extLst>
          </a:blip>
          <a:srcRect t="1144"/>
          <a:stretch/>
        </p:blipFill>
        <p:spPr>
          <a:xfrm>
            <a:off x="1" y="2618834"/>
            <a:ext cx="5717617" cy="4239166"/>
          </a:xfrm>
          <a:custGeom>
            <a:avLst/>
            <a:gdLst/>
            <a:ahLst/>
            <a:cxnLst/>
            <a:rect l="l" t="t" r="r" b="b"/>
            <a:pathLst>
              <a:path w="5717617" h="4239166">
                <a:moveTo>
                  <a:pt x="440944" y="0"/>
                </a:moveTo>
                <a:lnTo>
                  <a:pt x="5717617" y="0"/>
                </a:lnTo>
                <a:lnTo>
                  <a:pt x="5084413" y="4239166"/>
                </a:lnTo>
                <a:lnTo>
                  <a:pt x="0" y="4239166"/>
                </a:lnTo>
                <a:lnTo>
                  <a:pt x="0" y="2965186"/>
                </a:lnTo>
                <a:close/>
              </a:path>
            </a:pathLst>
          </a:custGeom>
        </p:spPr>
      </p:pic>
      <p:cxnSp>
        <p:nvCxnSpPr>
          <p:cNvPr id="23" name="Straight Connector 22">
            <a:extLst>
              <a:ext uri="{FF2B5EF4-FFF2-40B4-BE49-F238E27FC236}">
                <a16:creationId xmlns:a16="http://schemas.microsoft.com/office/drawing/2014/main" id="{076A370E-C7CA-4ED6-BBEE-CE73A7944B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40943" y="2618834"/>
            <a:ext cx="52838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9C45DED-5AFE-434B-A28C-F5DF05539BB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3078396" y="0"/>
            <a:ext cx="400664" cy="261883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814FA33-5503-3EE2-6D1A-4F982CED8E90}"/>
              </a:ext>
            </a:extLst>
          </p:cNvPr>
          <p:cNvSpPr txBox="1"/>
          <p:nvPr/>
        </p:nvSpPr>
        <p:spPr>
          <a:xfrm>
            <a:off x="199605" y="2403391"/>
            <a:ext cx="703490" cy="215444"/>
          </a:xfrm>
          <a:prstGeom prst="rect">
            <a:avLst/>
          </a:prstGeom>
          <a:noFill/>
        </p:spPr>
        <p:txBody>
          <a:bodyPr wrap="square" rtlCol="0">
            <a:spAutoFit/>
          </a:bodyPr>
          <a:lstStyle/>
          <a:p>
            <a:r>
              <a:rPr lang="en-US" sz="800" dirty="0">
                <a:latin typeface="+mj-lt"/>
              </a:rPr>
              <a:t>23</a:t>
            </a:r>
            <a:endParaRPr lang="en-GB" sz="800" dirty="0">
              <a:latin typeface="+mj-lt"/>
            </a:endParaRPr>
          </a:p>
        </p:txBody>
      </p:sp>
      <p:sp>
        <p:nvSpPr>
          <p:cNvPr id="7" name="TextBox 6">
            <a:extLst>
              <a:ext uri="{FF2B5EF4-FFF2-40B4-BE49-F238E27FC236}">
                <a16:creationId xmlns:a16="http://schemas.microsoft.com/office/drawing/2014/main" id="{06B54941-C788-CE07-A085-6FBF62CC6793}"/>
              </a:ext>
            </a:extLst>
          </p:cNvPr>
          <p:cNvSpPr txBox="1"/>
          <p:nvPr/>
        </p:nvSpPr>
        <p:spPr>
          <a:xfrm>
            <a:off x="3047131" y="2403391"/>
            <a:ext cx="850392" cy="215444"/>
          </a:xfrm>
          <a:prstGeom prst="rect">
            <a:avLst/>
          </a:prstGeom>
          <a:noFill/>
        </p:spPr>
        <p:txBody>
          <a:bodyPr wrap="square" rtlCol="0">
            <a:spAutoFit/>
          </a:bodyPr>
          <a:lstStyle/>
          <a:p>
            <a:r>
              <a:rPr lang="en-US" sz="800" dirty="0">
                <a:latin typeface="+mj-lt"/>
              </a:rPr>
              <a:t>24</a:t>
            </a:r>
            <a:endParaRPr lang="en-GB" sz="800" dirty="0">
              <a:latin typeface="+mj-lt"/>
            </a:endParaRPr>
          </a:p>
        </p:txBody>
      </p:sp>
      <p:sp>
        <p:nvSpPr>
          <p:cNvPr id="8" name="TextBox 7">
            <a:extLst>
              <a:ext uri="{FF2B5EF4-FFF2-40B4-BE49-F238E27FC236}">
                <a16:creationId xmlns:a16="http://schemas.microsoft.com/office/drawing/2014/main" id="{00FDC71E-C8B6-FC5C-5D75-5DF1EABC8A30}"/>
              </a:ext>
            </a:extLst>
          </p:cNvPr>
          <p:cNvSpPr txBox="1"/>
          <p:nvPr/>
        </p:nvSpPr>
        <p:spPr>
          <a:xfrm>
            <a:off x="-7177" y="6642557"/>
            <a:ext cx="640080" cy="215444"/>
          </a:xfrm>
          <a:prstGeom prst="rect">
            <a:avLst/>
          </a:prstGeom>
          <a:noFill/>
        </p:spPr>
        <p:txBody>
          <a:bodyPr wrap="square" rtlCol="0">
            <a:spAutoFit/>
          </a:bodyPr>
          <a:lstStyle/>
          <a:p>
            <a:r>
              <a:rPr lang="en-US" sz="800" dirty="0">
                <a:latin typeface="+mj-lt"/>
              </a:rPr>
              <a:t>25</a:t>
            </a:r>
            <a:endParaRPr lang="en-GB" sz="800" dirty="0">
              <a:latin typeface="+mj-lt"/>
            </a:endParaRPr>
          </a:p>
        </p:txBody>
      </p:sp>
    </p:spTree>
    <p:extLst>
      <p:ext uri="{BB962C8B-B14F-4D97-AF65-F5344CB8AC3E}">
        <p14:creationId xmlns:p14="http://schemas.microsoft.com/office/powerpoint/2010/main" val="2969311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CB92C8CA-51CB-4511-AEBA-C04E0B721A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sitting on the ground&#10;&#10;Description automatically generated">
            <a:extLst>
              <a:ext uri="{FF2B5EF4-FFF2-40B4-BE49-F238E27FC236}">
                <a16:creationId xmlns:a16="http://schemas.microsoft.com/office/drawing/2014/main" id="{636204E0-7AFB-AA99-0F6C-221DA8A3492D}"/>
              </a:ext>
            </a:extLst>
          </p:cNvPr>
          <p:cNvPicPr>
            <a:picLocks noChangeAspect="1"/>
          </p:cNvPicPr>
          <p:nvPr/>
        </p:nvPicPr>
        <p:blipFill rotWithShape="1">
          <a:blip r:embed="rId3">
            <a:extLst>
              <a:ext uri="{28A0092B-C50C-407E-A947-70E740481C1C}">
                <a14:useLocalDpi xmlns:a14="http://schemas.microsoft.com/office/drawing/2010/main" val="0"/>
              </a:ext>
            </a:extLst>
          </a:blip>
          <a:srcRect t="4533" r="-2" b="12705"/>
          <a:stretch/>
        </p:blipFill>
        <p:spPr>
          <a:xfrm>
            <a:off x="196730" y="165419"/>
            <a:ext cx="5806505" cy="3423942"/>
          </a:xfrm>
          <a:prstGeom prst="rect">
            <a:avLst/>
          </a:prstGeom>
        </p:spPr>
      </p:pic>
      <p:pic>
        <p:nvPicPr>
          <p:cNvPr id="7" name="Picture 2" descr="How to Make Flour – Mother Earth News">
            <a:extLst>
              <a:ext uri="{FF2B5EF4-FFF2-40B4-BE49-F238E27FC236}">
                <a16:creationId xmlns:a16="http://schemas.microsoft.com/office/drawing/2014/main" id="{7C779CC6-B6DB-4929-E017-EEEE9564EAF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179" r="11606" b="5"/>
          <a:stretch/>
        </p:blipFill>
        <p:spPr bwMode="auto">
          <a:xfrm>
            <a:off x="9254233" y="165416"/>
            <a:ext cx="2851140" cy="318193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erson with a baby in her sling&#10;&#10;Description automatically generated">
            <a:extLst>
              <a:ext uri="{FF2B5EF4-FFF2-40B4-BE49-F238E27FC236}">
                <a16:creationId xmlns:a16="http://schemas.microsoft.com/office/drawing/2014/main" id="{5436F337-4578-9AAF-5E9E-648392248B91}"/>
              </a:ext>
            </a:extLst>
          </p:cNvPr>
          <p:cNvPicPr>
            <a:picLocks noChangeAspect="1"/>
          </p:cNvPicPr>
          <p:nvPr/>
        </p:nvPicPr>
        <p:blipFill rotWithShape="1">
          <a:blip r:embed="rId5">
            <a:extLst>
              <a:ext uri="{28A0092B-C50C-407E-A947-70E740481C1C}">
                <a14:useLocalDpi xmlns:a14="http://schemas.microsoft.com/office/drawing/2010/main" val="0"/>
              </a:ext>
            </a:extLst>
          </a:blip>
          <a:srcRect l="14371" r="9946" b="2"/>
          <a:stretch/>
        </p:blipFill>
        <p:spPr>
          <a:xfrm>
            <a:off x="5337205" y="3754781"/>
            <a:ext cx="3034906" cy="3007479"/>
          </a:xfrm>
          <a:prstGeom prst="rect">
            <a:avLst/>
          </a:prstGeom>
        </p:spPr>
      </p:pic>
      <p:sp>
        <p:nvSpPr>
          <p:cNvPr id="2" name="TextBox 1">
            <a:extLst>
              <a:ext uri="{FF2B5EF4-FFF2-40B4-BE49-F238E27FC236}">
                <a16:creationId xmlns:a16="http://schemas.microsoft.com/office/drawing/2014/main" id="{97ADD128-2D39-4855-6212-E65C87B501A0}"/>
              </a:ext>
            </a:extLst>
          </p:cNvPr>
          <p:cNvSpPr txBox="1"/>
          <p:nvPr/>
        </p:nvSpPr>
        <p:spPr>
          <a:xfrm>
            <a:off x="-32004" y="3417717"/>
            <a:ext cx="649224" cy="215444"/>
          </a:xfrm>
          <a:prstGeom prst="rect">
            <a:avLst/>
          </a:prstGeom>
          <a:noFill/>
        </p:spPr>
        <p:txBody>
          <a:bodyPr wrap="square" rtlCol="0">
            <a:spAutoFit/>
          </a:bodyPr>
          <a:lstStyle/>
          <a:p>
            <a:r>
              <a:rPr lang="en-US" sz="800" dirty="0">
                <a:latin typeface="+mj-lt"/>
              </a:rPr>
              <a:t>26</a:t>
            </a:r>
            <a:endParaRPr lang="en-GB" sz="800" dirty="0">
              <a:latin typeface="+mj-lt"/>
            </a:endParaRPr>
          </a:p>
        </p:txBody>
      </p:sp>
      <p:sp>
        <p:nvSpPr>
          <p:cNvPr id="3" name="TextBox 2">
            <a:extLst>
              <a:ext uri="{FF2B5EF4-FFF2-40B4-BE49-F238E27FC236}">
                <a16:creationId xmlns:a16="http://schemas.microsoft.com/office/drawing/2014/main" id="{AC6434F9-7AD3-A83E-7C51-6AF8C3C470BF}"/>
              </a:ext>
            </a:extLst>
          </p:cNvPr>
          <p:cNvSpPr txBox="1"/>
          <p:nvPr/>
        </p:nvSpPr>
        <p:spPr>
          <a:xfrm>
            <a:off x="6123118" y="3401519"/>
            <a:ext cx="707136" cy="215444"/>
          </a:xfrm>
          <a:prstGeom prst="rect">
            <a:avLst/>
          </a:prstGeom>
          <a:noFill/>
        </p:spPr>
        <p:txBody>
          <a:bodyPr wrap="square" rtlCol="0">
            <a:spAutoFit/>
          </a:bodyPr>
          <a:lstStyle/>
          <a:p>
            <a:r>
              <a:rPr lang="en-US" sz="800" dirty="0">
                <a:latin typeface="+mj-lt"/>
              </a:rPr>
              <a:t>27</a:t>
            </a:r>
            <a:endParaRPr lang="en-GB" sz="800" dirty="0">
              <a:latin typeface="+mj-lt"/>
            </a:endParaRPr>
          </a:p>
        </p:txBody>
      </p:sp>
      <p:sp>
        <p:nvSpPr>
          <p:cNvPr id="10" name="TextBox 9">
            <a:extLst>
              <a:ext uri="{FF2B5EF4-FFF2-40B4-BE49-F238E27FC236}">
                <a16:creationId xmlns:a16="http://schemas.microsoft.com/office/drawing/2014/main" id="{2EF73B26-3CBE-E817-5D38-6275445E12A8}"/>
              </a:ext>
            </a:extLst>
          </p:cNvPr>
          <p:cNvSpPr txBox="1"/>
          <p:nvPr/>
        </p:nvSpPr>
        <p:spPr>
          <a:xfrm>
            <a:off x="9019574" y="3178190"/>
            <a:ext cx="877824" cy="215444"/>
          </a:xfrm>
          <a:prstGeom prst="rect">
            <a:avLst/>
          </a:prstGeom>
          <a:noFill/>
        </p:spPr>
        <p:txBody>
          <a:bodyPr wrap="square" rtlCol="0">
            <a:spAutoFit/>
          </a:bodyPr>
          <a:lstStyle/>
          <a:p>
            <a:r>
              <a:rPr lang="en-US" sz="800" dirty="0">
                <a:latin typeface="+mj-lt"/>
              </a:rPr>
              <a:t>28</a:t>
            </a:r>
            <a:endParaRPr lang="en-GB" sz="800" dirty="0">
              <a:latin typeface="+mj-lt"/>
            </a:endParaRPr>
          </a:p>
        </p:txBody>
      </p:sp>
      <p:sp>
        <p:nvSpPr>
          <p:cNvPr id="11" name="TextBox 10">
            <a:extLst>
              <a:ext uri="{FF2B5EF4-FFF2-40B4-BE49-F238E27FC236}">
                <a16:creationId xmlns:a16="http://schemas.microsoft.com/office/drawing/2014/main" id="{ACB6F386-7D63-7DE4-7904-9B83B43838FD}"/>
              </a:ext>
            </a:extLst>
          </p:cNvPr>
          <p:cNvSpPr txBox="1"/>
          <p:nvPr/>
        </p:nvSpPr>
        <p:spPr>
          <a:xfrm>
            <a:off x="40445" y="6579808"/>
            <a:ext cx="713232" cy="215444"/>
          </a:xfrm>
          <a:prstGeom prst="rect">
            <a:avLst/>
          </a:prstGeom>
          <a:noFill/>
        </p:spPr>
        <p:txBody>
          <a:bodyPr wrap="square" rtlCol="0">
            <a:spAutoFit/>
          </a:bodyPr>
          <a:lstStyle/>
          <a:p>
            <a:r>
              <a:rPr lang="en-US" sz="800" dirty="0">
                <a:latin typeface="+mj-lt"/>
              </a:rPr>
              <a:t>29</a:t>
            </a:r>
            <a:endParaRPr lang="en-GB" sz="800" dirty="0">
              <a:latin typeface="+mj-lt"/>
            </a:endParaRPr>
          </a:p>
        </p:txBody>
      </p:sp>
      <p:sp>
        <p:nvSpPr>
          <p:cNvPr id="12" name="TextBox 11">
            <a:extLst>
              <a:ext uri="{FF2B5EF4-FFF2-40B4-BE49-F238E27FC236}">
                <a16:creationId xmlns:a16="http://schemas.microsoft.com/office/drawing/2014/main" id="{41A05187-8E17-6D4A-EE27-CC2BE69F8BB9}"/>
              </a:ext>
            </a:extLst>
          </p:cNvPr>
          <p:cNvSpPr txBox="1"/>
          <p:nvPr/>
        </p:nvSpPr>
        <p:spPr>
          <a:xfrm>
            <a:off x="5032127" y="6579808"/>
            <a:ext cx="576072" cy="215444"/>
          </a:xfrm>
          <a:prstGeom prst="rect">
            <a:avLst/>
          </a:prstGeom>
          <a:noFill/>
        </p:spPr>
        <p:txBody>
          <a:bodyPr wrap="square" rtlCol="0">
            <a:spAutoFit/>
          </a:bodyPr>
          <a:lstStyle/>
          <a:p>
            <a:r>
              <a:rPr lang="en-US" sz="800" dirty="0">
                <a:latin typeface="+mj-lt"/>
              </a:rPr>
              <a:t>30</a:t>
            </a:r>
            <a:endParaRPr lang="en-GB" sz="800" dirty="0">
              <a:latin typeface="+mj-lt"/>
            </a:endParaRPr>
          </a:p>
        </p:txBody>
      </p:sp>
      <p:sp>
        <p:nvSpPr>
          <p:cNvPr id="13" name="TextBox 12">
            <a:extLst>
              <a:ext uri="{FF2B5EF4-FFF2-40B4-BE49-F238E27FC236}">
                <a16:creationId xmlns:a16="http://schemas.microsoft.com/office/drawing/2014/main" id="{EF99F685-1A5B-EFEF-1159-BA775C489CD6}"/>
              </a:ext>
            </a:extLst>
          </p:cNvPr>
          <p:cNvSpPr txBox="1"/>
          <p:nvPr/>
        </p:nvSpPr>
        <p:spPr>
          <a:xfrm>
            <a:off x="8468720" y="6463661"/>
            <a:ext cx="630936" cy="215444"/>
          </a:xfrm>
          <a:prstGeom prst="rect">
            <a:avLst/>
          </a:prstGeom>
          <a:noFill/>
        </p:spPr>
        <p:txBody>
          <a:bodyPr wrap="square" rtlCol="0">
            <a:spAutoFit/>
          </a:bodyPr>
          <a:lstStyle/>
          <a:p>
            <a:r>
              <a:rPr lang="en-US" sz="800" dirty="0">
                <a:latin typeface="+mj-lt"/>
              </a:rPr>
              <a:t>31</a:t>
            </a:r>
            <a:endParaRPr lang="en-GB" sz="800" dirty="0">
              <a:latin typeface="+mj-lt"/>
            </a:endParaRPr>
          </a:p>
        </p:txBody>
      </p:sp>
      <p:pic>
        <p:nvPicPr>
          <p:cNvPr id="7170" name="Picture 2">
            <a:extLst>
              <a:ext uri="{FF2B5EF4-FFF2-40B4-BE49-F238E27FC236}">
                <a16:creationId xmlns:a16="http://schemas.microsoft.com/office/drawing/2014/main" id="{4B3FB545-8FDF-78CF-216A-1F24C00598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8597" y="170470"/>
            <a:ext cx="2543648" cy="3388139"/>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17EDFCF8-23A3-207E-A09B-497B9C4B75E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2608" y="3663121"/>
            <a:ext cx="4632520" cy="3077317"/>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Quern-stone">
            <a:extLst>
              <a:ext uri="{FF2B5EF4-FFF2-40B4-BE49-F238E27FC236}">
                <a16:creationId xmlns:a16="http://schemas.microsoft.com/office/drawing/2014/main" id="{3ED50932-0ED4-BE46-DAF5-385FF1989F4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52524" y="4312491"/>
            <a:ext cx="3301918" cy="2267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6295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31" name="Group 1030">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32" name="Straight Connector 1031">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33" name="Straight Connector 1032">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034"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35"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36" name="Isosceles Triangle 1035">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37"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38"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39"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40" name="Isosceles Triangle 1039">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41" name="Isosceles Triangle 1040">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6D66E1F3-BC94-8037-3B92-A4C82ADD625D}"/>
              </a:ext>
            </a:extLst>
          </p:cNvPr>
          <p:cNvSpPr>
            <a:spLocks noGrp="1"/>
          </p:cNvSpPr>
          <p:nvPr>
            <p:ph type="title"/>
          </p:nvPr>
        </p:nvSpPr>
        <p:spPr>
          <a:xfrm>
            <a:off x="1601788" y="143851"/>
            <a:ext cx="8288032" cy="1096648"/>
          </a:xfrm>
        </p:spPr>
        <p:txBody>
          <a:bodyPr vert="horz" lIns="91440" tIns="45720" rIns="91440" bIns="45720" rtlCol="0" anchor="b">
            <a:normAutofit/>
          </a:bodyPr>
          <a:lstStyle/>
          <a:p>
            <a:r>
              <a:rPr lang="en-US" sz="4400" dirty="0"/>
              <a:t>Introduction to East Wear Bay</a:t>
            </a:r>
          </a:p>
        </p:txBody>
      </p:sp>
      <p:sp>
        <p:nvSpPr>
          <p:cNvPr id="3" name="TextBox 2">
            <a:extLst>
              <a:ext uri="{FF2B5EF4-FFF2-40B4-BE49-F238E27FC236}">
                <a16:creationId xmlns:a16="http://schemas.microsoft.com/office/drawing/2014/main" id="{9730E904-F4D4-0BE5-89AC-1BCAF3D3D84A}"/>
              </a:ext>
            </a:extLst>
          </p:cNvPr>
          <p:cNvSpPr txBox="1"/>
          <p:nvPr/>
        </p:nvSpPr>
        <p:spPr>
          <a:xfrm>
            <a:off x="891143" y="4987834"/>
            <a:ext cx="8288032" cy="701677"/>
          </a:xfrm>
          <a:prstGeom prst="rect">
            <a:avLst/>
          </a:prstGeom>
        </p:spPr>
        <p:txBody>
          <a:bodyPr vert="horz" lIns="91440" tIns="45720" rIns="91440" bIns="45720" rtlCol="0" anchor="t">
            <a:normAutofit/>
          </a:bodyPr>
          <a:lstStyle/>
          <a:p>
            <a:pPr>
              <a:spcBef>
                <a:spcPts val="1000"/>
              </a:spcBef>
              <a:buClr>
                <a:schemeClr val="accent1"/>
              </a:buClr>
              <a:buSzPct val="80000"/>
            </a:pPr>
            <a:r>
              <a:rPr lang="en-US" sz="800" dirty="0">
                <a:latin typeface="+mj-lt"/>
              </a:rPr>
              <a:t>2</a:t>
            </a:r>
          </a:p>
        </p:txBody>
      </p:sp>
      <p:pic>
        <p:nvPicPr>
          <p:cNvPr id="1026" name="Picture 2" descr="Folkestone Triennial | FolkestoneJack's Tracks">
            <a:extLst>
              <a:ext uri="{FF2B5EF4-FFF2-40B4-BE49-F238E27FC236}">
                <a16:creationId xmlns:a16="http://schemas.microsoft.com/office/drawing/2014/main" id="{B5FC781C-D2FC-5D18-C945-2D7CF17C10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9563" r="2" b="14626"/>
          <a:stretch>
            <a:fillRect/>
          </a:stretch>
        </p:blipFill>
        <p:spPr bwMode="auto">
          <a:xfrm>
            <a:off x="1091740" y="1587674"/>
            <a:ext cx="8274669" cy="3635025"/>
          </a:xfrm>
          <a:custGeom>
            <a:avLst/>
            <a:gdLst/>
            <a:ahLst/>
            <a:cxnLst/>
            <a:rect l="l" t="t" r="r" b="b"/>
            <a:pathLst>
              <a:path w="8274669" h="3635025">
                <a:moveTo>
                  <a:pt x="540554" y="0"/>
                </a:moveTo>
                <a:lnTo>
                  <a:pt x="8274669" y="0"/>
                </a:lnTo>
                <a:lnTo>
                  <a:pt x="8274669" y="3635025"/>
                </a:lnTo>
                <a:lnTo>
                  <a:pt x="0" y="3635025"/>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836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EA39187-0197-4C1D-BE4A-06B353C7B21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9E0FD730-D6BC-440A-89CF-7AA0C22C2F2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31382DE6-64CB-4577-89E8-47941290A9D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3ABD17EF-A676-4770-A8C8-E83BA02300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5">
              <a:extLst>
                <a:ext uri="{FF2B5EF4-FFF2-40B4-BE49-F238E27FC236}">
                  <a16:creationId xmlns:a16="http://schemas.microsoft.com/office/drawing/2014/main" id="{380D4582-A9DE-4A6E-8537-EFC4F860C3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Isosceles Triangle 15">
              <a:extLst>
                <a:ext uri="{FF2B5EF4-FFF2-40B4-BE49-F238E27FC236}">
                  <a16:creationId xmlns:a16="http://schemas.microsoft.com/office/drawing/2014/main" id="{D66B8CF3-0959-4E8D-8F3A-AF62F21D99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7">
              <a:extLst>
                <a:ext uri="{FF2B5EF4-FFF2-40B4-BE49-F238E27FC236}">
                  <a16:creationId xmlns:a16="http://schemas.microsoft.com/office/drawing/2014/main" id="{97D4D559-2783-4E84-BB73-7F51D02357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8">
              <a:extLst>
                <a:ext uri="{FF2B5EF4-FFF2-40B4-BE49-F238E27FC236}">
                  <a16:creationId xmlns:a16="http://schemas.microsoft.com/office/drawing/2014/main" id="{8834FE36-E841-40B5-9465-1CFC99ED5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Rectangle 29">
              <a:extLst>
                <a:ext uri="{FF2B5EF4-FFF2-40B4-BE49-F238E27FC236}">
                  <a16:creationId xmlns:a16="http://schemas.microsoft.com/office/drawing/2014/main" id="{1A4197A1-AE79-4DC1-9E3A-845B40BA8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Isosceles Triangle 19">
              <a:extLst>
                <a:ext uri="{FF2B5EF4-FFF2-40B4-BE49-F238E27FC236}">
                  <a16:creationId xmlns:a16="http://schemas.microsoft.com/office/drawing/2014/main" id="{326F6688-CBD0-42EE-9B90-25100FE89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1" name="Isosceles Triangle 20">
              <a:extLst>
                <a:ext uri="{FF2B5EF4-FFF2-40B4-BE49-F238E27FC236}">
                  <a16:creationId xmlns:a16="http://schemas.microsoft.com/office/drawing/2014/main" id="{EF23F9BB-FC2E-48BA-8E63-A4436C28DA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useBgFill="1">
        <p:nvSpPr>
          <p:cNvPr id="23" name="Rectangle 22">
            <a:extLst>
              <a:ext uri="{FF2B5EF4-FFF2-40B4-BE49-F238E27FC236}">
                <a16:creationId xmlns:a16="http://schemas.microsoft.com/office/drawing/2014/main" id="{7815DC60-3142-4171-B7AD-13B6FD265C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6" name="Picture 4" descr="The easiest way to bake your bread at home | The Times of India">
            <a:extLst>
              <a:ext uri="{FF2B5EF4-FFF2-40B4-BE49-F238E27FC236}">
                <a16:creationId xmlns:a16="http://schemas.microsoft.com/office/drawing/2014/main" id="{7EC05EBC-5D86-CEA1-68D0-719D5D3300A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964" r="18535"/>
          <a:stretch/>
        </p:blipFill>
        <p:spPr bwMode="auto">
          <a:xfrm>
            <a:off x="20" y="-1"/>
            <a:ext cx="5897982" cy="6858000"/>
          </a:xfrm>
          <a:custGeom>
            <a:avLst/>
            <a:gdLst/>
            <a:ahLst/>
            <a:cxnLst/>
            <a:rect l="l" t="t" r="r" b="b"/>
            <a:pathLst>
              <a:path w="5898002" h="6858000">
                <a:moveTo>
                  <a:pt x="0" y="0"/>
                </a:moveTo>
                <a:lnTo>
                  <a:pt x="5898002" y="0"/>
                </a:lnTo>
                <a:lnTo>
                  <a:pt x="48736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pic>
        <p:nvPicPr>
          <p:cNvPr id="4" name="Picture 2" descr="How to Make All-Purpose Flour at Home – Healthy Blog">
            <a:extLst>
              <a:ext uri="{FF2B5EF4-FFF2-40B4-BE49-F238E27FC236}">
                <a16:creationId xmlns:a16="http://schemas.microsoft.com/office/drawing/2014/main" id="{A51859E1-38D5-98E3-BD4F-56955DCC858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0506" r="-1" b="477"/>
          <a:stretch/>
        </p:blipFill>
        <p:spPr bwMode="auto">
          <a:xfrm>
            <a:off x="4869095" y="-1"/>
            <a:ext cx="7312272" cy="6858000"/>
          </a:xfrm>
          <a:custGeom>
            <a:avLst/>
            <a:gdLst/>
            <a:ahLst/>
            <a:cxnLst/>
            <a:rect l="l" t="t" r="r" b="b"/>
            <a:pathLst>
              <a:path w="7312272" h="6858000">
                <a:moveTo>
                  <a:pt x="1024379" y="0"/>
                </a:moveTo>
                <a:lnTo>
                  <a:pt x="7312272" y="0"/>
                </a:lnTo>
                <a:lnTo>
                  <a:pt x="7312272"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5" name="Freeform 52">
            <a:extLst>
              <a:ext uri="{FF2B5EF4-FFF2-40B4-BE49-F238E27FC236}">
                <a16:creationId xmlns:a16="http://schemas.microsoft.com/office/drawing/2014/main" id="{3A459D44-E95C-4AB2-9D79-7C182560C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649" y="3576483"/>
            <a:ext cx="8522979" cy="3281517"/>
          </a:xfrm>
          <a:custGeom>
            <a:avLst/>
            <a:gdLst>
              <a:gd name="connsiteX0" fmla="*/ 8516100 w 8522979"/>
              <a:gd name="connsiteY0" fmla="*/ 0 h 3281517"/>
              <a:gd name="connsiteX1" fmla="*/ 8522979 w 8522979"/>
              <a:gd name="connsiteY1" fmla="*/ 3281517 h 3281517"/>
              <a:gd name="connsiteX2" fmla="*/ 650153 w 8522979"/>
              <a:gd name="connsiteY2" fmla="*/ 3281517 h 3281517"/>
              <a:gd name="connsiteX3" fmla="*/ 0 w 8522979"/>
              <a:gd name="connsiteY3" fmla="*/ 3003752 h 3281517"/>
              <a:gd name="connsiteX4" fmla="*/ 879142 w 8522979"/>
              <a:gd name="connsiteY4" fmla="*/ 690551 h 3281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2979" h="3281517">
                <a:moveTo>
                  <a:pt x="8516100" y="0"/>
                </a:moveTo>
                <a:lnTo>
                  <a:pt x="8522979" y="3281517"/>
                </a:lnTo>
                <a:lnTo>
                  <a:pt x="650153" y="3281517"/>
                </a:lnTo>
                <a:lnTo>
                  <a:pt x="0" y="3003752"/>
                </a:lnTo>
                <a:lnTo>
                  <a:pt x="879142" y="690551"/>
                </a:lnTo>
                <a:close/>
              </a:path>
            </a:pathLst>
          </a:cu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 name="Title 1">
            <a:extLst>
              <a:ext uri="{FF2B5EF4-FFF2-40B4-BE49-F238E27FC236}">
                <a16:creationId xmlns:a16="http://schemas.microsoft.com/office/drawing/2014/main" id="{1518E476-2E2D-4F69-7A75-5A7AA4C113D9}"/>
              </a:ext>
            </a:extLst>
          </p:cNvPr>
          <p:cNvSpPr>
            <a:spLocks noGrp="1"/>
          </p:cNvSpPr>
          <p:nvPr>
            <p:ph type="title"/>
          </p:nvPr>
        </p:nvSpPr>
        <p:spPr>
          <a:xfrm>
            <a:off x="4092401" y="4267830"/>
            <a:ext cx="5870465" cy="1329677"/>
          </a:xfrm>
        </p:spPr>
        <p:txBody>
          <a:bodyPr vert="horz" lIns="91440" tIns="45720" rIns="91440" bIns="45720" rtlCol="0" anchor="b">
            <a:normAutofit/>
          </a:bodyPr>
          <a:lstStyle/>
          <a:p>
            <a:pPr algn="r"/>
            <a:r>
              <a:rPr lang="en-US" sz="4400" dirty="0"/>
              <a:t>Flour and Bread</a:t>
            </a:r>
          </a:p>
        </p:txBody>
      </p:sp>
      <p:sp>
        <p:nvSpPr>
          <p:cNvPr id="3" name="TextBox 2">
            <a:extLst>
              <a:ext uri="{FF2B5EF4-FFF2-40B4-BE49-F238E27FC236}">
                <a16:creationId xmlns:a16="http://schemas.microsoft.com/office/drawing/2014/main" id="{FC8CECB6-7A9F-4E52-D815-71F94C50EBA4}"/>
              </a:ext>
            </a:extLst>
          </p:cNvPr>
          <p:cNvSpPr txBox="1"/>
          <p:nvPr/>
        </p:nvSpPr>
        <p:spPr>
          <a:xfrm>
            <a:off x="-7458" y="0"/>
            <a:ext cx="758952" cy="215444"/>
          </a:xfrm>
          <a:prstGeom prst="rect">
            <a:avLst/>
          </a:prstGeom>
          <a:noFill/>
        </p:spPr>
        <p:txBody>
          <a:bodyPr wrap="square" rtlCol="0">
            <a:spAutoFit/>
          </a:bodyPr>
          <a:lstStyle/>
          <a:p>
            <a:r>
              <a:rPr lang="en-US" sz="800" dirty="0">
                <a:solidFill>
                  <a:schemeClr val="bg1"/>
                </a:solidFill>
                <a:latin typeface="+mj-lt"/>
              </a:rPr>
              <a:t>32</a:t>
            </a:r>
            <a:endParaRPr lang="en-GB" sz="800" dirty="0">
              <a:solidFill>
                <a:schemeClr val="bg1"/>
              </a:solidFill>
              <a:latin typeface="+mj-lt"/>
            </a:endParaRPr>
          </a:p>
        </p:txBody>
      </p:sp>
      <p:sp>
        <p:nvSpPr>
          <p:cNvPr id="5" name="TextBox 4">
            <a:extLst>
              <a:ext uri="{FF2B5EF4-FFF2-40B4-BE49-F238E27FC236}">
                <a16:creationId xmlns:a16="http://schemas.microsoft.com/office/drawing/2014/main" id="{B7B7E379-AC81-3822-8863-6B0071B4EE8A}"/>
              </a:ext>
            </a:extLst>
          </p:cNvPr>
          <p:cNvSpPr txBox="1"/>
          <p:nvPr/>
        </p:nvSpPr>
        <p:spPr>
          <a:xfrm>
            <a:off x="11827901" y="-8468"/>
            <a:ext cx="743113" cy="215444"/>
          </a:xfrm>
          <a:prstGeom prst="rect">
            <a:avLst/>
          </a:prstGeom>
          <a:noFill/>
        </p:spPr>
        <p:txBody>
          <a:bodyPr wrap="square" rtlCol="0">
            <a:spAutoFit/>
          </a:bodyPr>
          <a:lstStyle/>
          <a:p>
            <a:r>
              <a:rPr lang="en-US" sz="800" dirty="0">
                <a:solidFill>
                  <a:schemeClr val="bg1"/>
                </a:solidFill>
                <a:latin typeface="+mj-lt"/>
              </a:rPr>
              <a:t>33</a:t>
            </a:r>
            <a:endParaRPr lang="en-GB" sz="800" dirty="0">
              <a:solidFill>
                <a:schemeClr val="bg1"/>
              </a:solidFill>
              <a:latin typeface="+mj-lt"/>
            </a:endParaRPr>
          </a:p>
        </p:txBody>
      </p:sp>
    </p:spTree>
    <p:extLst>
      <p:ext uri="{BB962C8B-B14F-4D97-AF65-F5344CB8AC3E}">
        <p14:creationId xmlns:p14="http://schemas.microsoft.com/office/powerpoint/2010/main" val="2965099867"/>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162D469-5B7D-770C-3FA7-6041113A4793}"/>
              </a:ext>
            </a:extLst>
          </p:cNvPr>
          <p:cNvSpPr txBox="1"/>
          <p:nvPr/>
        </p:nvSpPr>
        <p:spPr>
          <a:xfrm>
            <a:off x="274320" y="2572250"/>
            <a:ext cx="10058400" cy="1015663"/>
          </a:xfrm>
          <a:prstGeom prst="rect">
            <a:avLst/>
          </a:prstGeom>
          <a:noFill/>
        </p:spPr>
        <p:txBody>
          <a:bodyPr wrap="square">
            <a:spAutoFit/>
          </a:bodyPr>
          <a:lstStyle/>
          <a:p>
            <a:r>
              <a:rPr lang="en-GB" sz="6000" dirty="0">
                <a:solidFill>
                  <a:schemeClr val="accent1"/>
                </a:solidFill>
                <a:latin typeface="+mj-lt"/>
              </a:rPr>
              <a:t>Thank You All For Listening!</a:t>
            </a:r>
          </a:p>
        </p:txBody>
      </p:sp>
    </p:spTree>
    <p:extLst>
      <p:ext uri="{BB962C8B-B14F-4D97-AF65-F5344CB8AC3E}">
        <p14:creationId xmlns:p14="http://schemas.microsoft.com/office/powerpoint/2010/main" val="2711228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B53BE-CD63-AE58-9FC5-0D9291BAD0C5}"/>
              </a:ext>
            </a:extLst>
          </p:cNvPr>
          <p:cNvSpPr>
            <a:spLocks noGrp="1"/>
          </p:cNvSpPr>
          <p:nvPr>
            <p:ph type="title"/>
          </p:nvPr>
        </p:nvSpPr>
        <p:spPr>
          <a:xfrm>
            <a:off x="3256301" y="152471"/>
            <a:ext cx="10181913" cy="832223"/>
          </a:xfrm>
        </p:spPr>
        <p:txBody>
          <a:bodyPr>
            <a:noAutofit/>
          </a:bodyPr>
          <a:lstStyle/>
          <a:p>
            <a:r>
              <a:rPr lang="en-US" sz="6000" dirty="0"/>
              <a:t>Image Citations</a:t>
            </a:r>
            <a:endParaRPr lang="en-GB" sz="6000" dirty="0"/>
          </a:p>
        </p:txBody>
      </p:sp>
      <p:pic>
        <p:nvPicPr>
          <p:cNvPr id="3" name="Picture 2" descr="A logo with red letters&#10;&#10;Description automatically generated">
            <a:extLst>
              <a:ext uri="{FF2B5EF4-FFF2-40B4-BE49-F238E27FC236}">
                <a16:creationId xmlns:a16="http://schemas.microsoft.com/office/drawing/2014/main" id="{28827DE6-FD7F-2C31-03BE-E034185E3E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6663" y="6260138"/>
            <a:ext cx="587034" cy="563553"/>
          </a:xfrm>
          <a:prstGeom prst="rect">
            <a:avLst/>
          </a:prstGeom>
        </p:spPr>
      </p:pic>
      <p:pic>
        <p:nvPicPr>
          <p:cNvPr id="4" name="Picture 3" descr="A colorful text on a white background&#10;&#10;Description automatically generated">
            <a:extLst>
              <a:ext uri="{FF2B5EF4-FFF2-40B4-BE49-F238E27FC236}">
                <a16:creationId xmlns:a16="http://schemas.microsoft.com/office/drawing/2014/main" id="{5828F06E-4A03-3CAE-3205-CEB763436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6107" y="6344851"/>
            <a:ext cx="911619" cy="478840"/>
          </a:xfrm>
          <a:prstGeom prst="rect">
            <a:avLst/>
          </a:prstGeom>
        </p:spPr>
      </p:pic>
      <p:pic>
        <p:nvPicPr>
          <p:cNvPr id="5" name="Picture 4" descr="A white sign with red text&#10;&#10;Description automatically generated">
            <a:extLst>
              <a:ext uri="{FF2B5EF4-FFF2-40B4-BE49-F238E27FC236}">
                <a16:creationId xmlns:a16="http://schemas.microsoft.com/office/drawing/2014/main" id="{0FAA3838-7BC8-0E34-8C58-BE4574C33B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2455" y="6340228"/>
            <a:ext cx="911619" cy="462229"/>
          </a:xfrm>
          <a:prstGeom prst="rect">
            <a:avLst/>
          </a:prstGeom>
        </p:spPr>
      </p:pic>
      <p:pic>
        <p:nvPicPr>
          <p:cNvPr id="6" name="Picture 5" descr="A black and white logo&#10;&#10;Description automatically generated">
            <a:extLst>
              <a:ext uri="{FF2B5EF4-FFF2-40B4-BE49-F238E27FC236}">
                <a16:creationId xmlns:a16="http://schemas.microsoft.com/office/drawing/2014/main" id="{F6ED9F91-9B84-B5E7-4108-5067B1095B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4907" y="6309181"/>
            <a:ext cx="749250" cy="475994"/>
          </a:xfrm>
          <a:prstGeom prst="rect">
            <a:avLst/>
          </a:prstGeom>
        </p:spPr>
      </p:pic>
      <p:pic>
        <p:nvPicPr>
          <p:cNvPr id="7" name="Picture 6" descr="A logo with blue and green triangles&#10;&#10;Description automatically generated">
            <a:extLst>
              <a:ext uri="{FF2B5EF4-FFF2-40B4-BE49-F238E27FC236}">
                <a16:creationId xmlns:a16="http://schemas.microsoft.com/office/drawing/2014/main" id="{6EBB30AA-D1D6-0C77-2C06-53403EC687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78342" y="6260138"/>
            <a:ext cx="371312" cy="530190"/>
          </a:xfrm>
          <a:prstGeom prst="rect">
            <a:avLst/>
          </a:prstGeom>
        </p:spPr>
      </p:pic>
      <p:pic>
        <p:nvPicPr>
          <p:cNvPr id="8" name="Picture 7" descr="A blue and white logo&#10;&#10;Description automatically generated">
            <a:extLst>
              <a:ext uri="{FF2B5EF4-FFF2-40B4-BE49-F238E27FC236}">
                <a16:creationId xmlns:a16="http://schemas.microsoft.com/office/drawing/2014/main" id="{067D2811-A784-0848-77CD-06B78C7C69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38585" y="6432526"/>
            <a:ext cx="1174242" cy="365125"/>
          </a:xfrm>
          <a:prstGeom prst="rect">
            <a:avLst/>
          </a:prstGeom>
        </p:spPr>
      </p:pic>
      <p:pic>
        <p:nvPicPr>
          <p:cNvPr id="9" name="Picture 8" descr="A logo for a company&#10;&#10;Description automatically generated with medium confidence">
            <a:extLst>
              <a:ext uri="{FF2B5EF4-FFF2-40B4-BE49-F238E27FC236}">
                <a16:creationId xmlns:a16="http://schemas.microsoft.com/office/drawing/2014/main" id="{95952EC2-9084-1863-2594-F7C995FF115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35585" y="6254991"/>
            <a:ext cx="553862" cy="553862"/>
          </a:xfrm>
          <a:prstGeom prst="rect">
            <a:avLst/>
          </a:prstGeom>
        </p:spPr>
      </p:pic>
      <p:pic>
        <p:nvPicPr>
          <p:cNvPr id="10" name="Picture 9" descr="A logo for a charity&#10;&#10;Description automatically generated">
            <a:extLst>
              <a:ext uri="{FF2B5EF4-FFF2-40B4-BE49-F238E27FC236}">
                <a16:creationId xmlns:a16="http://schemas.microsoft.com/office/drawing/2014/main" id="{055C216D-BEE7-41B4-551E-7244B5E96F7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08743" y="6223924"/>
            <a:ext cx="677031" cy="677031"/>
          </a:xfrm>
          <a:prstGeom prst="rect">
            <a:avLst/>
          </a:prstGeom>
        </p:spPr>
      </p:pic>
      <p:pic>
        <p:nvPicPr>
          <p:cNvPr id="11" name="Picture 10" descr="A white hand with a face and eyes&#10;&#10;Description automatically generated">
            <a:extLst>
              <a:ext uri="{FF2B5EF4-FFF2-40B4-BE49-F238E27FC236}">
                <a16:creationId xmlns:a16="http://schemas.microsoft.com/office/drawing/2014/main" id="{9EB487E9-2C62-0082-FF7E-300896C5D6E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92694" y="5805010"/>
            <a:ext cx="1024139" cy="1024754"/>
          </a:xfrm>
          <a:prstGeom prst="rect">
            <a:avLst/>
          </a:prstGeom>
        </p:spPr>
      </p:pic>
      <p:pic>
        <p:nvPicPr>
          <p:cNvPr id="12" name="Picture 11" descr="A black background with white text&#10;&#10;Description automatically generated">
            <a:extLst>
              <a:ext uri="{FF2B5EF4-FFF2-40B4-BE49-F238E27FC236}">
                <a16:creationId xmlns:a16="http://schemas.microsoft.com/office/drawing/2014/main" id="{E0E94994-0B66-70A2-EC34-B4BA2F5CF80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700960" y="6107445"/>
            <a:ext cx="1520552" cy="598084"/>
          </a:xfrm>
          <a:prstGeom prst="rect">
            <a:avLst/>
          </a:prstGeom>
        </p:spPr>
      </p:pic>
      <p:pic>
        <p:nvPicPr>
          <p:cNvPr id="13" name="Picture 12" descr="A black background with blue text&#10;&#10;Description automatically generated">
            <a:extLst>
              <a:ext uri="{FF2B5EF4-FFF2-40B4-BE49-F238E27FC236}">
                <a16:creationId xmlns:a16="http://schemas.microsoft.com/office/drawing/2014/main" id="{56874C72-4291-2015-D87A-9AFFE99FE12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6104" y="6406487"/>
            <a:ext cx="986529" cy="417204"/>
          </a:xfrm>
          <a:prstGeom prst="rect">
            <a:avLst/>
          </a:prstGeom>
        </p:spPr>
      </p:pic>
      <p:sp>
        <p:nvSpPr>
          <p:cNvPr id="15" name="TextBox 14">
            <a:extLst>
              <a:ext uri="{FF2B5EF4-FFF2-40B4-BE49-F238E27FC236}">
                <a16:creationId xmlns:a16="http://schemas.microsoft.com/office/drawing/2014/main" id="{82336D92-5540-25DC-0642-C08D4FFB82B3}"/>
              </a:ext>
            </a:extLst>
          </p:cNvPr>
          <p:cNvSpPr txBox="1"/>
          <p:nvPr/>
        </p:nvSpPr>
        <p:spPr>
          <a:xfrm>
            <a:off x="929131" y="1370807"/>
            <a:ext cx="8669734" cy="6924973"/>
          </a:xfrm>
          <a:prstGeom prst="rect">
            <a:avLst/>
          </a:prstGeom>
          <a:noFill/>
        </p:spPr>
        <p:txBody>
          <a:bodyPr wrap="square" rtlCol="0">
            <a:spAutoFit/>
          </a:bodyPr>
          <a:lstStyle/>
          <a:p>
            <a:pPr marL="228600" indent="-228600">
              <a:buAutoNum type="arabicPeriod"/>
            </a:pPr>
            <a:r>
              <a:rPr lang="en-US" sz="1200" dirty="0">
                <a:latin typeface="+mj-lt"/>
                <a:hlinkClick r:id="rId13"/>
              </a:rPr>
              <a:t>https://www.healthline.com/nutrition/how-much-iron-per-day</a:t>
            </a:r>
            <a:r>
              <a:rPr lang="en-US" sz="1200" dirty="0">
                <a:latin typeface="+mj-lt"/>
              </a:rPr>
              <a:t> [accessed on 18/08/25]</a:t>
            </a:r>
          </a:p>
          <a:p>
            <a:pPr marL="228600" indent="-228600">
              <a:buAutoNum type="arabicPeriod"/>
            </a:pPr>
            <a:r>
              <a:rPr lang="en-US" sz="1200" dirty="0">
                <a:latin typeface="+mj-lt"/>
                <a:hlinkClick r:id="rId14"/>
              </a:rPr>
              <a:t>https://folkestonejack.wordpress.com/tag/folkestone-triennial/</a:t>
            </a:r>
            <a:r>
              <a:rPr lang="en-US" sz="1200" dirty="0">
                <a:latin typeface="+mj-lt"/>
              </a:rPr>
              <a:t> [accessed on 18/08/25]</a:t>
            </a:r>
          </a:p>
          <a:p>
            <a:pPr marL="228600" indent="-228600">
              <a:buAutoNum type="arabicPeriod"/>
            </a:pPr>
            <a:r>
              <a:rPr lang="en-US" sz="1200" dirty="0">
                <a:latin typeface="+mj-lt"/>
                <a:hlinkClick r:id="rId15"/>
              </a:rPr>
              <a:t>http://www.disused-stations.org.uk/f/folkestone_warren/index.shtml</a:t>
            </a:r>
            <a:r>
              <a:rPr lang="en-US" sz="1200" dirty="0">
                <a:latin typeface="+mj-lt"/>
              </a:rPr>
              <a:t> [accessed on 18/08/25]</a:t>
            </a:r>
          </a:p>
          <a:p>
            <a:pPr marL="228600" indent="-228600">
              <a:buAutoNum type="arabicPeriod"/>
            </a:pPr>
            <a:r>
              <a:rPr lang="en-US" sz="1200" dirty="0">
                <a:latin typeface="+mj-lt"/>
                <a:hlinkClick r:id="rId16"/>
              </a:rPr>
              <a:t>https://www.kentonline.co.uk/folkestone/news/drone-pictures-show-site-of-roman-villa-mosaic-274128/</a:t>
            </a:r>
            <a:r>
              <a:rPr lang="en-US" sz="1200" dirty="0">
                <a:latin typeface="+mj-lt"/>
              </a:rPr>
              <a:t> [accessed on 18/08/25]</a:t>
            </a:r>
          </a:p>
          <a:p>
            <a:pPr marL="228600" indent="-228600">
              <a:buAutoNum type="arabicPeriod"/>
            </a:pPr>
            <a:r>
              <a:rPr lang="en-US" sz="1200" dirty="0">
                <a:latin typeface="+mj-lt"/>
                <a:hlinkClick r:id="rId17"/>
              </a:rPr>
              <a:t>https://www.heritagegateway.org.uk/Gateway/Results_Single.aspx?uid=N5669&amp;resourceID=110</a:t>
            </a:r>
            <a:r>
              <a:rPr lang="en-US" sz="1200" dirty="0">
                <a:latin typeface="+mj-lt"/>
              </a:rPr>
              <a:t> [accessed 18/08/25]</a:t>
            </a:r>
          </a:p>
          <a:p>
            <a:pPr marL="228600" indent="-228600">
              <a:buAutoNum type="arabicPeriod"/>
            </a:pPr>
            <a:r>
              <a:rPr lang="en-US" sz="1200" dirty="0">
                <a:latin typeface="+mj-lt"/>
                <a:hlinkClick r:id="rId18"/>
              </a:rPr>
              <a:t>https://www.twinkl.co.uk/homework-help/history-homework-help/the-iron-age-facts-for-kids/what-were-homes-like-during-the-iron-age</a:t>
            </a:r>
            <a:r>
              <a:rPr lang="en-US" sz="1200" dirty="0">
                <a:latin typeface="+mj-lt"/>
              </a:rPr>
              <a:t> [accessed on 18/08/25]</a:t>
            </a:r>
          </a:p>
          <a:p>
            <a:pPr marL="228600" indent="-228600">
              <a:buAutoNum type="arabicPeriod"/>
            </a:pPr>
            <a:r>
              <a:rPr lang="en-US" sz="1200" dirty="0">
                <a:latin typeface="+mj-lt"/>
                <a:hlinkClick r:id="rId19"/>
              </a:rPr>
              <a:t>https://eleanorscottarchaeology.com/els-archaeology-blog/2018/2/12/what-is-a-roman-villa</a:t>
            </a:r>
            <a:r>
              <a:rPr lang="en-US" sz="1200" dirty="0">
                <a:latin typeface="+mj-lt"/>
              </a:rPr>
              <a:t> [accessed 18/08/25]</a:t>
            </a:r>
          </a:p>
          <a:p>
            <a:pPr marL="228600" indent="-228600">
              <a:buAutoNum type="arabicPeriod"/>
            </a:pPr>
            <a:r>
              <a:rPr lang="en-US" sz="1200" dirty="0">
                <a:latin typeface="+mj-lt"/>
                <a:hlinkClick r:id="rId20"/>
              </a:rPr>
              <a:t>https://rdhct.org.uk/projects/a-town-unearthed/</a:t>
            </a:r>
            <a:r>
              <a:rPr lang="en-US" sz="1200" dirty="0">
                <a:latin typeface="+mj-lt"/>
              </a:rPr>
              <a:t> [accessed on 18/08/25]</a:t>
            </a:r>
          </a:p>
          <a:p>
            <a:pPr marL="228600" indent="-228600">
              <a:buAutoNum type="arabicPeriod"/>
            </a:pPr>
            <a:r>
              <a:rPr lang="en-US" sz="1200" dirty="0">
                <a:latin typeface="+mj-lt"/>
                <a:hlinkClick r:id="rId21"/>
              </a:rPr>
              <a:t>https://numismatics.org/ocre/id/ric.4.ss.389?lang=en</a:t>
            </a:r>
            <a:r>
              <a:rPr lang="en-US" sz="1200" dirty="0">
                <a:latin typeface="+mj-lt"/>
              </a:rPr>
              <a:t> [accessed 18/08/25]</a:t>
            </a:r>
          </a:p>
          <a:p>
            <a:pPr marL="228600" indent="-228600">
              <a:buAutoNum type="arabicPeriod"/>
            </a:pPr>
            <a:r>
              <a:rPr lang="en-US" sz="1200" dirty="0">
                <a:latin typeface="+mj-lt"/>
                <a:hlinkClick r:id="rId22"/>
              </a:rPr>
              <a:t>https://www.canterburytrust.co.uk/events/cba-festival-of-archaeology-site-open-day</a:t>
            </a:r>
            <a:r>
              <a:rPr lang="en-US" sz="1200" dirty="0">
                <a:latin typeface="+mj-lt"/>
              </a:rPr>
              <a:t> [accessed 18/08/25]</a:t>
            </a:r>
          </a:p>
          <a:p>
            <a:pPr marL="228600" indent="-228600">
              <a:buFontTx/>
              <a:buAutoNum type="arabicPeriod"/>
            </a:pPr>
            <a:r>
              <a:rPr lang="en-US" sz="1200" dirty="0"/>
              <a:t>Photo copyrighted to Folkestone County Library: The </a:t>
            </a:r>
            <a:r>
              <a:rPr lang="en-US" sz="1200" dirty="0" err="1"/>
              <a:t>Winbolt</a:t>
            </a:r>
            <a:r>
              <a:rPr lang="en-US" sz="1200" dirty="0"/>
              <a:t> Collection [accessed 18/08/25]</a:t>
            </a:r>
            <a:endParaRPr lang="en-US" sz="1200" dirty="0">
              <a:latin typeface="+mj-lt"/>
            </a:endParaRPr>
          </a:p>
          <a:p>
            <a:pPr marL="228600" indent="-228600">
              <a:buAutoNum type="arabicPeriod"/>
            </a:pPr>
            <a:r>
              <a:rPr lang="en-US" sz="1200" dirty="0">
                <a:latin typeface="+mj-lt"/>
                <a:hlinkClick r:id="rId23"/>
              </a:rPr>
              <a:t>https://freedesignfile.com/90721-fruit-drinks-food-vector-graphic-set-02/#google_vignette</a:t>
            </a:r>
            <a:r>
              <a:rPr lang="en-US" sz="1200" dirty="0">
                <a:latin typeface="+mj-lt"/>
              </a:rPr>
              <a:t> [accessed on 18/08/25]</a:t>
            </a:r>
          </a:p>
          <a:p>
            <a:pPr marL="228600" indent="-228600">
              <a:buAutoNum type="arabicPeriod"/>
            </a:pPr>
            <a:r>
              <a:rPr lang="en-US" sz="1200" dirty="0">
                <a:latin typeface="+mj-lt"/>
                <a:hlinkClick r:id="rId24"/>
              </a:rPr>
              <a:t>https://www.sciencephoto.com/media/362774/view/early-humans-harvesting-crops</a:t>
            </a:r>
            <a:r>
              <a:rPr lang="en-US" sz="1200" dirty="0">
                <a:latin typeface="+mj-lt"/>
              </a:rPr>
              <a:t> [accessed 18/08/25]</a:t>
            </a:r>
          </a:p>
          <a:p>
            <a:pPr marL="228600" indent="-228600">
              <a:buAutoNum type="arabicPeriod"/>
            </a:pPr>
            <a:r>
              <a:rPr lang="en-US" sz="1200" dirty="0">
                <a:latin typeface="+mj-lt"/>
                <a:hlinkClick r:id="rId25"/>
              </a:rPr>
              <a:t>https://www.yorkshirepost.co.uk/country-and-farming/worlds-largest-combine-harvester-to-debut-at-2021-great-yorkshire-show-3303484</a:t>
            </a:r>
            <a:r>
              <a:rPr lang="en-US" sz="1200" dirty="0">
                <a:latin typeface="+mj-lt"/>
              </a:rPr>
              <a:t> [accessed 18/08/25]</a:t>
            </a:r>
          </a:p>
          <a:p>
            <a:pPr marL="228600" indent="-228600">
              <a:buAutoNum type="arabicPeriod"/>
            </a:pPr>
            <a:r>
              <a:rPr lang="en-US" sz="1200" dirty="0">
                <a:latin typeface="+mj-lt"/>
                <a:hlinkClick r:id="rId26"/>
              </a:rPr>
              <a:t>https://www.estesperformanceconcaves.com/combine-threshing/</a:t>
            </a:r>
            <a:r>
              <a:rPr lang="en-US" sz="1200" dirty="0">
                <a:latin typeface="+mj-lt"/>
              </a:rPr>
              <a:t> [accessed on 18/08/25]</a:t>
            </a:r>
          </a:p>
          <a:p>
            <a:pPr marL="228600" indent="-228600">
              <a:buAutoNum type="arabicPeriod"/>
            </a:pPr>
            <a:r>
              <a:rPr lang="en-US" sz="1200" dirty="0">
                <a:latin typeface="+mj-lt"/>
                <a:hlinkClick r:id="rId27"/>
              </a:rPr>
              <a:t>https://history.pictures/2020/02/26/11-14-threshing-machines/</a:t>
            </a:r>
            <a:r>
              <a:rPr lang="en-US" sz="1200" dirty="0">
                <a:latin typeface="+mj-lt"/>
              </a:rPr>
              <a:t> [accessed 18/08/25]</a:t>
            </a:r>
          </a:p>
          <a:p>
            <a:pPr marL="228600" indent="-228600">
              <a:buAutoNum type="arabicPeriod"/>
            </a:pPr>
            <a:r>
              <a:rPr lang="en-US" sz="1200" dirty="0">
                <a:latin typeface="+mj-lt"/>
                <a:hlinkClick r:id="rId28"/>
              </a:rPr>
              <a:t>https://search.library.wisc.edu/digital/AURJMSFZQEBNQ28N</a:t>
            </a:r>
            <a:r>
              <a:rPr lang="en-US" sz="1200" dirty="0">
                <a:latin typeface="+mj-lt"/>
              </a:rPr>
              <a:t> [accessed 18/08/25]</a:t>
            </a:r>
          </a:p>
          <a:p>
            <a:pPr marL="228600" indent="-228600">
              <a:buAutoNum type="arabicPeriod"/>
            </a:pPr>
            <a:r>
              <a:rPr lang="en-US" sz="1200" dirty="0">
                <a:latin typeface="+mj-lt"/>
                <a:hlinkClick r:id="rId29"/>
              </a:rPr>
              <a:t>https://browfarm.co.uk/products/milling_wheat</a:t>
            </a:r>
            <a:r>
              <a:rPr lang="en-US" sz="1200" dirty="0">
                <a:latin typeface="+mj-lt"/>
              </a:rPr>
              <a:t> [accessed on 18/08/25]</a:t>
            </a:r>
          </a:p>
          <a:p>
            <a:pPr marL="228600" indent="-228600">
              <a:buAutoNum type="arabicPeriod"/>
            </a:pPr>
            <a:r>
              <a:rPr lang="en-US" sz="1200" dirty="0">
                <a:latin typeface="+mj-lt"/>
                <a:hlinkClick r:id="rId30"/>
              </a:rPr>
              <a:t>https://hodmedods.co.uk/products/flanders-wheat-flour-stoneground-wholemeal</a:t>
            </a:r>
            <a:r>
              <a:rPr lang="en-US" sz="1200" dirty="0">
                <a:latin typeface="+mj-lt"/>
              </a:rPr>
              <a:t> [accessed on 18/08/25]</a:t>
            </a:r>
          </a:p>
          <a:p>
            <a:pPr marL="228600" indent="-228600">
              <a:buAutoNum type="arabicPeriod"/>
            </a:pPr>
            <a:r>
              <a:rPr lang="en-US" sz="1200" dirty="0">
                <a:latin typeface="+mj-lt"/>
                <a:hlinkClick r:id="rId31"/>
              </a:rPr>
              <a:t>https://www.flodden1513ecomuseum.org/project/flodden-an-ancient-landscape/17-the-prehistoric-finds-in-their-local-and-regional-context</a:t>
            </a:r>
            <a:r>
              <a:rPr lang="en-US" sz="1200" dirty="0">
                <a:latin typeface="+mj-lt"/>
              </a:rPr>
              <a:t> [accessed on 18/08/25]</a:t>
            </a:r>
          </a:p>
          <a:p>
            <a:pPr marL="228600" indent="-228600">
              <a:buAutoNum type="arabicPeriod"/>
            </a:pPr>
            <a:endParaRPr lang="en-US" sz="1200" dirty="0">
              <a:latin typeface="+mj-lt"/>
            </a:endParaRPr>
          </a:p>
          <a:p>
            <a:pPr marL="228600" indent="-228600">
              <a:buAutoNum type="arabicPeriod"/>
            </a:pPr>
            <a:endParaRPr lang="en-US" sz="1200" dirty="0">
              <a:latin typeface="+mj-lt"/>
            </a:endParaRPr>
          </a:p>
          <a:p>
            <a:pPr marL="228600" indent="-228600">
              <a:buAutoNum type="arabicPeriod"/>
            </a:pPr>
            <a:endParaRPr lang="en-US" sz="1200" dirty="0">
              <a:latin typeface="+mj-lt"/>
            </a:endParaRPr>
          </a:p>
          <a:p>
            <a:pPr marL="228600" indent="-228600">
              <a:buAutoNum type="arabicPeriod"/>
            </a:pPr>
            <a:endParaRPr lang="en-US" sz="1200" dirty="0">
              <a:latin typeface="+mj-lt"/>
            </a:endParaRPr>
          </a:p>
          <a:p>
            <a:pPr marL="228600" indent="-228600">
              <a:buAutoNum type="arabicPeriod"/>
            </a:pPr>
            <a:endParaRPr lang="en-US" sz="1200" dirty="0">
              <a:latin typeface="+mj-lt"/>
            </a:endParaRPr>
          </a:p>
          <a:p>
            <a:pPr marL="228600" indent="-228600">
              <a:buAutoNum type="arabicPeriod"/>
            </a:pPr>
            <a:endParaRPr lang="en-US" sz="1200" dirty="0">
              <a:latin typeface="+mj-lt"/>
            </a:endParaRPr>
          </a:p>
          <a:p>
            <a:pPr marL="228600" indent="-228600">
              <a:buAutoNum type="arabicPeriod"/>
            </a:pPr>
            <a:endParaRPr lang="en-US" sz="1200" dirty="0">
              <a:latin typeface="+mj-lt"/>
            </a:endParaRPr>
          </a:p>
          <a:p>
            <a:pPr marL="228600" indent="-228600">
              <a:buAutoNum type="arabicPeriod"/>
            </a:pPr>
            <a:endParaRPr lang="en-US" sz="1200" dirty="0">
              <a:latin typeface="+mj-lt"/>
            </a:endParaRPr>
          </a:p>
          <a:p>
            <a:pPr marL="228600" indent="-228600">
              <a:buAutoNum type="arabicPeriod"/>
            </a:pPr>
            <a:endParaRPr lang="en-US" sz="1200" dirty="0">
              <a:latin typeface="+mj-lt"/>
            </a:endParaRPr>
          </a:p>
          <a:p>
            <a:pPr marL="228600" indent="-228600">
              <a:buAutoNum type="arabicPeriod"/>
            </a:pPr>
            <a:endParaRPr lang="en-US" sz="1200" dirty="0">
              <a:latin typeface="+mj-lt"/>
            </a:endParaRPr>
          </a:p>
          <a:p>
            <a:pPr marL="228600" indent="-228600">
              <a:buAutoNum type="arabicPeriod"/>
            </a:pPr>
            <a:endParaRPr lang="en-US" sz="1200" dirty="0">
              <a:latin typeface="+mj-lt"/>
            </a:endParaRPr>
          </a:p>
          <a:p>
            <a:pPr marL="228600" indent="-228600">
              <a:buAutoNum type="arabicPeriod"/>
            </a:pPr>
            <a:endParaRPr lang="en-US" sz="1200" dirty="0">
              <a:latin typeface="+mj-lt"/>
            </a:endParaRPr>
          </a:p>
        </p:txBody>
      </p:sp>
    </p:spTree>
    <p:extLst>
      <p:ext uri="{BB962C8B-B14F-4D97-AF65-F5344CB8AC3E}">
        <p14:creationId xmlns:p14="http://schemas.microsoft.com/office/powerpoint/2010/main" val="9549882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0803CF-0172-8D81-FBE3-90F227DF9E13}"/>
              </a:ext>
            </a:extLst>
          </p:cNvPr>
          <p:cNvSpPr txBox="1"/>
          <p:nvPr/>
        </p:nvSpPr>
        <p:spPr>
          <a:xfrm>
            <a:off x="956602" y="1410989"/>
            <a:ext cx="8285871" cy="3600986"/>
          </a:xfrm>
          <a:prstGeom prst="rect">
            <a:avLst/>
          </a:prstGeom>
          <a:noFill/>
        </p:spPr>
        <p:txBody>
          <a:bodyPr wrap="square" rtlCol="0">
            <a:spAutoFit/>
          </a:bodyPr>
          <a:lstStyle/>
          <a:p>
            <a:r>
              <a:rPr lang="en-US" sz="1200" dirty="0">
                <a:latin typeface="+mj-lt"/>
              </a:rPr>
              <a:t>21. </a:t>
            </a:r>
            <a:r>
              <a:rPr lang="en-US" sz="1200" dirty="0">
                <a:latin typeface="+mj-lt"/>
                <a:hlinkClick r:id="rId2"/>
              </a:rPr>
              <a:t>https://www.historylinksarchive.org.uk/picture/number14145/</a:t>
            </a:r>
            <a:r>
              <a:rPr lang="en-US" sz="1200" dirty="0">
                <a:latin typeface="+mj-lt"/>
              </a:rPr>
              <a:t> [accessed 18/08/25]</a:t>
            </a:r>
          </a:p>
          <a:p>
            <a:r>
              <a:rPr lang="en-US" sz="1200" dirty="0">
                <a:latin typeface="+mj-lt"/>
              </a:rPr>
              <a:t>22. </a:t>
            </a:r>
            <a:r>
              <a:rPr lang="en-US" sz="1200" dirty="0">
                <a:latin typeface="+mj-lt"/>
                <a:hlinkClick r:id="rId3"/>
              </a:rPr>
              <a:t>https://www.istockphoto.com/photo/photo-of-millstone-leaning-against-wall-gm470325280-62114736</a:t>
            </a:r>
            <a:r>
              <a:rPr lang="en-US" sz="1200" dirty="0">
                <a:latin typeface="+mj-lt"/>
              </a:rPr>
              <a:t> [accessed    </a:t>
            </a:r>
          </a:p>
          <a:p>
            <a:r>
              <a:rPr lang="en-US" sz="1200" dirty="0">
                <a:latin typeface="+mj-lt"/>
              </a:rPr>
              <a:t>      on 18/08/25]</a:t>
            </a:r>
          </a:p>
          <a:p>
            <a:r>
              <a:rPr lang="en-US" sz="1200" dirty="0">
                <a:latin typeface="+mj-lt"/>
              </a:rPr>
              <a:t>23. </a:t>
            </a:r>
            <a:r>
              <a:rPr lang="en-US" sz="1200" dirty="0">
                <a:latin typeface="+mj-lt"/>
                <a:hlinkClick r:id="rId4"/>
              </a:rPr>
              <a:t>http://www.pompeii.org.uk/s.php/escursione-un-panificio-a-pompei-scavi-di-pompei-it-231-s.htm</a:t>
            </a:r>
            <a:r>
              <a:rPr lang="en-US" sz="1200" dirty="0">
                <a:latin typeface="+mj-lt"/>
              </a:rPr>
              <a:t> [accessed on   </a:t>
            </a:r>
          </a:p>
          <a:p>
            <a:r>
              <a:rPr lang="en-US" sz="1200" dirty="0">
                <a:latin typeface="+mj-lt"/>
              </a:rPr>
              <a:t>     18/08/25]</a:t>
            </a:r>
          </a:p>
          <a:p>
            <a:r>
              <a:rPr lang="en-US" sz="1200" dirty="0">
                <a:latin typeface="+mj-lt"/>
              </a:rPr>
              <a:t>24. </a:t>
            </a:r>
            <a:r>
              <a:rPr lang="en-US" sz="1200" dirty="0">
                <a:latin typeface="+mj-lt"/>
                <a:hlinkClick r:id="rId5"/>
              </a:rPr>
              <a:t>https://picryl.com/media/model-of-a-woman-grinding-grain-lacma-511510-ac8fe0</a:t>
            </a:r>
            <a:r>
              <a:rPr lang="en-US" sz="1200" dirty="0">
                <a:latin typeface="+mj-lt"/>
              </a:rPr>
              <a:t> [accessed on 18/08/25]</a:t>
            </a:r>
          </a:p>
          <a:p>
            <a:r>
              <a:rPr lang="en-US" sz="1200" dirty="0">
                <a:latin typeface="+mj-lt"/>
              </a:rPr>
              <a:t>25. </a:t>
            </a:r>
            <a:r>
              <a:rPr lang="en-US" sz="1200" dirty="0">
                <a:latin typeface="+mj-lt"/>
                <a:hlinkClick r:id="rId6"/>
              </a:rPr>
              <a:t>https://www.wikidata.org/wiki/Q111269883</a:t>
            </a:r>
            <a:r>
              <a:rPr lang="en-US" sz="1200" dirty="0">
                <a:latin typeface="+mj-lt"/>
              </a:rPr>
              <a:t> [accessed 18/08/25]</a:t>
            </a:r>
          </a:p>
          <a:p>
            <a:r>
              <a:rPr lang="en-US" sz="1200" dirty="0">
                <a:latin typeface="+mj-lt"/>
              </a:rPr>
              <a:t>26. </a:t>
            </a:r>
            <a:r>
              <a:rPr lang="en-US" sz="1200" dirty="0">
                <a:latin typeface="+mj-lt"/>
                <a:hlinkClick r:id="rId7"/>
              </a:rPr>
              <a:t>https://www.prints-online.com/corn-rubber-saddle-quern-co-antrim-14368894.html</a:t>
            </a:r>
            <a:r>
              <a:rPr lang="en-US" sz="1200" dirty="0">
                <a:latin typeface="+mj-lt"/>
              </a:rPr>
              <a:t> [accessed on 18/08/25]</a:t>
            </a:r>
          </a:p>
          <a:p>
            <a:r>
              <a:rPr lang="en-US" sz="1200" dirty="0">
                <a:latin typeface="+mj-lt"/>
              </a:rPr>
              <a:t>27. </a:t>
            </a:r>
            <a:r>
              <a:rPr lang="en-US" sz="1200" dirty="0">
                <a:latin typeface="+mj-lt"/>
                <a:hlinkClick r:id="rId8"/>
              </a:rPr>
              <a:t>https://en.wikipedia.org/wiki/Ripple_Mill,_Ringwould</a:t>
            </a:r>
            <a:r>
              <a:rPr lang="en-US" sz="1200" dirty="0">
                <a:latin typeface="+mj-lt"/>
              </a:rPr>
              <a:t> [accessed on 18/08/25]</a:t>
            </a:r>
          </a:p>
          <a:p>
            <a:r>
              <a:rPr lang="en-US" sz="1200" dirty="0">
                <a:latin typeface="+mj-lt"/>
              </a:rPr>
              <a:t>28. </a:t>
            </a:r>
            <a:r>
              <a:rPr lang="en-US" sz="1200" dirty="0">
                <a:latin typeface="+mj-lt"/>
                <a:hlinkClick r:id="rId9"/>
              </a:rPr>
              <a:t>https://www.motherearthnews.com/real-food/how-to-make-homemade-flour-ze0z1502zcwil/</a:t>
            </a:r>
            <a:r>
              <a:rPr lang="en-US" sz="1200" dirty="0">
                <a:latin typeface="+mj-lt"/>
              </a:rPr>
              <a:t> [accessed on </a:t>
            </a:r>
          </a:p>
          <a:p>
            <a:r>
              <a:rPr lang="en-US" sz="1200" dirty="0">
                <a:latin typeface="+mj-lt"/>
              </a:rPr>
              <a:t>     18/08/25]</a:t>
            </a:r>
          </a:p>
          <a:p>
            <a:r>
              <a:rPr lang="en-US" sz="1200" dirty="0">
                <a:latin typeface="+mj-lt"/>
              </a:rPr>
              <a:t>29. </a:t>
            </a:r>
            <a:r>
              <a:rPr lang="en-US" sz="1200" dirty="0">
                <a:latin typeface="+mj-lt"/>
                <a:hlinkClick r:id="rId10"/>
              </a:rPr>
              <a:t>https://www.asewovenwords.com/2019/02/01/learn-history-through-fiction-when-donkey-labor-pressed-olives/</a:t>
            </a:r>
            <a:r>
              <a:rPr lang="en-US" sz="1200" dirty="0">
                <a:latin typeface="+mj-lt"/>
              </a:rPr>
              <a:t> </a:t>
            </a:r>
          </a:p>
          <a:p>
            <a:r>
              <a:rPr lang="en-US" sz="1200" dirty="0">
                <a:latin typeface="+mj-lt"/>
              </a:rPr>
              <a:t>     [accessed on 18/08/25]</a:t>
            </a:r>
          </a:p>
          <a:p>
            <a:r>
              <a:rPr lang="en-US" sz="1200" dirty="0">
                <a:latin typeface="+mj-lt"/>
              </a:rPr>
              <a:t>30. </a:t>
            </a:r>
            <a:r>
              <a:rPr lang="en-US" sz="1200" dirty="0">
                <a:latin typeface="+mj-lt"/>
                <a:hlinkClick r:id="rId11"/>
              </a:rPr>
              <a:t>https://www.flickr.com/photos/erwinb/194159227</a:t>
            </a:r>
            <a:r>
              <a:rPr lang="en-US" sz="1200" dirty="0">
                <a:latin typeface="+mj-lt"/>
              </a:rPr>
              <a:t> [accessed on 18/08/25]</a:t>
            </a:r>
          </a:p>
          <a:p>
            <a:r>
              <a:rPr lang="en-US" sz="1200" dirty="0">
                <a:latin typeface="+mj-lt"/>
              </a:rPr>
              <a:t>31. </a:t>
            </a:r>
            <a:r>
              <a:rPr lang="en-US" sz="1200" dirty="0">
                <a:latin typeface="+mj-lt"/>
                <a:hlinkClick r:id="rId12"/>
              </a:rPr>
              <a:t>https://www.linkedin.com/pulse/quern-stone-mervin-rahul-jathanna</a:t>
            </a:r>
            <a:r>
              <a:rPr lang="en-US" sz="1200" dirty="0">
                <a:latin typeface="+mj-lt"/>
              </a:rPr>
              <a:t> [accessed on 18/08/25]</a:t>
            </a:r>
          </a:p>
          <a:p>
            <a:r>
              <a:rPr lang="en-US" sz="1200" dirty="0">
                <a:latin typeface="+mj-lt"/>
              </a:rPr>
              <a:t>32. </a:t>
            </a:r>
            <a:r>
              <a:rPr lang="en-US" sz="1200" dirty="0">
                <a:latin typeface="+mj-lt"/>
                <a:hlinkClick r:id="rId13"/>
              </a:rPr>
              <a:t>https://pureeddiction.com.sg/</a:t>
            </a:r>
            <a:r>
              <a:rPr lang="en-US" sz="1200" dirty="0">
                <a:latin typeface="+mj-lt"/>
              </a:rPr>
              <a:t> [accessed 18/08/25]</a:t>
            </a:r>
          </a:p>
          <a:p>
            <a:r>
              <a:rPr lang="en-US" sz="1200" dirty="0">
                <a:latin typeface="+mj-lt"/>
              </a:rPr>
              <a:t>33. </a:t>
            </a:r>
            <a:r>
              <a:rPr lang="en-US" sz="1200" dirty="0">
                <a:latin typeface="+mj-lt"/>
                <a:hlinkClick r:id="rId14"/>
              </a:rPr>
              <a:t>https://magazinebbm.com/blog/increasing-demand-for-ready-to-eat-food-andbakery-products-drives-the-wheat- </a:t>
            </a:r>
            <a:endParaRPr lang="en-US" sz="1200" u="sng" dirty="0">
              <a:latin typeface="+mj-lt"/>
              <a:hlinkClick r:id="rId14"/>
            </a:endParaRPr>
          </a:p>
          <a:p>
            <a:r>
              <a:rPr lang="en-US" sz="1200" dirty="0">
                <a:latin typeface="+mj-lt"/>
                <a:hlinkClick r:id="rId14"/>
              </a:rPr>
              <a:t>     flour-market-2844</a:t>
            </a:r>
            <a:r>
              <a:rPr lang="en-US" sz="1200" dirty="0">
                <a:latin typeface="+mj-lt"/>
              </a:rPr>
              <a:t> [accessed on 18/08/25] </a:t>
            </a:r>
          </a:p>
          <a:p>
            <a:pPr marL="228600" indent="-228600">
              <a:buAutoNum type="arabicPeriod"/>
            </a:pPr>
            <a:endParaRPr lang="en-GB" sz="1200" dirty="0">
              <a:latin typeface="+mj-lt"/>
            </a:endParaRPr>
          </a:p>
        </p:txBody>
      </p:sp>
      <p:sp>
        <p:nvSpPr>
          <p:cNvPr id="4" name="TextBox 3">
            <a:extLst>
              <a:ext uri="{FF2B5EF4-FFF2-40B4-BE49-F238E27FC236}">
                <a16:creationId xmlns:a16="http://schemas.microsoft.com/office/drawing/2014/main" id="{70752072-924D-7676-B6E8-B10930B8DE64}"/>
              </a:ext>
            </a:extLst>
          </p:cNvPr>
          <p:cNvSpPr txBox="1"/>
          <p:nvPr/>
        </p:nvSpPr>
        <p:spPr>
          <a:xfrm>
            <a:off x="3137095" y="98473"/>
            <a:ext cx="6105378" cy="1015663"/>
          </a:xfrm>
          <a:prstGeom prst="rect">
            <a:avLst/>
          </a:prstGeom>
          <a:noFill/>
        </p:spPr>
        <p:txBody>
          <a:bodyPr wrap="square">
            <a:spAutoFit/>
          </a:bodyPr>
          <a:lstStyle/>
          <a:p>
            <a:r>
              <a:rPr lang="en-US" sz="6000" dirty="0">
                <a:solidFill>
                  <a:schemeClr val="accent1"/>
                </a:solidFill>
              </a:rPr>
              <a:t>Image Citations</a:t>
            </a:r>
            <a:endParaRPr lang="en-GB" sz="6000" dirty="0">
              <a:solidFill>
                <a:schemeClr val="accent1"/>
              </a:solidFill>
            </a:endParaRPr>
          </a:p>
        </p:txBody>
      </p:sp>
    </p:spTree>
    <p:extLst>
      <p:ext uri="{BB962C8B-B14F-4D97-AF65-F5344CB8AC3E}">
        <p14:creationId xmlns:p14="http://schemas.microsoft.com/office/powerpoint/2010/main" val="2028052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B6D7C-E05D-A2C3-389E-EFA9A30DB79E}"/>
              </a:ext>
            </a:extLst>
          </p:cNvPr>
          <p:cNvSpPr>
            <a:spLocks noGrp="1"/>
          </p:cNvSpPr>
          <p:nvPr>
            <p:ph type="title"/>
          </p:nvPr>
        </p:nvSpPr>
        <p:spPr>
          <a:xfrm>
            <a:off x="609601" y="4385066"/>
            <a:ext cx="10923638" cy="1317643"/>
          </a:xfrm>
        </p:spPr>
        <p:txBody>
          <a:bodyPr vert="horz" lIns="91440" tIns="45720" rIns="91440" bIns="45720" rtlCol="0" anchor="b">
            <a:normAutofit/>
          </a:bodyPr>
          <a:lstStyle/>
          <a:p>
            <a:r>
              <a:rPr lang="en-US" sz="5400" dirty="0"/>
              <a:t>Location of East Wear Bay</a:t>
            </a:r>
          </a:p>
        </p:txBody>
      </p:sp>
      <p:pic>
        <p:nvPicPr>
          <p:cNvPr id="5" name="Picture 4" descr="Canterbury Archaeological Trust documents Folkestone Roman villa mosaic at  risk from coastal erosion">
            <a:extLst>
              <a:ext uri="{FF2B5EF4-FFF2-40B4-BE49-F238E27FC236}">
                <a16:creationId xmlns:a16="http://schemas.microsoft.com/office/drawing/2014/main" id="{7763D7D0-49A6-C20B-BE00-D2B40E6836B8}"/>
              </a:ext>
            </a:extLst>
          </p:cNvPr>
          <p:cNvPicPr>
            <a:picLocks noChangeAspect="1"/>
          </p:cNvPicPr>
          <p:nvPr/>
        </p:nvPicPr>
        <p:blipFill rotWithShape="1">
          <a:blip r:embed="rId3"/>
          <a:srcRect t="4108" r="2" b="528"/>
          <a:stretch/>
        </p:blipFill>
        <p:spPr>
          <a:xfrm>
            <a:off x="6590989" y="181036"/>
            <a:ext cx="5333999" cy="3815164"/>
          </a:xfrm>
          <a:prstGeom prst="rect">
            <a:avLst/>
          </a:prstGeom>
          <a:noFill/>
        </p:spPr>
      </p:pic>
      <p:sp>
        <p:nvSpPr>
          <p:cNvPr id="3" name="TextBox 2">
            <a:extLst>
              <a:ext uri="{FF2B5EF4-FFF2-40B4-BE49-F238E27FC236}">
                <a16:creationId xmlns:a16="http://schemas.microsoft.com/office/drawing/2014/main" id="{8912E25F-CACD-8FB2-DECE-85B00221C401}"/>
              </a:ext>
            </a:extLst>
          </p:cNvPr>
          <p:cNvSpPr txBox="1"/>
          <p:nvPr/>
        </p:nvSpPr>
        <p:spPr>
          <a:xfrm>
            <a:off x="337093" y="3824273"/>
            <a:ext cx="359663" cy="215444"/>
          </a:xfrm>
          <a:prstGeom prst="rect">
            <a:avLst/>
          </a:prstGeom>
          <a:noFill/>
        </p:spPr>
        <p:txBody>
          <a:bodyPr wrap="square" rtlCol="0">
            <a:spAutoFit/>
          </a:bodyPr>
          <a:lstStyle/>
          <a:p>
            <a:r>
              <a:rPr lang="en-US" sz="800" dirty="0">
                <a:latin typeface="+mj-lt"/>
              </a:rPr>
              <a:t>3</a:t>
            </a:r>
            <a:endParaRPr lang="en-GB" sz="800" dirty="0">
              <a:latin typeface="+mj-lt"/>
            </a:endParaRPr>
          </a:p>
        </p:txBody>
      </p:sp>
      <p:sp>
        <p:nvSpPr>
          <p:cNvPr id="7" name="TextBox 6">
            <a:extLst>
              <a:ext uri="{FF2B5EF4-FFF2-40B4-BE49-F238E27FC236}">
                <a16:creationId xmlns:a16="http://schemas.microsoft.com/office/drawing/2014/main" id="{18AB5D99-4E29-9375-EAC8-99B931E8F562}"/>
              </a:ext>
            </a:extLst>
          </p:cNvPr>
          <p:cNvSpPr txBox="1"/>
          <p:nvPr/>
        </p:nvSpPr>
        <p:spPr>
          <a:xfrm>
            <a:off x="6409944" y="3824273"/>
            <a:ext cx="521208" cy="215444"/>
          </a:xfrm>
          <a:prstGeom prst="rect">
            <a:avLst/>
          </a:prstGeom>
          <a:noFill/>
        </p:spPr>
        <p:txBody>
          <a:bodyPr wrap="square" rtlCol="0">
            <a:spAutoFit/>
          </a:bodyPr>
          <a:lstStyle/>
          <a:p>
            <a:r>
              <a:rPr lang="en-US" sz="800" dirty="0">
                <a:latin typeface="+mj-lt"/>
              </a:rPr>
              <a:t>4</a:t>
            </a:r>
            <a:endParaRPr lang="en-GB" sz="800" dirty="0">
              <a:latin typeface="+mj-lt"/>
            </a:endParaRPr>
          </a:p>
        </p:txBody>
      </p:sp>
      <p:pic>
        <p:nvPicPr>
          <p:cNvPr id="2050" name="Picture 2" descr="Disused Stations: Folkestone Warren Halt">
            <a:extLst>
              <a:ext uri="{FF2B5EF4-FFF2-40B4-BE49-F238E27FC236}">
                <a16:creationId xmlns:a16="http://schemas.microsoft.com/office/drawing/2014/main" id="{D6338916-5D6D-AF57-1125-C38E1E225B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925" y="181036"/>
            <a:ext cx="5265132" cy="3815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9447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8AED895-B535-1A24-6451-66C70BB0155D}"/>
              </a:ext>
            </a:extLst>
          </p:cNvPr>
          <p:cNvPicPr>
            <a:picLocks noChangeAspect="1"/>
          </p:cNvPicPr>
          <p:nvPr/>
        </p:nvPicPr>
        <p:blipFill>
          <a:blip r:embed="rId3"/>
          <a:stretch>
            <a:fillRect/>
          </a:stretch>
        </p:blipFill>
        <p:spPr>
          <a:xfrm>
            <a:off x="1312013" y="559127"/>
            <a:ext cx="3985935" cy="2869873"/>
          </a:xfrm>
          <a:prstGeom prst="rect">
            <a:avLst/>
          </a:prstGeom>
          <a:noFill/>
        </p:spPr>
      </p:pic>
      <p:pic>
        <p:nvPicPr>
          <p:cNvPr id="4" name="Picture 3" descr="What Were Homes Like During the Iron Age? - Twinkl Homework Help">
            <a:extLst>
              <a:ext uri="{FF2B5EF4-FFF2-40B4-BE49-F238E27FC236}">
                <a16:creationId xmlns:a16="http://schemas.microsoft.com/office/drawing/2014/main" id="{432602BA-9FEF-76FA-1394-07F09E94749B}"/>
              </a:ext>
            </a:extLst>
          </p:cNvPr>
          <p:cNvPicPr>
            <a:picLocks noChangeAspect="1"/>
          </p:cNvPicPr>
          <p:nvPr/>
        </p:nvPicPr>
        <p:blipFill>
          <a:blip r:embed="rId4"/>
          <a:stretch>
            <a:fillRect/>
          </a:stretch>
        </p:blipFill>
        <p:spPr>
          <a:xfrm>
            <a:off x="712457" y="3778141"/>
            <a:ext cx="4977562" cy="2090576"/>
          </a:xfrm>
          <a:prstGeom prst="rect">
            <a:avLst/>
          </a:prstGeom>
          <a:noFill/>
        </p:spPr>
      </p:pic>
      <p:sp>
        <p:nvSpPr>
          <p:cNvPr id="2" name="Title 1">
            <a:extLst>
              <a:ext uri="{FF2B5EF4-FFF2-40B4-BE49-F238E27FC236}">
                <a16:creationId xmlns:a16="http://schemas.microsoft.com/office/drawing/2014/main" id="{9B0DD4B5-A4BA-0F3F-D454-DBF57C61A4B1}"/>
              </a:ext>
            </a:extLst>
          </p:cNvPr>
          <p:cNvSpPr>
            <a:spLocks noGrp="1"/>
          </p:cNvSpPr>
          <p:nvPr>
            <p:ph type="title"/>
          </p:nvPr>
        </p:nvSpPr>
        <p:spPr>
          <a:xfrm>
            <a:off x="5297948" y="2440792"/>
            <a:ext cx="4457783" cy="1967948"/>
          </a:xfrm>
        </p:spPr>
        <p:txBody>
          <a:bodyPr vert="horz" lIns="91440" tIns="45720" rIns="91440" bIns="45720" rtlCol="0" anchor="b">
            <a:normAutofit/>
          </a:bodyPr>
          <a:lstStyle/>
          <a:p>
            <a:pPr algn="r">
              <a:lnSpc>
                <a:spcPct val="90000"/>
              </a:lnSpc>
            </a:pPr>
            <a:r>
              <a:rPr lang="en-US" sz="3800" dirty="0"/>
              <a:t>Iron Age People Settle at East Wear Bay 3000 Years Ago</a:t>
            </a:r>
          </a:p>
        </p:txBody>
      </p:sp>
      <p:sp>
        <p:nvSpPr>
          <p:cNvPr id="3" name="TextBox 2">
            <a:extLst>
              <a:ext uri="{FF2B5EF4-FFF2-40B4-BE49-F238E27FC236}">
                <a16:creationId xmlns:a16="http://schemas.microsoft.com/office/drawing/2014/main" id="{D3CB239C-E1BC-AB1E-1DD4-1A0DB8FDE8BB}"/>
              </a:ext>
            </a:extLst>
          </p:cNvPr>
          <p:cNvSpPr txBox="1"/>
          <p:nvPr/>
        </p:nvSpPr>
        <p:spPr>
          <a:xfrm>
            <a:off x="1097129" y="3209322"/>
            <a:ext cx="429768" cy="215444"/>
          </a:xfrm>
          <a:prstGeom prst="rect">
            <a:avLst/>
          </a:prstGeom>
          <a:noFill/>
        </p:spPr>
        <p:txBody>
          <a:bodyPr wrap="square" rtlCol="0">
            <a:spAutoFit/>
          </a:bodyPr>
          <a:lstStyle/>
          <a:p>
            <a:r>
              <a:rPr lang="en-US" sz="800" dirty="0">
                <a:latin typeface="+mj-lt"/>
              </a:rPr>
              <a:t>5</a:t>
            </a:r>
            <a:endParaRPr lang="en-GB" sz="800" dirty="0">
              <a:latin typeface="+mj-lt"/>
            </a:endParaRPr>
          </a:p>
        </p:txBody>
      </p:sp>
      <p:sp>
        <p:nvSpPr>
          <p:cNvPr id="6" name="TextBox 5">
            <a:extLst>
              <a:ext uri="{FF2B5EF4-FFF2-40B4-BE49-F238E27FC236}">
                <a16:creationId xmlns:a16="http://schemas.microsoft.com/office/drawing/2014/main" id="{49B2B8F2-0771-FBBB-9226-3BABA5E07703}"/>
              </a:ext>
            </a:extLst>
          </p:cNvPr>
          <p:cNvSpPr txBox="1"/>
          <p:nvPr/>
        </p:nvSpPr>
        <p:spPr>
          <a:xfrm>
            <a:off x="465569" y="5669830"/>
            <a:ext cx="493776" cy="215444"/>
          </a:xfrm>
          <a:prstGeom prst="rect">
            <a:avLst/>
          </a:prstGeom>
          <a:noFill/>
        </p:spPr>
        <p:txBody>
          <a:bodyPr wrap="square" rtlCol="0">
            <a:spAutoFit/>
          </a:bodyPr>
          <a:lstStyle/>
          <a:p>
            <a:r>
              <a:rPr lang="en-US" sz="800" dirty="0">
                <a:latin typeface="+mj-lt"/>
              </a:rPr>
              <a:t>6</a:t>
            </a:r>
            <a:endParaRPr lang="en-GB" sz="800" dirty="0">
              <a:latin typeface="+mj-lt"/>
            </a:endParaRPr>
          </a:p>
        </p:txBody>
      </p:sp>
    </p:spTree>
    <p:extLst>
      <p:ext uri="{BB962C8B-B14F-4D97-AF65-F5344CB8AC3E}">
        <p14:creationId xmlns:p14="http://schemas.microsoft.com/office/powerpoint/2010/main" val="376501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houses on a grassy hill&#10;&#10;Description automatically generated">
            <a:extLst>
              <a:ext uri="{FF2B5EF4-FFF2-40B4-BE49-F238E27FC236}">
                <a16:creationId xmlns:a16="http://schemas.microsoft.com/office/drawing/2014/main" id="{14E66DB2-E9B7-6479-1226-B336F4B8E4DB}"/>
              </a:ext>
            </a:extLst>
          </p:cNvPr>
          <p:cNvPicPr>
            <a:picLocks noChangeAspect="1"/>
          </p:cNvPicPr>
          <p:nvPr/>
        </p:nvPicPr>
        <p:blipFill rotWithShape="1">
          <a:blip r:embed="rId3">
            <a:extLst>
              <a:ext uri="{28A0092B-C50C-407E-A947-70E740481C1C}">
                <a14:useLocalDpi xmlns:a14="http://schemas.microsoft.com/office/drawing/2010/main" val="0"/>
              </a:ext>
            </a:extLst>
          </a:blip>
          <a:srcRect t="23985" b="-6616"/>
          <a:stretch/>
        </p:blipFill>
        <p:spPr>
          <a:xfrm>
            <a:off x="0" y="0"/>
            <a:ext cx="12245009" cy="7454965"/>
          </a:xfrm>
          <a:prstGeom prst="rect">
            <a:avLst/>
          </a:prstGeom>
        </p:spPr>
      </p:pic>
      <p:sp>
        <p:nvSpPr>
          <p:cNvPr id="2" name="TextBox 1">
            <a:extLst>
              <a:ext uri="{FF2B5EF4-FFF2-40B4-BE49-F238E27FC236}">
                <a16:creationId xmlns:a16="http://schemas.microsoft.com/office/drawing/2014/main" id="{B142BB9F-B29C-525D-FF1B-C528B46D8D46}"/>
              </a:ext>
            </a:extLst>
          </p:cNvPr>
          <p:cNvSpPr txBox="1"/>
          <p:nvPr/>
        </p:nvSpPr>
        <p:spPr>
          <a:xfrm>
            <a:off x="0" y="0"/>
            <a:ext cx="304800" cy="215444"/>
          </a:xfrm>
          <a:prstGeom prst="rect">
            <a:avLst/>
          </a:prstGeom>
          <a:noFill/>
        </p:spPr>
        <p:txBody>
          <a:bodyPr wrap="square" rtlCol="0">
            <a:spAutoFit/>
          </a:bodyPr>
          <a:lstStyle/>
          <a:p>
            <a:r>
              <a:rPr lang="en-US" sz="800" dirty="0">
                <a:latin typeface="+mj-lt"/>
              </a:rPr>
              <a:t>7</a:t>
            </a:r>
            <a:endParaRPr lang="en-GB" sz="800" dirty="0">
              <a:latin typeface="+mj-lt"/>
            </a:endParaRPr>
          </a:p>
        </p:txBody>
      </p:sp>
    </p:spTree>
    <p:extLst>
      <p:ext uri="{BB962C8B-B14F-4D97-AF65-F5344CB8AC3E}">
        <p14:creationId xmlns:p14="http://schemas.microsoft.com/office/powerpoint/2010/main" val="2412720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C233A-D4F1-0E50-AD3B-14F43B4C489B}"/>
              </a:ext>
            </a:extLst>
          </p:cNvPr>
          <p:cNvSpPr>
            <a:spLocks noGrp="1"/>
          </p:cNvSpPr>
          <p:nvPr>
            <p:ph type="title"/>
          </p:nvPr>
        </p:nvSpPr>
        <p:spPr>
          <a:xfrm>
            <a:off x="5380563" y="2404534"/>
            <a:ext cx="3893439" cy="1646302"/>
          </a:xfrm>
        </p:spPr>
        <p:txBody>
          <a:bodyPr vert="horz" lIns="91440" tIns="45720" rIns="91440" bIns="45720" rtlCol="0" anchor="b">
            <a:normAutofit/>
          </a:bodyPr>
          <a:lstStyle/>
          <a:p>
            <a:pPr algn="r">
              <a:lnSpc>
                <a:spcPct val="90000"/>
              </a:lnSpc>
            </a:pPr>
            <a:r>
              <a:rPr lang="en-US" sz="4200"/>
              <a:t>The Romans Invade in 43AD</a:t>
            </a:r>
          </a:p>
        </p:txBody>
      </p:sp>
      <p:sp>
        <p:nvSpPr>
          <p:cNvPr id="3" name="TextBox 2">
            <a:extLst>
              <a:ext uri="{FF2B5EF4-FFF2-40B4-BE49-F238E27FC236}">
                <a16:creationId xmlns:a16="http://schemas.microsoft.com/office/drawing/2014/main" id="{D16F59D0-C827-65B4-00C6-782BB12A6609}"/>
              </a:ext>
            </a:extLst>
          </p:cNvPr>
          <p:cNvSpPr txBox="1"/>
          <p:nvPr/>
        </p:nvSpPr>
        <p:spPr>
          <a:xfrm>
            <a:off x="253812" y="3119963"/>
            <a:ext cx="291264" cy="215444"/>
          </a:xfrm>
          <a:prstGeom prst="rect">
            <a:avLst/>
          </a:prstGeom>
          <a:noFill/>
        </p:spPr>
        <p:txBody>
          <a:bodyPr wrap="square" rtlCol="0">
            <a:spAutoFit/>
          </a:bodyPr>
          <a:lstStyle/>
          <a:p>
            <a:r>
              <a:rPr lang="en-US" sz="800" dirty="0">
                <a:latin typeface="+mj-lt"/>
              </a:rPr>
              <a:t>8</a:t>
            </a:r>
            <a:endParaRPr lang="en-GB" sz="800" dirty="0">
              <a:latin typeface="+mj-lt"/>
            </a:endParaRPr>
          </a:p>
        </p:txBody>
      </p:sp>
      <p:sp>
        <p:nvSpPr>
          <p:cNvPr id="4" name="TextBox 3">
            <a:extLst>
              <a:ext uri="{FF2B5EF4-FFF2-40B4-BE49-F238E27FC236}">
                <a16:creationId xmlns:a16="http://schemas.microsoft.com/office/drawing/2014/main" id="{E82278D6-4EC0-BE7B-2614-CB6FB09BD807}"/>
              </a:ext>
            </a:extLst>
          </p:cNvPr>
          <p:cNvSpPr txBox="1"/>
          <p:nvPr/>
        </p:nvSpPr>
        <p:spPr>
          <a:xfrm>
            <a:off x="832776" y="6221785"/>
            <a:ext cx="485304" cy="215444"/>
          </a:xfrm>
          <a:prstGeom prst="rect">
            <a:avLst/>
          </a:prstGeom>
          <a:noFill/>
        </p:spPr>
        <p:txBody>
          <a:bodyPr wrap="square" rtlCol="0">
            <a:spAutoFit/>
          </a:bodyPr>
          <a:lstStyle/>
          <a:p>
            <a:r>
              <a:rPr lang="en-US" sz="800" dirty="0">
                <a:latin typeface="+mj-lt"/>
              </a:rPr>
              <a:t>9</a:t>
            </a:r>
            <a:endParaRPr lang="en-GB" sz="800" dirty="0">
              <a:latin typeface="+mj-lt"/>
            </a:endParaRPr>
          </a:p>
        </p:txBody>
      </p:sp>
      <p:pic>
        <p:nvPicPr>
          <p:cNvPr id="3074" name="Picture 2">
            <a:extLst>
              <a:ext uri="{FF2B5EF4-FFF2-40B4-BE49-F238E27FC236}">
                <a16:creationId xmlns:a16="http://schemas.microsoft.com/office/drawing/2014/main" id="{56FB6F37-A395-CC7A-3AB4-3D0C697B4A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076" y="211898"/>
            <a:ext cx="4233111" cy="312350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0B1ACA99-49B3-AA33-27E6-5D93C9A27C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428" y="3681321"/>
            <a:ext cx="2829060" cy="2829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0739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large building with a large courtyard&#10;&#10;Description automatically generated with medium confidence">
            <a:extLst>
              <a:ext uri="{FF2B5EF4-FFF2-40B4-BE49-F238E27FC236}">
                <a16:creationId xmlns:a16="http://schemas.microsoft.com/office/drawing/2014/main" id="{CB3E387B-1E88-D3E5-EAFD-5712D25AC0B1}"/>
              </a:ext>
            </a:extLst>
          </p:cNvPr>
          <p:cNvPicPr>
            <a:picLocks noChangeAspect="1"/>
          </p:cNvPicPr>
          <p:nvPr/>
        </p:nvPicPr>
        <p:blipFill rotWithShape="1">
          <a:blip r:embed="rId3">
            <a:extLst>
              <a:ext uri="{28A0092B-C50C-407E-A947-70E740481C1C}">
                <a14:useLocalDpi xmlns:a14="http://schemas.microsoft.com/office/drawing/2010/main" val="0"/>
              </a:ext>
            </a:extLst>
          </a:blip>
          <a:srcRect l="1917" r="9194"/>
          <a:stretch/>
        </p:blipFill>
        <p:spPr>
          <a:xfrm>
            <a:off x="-3156" y="-8468"/>
            <a:ext cx="12248944" cy="6890033"/>
          </a:xfrm>
          <a:prstGeom prst="rect">
            <a:avLst/>
          </a:prstGeom>
        </p:spPr>
      </p:pic>
      <p:sp>
        <p:nvSpPr>
          <p:cNvPr id="2" name="TextBox 1">
            <a:extLst>
              <a:ext uri="{FF2B5EF4-FFF2-40B4-BE49-F238E27FC236}">
                <a16:creationId xmlns:a16="http://schemas.microsoft.com/office/drawing/2014/main" id="{F007FD18-5FA7-24D4-54E3-D353DF054926}"/>
              </a:ext>
            </a:extLst>
          </p:cNvPr>
          <p:cNvSpPr txBox="1"/>
          <p:nvPr/>
        </p:nvSpPr>
        <p:spPr>
          <a:xfrm>
            <a:off x="-3156" y="-22300"/>
            <a:ext cx="475488" cy="215444"/>
          </a:xfrm>
          <a:prstGeom prst="rect">
            <a:avLst/>
          </a:prstGeom>
          <a:noFill/>
        </p:spPr>
        <p:txBody>
          <a:bodyPr wrap="square" rtlCol="0">
            <a:spAutoFit/>
          </a:bodyPr>
          <a:lstStyle/>
          <a:p>
            <a:r>
              <a:rPr lang="en-US" sz="800" dirty="0">
                <a:latin typeface="+mj-lt"/>
              </a:rPr>
              <a:t>10</a:t>
            </a:r>
            <a:endParaRPr lang="en-GB" sz="800" dirty="0">
              <a:latin typeface="+mj-lt"/>
            </a:endParaRPr>
          </a:p>
        </p:txBody>
      </p:sp>
    </p:spTree>
    <p:extLst>
      <p:ext uri="{BB962C8B-B14F-4D97-AF65-F5344CB8AC3E}">
        <p14:creationId xmlns:p14="http://schemas.microsoft.com/office/powerpoint/2010/main" val="376853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AC66F-276F-E966-4835-0662D1447B02}"/>
              </a:ext>
            </a:extLst>
          </p:cNvPr>
          <p:cNvSpPr>
            <a:spLocks noGrp="1"/>
          </p:cNvSpPr>
          <p:nvPr>
            <p:ph type="title"/>
          </p:nvPr>
        </p:nvSpPr>
        <p:spPr>
          <a:xfrm>
            <a:off x="6094856" y="1261331"/>
            <a:ext cx="3179146" cy="2786430"/>
          </a:xfrm>
        </p:spPr>
        <p:txBody>
          <a:bodyPr vert="horz" lIns="91440" tIns="45720" rIns="91440" bIns="45720" rtlCol="0" anchor="b">
            <a:normAutofit/>
          </a:bodyPr>
          <a:lstStyle/>
          <a:p>
            <a:pPr algn="r"/>
            <a:r>
              <a:rPr lang="en-US" sz="4600"/>
              <a:t>The Site is Discovered in 1924</a:t>
            </a:r>
          </a:p>
        </p:txBody>
      </p:sp>
      <p:pic>
        <p:nvPicPr>
          <p:cNvPr id="5" name="Picture 4" descr="A group of people standing outside&#10;&#10;Description automatically generated">
            <a:extLst>
              <a:ext uri="{FF2B5EF4-FFF2-40B4-BE49-F238E27FC236}">
                <a16:creationId xmlns:a16="http://schemas.microsoft.com/office/drawing/2014/main" id="{90EC67F7-C7DD-8429-BCE1-A7B7C6F66941}"/>
              </a:ext>
            </a:extLst>
          </p:cNvPr>
          <p:cNvPicPr>
            <a:picLocks noChangeAspect="1"/>
          </p:cNvPicPr>
          <p:nvPr/>
        </p:nvPicPr>
        <p:blipFill rotWithShape="1">
          <a:blip r:embed="rId3">
            <a:extLst>
              <a:ext uri="{28A0092B-C50C-407E-A947-70E740481C1C}">
                <a14:useLocalDpi xmlns:a14="http://schemas.microsoft.com/office/drawing/2010/main" val="0"/>
              </a:ext>
            </a:extLst>
          </a:blip>
          <a:srcRect l="6165" r="4646"/>
          <a:stretch/>
        </p:blipFill>
        <p:spPr>
          <a:xfrm>
            <a:off x="888603" y="1261330"/>
            <a:ext cx="4973212" cy="4335340"/>
          </a:xfrm>
          <a:prstGeom prst="rect">
            <a:avLst/>
          </a:prstGeom>
        </p:spPr>
      </p:pic>
      <p:sp>
        <p:nvSpPr>
          <p:cNvPr id="3" name="TextBox 2">
            <a:extLst>
              <a:ext uri="{FF2B5EF4-FFF2-40B4-BE49-F238E27FC236}">
                <a16:creationId xmlns:a16="http://schemas.microsoft.com/office/drawing/2014/main" id="{D3D26C6E-152E-64F3-D481-2D2DCC99F2B8}"/>
              </a:ext>
            </a:extLst>
          </p:cNvPr>
          <p:cNvSpPr txBox="1"/>
          <p:nvPr/>
        </p:nvSpPr>
        <p:spPr>
          <a:xfrm>
            <a:off x="655562" y="5390370"/>
            <a:ext cx="612648" cy="215444"/>
          </a:xfrm>
          <a:prstGeom prst="rect">
            <a:avLst/>
          </a:prstGeom>
          <a:noFill/>
        </p:spPr>
        <p:txBody>
          <a:bodyPr wrap="square" rtlCol="0">
            <a:spAutoFit/>
          </a:bodyPr>
          <a:lstStyle/>
          <a:p>
            <a:r>
              <a:rPr lang="en-US" sz="800" dirty="0">
                <a:latin typeface="+mj-lt"/>
              </a:rPr>
              <a:t>11</a:t>
            </a:r>
            <a:endParaRPr lang="en-GB" sz="800" dirty="0">
              <a:latin typeface="+mj-lt"/>
            </a:endParaRPr>
          </a:p>
        </p:txBody>
      </p:sp>
    </p:spTree>
    <p:extLst>
      <p:ext uri="{BB962C8B-B14F-4D97-AF65-F5344CB8AC3E}">
        <p14:creationId xmlns:p14="http://schemas.microsoft.com/office/powerpoint/2010/main" val="3745869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erson standing next to a pile of rocks&#10;&#10;AI-generated content may be incorrect.">
            <a:extLst>
              <a:ext uri="{FF2B5EF4-FFF2-40B4-BE49-F238E27FC236}">
                <a16:creationId xmlns:a16="http://schemas.microsoft.com/office/drawing/2014/main" id="{1ACC5055-FF9A-C364-BB50-DDEC671C46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143000" y="1142998"/>
            <a:ext cx="6858004" cy="4572003"/>
          </a:xfrm>
          <a:prstGeom prst="rect">
            <a:avLst/>
          </a:prstGeom>
        </p:spPr>
      </p:pic>
      <p:sp>
        <p:nvSpPr>
          <p:cNvPr id="3" name="Content Placeholder 2">
            <a:extLst>
              <a:ext uri="{FF2B5EF4-FFF2-40B4-BE49-F238E27FC236}">
                <a16:creationId xmlns:a16="http://schemas.microsoft.com/office/drawing/2014/main" id="{F1BA9463-DA20-133C-03DD-652D249411B8}"/>
              </a:ext>
            </a:extLst>
          </p:cNvPr>
          <p:cNvSpPr>
            <a:spLocks noGrp="1"/>
          </p:cNvSpPr>
          <p:nvPr>
            <p:ph idx="1"/>
          </p:nvPr>
        </p:nvSpPr>
        <p:spPr>
          <a:xfrm>
            <a:off x="4833613" y="665781"/>
            <a:ext cx="4513541" cy="5526437"/>
          </a:xfrm>
        </p:spPr>
        <p:txBody>
          <a:bodyPr/>
          <a:lstStyle/>
          <a:p>
            <a:r>
              <a:rPr lang="en-GB" dirty="0"/>
              <a:t>The site is somewhere where people were making querns</a:t>
            </a:r>
          </a:p>
          <a:p>
            <a:r>
              <a:rPr lang="en-GB" dirty="0"/>
              <a:t>Querns were important tools that were used to turn grain into flour</a:t>
            </a:r>
          </a:p>
          <a:p>
            <a:r>
              <a:rPr lang="en-GB" dirty="0"/>
              <a:t>Grain and flour are important foods now and were very important in the past too!</a:t>
            </a:r>
          </a:p>
          <a:p>
            <a:r>
              <a:rPr lang="en-GB" dirty="0"/>
              <a:t>The querns were being made at East Wear Bay during the Iron Age</a:t>
            </a:r>
          </a:p>
          <a:p>
            <a:r>
              <a:rPr lang="en-GB" dirty="0"/>
              <a:t>They were made of stone and look like two heavy stone discs</a:t>
            </a:r>
          </a:p>
          <a:p>
            <a:r>
              <a:rPr lang="en-GB" dirty="0"/>
              <a:t>Querns were used from the Iron Age and are still used today in some parts of the world</a:t>
            </a:r>
          </a:p>
          <a:p>
            <a:endParaRPr lang="en-GB" dirty="0"/>
          </a:p>
        </p:txBody>
      </p:sp>
      <p:pic>
        <p:nvPicPr>
          <p:cNvPr id="6" name="Picture 5" descr="A stone with a tag tied to it&#10;&#10;AI-generated content may be incorrect.">
            <a:extLst>
              <a:ext uri="{FF2B5EF4-FFF2-40B4-BE49-F238E27FC236}">
                <a16:creationId xmlns:a16="http://schemas.microsoft.com/office/drawing/2014/main" id="{9AA2E631-9ADA-E967-13C1-EB1EB524395A}"/>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483609" y="4764024"/>
            <a:ext cx="3379717" cy="2253145"/>
          </a:xfrm>
          <a:prstGeom prst="rect">
            <a:avLst/>
          </a:prstGeom>
        </p:spPr>
      </p:pic>
    </p:spTree>
    <p:extLst>
      <p:ext uri="{BB962C8B-B14F-4D97-AF65-F5344CB8AC3E}">
        <p14:creationId xmlns:p14="http://schemas.microsoft.com/office/powerpoint/2010/main" val="867435318"/>
      </p:ext>
    </p:extLst>
  </p:cSld>
  <p:clrMapOvr>
    <a:masterClrMapping/>
  </p:clrMapOvr>
</p:sld>
</file>

<file path=ppt/theme/theme1.xml><?xml version="1.0" encoding="utf-8"?>
<a:theme xmlns:a="http://schemas.openxmlformats.org/drawingml/2006/main" name="Facet">
  <a:themeElements>
    <a:clrScheme name="East Wear Bay Colours">
      <a:dk1>
        <a:srgbClr val="000000"/>
      </a:dk1>
      <a:lt1>
        <a:sysClr val="window" lastClr="FFFFFF"/>
      </a:lt1>
      <a:dk2>
        <a:srgbClr val="2C3C43"/>
      </a:dk2>
      <a:lt2>
        <a:srgbClr val="EBEBEB"/>
      </a:lt2>
      <a:accent1>
        <a:srgbClr val="F2622D"/>
      </a:accent1>
      <a:accent2>
        <a:srgbClr val="74CEE2"/>
      </a:accent2>
      <a:accent3>
        <a:srgbClr val="F2622D"/>
      </a:accent3>
      <a:accent4>
        <a:srgbClr val="74CEE2"/>
      </a:accent4>
      <a:accent5>
        <a:srgbClr val="74CEE2"/>
      </a:accent5>
      <a:accent6>
        <a:srgbClr val="00008F"/>
      </a:accent6>
      <a:hlink>
        <a:srgbClr val="00008F"/>
      </a:hlink>
      <a:folHlink>
        <a:srgbClr val="4B4BFF"/>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Facet</Template>
  <TotalTime>404</TotalTime>
  <Words>2137</Words>
  <Application>Microsoft Office PowerPoint</Application>
  <PresentationFormat>Widescreen</PresentationFormat>
  <Paragraphs>172</Paragraphs>
  <Slides>23</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Aptos</vt:lpstr>
      <vt:lpstr>Arial</vt:lpstr>
      <vt:lpstr>Trebuchet MS</vt:lpstr>
      <vt:lpstr>Wingdings 3</vt:lpstr>
      <vt:lpstr>Facet</vt:lpstr>
      <vt:lpstr>Ancient Flour Making</vt:lpstr>
      <vt:lpstr>Introduction to East Wear Bay</vt:lpstr>
      <vt:lpstr>Location of East Wear Bay</vt:lpstr>
      <vt:lpstr>Iron Age People Settle at East Wear Bay 3000 Years Ago</vt:lpstr>
      <vt:lpstr>PowerPoint Presentation</vt:lpstr>
      <vt:lpstr>The Romans Invade in 43AD</vt:lpstr>
      <vt:lpstr>PowerPoint Presentation</vt:lpstr>
      <vt:lpstr>The Site is Discovered in 1924</vt:lpstr>
      <vt:lpstr>PowerPoint Presentation</vt:lpstr>
      <vt:lpstr>Favourite Things to Eat and Drink</vt:lpstr>
      <vt:lpstr>Harvesting</vt:lpstr>
      <vt:lpstr>PowerPoint Presentation</vt:lpstr>
      <vt:lpstr>Threshing</vt:lpstr>
      <vt:lpstr>Winnowing</vt:lpstr>
      <vt:lpstr>Grain</vt:lpstr>
      <vt:lpstr>PowerPoint Presentation</vt:lpstr>
      <vt:lpstr>Making Flour in the Iron Age</vt:lpstr>
      <vt:lpstr>Making Flour in Different Periods</vt:lpstr>
      <vt:lpstr>PowerPoint Presentation</vt:lpstr>
      <vt:lpstr>Flour and Bread</vt:lpstr>
      <vt:lpstr>PowerPoint Presentation</vt:lpstr>
      <vt:lpstr>Image Citations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Food and Drink In The Past</dc:title>
  <dc:creator>Blake Galloway</dc:creator>
  <cp:lastModifiedBy>Lindsay Banfield</cp:lastModifiedBy>
  <cp:revision>15</cp:revision>
  <dcterms:created xsi:type="dcterms:W3CDTF">2024-03-19T09:10:14Z</dcterms:created>
  <dcterms:modified xsi:type="dcterms:W3CDTF">2025-09-08T09:05:24Z</dcterms:modified>
</cp:coreProperties>
</file>