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C4AC7C4-3C56-41B1-BA1F-0F9174D5F944}"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724022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4AC7C4-3C56-41B1-BA1F-0F9174D5F944}"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75452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4AC7C4-3C56-41B1-BA1F-0F9174D5F944}"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212286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4AC7C4-3C56-41B1-BA1F-0F9174D5F944}"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2456748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C4AC7C4-3C56-41B1-BA1F-0F9174D5F944}"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8374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C4AC7C4-3C56-41B1-BA1F-0F9174D5F944}" type="datetimeFigureOut">
              <a:rPr lang="en-GB" smtClean="0"/>
              <a:t>08/10/2025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830340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C4AC7C4-3C56-41B1-BA1F-0F9174D5F944}" type="datetimeFigureOut">
              <a:rPr lang="en-GB" smtClean="0"/>
              <a:t>08/10/2025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31696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C4AC7C4-3C56-41B1-BA1F-0F9174D5F944}" type="datetimeFigureOut">
              <a:rPr lang="en-GB" smtClean="0"/>
              <a:t>08/10/2025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59181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AC7C4-3C56-41B1-BA1F-0F9174D5F944}" type="datetimeFigureOut">
              <a:rPr lang="en-GB" smtClean="0"/>
              <a:t>08/10/2025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15247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C4AC7C4-3C56-41B1-BA1F-0F9174D5F944}" type="datetimeFigureOut">
              <a:rPr lang="en-GB" smtClean="0"/>
              <a:t>08/10/2025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62007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C4AC7C4-3C56-41B1-BA1F-0F9174D5F944}" type="datetimeFigureOut">
              <a:rPr lang="en-GB" smtClean="0"/>
              <a:t>08/10/2025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AF0E6B-74B2-4F1A-8D1D-328EFC2304D4}" type="slidenum">
              <a:rPr lang="en-GB" smtClean="0"/>
              <a:t>‹#›</a:t>
            </a:fld>
            <a:endParaRPr lang="en-GB"/>
          </a:p>
        </p:txBody>
      </p:sp>
    </p:spTree>
    <p:extLst>
      <p:ext uri="{BB962C8B-B14F-4D97-AF65-F5344CB8AC3E}">
        <p14:creationId xmlns:p14="http://schemas.microsoft.com/office/powerpoint/2010/main" val="5545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AC7C4-3C56-41B1-BA1F-0F9174D5F944}" type="datetimeFigureOut">
              <a:rPr lang="en-GB" smtClean="0"/>
              <a:t>08/10/2025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F0E6B-74B2-4F1A-8D1D-328EFC2304D4}" type="slidenum">
              <a:rPr lang="en-GB" smtClean="0"/>
              <a:t>‹#›</a:t>
            </a:fld>
            <a:endParaRPr lang="en-GB"/>
          </a:p>
        </p:txBody>
      </p:sp>
    </p:spTree>
    <p:extLst>
      <p:ext uri="{BB962C8B-B14F-4D97-AF65-F5344CB8AC3E}">
        <p14:creationId xmlns:p14="http://schemas.microsoft.com/office/powerpoint/2010/main" val="2738581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D906D4-E710-4318-7ACC-AD8011540937}"/>
              </a:ext>
            </a:extLst>
          </p:cNvPr>
          <p:cNvPicPr>
            <a:picLocks noChangeAspect="1"/>
          </p:cNvPicPr>
          <p:nvPr/>
        </p:nvPicPr>
        <p:blipFill>
          <a:blip r:embed="rId2"/>
          <a:srcRect l="28623" r="22072"/>
          <a:stretch>
            <a:fillRect/>
          </a:stretch>
        </p:blipFill>
        <p:spPr>
          <a:xfrm>
            <a:off x="-1" y="-2"/>
            <a:ext cx="5410198" cy="6858002"/>
          </a:xfrm>
          <a:prstGeom prst="rect">
            <a:avLst/>
          </a:prstGeom>
        </p:spPr>
      </p:pic>
      <p:sp useBgFill="1">
        <p:nvSpPr>
          <p:cNvPr id="37" name="Rectangle 3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74BD492-7AFE-9A46-A4EC-B801A9C14F5A}"/>
              </a:ext>
            </a:extLst>
          </p:cNvPr>
          <p:cNvSpPr txBox="1"/>
          <p:nvPr/>
        </p:nvSpPr>
        <p:spPr>
          <a:xfrm>
            <a:off x="6115317" y="405685"/>
            <a:ext cx="5464968" cy="1559301"/>
          </a:xfrm>
          <a:prstGeom prst="rect">
            <a:avLst/>
          </a:prstGeom>
        </p:spPr>
        <p:txBody>
          <a:bodyPr vert="horz" lIns="91440" tIns="45720" rIns="91440" bIns="45720" rtlCol="0" anchor="ctr">
            <a:normAutofit/>
          </a:bodyPr>
          <a:lstStyle/>
          <a:p>
            <a:pPr marL="285750" indent="-285750" defTabSz="914400">
              <a:lnSpc>
                <a:spcPct val="90000"/>
              </a:lnSpc>
              <a:spcBef>
                <a:spcPct val="0"/>
              </a:spcBef>
              <a:spcAft>
                <a:spcPts val="600"/>
              </a:spcAft>
            </a:pPr>
            <a:r>
              <a:rPr lang="en-US" sz="4000" b="1" dirty="0">
                <a:latin typeface="Aptos" panose="020B0004020202020204" pitchFamily="34" charset="0"/>
                <a:ea typeface="+mj-ea"/>
                <a:cs typeface="+mj-cs"/>
              </a:rPr>
              <a:t>The Leas Lift</a:t>
            </a:r>
          </a:p>
        </p:txBody>
      </p:sp>
      <p:sp>
        <p:nvSpPr>
          <p:cNvPr id="4" name="TextBox 3">
            <a:extLst>
              <a:ext uri="{FF2B5EF4-FFF2-40B4-BE49-F238E27FC236}">
                <a16:creationId xmlns:a16="http://schemas.microsoft.com/office/drawing/2014/main" id="{11CF3A9D-D7F7-ADA7-415C-EA5BDF970D8C}"/>
              </a:ext>
            </a:extLst>
          </p:cNvPr>
          <p:cNvSpPr txBox="1"/>
          <p:nvPr/>
        </p:nvSpPr>
        <p:spPr>
          <a:xfrm>
            <a:off x="6115317" y="2743200"/>
            <a:ext cx="5247340" cy="3496878"/>
          </a:xfrm>
          <a:prstGeom prst="rect">
            <a:avLst/>
          </a:prstGeom>
        </p:spPr>
        <p:txBody>
          <a:bodyPr vert="horz" lIns="91440" tIns="45720" rIns="91440" bIns="45720" rtlCol="0" anchor="ctr">
            <a:normAutofit/>
          </a:bodyPr>
          <a:lstStyle/>
          <a:p>
            <a:pPr marL="285750" indent="-228600" defTabSz="914400">
              <a:lnSpc>
                <a:spcPct val="90000"/>
              </a:lnSpc>
              <a:spcBef>
                <a:spcPts val="1000"/>
              </a:spcBef>
              <a:buFont typeface="Arial" panose="020B0604020202020204" pitchFamily="34" charset="0"/>
              <a:buChar char="•"/>
            </a:pPr>
            <a:r>
              <a:rPr lang="en-US" sz="2000" dirty="0"/>
              <a:t>I remember going on the Leas Lift before it closed in 2017. It felt so high up. Do you like heights? Would you go on the lift when it reopens next year?</a:t>
            </a:r>
          </a:p>
          <a:p>
            <a:pPr marL="285750" indent="-228600" defTabSz="914400">
              <a:lnSpc>
                <a:spcPct val="90000"/>
              </a:lnSpc>
              <a:spcBef>
                <a:spcPts val="1000"/>
              </a:spcBef>
              <a:buFont typeface="Arial" panose="020B0604020202020204" pitchFamily="34" charset="0"/>
              <a:buChar char="•"/>
            </a:pPr>
            <a:r>
              <a:rPr lang="en-US" sz="2000" dirty="0"/>
              <a:t>Folkestone must have looked so different back when they opened the Leas Lift. Have you always lived in nearby?</a:t>
            </a:r>
          </a:p>
          <a:p>
            <a:pPr marL="285750" indent="-228600" defTabSz="914400">
              <a:lnSpc>
                <a:spcPct val="90000"/>
              </a:lnSpc>
              <a:spcBef>
                <a:spcPts val="1000"/>
              </a:spcBef>
              <a:buFont typeface="Arial" panose="020B0604020202020204" pitchFamily="34" charset="0"/>
              <a:buChar char="•"/>
            </a:pPr>
            <a:r>
              <a:rPr lang="en-US" sz="2000" dirty="0"/>
              <a:t>It must have so fun having lots of things to do in Folkestone. Do you like holidays by the sea? What has been your </a:t>
            </a:r>
            <a:r>
              <a:rPr lang="en-US" sz="2000" dirty="0" err="1"/>
              <a:t>favourite</a:t>
            </a:r>
            <a:r>
              <a:rPr lang="en-US" sz="2000" dirty="0"/>
              <a:t> holiday?</a:t>
            </a:r>
          </a:p>
        </p:txBody>
      </p:sp>
    </p:spTree>
    <p:extLst>
      <p:ext uri="{BB962C8B-B14F-4D97-AF65-F5344CB8AC3E}">
        <p14:creationId xmlns:p14="http://schemas.microsoft.com/office/powerpoint/2010/main" val="334016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7E4128-0A75-1E12-DE52-E82895AA0F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D1FB90-73D3-8C87-160D-1C2B839F1125}"/>
              </a:ext>
            </a:extLst>
          </p:cNvPr>
          <p:cNvSpPr txBox="1"/>
          <p:nvPr/>
        </p:nvSpPr>
        <p:spPr>
          <a:xfrm>
            <a:off x="7910285" y="160863"/>
            <a:ext cx="3443514" cy="1616203"/>
          </a:xfrm>
          <a:prstGeom prst="rect">
            <a:avLst/>
          </a:prstGeom>
        </p:spPr>
        <p:txBody>
          <a:bodyPr vert="horz" lIns="91440" tIns="45720" rIns="91440" bIns="45720" rtlCol="0" anchor="b">
            <a:normAutofit/>
          </a:bodyPr>
          <a:lstStyle/>
          <a:p>
            <a:pPr marL="285750" indent="-285750" defTabSz="914400">
              <a:lnSpc>
                <a:spcPct val="90000"/>
              </a:lnSpc>
              <a:spcBef>
                <a:spcPct val="0"/>
              </a:spcBef>
              <a:spcAft>
                <a:spcPts val="600"/>
              </a:spcAft>
            </a:pPr>
            <a:r>
              <a:rPr lang="en-US" sz="4000" b="1" kern="1200" dirty="0">
                <a:solidFill>
                  <a:schemeClr val="tx1"/>
                </a:solidFill>
                <a:latin typeface="Aptos" panose="020B0004020202020204" pitchFamily="34" charset="0"/>
                <a:ea typeface="+mj-ea"/>
                <a:cs typeface="+mj-cs"/>
              </a:rPr>
              <a:t>Folkestone Roman Villa</a:t>
            </a:r>
          </a:p>
        </p:txBody>
      </p:sp>
      <p:pic>
        <p:nvPicPr>
          <p:cNvPr id="6" name="Picture 5" descr="A group of people standing in a field&#10;&#10;AI-generated content may be incorrect.">
            <a:extLst>
              <a:ext uri="{FF2B5EF4-FFF2-40B4-BE49-F238E27FC236}">
                <a16:creationId xmlns:a16="http://schemas.microsoft.com/office/drawing/2014/main" id="{46281211-2BAF-3A51-4E90-FF8D8C5BC2E5}"/>
              </a:ext>
            </a:extLst>
          </p:cNvPr>
          <p:cNvPicPr>
            <a:picLocks noChangeAspect="1"/>
          </p:cNvPicPr>
          <p:nvPr/>
        </p:nvPicPr>
        <p:blipFill>
          <a:blip r:embed="rId2">
            <a:extLst>
              <a:ext uri="{28A0092B-C50C-407E-A947-70E740481C1C}">
                <a14:useLocalDpi xmlns:a14="http://schemas.microsoft.com/office/drawing/2010/main" val="0"/>
              </a:ext>
            </a:extLst>
          </a:blip>
          <a:srcRect l="15764" r="12775" b="1"/>
          <a:stretch>
            <a:fillRect/>
          </a:stretch>
        </p:blipFill>
        <p:spPr>
          <a:xfrm>
            <a:off x="787114" y="855349"/>
            <a:ext cx="6449549" cy="5076660"/>
          </a:xfrm>
          <a:prstGeom prst="rect">
            <a:avLst/>
          </a:prstGeom>
        </p:spPr>
      </p:pic>
      <p:sp>
        <p:nvSpPr>
          <p:cNvPr id="4" name="TextBox 3">
            <a:extLst>
              <a:ext uri="{FF2B5EF4-FFF2-40B4-BE49-F238E27FC236}">
                <a16:creationId xmlns:a16="http://schemas.microsoft.com/office/drawing/2014/main" id="{5C3E08C0-C367-35D0-996F-5C1969C3E97B}"/>
              </a:ext>
            </a:extLst>
          </p:cNvPr>
          <p:cNvSpPr txBox="1"/>
          <p:nvPr/>
        </p:nvSpPr>
        <p:spPr>
          <a:xfrm>
            <a:off x="7782268" y="1939115"/>
            <a:ext cx="3622617" cy="3992893"/>
          </a:xfrm>
          <a:prstGeom prst="rect">
            <a:avLst/>
          </a:prstGeom>
        </p:spPr>
        <p:txBody>
          <a:bodyPr vert="horz" lIns="91440" tIns="45720" rIns="91440" bIns="45720" rtlCol="0" anchor="t">
            <a:normAutofit/>
          </a:bodyPr>
          <a:lstStyle/>
          <a:p>
            <a:pPr marL="285750" indent="-228600" defTabSz="914400">
              <a:lnSpc>
                <a:spcPct val="90000"/>
              </a:lnSpc>
              <a:spcBef>
                <a:spcPts val="1000"/>
              </a:spcBef>
              <a:buFont typeface="Arial" panose="020B0604020202020204" pitchFamily="34" charset="0"/>
              <a:buChar char="•"/>
            </a:pPr>
            <a:r>
              <a:rPr lang="en-US" sz="2000"/>
              <a:t>I had no idea that there was a Roman Villa up at Wear Bay Road near the Martello Tower. Did you?</a:t>
            </a:r>
          </a:p>
          <a:p>
            <a:pPr marL="285750" indent="-228600" defTabSz="914400">
              <a:lnSpc>
                <a:spcPct val="90000"/>
              </a:lnSpc>
              <a:spcBef>
                <a:spcPts val="1000"/>
              </a:spcBef>
              <a:buFont typeface="Arial" panose="020B0604020202020204" pitchFamily="34" charset="0"/>
              <a:buChar char="•"/>
            </a:pPr>
            <a:r>
              <a:rPr lang="en-US" sz="2000"/>
              <a:t>Apparently, the Villa was open, and you could see all the foundation walls. Have you ever seen such a thing?</a:t>
            </a:r>
          </a:p>
          <a:p>
            <a:pPr marL="285750" indent="-228600" defTabSz="914400">
              <a:lnSpc>
                <a:spcPct val="90000"/>
              </a:lnSpc>
              <a:spcBef>
                <a:spcPts val="1000"/>
              </a:spcBef>
              <a:buFont typeface="Arial" panose="020B0604020202020204" pitchFamily="34" charset="0"/>
              <a:buChar char="•"/>
            </a:pPr>
            <a:r>
              <a:rPr lang="en-US" sz="2000"/>
              <a:t>I love learning about the Romans. Did you learn about them in school? What was it like?</a:t>
            </a:r>
            <a:endParaRPr lang="en-US" sz="2000" dirty="0"/>
          </a:p>
        </p:txBody>
      </p:sp>
      <p:grpSp>
        <p:nvGrpSpPr>
          <p:cNvPr id="49" name="Group 48">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0" name="Rectangle 49">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046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56C019-78CF-1A81-94D7-E279F95A79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F10152-0FBF-F428-803C-A70B479E892F}"/>
              </a:ext>
            </a:extLst>
          </p:cNvPr>
          <p:cNvSpPr txBox="1"/>
          <p:nvPr/>
        </p:nvSpPr>
        <p:spPr>
          <a:xfrm>
            <a:off x="7910285" y="160863"/>
            <a:ext cx="3443514" cy="1616203"/>
          </a:xfrm>
          <a:prstGeom prst="rect">
            <a:avLst/>
          </a:prstGeom>
        </p:spPr>
        <p:txBody>
          <a:bodyPr vert="horz" lIns="91440" tIns="45720" rIns="91440" bIns="45720" rtlCol="0" anchor="b">
            <a:normAutofit/>
          </a:bodyPr>
          <a:lstStyle/>
          <a:p>
            <a:pPr marL="285750" indent="-285750" defTabSz="914400">
              <a:lnSpc>
                <a:spcPct val="90000"/>
              </a:lnSpc>
              <a:spcBef>
                <a:spcPct val="0"/>
              </a:spcBef>
              <a:spcAft>
                <a:spcPts val="600"/>
              </a:spcAft>
            </a:pPr>
            <a:r>
              <a:rPr lang="en-US" sz="4000" b="1" kern="1200" dirty="0">
                <a:solidFill>
                  <a:schemeClr val="tx1"/>
                </a:solidFill>
                <a:latin typeface="Aptos" panose="020B0004020202020204" pitchFamily="34" charset="0"/>
                <a:ea typeface="+mj-ea"/>
                <a:cs typeface="+mj-cs"/>
              </a:rPr>
              <a:t>Folkestone </a:t>
            </a:r>
            <a:r>
              <a:rPr lang="en-US" sz="4000" b="1" dirty="0" err="1">
                <a:latin typeface="Aptos" panose="020B0004020202020204" pitchFamily="34" charset="0"/>
                <a:ea typeface="+mj-ea"/>
                <a:cs typeface="+mj-cs"/>
              </a:rPr>
              <a:t>H</a:t>
            </a:r>
            <a:r>
              <a:rPr lang="en-US" sz="4000" b="1" kern="1200" dirty="0" err="1">
                <a:solidFill>
                  <a:schemeClr val="tx1"/>
                </a:solidFill>
                <a:latin typeface="Aptos" panose="020B0004020202020204" pitchFamily="34" charset="0"/>
                <a:ea typeface="+mj-ea"/>
                <a:cs typeface="+mj-cs"/>
              </a:rPr>
              <a:t>arbour</a:t>
            </a:r>
            <a:r>
              <a:rPr lang="en-US" sz="4000" b="1" kern="1200" dirty="0">
                <a:solidFill>
                  <a:schemeClr val="tx1"/>
                </a:solidFill>
                <a:latin typeface="Aptos" panose="020B0004020202020204" pitchFamily="34" charset="0"/>
                <a:ea typeface="+mj-ea"/>
                <a:cs typeface="+mj-cs"/>
              </a:rPr>
              <a:t> Arm</a:t>
            </a:r>
          </a:p>
        </p:txBody>
      </p:sp>
      <p:sp>
        <p:nvSpPr>
          <p:cNvPr id="4" name="TextBox 3">
            <a:extLst>
              <a:ext uri="{FF2B5EF4-FFF2-40B4-BE49-F238E27FC236}">
                <a16:creationId xmlns:a16="http://schemas.microsoft.com/office/drawing/2014/main" id="{E32C6287-EFEB-1C88-B2B1-0AB07AE14AD5}"/>
              </a:ext>
            </a:extLst>
          </p:cNvPr>
          <p:cNvSpPr txBox="1"/>
          <p:nvPr/>
        </p:nvSpPr>
        <p:spPr>
          <a:xfrm>
            <a:off x="7782268" y="1939115"/>
            <a:ext cx="3622617" cy="3992893"/>
          </a:xfrm>
          <a:prstGeom prst="rect">
            <a:avLst/>
          </a:prstGeom>
        </p:spPr>
        <p:txBody>
          <a:bodyPr vert="horz" lIns="91440" tIns="45720" rIns="91440" bIns="45720" rtlCol="0" anchor="t">
            <a:normAutofit/>
          </a:bodyPr>
          <a:lstStyle/>
          <a:p>
            <a:pPr marL="400050" indent="-342900" defTabSz="914400">
              <a:lnSpc>
                <a:spcPct val="90000"/>
              </a:lnSpc>
              <a:spcBef>
                <a:spcPts val="1000"/>
              </a:spcBef>
              <a:buFont typeface="Arial" panose="020B0604020202020204" pitchFamily="34" charset="0"/>
              <a:buChar char="•"/>
            </a:pPr>
            <a:r>
              <a:rPr lang="en-US" sz="2000" dirty="0"/>
              <a:t>I love being by the sea, especially on a Summer’s day. Do you like having an ice cream, or fish &amp; chips when you are at the seaside?</a:t>
            </a:r>
          </a:p>
          <a:p>
            <a:pPr marL="400050" indent="-342900" defTabSz="914400">
              <a:lnSpc>
                <a:spcPct val="90000"/>
              </a:lnSpc>
              <a:spcBef>
                <a:spcPts val="1000"/>
              </a:spcBef>
              <a:buFont typeface="Arial" panose="020B0604020202020204" pitchFamily="34" charset="0"/>
              <a:buChar char="•"/>
            </a:pPr>
            <a:r>
              <a:rPr lang="en-US" sz="2000" dirty="0"/>
              <a:t>There are so many different smells and sounds. Have you ever swum in the sea? It’s so cold, but I love it.</a:t>
            </a:r>
          </a:p>
          <a:p>
            <a:pPr marL="400050" indent="-342900" defTabSz="914400">
              <a:lnSpc>
                <a:spcPct val="90000"/>
              </a:lnSpc>
              <a:spcBef>
                <a:spcPts val="1000"/>
              </a:spcBef>
              <a:buFont typeface="Arial" panose="020B0604020202020204" pitchFamily="34" charset="0"/>
              <a:buChar char="•"/>
            </a:pPr>
            <a:r>
              <a:rPr lang="en-US" sz="2000" dirty="0"/>
              <a:t>The </a:t>
            </a:r>
            <a:r>
              <a:rPr lang="en-US" sz="2000" dirty="0" err="1"/>
              <a:t>Harbour</a:t>
            </a:r>
            <a:r>
              <a:rPr lang="en-US" sz="2000" dirty="0"/>
              <a:t> Arm must have changed quite a lot over the years. I wonder how different it looks now.</a:t>
            </a:r>
          </a:p>
          <a:p>
            <a:pPr marL="400050" indent="-342900" defTabSz="914400">
              <a:lnSpc>
                <a:spcPct val="90000"/>
              </a:lnSpc>
              <a:spcBef>
                <a:spcPts val="1000"/>
              </a:spcBef>
              <a:buFont typeface="Arial" panose="020B0604020202020204" pitchFamily="34" charset="0"/>
              <a:buChar char="•"/>
            </a:pPr>
            <a:endParaRPr lang="en-US" sz="2000" dirty="0"/>
          </a:p>
          <a:p>
            <a:pPr marL="400050" indent="-342900" defTabSz="914400">
              <a:lnSpc>
                <a:spcPct val="90000"/>
              </a:lnSpc>
              <a:spcBef>
                <a:spcPts val="1000"/>
              </a:spcBef>
              <a:buFont typeface="Arial" panose="020B0604020202020204" pitchFamily="34" charset="0"/>
              <a:buChar char="•"/>
            </a:pPr>
            <a:endParaRPr lang="en-US" sz="2000" dirty="0"/>
          </a:p>
        </p:txBody>
      </p:sp>
      <p:grpSp>
        <p:nvGrpSpPr>
          <p:cNvPr id="49" name="Group 48">
            <a:extLst>
              <a:ext uri="{FF2B5EF4-FFF2-40B4-BE49-F238E27FC236}">
                <a16:creationId xmlns:a16="http://schemas.microsoft.com/office/drawing/2014/main" id="{1F7DB471-E2E6-AF32-C344-FB9D690F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0" name="Rectangle 49">
              <a:extLst>
                <a:ext uri="{FF2B5EF4-FFF2-40B4-BE49-F238E27FC236}">
                  <a16:creationId xmlns:a16="http://schemas.microsoft.com/office/drawing/2014/main" id="{D9F1173D-F12D-276D-B3D1-0CB7518AE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7F127D3-6F4E-26CC-EC90-976D7051C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458AE106-0AB8-3AD3-E0C9-8F7A3F160675}"/>
              </a:ext>
            </a:extLst>
          </p:cNvPr>
          <p:cNvPicPr>
            <a:picLocks noChangeAspect="1"/>
          </p:cNvPicPr>
          <p:nvPr/>
        </p:nvPicPr>
        <p:blipFill>
          <a:blip r:embed="rId2"/>
          <a:stretch>
            <a:fillRect/>
          </a:stretch>
        </p:blipFill>
        <p:spPr>
          <a:xfrm>
            <a:off x="422148" y="968964"/>
            <a:ext cx="6720840" cy="4480560"/>
          </a:xfrm>
          <a:prstGeom prst="rect">
            <a:avLst/>
          </a:prstGeom>
        </p:spPr>
      </p:pic>
    </p:spTree>
    <p:extLst>
      <p:ext uri="{BB962C8B-B14F-4D97-AF65-F5344CB8AC3E}">
        <p14:creationId xmlns:p14="http://schemas.microsoft.com/office/powerpoint/2010/main" val="3925147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241AE7-F62C-AAF5-D539-CFD9B29365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5DEF95-4BBA-25D5-08F3-131D75E2CB96}"/>
              </a:ext>
            </a:extLst>
          </p:cNvPr>
          <p:cNvSpPr txBox="1"/>
          <p:nvPr/>
        </p:nvSpPr>
        <p:spPr>
          <a:xfrm>
            <a:off x="7862674" y="-43723"/>
            <a:ext cx="3713630" cy="1616203"/>
          </a:xfrm>
          <a:prstGeom prst="rect">
            <a:avLst/>
          </a:prstGeom>
        </p:spPr>
        <p:txBody>
          <a:bodyPr vert="horz" lIns="91440" tIns="45720" rIns="91440" bIns="45720" rtlCol="0" anchor="b">
            <a:normAutofit/>
          </a:bodyPr>
          <a:lstStyle/>
          <a:p>
            <a:pPr marL="285750" indent="-285750" defTabSz="914400">
              <a:lnSpc>
                <a:spcPct val="90000"/>
              </a:lnSpc>
              <a:spcBef>
                <a:spcPct val="0"/>
              </a:spcBef>
              <a:spcAft>
                <a:spcPts val="600"/>
              </a:spcAft>
            </a:pPr>
            <a:r>
              <a:rPr lang="en-US" sz="4000" b="1" kern="1200" dirty="0">
                <a:solidFill>
                  <a:schemeClr val="tx1"/>
                </a:solidFill>
                <a:latin typeface="Aptos" panose="020B0004020202020204" pitchFamily="34" charset="0"/>
                <a:ea typeface="+mj-ea"/>
                <a:cs typeface="+mj-cs"/>
              </a:rPr>
              <a:t>Martello Tower</a:t>
            </a:r>
          </a:p>
        </p:txBody>
      </p:sp>
      <p:sp>
        <p:nvSpPr>
          <p:cNvPr id="4" name="TextBox 3">
            <a:extLst>
              <a:ext uri="{FF2B5EF4-FFF2-40B4-BE49-F238E27FC236}">
                <a16:creationId xmlns:a16="http://schemas.microsoft.com/office/drawing/2014/main" id="{1CC00FB9-8B2E-5DAB-763C-54B8ABAC44D0}"/>
              </a:ext>
            </a:extLst>
          </p:cNvPr>
          <p:cNvSpPr txBox="1"/>
          <p:nvPr/>
        </p:nvSpPr>
        <p:spPr>
          <a:xfrm>
            <a:off x="7773123" y="1926992"/>
            <a:ext cx="3622617" cy="3992893"/>
          </a:xfrm>
          <a:prstGeom prst="rect">
            <a:avLst/>
          </a:prstGeom>
        </p:spPr>
        <p:txBody>
          <a:bodyPr vert="horz" lIns="91440" tIns="45720" rIns="91440" bIns="45720" rtlCol="0" anchor="t">
            <a:normAutofit/>
          </a:bodyPr>
          <a:lstStyle/>
          <a:p>
            <a:pPr marL="285750" indent="-228600" defTabSz="914400">
              <a:lnSpc>
                <a:spcPct val="90000"/>
              </a:lnSpc>
              <a:spcBef>
                <a:spcPts val="1000"/>
              </a:spcBef>
              <a:buFont typeface="Arial" panose="020B0604020202020204" pitchFamily="34" charset="0"/>
              <a:buChar char="•"/>
            </a:pPr>
            <a:r>
              <a:rPr lang="en-US" sz="2000" dirty="0"/>
              <a:t>The Martello Towers were built in the 1800’s and look so big and impressive on the cliff tops. </a:t>
            </a:r>
          </a:p>
          <a:p>
            <a:pPr marL="285750" indent="-228600" defTabSz="914400">
              <a:lnSpc>
                <a:spcPct val="90000"/>
              </a:lnSpc>
              <a:spcBef>
                <a:spcPts val="1000"/>
              </a:spcBef>
              <a:buFont typeface="Arial" panose="020B0604020202020204" pitchFamily="34" charset="0"/>
              <a:buChar char="•"/>
            </a:pPr>
            <a:r>
              <a:rPr lang="en-US" sz="2000" dirty="0"/>
              <a:t>I remember seeing them when I was young and wondering what they were built for.</a:t>
            </a:r>
          </a:p>
          <a:p>
            <a:pPr marL="285750" indent="-228600" defTabSz="914400">
              <a:lnSpc>
                <a:spcPct val="90000"/>
              </a:lnSpc>
              <a:spcBef>
                <a:spcPts val="1000"/>
              </a:spcBef>
              <a:buFont typeface="Arial" panose="020B0604020202020204" pitchFamily="34" charset="0"/>
              <a:buChar char="•"/>
            </a:pPr>
            <a:r>
              <a:rPr lang="en-US" sz="2000" dirty="0"/>
              <a:t>Some people live in them now. I wonder what they are like inside?</a:t>
            </a:r>
          </a:p>
          <a:p>
            <a:pPr marL="285750" indent="-228600" defTabSz="914400">
              <a:lnSpc>
                <a:spcPct val="90000"/>
              </a:lnSpc>
              <a:spcBef>
                <a:spcPts val="1000"/>
              </a:spcBef>
              <a:buFont typeface="Arial" panose="020B0604020202020204" pitchFamily="34" charset="0"/>
              <a:buChar char="•"/>
            </a:pPr>
            <a:endParaRPr lang="en-US" sz="2000" dirty="0"/>
          </a:p>
          <a:p>
            <a:pPr marL="285750" indent="-228600" defTabSz="914400">
              <a:lnSpc>
                <a:spcPct val="90000"/>
              </a:lnSpc>
              <a:spcBef>
                <a:spcPts val="1000"/>
              </a:spcBef>
              <a:buFont typeface="Arial" panose="020B0604020202020204" pitchFamily="34" charset="0"/>
              <a:buChar char="•"/>
            </a:pPr>
            <a:endParaRPr lang="en-US" sz="2000" dirty="0"/>
          </a:p>
        </p:txBody>
      </p:sp>
      <p:grpSp>
        <p:nvGrpSpPr>
          <p:cNvPr id="49" name="Group 48">
            <a:extLst>
              <a:ext uri="{FF2B5EF4-FFF2-40B4-BE49-F238E27FC236}">
                <a16:creationId xmlns:a16="http://schemas.microsoft.com/office/drawing/2014/main" id="{ACEA9C58-308B-4C95-33DC-39DB5BE1E6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0" name="Rectangle 49">
              <a:extLst>
                <a:ext uri="{FF2B5EF4-FFF2-40B4-BE49-F238E27FC236}">
                  <a16:creationId xmlns:a16="http://schemas.microsoft.com/office/drawing/2014/main" id="{66A50B3D-212E-CFD2-B124-3BA47E78B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ABE62E4-51F3-0237-966F-75C22CEDA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AA7788D-CB5F-3D55-8176-0657E5AAC98A}"/>
              </a:ext>
            </a:extLst>
          </p:cNvPr>
          <p:cNvPicPr>
            <a:picLocks noChangeAspect="1"/>
          </p:cNvPicPr>
          <p:nvPr/>
        </p:nvPicPr>
        <p:blipFill>
          <a:blip r:embed="rId2"/>
          <a:stretch>
            <a:fillRect/>
          </a:stretch>
        </p:blipFill>
        <p:spPr>
          <a:xfrm>
            <a:off x="615696" y="1033272"/>
            <a:ext cx="6656832" cy="4992624"/>
          </a:xfrm>
          <a:prstGeom prst="rect">
            <a:avLst/>
          </a:prstGeom>
        </p:spPr>
      </p:pic>
    </p:spTree>
    <p:extLst>
      <p:ext uri="{BB962C8B-B14F-4D97-AF65-F5344CB8AC3E}">
        <p14:creationId xmlns:p14="http://schemas.microsoft.com/office/powerpoint/2010/main" val="333331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1E8B59-B5F4-D0BF-3521-3D2C8BA19F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F81589-2D1E-0F55-1C47-F14FA028A221}"/>
              </a:ext>
            </a:extLst>
          </p:cNvPr>
          <p:cNvSpPr txBox="1"/>
          <p:nvPr/>
        </p:nvSpPr>
        <p:spPr>
          <a:xfrm>
            <a:off x="7754835" y="413477"/>
            <a:ext cx="3713630" cy="1616203"/>
          </a:xfrm>
          <a:prstGeom prst="rect">
            <a:avLst/>
          </a:prstGeom>
        </p:spPr>
        <p:txBody>
          <a:bodyPr vert="horz" lIns="91440" tIns="45720" rIns="91440" bIns="45720" rtlCol="0" anchor="b">
            <a:normAutofit/>
          </a:bodyPr>
          <a:lstStyle/>
          <a:p>
            <a:pPr marL="285750" indent="-285750" defTabSz="914400">
              <a:lnSpc>
                <a:spcPct val="90000"/>
              </a:lnSpc>
              <a:spcBef>
                <a:spcPct val="0"/>
              </a:spcBef>
              <a:spcAft>
                <a:spcPts val="600"/>
              </a:spcAft>
            </a:pPr>
            <a:r>
              <a:rPr lang="en-US" sz="4000" b="1" kern="1200" dirty="0">
                <a:solidFill>
                  <a:schemeClr val="tx1"/>
                </a:solidFill>
                <a:latin typeface="Aptos" panose="020B0004020202020204" pitchFamily="34" charset="0"/>
                <a:ea typeface="+mj-ea"/>
                <a:cs typeface="+mj-cs"/>
              </a:rPr>
              <a:t>Archaeological Excavation</a:t>
            </a:r>
          </a:p>
        </p:txBody>
      </p:sp>
      <p:sp>
        <p:nvSpPr>
          <p:cNvPr id="4" name="TextBox 3">
            <a:extLst>
              <a:ext uri="{FF2B5EF4-FFF2-40B4-BE49-F238E27FC236}">
                <a16:creationId xmlns:a16="http://schemas.microsoft.com/office/drawing/2014/main" id="{BC0AE9C0-AC71-3923-8E3C-4574C83E995B}"/>
              </a:ext>
            </a:extLst>
          </p:cNvPr>
          <p:cNvSpPr txBox="1"/>
          <p:nvPr/>
        </p:nvSpPr>
        <p:spPr>
          <a:xfrm>
            <a:off x="7754835" y="2158652"/>
            <a:ext cx="3622617" cy="3992893"/>
          </a:xfrm>
          <a:prstGeom prst="rect">
            <a:avLst/>
          </a:prstGeom>
        </p:spPr>
        <p:txBody>
          <a:bodyPr vert="horz" lIns="91440" tIns="45720" rIns="91440" bIns="45720" rtlCol="0" anchor="t">
            <a:normAutofit/>
          </a:bodyPr>
          <a:lstStyle/>
          <a:p>
            <a:pPr marL="285750" indent="-228600" defTabSz="914400">
              <a:lnSpc>
                <a:spcPct val="90000"/>
              </a:lnSpc>
              <a:spcBef>
                <a:spcPts val="1000"/>
              </a:spcBef>
              <a:buFont typeface="Arial" panose="020B0604020202020204" pitchFamily="34" charset="0"/>
              <a:buChar char="•"/>
            </a:pPr>
            <a:r>
              <a:rPr lang="en-US" sz="2000" dirty="0"/>
              <a:t>Being on an archaeological excavation must be so fun and exciting. Have you ever been on one?</a:t>
            </a:r>
          </a:p>
          <a:p>
            <a:pPr marL="285750" indent="-228600" defTabSz="914400">
              <a:lnSpc>
                <a:spcPct val="90000"/>
              </a:lnSpc>
              <a:spcBef>
                <a:spcPts val="1000"/>
              </a:spcBef>
              <a:buFont typeface="Arial" panose="020B0604020202020204" pitchFamily="34" charset="0"/>
              <a:buChar char="•"/>
            </a:pPr>
            <a:r>
              <a:rPr lang="en-US" sz="2000" dirty="0"/>
              <a:t>It must be amazing unearthing things that have been hidden for hundreds and thousands of years.</a:t>
            </a:r>
          </a:p>
          <a:p>
            <a:pPr marL="285750" indent="-228600" defTabSz="914400">
              <a:lnSpc>
                <a:spcPct val="90000"/>
              </a:lnSpc>
              <a:spcBef>
                <a:spcPts val="1000"/>
              </a:spcBef>
              <a:buFont typeface="Arial" panose="020B0604020202020204" pitchFamily="34" charset="0"/>
              <a:buChar char="•"/>
            </a:pPr>
            <a:r>
              <a:rPr lang="en-US" sz="2000" dirty="0"/>
              <a:t>Do you think it might be quite hard to dig in all different weathers though? </a:t>
            </a:r>
          </a:p>
          <a:p>
            <a:pPr marL="285750" indent="-228600" defTabSz="914400">
              <a:lnSpc>
                <a:spcPct val="90000"/>
              </a:lnSpc>
              <a:spcBef>
                <a:spcPts val="1000"/>
              </a:spcBef>
              <a:buFont typeface="Arial" panose="020B0604020202020204" pitchFamily="34" charset="0"/>
              <a:buChar char="•"/>
            </a:pPr>
            <a:endParaRPr lang="en-US" sz="2000" dirty="0"/>
          </a:p>
        </p:txBody>
      </p:sp>
      <p:grpSp>
        <p:nvGrpSpPr>
          <p:cNvPr id="49" name="Group 48">
            <a:extLst>
              <a:ext uri="{FF2B5EF4-FFF2-40B4-BE49-F238E27FC236}">
                <a16:creationId xmlns:a16="http://schemas.microsoft.com/office/drawing/2014/main" id="{DBB33F34-6B13-0E1A-3316-D6A2951EF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0" name="Rectangle 49">
              <a:extLst>
                <a:ext uri="{FF2B5EF4-FFF2-40B4-BE49-F238E27FC236}">
                  <a16:creationId xmlns:a16="http://schemas.microsoft.com/office/drawing/2014/main" id="{9B1E3E0C-C7C7-DA23-7413-0E4F17E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5BBCD7E-A9BF-9ACB-BFFE-E3DA7D32E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oup of people digging in the ground&#10;&#10;AI-generated content may be incorrect.">
            <a:extLst>
              <a:ext uri="{FF2B5EF4-FFF2-40B4-BE49-F238E27FC236}">
                <a16:creationId xmlns:a16="http://schemas.microsoft.com/office/drawing/2014/main" id="{C4C854E5-3FE7-8C7A-14EF-9B0BE3A4B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535" y="832104"/>
            <a:ext cx="6412992" cy="4809744"/>
          </a:xfrm>
          <a:prstGeom prst="rect">
            <a:avLst/>
          </a:prstGeom>
        </p:spPr>
      </p:pic>
    </p:spTree>
    <p:extLst>
      <p:ext uri="{BB962C8B-B14F-4D97-AF65-F5344CB8AC3E}">
        <p14:creationId xmlns:p14="http://schemas.microsoft.com/office/powerpoint/2010/main" val="175321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D82500-289E-C5A6-E903-4B3C456B67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AC8475-6319-4970-CAC4-E909A5A4AE9F}"/>
              </a:ext>
            </a:extLst>
          </p:cNvPr>
          <p:cNvSpPr txBox="1"/>
          <p:nvPr/>
        </p:nvSpPr>
        <p:spPr>
          <a:xfrm>
            <a:off x="7709328" y="340325"/>
            <a:ext cx="3713630" cy="1616203"/>
          </a:xfrm>
          <a:prstGeom prst="rect">
            <a:avLst/>
          </a:prstGeom>
        </p:spPr>
        <p:txBody>
          <a:bodyPr vert="horz" lIns="91440" tIns="45720" rIns="91440" bIns="45720" rtlCol="0" anchor="b">
            <a:normAutofit/>
          </a:bodyPr>
          <a:lstStyle/>
          <a:p>
            <a:pPr marL="285750" indent="-285750" defTabSz="914400">
              <a:lnSpc>
                <a:spcPct val="90000"/>
              </a:lnSpc>
              <a:spcBef>
                <a:spcPct val="0"/>
              </a:spcBef>
              <a:spcAft>
                <a:spcPts val="600"/>
              </a:spcAft>
            </a:pPr>
            <a:r>
              <a:rPr lang="en-US" sz="4000" b="1" kern="1200" dirty="0">
                <a:solidFill>
                  <a:schemeClr val="tx1"/>
                </a:solidFill>
                <a:latin typeface="Aptos" panose="020B0004020202020204" pitchFamily="34" charset="0"/>
                <a:ea typeface="+mj-ea"/>
                <a:cs typeface="+mj-cs"/>
              </a:rPr>
              <a:t>Roman Mosaics</a:t>
            </a:r>
          </a:p>
        </p:txBody>
      </p:sp>
      <p:sp>
        <p:nvSpPr>
          <p:cNvPr id="4" name="TextBox 3">
            <a:extLst>
              <a:ext uri="{FF2B5EF4-FFF2-40B4-BE49-F238E27FC236}">
                <a16:creationId xmlns:a16="http://schemas.microsoft.com/office/drawing/2014/main" id="{4AFB69BC-6AEE-1761-DDD2-738A8B166B42}"/>
              </a:ext>
            </a:extLst>
          </p:cNvPr>
          <p:cNvSpPr txBox="1"/>
          <p:nvPr/>
        </p:nvSpPr>
        <p:spPr>
          <a:xfrm>
            <a:off x="7754835" y="2158652"/>
            <a:ext cx="3622617" cy="3992893"/>
          </a:xfrm>
          <a:prstGeom prst="rect">
            <a:avLst/>
          </a:prstGeom>
        </p:spPr>
        <p:txBody>
          <a:bodyPr vert="horz" lIns="91440" tIns="45720" rIns="91440" bIns="45720" rtlCol="0" anchor="t">
            <a:normAutofit/>
          </a:bodyPr>
          <a:lstStyle/>
          <a:p>
            <a:pPr marL="285750" indent="-228600" defTabSz="914400">
              <a:lnSpc>
                <a:spcPct val="90000"/>
              </a:lnSpc>
              <a:spcBef>
                <a:spcPts val="1000"/>
              </a:spcBef>
              <a:buFont typeface="Arial" panose="020B0604020202020204" pitchFamily="34" charset="0"/>
              <a:buChar char="•"/>
            </a:pPr>
            <a:r>
              <a:rPr lang="en-US" sz="2000" dirty="0"/>
              <a:t>I remember learning about Roman mosaics at school and thinking I would love to find one some day. Did you learn about them at school?</a:t>
            </a:r>
          </a:p>
          <a:p>
            <a:pPr marL="285750" indent="-228600" defTabSz="914400">
              <a:lnSpc>
                <a:spcPct val="90000"/>
              </a:lnSpc>
              <a:spcBef>
                <a:spcPts val="1000"/>
              </a:spcBef>
              <a:buFont typeface="Arial" panose="020B0604020202020204" pitchFamily="34" charset="0"/>
              <a:buChar char="•"/>
            </a:pPr>
            <a:r>
              <a:rPr lang="en-US" sz="2000" dirty="0"/>
              <a:t>The remains of a beautiful one have been found in one of the rooms of the Roman villa in Folkestone.</a:t>
            </a:r>
          </a:p>
          <a:p>
            <a:pPr marL="285750" indent="-228600" defTabSz="914400">
              <a:lnSpc>
                <a:spcPct val="90000"/>
              </a:lnSpc>
              <a:spcBef>
                <a:spcPts val="1000"/>
              </a:spcBef>
              <a:buFont typeface="Arial" panose="020B0604020202020204" pitchFamily="34" charset="0"/>
              <a:buChar char="•"/>
            </a:pPr>
            <a:r>
              <a:rPr lang="en-US" sz="2000" dirty="0"/>
              <a:t>Do you think they use special tools to delicately unearth it? Maybe little brushes?</a:t>
            </a:r>
          </a:p>
          <a:p>
            <a:pPr marL="285750" indent="-228600" defTabSz="914400">
              <a:lnSpc>
                <a:spcPct val="90000"/>
              </a:lnSpc>
              <a:spcBef>
                <a:spcPts val="1000"/>
              </a:spcBef>
              <a:buFont typeface="Arial" panose="020B0604020202020204" pitchFamily="34" charset="0"/>
              <a:buChar char="•"/>
            </a:pPr>
            <a:endParaRPr lang="en-US" sz="2000" dirty="0"/>
          </a:p>
          <a:p>
            <a:pPr marL="285750" indent="-228600" defTabSz="914400">
              <a:lnSpc>
                <a:spcPct val="90000"/>
              </a:lnSpc>
              <a:spcBef>
                <a:spcPts val="1000"/>
              </a:spcBef>
              <a:buFont typeface="Arial" panose="020B0604020202020204" pitchFamily="34" charset="0"/>
              <a:buChar char="•"/>
            </a:pPr>
            <a:endParaRPr lang="en-US" sz="2000" dirty="0"/>
          </a:p>
        </p:txBody>
      </p:sp>
      <p:grpSp>
        <p:nvGrpSpPr>
          <p:cNvPr id="49" name="Group 48">
            <a:extLst>
              <a:ext uri="{FF2B5EF4-FFF2-40B4-BE49-F238E27FC236}">
                <a16:creationId xmlns:a16="http://schemas.microsoft.com/office/drawing/2014/main" id="{BFD69CA5-82E6-0956-BCE1-CB328990C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0" name="Rectangle 49">
              <a:extLst>
                <a:ext uri="{FF2B5EF4-FFF2-40B4-BE49-F238E27FC236}">
                  <a16:creationId xmlns:a16="http://schemas.microsoft.com/office/drawing/2014/main" id="{C8A7A1A8-D298-6E77-B255-BEA751793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259A871-7D2B-B0F6-4F01-027CB37B0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group of people working on a construction site&#10;&#10;AI-generated content may be incorrect.">
            <a:extLst>
              <a:ext uri="{FF2B5EF4-FFF2-40B4-BE49-F238E27FC236}">
                <a16:creationId xmlns:a16="http://schemas.microsoft.com/office/drawing/2014/main" id="{973ED2B2-0733-19AF-D597-397C0DA69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48" y="881443"/>
            <a:ext cx="6400835" cy="4806125"/>
          </a:xfrm>
          <a:prstGeom prst="rect">
            <a:avLst/>
          </a:prstGeom>
        </p:spPr>
      </p:pic>
    </p:spTree>
    <p:extLst>
      <p:ext uri="{BB962C8B-B14F-4D97-AF65-F5344CB8AC3E}">
        <p14:creationId xmlns:p14="http://schemas.microsoft.com/office/powerpoint/2010/main" val="90493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7A679B-8AAD-BCCA-59A8-A4A064625E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CC82C5-5E55-BB36-D909-53F2391D1C34}"/>
              </a:ext>
            </a:extLst>
          </p:cNvPr>
          <p:cNvSpPr txBox="1"/>
          <p:nvPr/>
        </p:nvSpPr>
        <p:spPr>
          <a:xfrm>
            <a:off x="7709328" y="340325"/>
            <a:ext cx="3713630" cy="1616203"/>
          </a:xfrm>
          <a:prstGeom prst="rect">
            <a:avLst/>
          </a:prstGeom>
        </p:spPr>
        <p:txBody>
          <a:bodyPr vert="horz" lIns="91440" tIns="45720" rIns="91440" bIns="45720" rtlCol="0" anchor="b">
            <a:normAutofit/>
          </a:bodyPr>
          <a:lstStyle/>
          <a:p>
            <a:pPr marL="285750" indent="-285750" defTabSz="914400">
              <a:lnSpc>
                <a:spcPct val="90000"/>
              </a:lnSpc>
              <a:spcBef>
                <a:spcPct val="0"/>
              </a:spcBef>
              <a:spcAft>
                <a:spcPts val="600"/>
              </a:spcAft>
            </a:pPr>
            <a:r>
              <a:rPr lang="en-US" sz="4000" b="1" kern="1200" dirty="0">
                <a:solidFill>
                  <a:schemeClr val="tx1"/>
                </a:solidFill>
                <a:latin typeface="Aptos" panose="020B0004020202020204" pitchFamily="34" charset="0"/>
                <a:ea typeface="+mj-ea"/>
                <a:cs typeface="+mj-cs"/>
              </a:rPr>
              <a:t>Iron Age Roundhouses</a:t>
            </a:r>
          </a:p>
        </p:txBody>
      </p:sp>
      <p:sp>
        <p:nvSpPr>
          <p:cNvPr id="4" name="TextBox 3">
            <a:extLst>
              <a:ext uri="{FF2B5EF4-FFF2-40B4-BE49-F238E27FC236}">
                <a16:creationId xmlns:a16="http://schemas.microsoft.com/office/drawing/2014/main" id="{EFF84CCB-AF67-22F7-946F-66E2DB83A457}"/>
              </a:ext>
            </a:extLst>
          </p:cNvPr>
          <p:cNvSpPr txBox="1"/>
          <p:nvPr/>
        </p:nvSpPr>
        <p:spPr>
          <a:xfrm>
            <a:off x="7754835" y="2158652"/>
            <a:ext cx="3622617" cy="3992893"/>
          </a:xfrm>
          <a:prstGeom prst="rect">
            <a:avLst/>
          </a:prstGeom>
        </p:spPr>
        <p:txBody>
          <a:bodyPr vert="horz" lIns="91440" tIns="45720" rIns="91440" bIns="45720" rtlCol="0" anchor="t">
            <a:normAutofit/>
          </a:bodyPr>
          <a:lstStyle/>
          <a:p>
            <a:pPr marL="285750" indent="-228600" defTabSz="914400">
              <a:lnSpc>
                <a:spcPct val="90000"/>
              </a:lnSpc>
              <a:spcBef>
                <a:spcPts val="1000"/>
              </a:spcBef>
              <a:buFont typeface="Arial" panose="020B0604020202020204" pitchFamily="34" charset="0"/>
              <a:buChar char="•"/>
            </a:pPr>
            <a:r>
              <a:rPr lang="en-US" sz="2000" dirty="0"/>
              <a:t>I wonder what it was like to live in an Iron Age Roundhouse?</a:t>
            </a:r>
          </a:p>
          <a:p>
            <a:pPr marL="285750" indent="-228600" defTabSz="914400">
              <a:lnSpc>
                <a:spcPct val="90000"/>
              </a:lnSpc>
              <a:spcBef>
                <a:spcPts val="1000"/>
              </a:spcBef>
              <a:buFont typeface="Arial" panose="020B0604020202020204" pitchFamily="34" charset="0"/>
              <a:buChar char="•"/>
            </a:pPr>
            <a:r>
              <a:rPr lang="en-US" sz="2000" dirty="0"/>
              <a:t>It might have been a bit chilly and damp, but they did have a </a:t>
            </a:r>
            <a:r>
              <a:rPr lang="en-US" sz="2000" dirty="0" err="1"/>
              <a:t>cosy</a:t>
            </a:r>
            <a:r>
              <a:rPr lang="en-US" sz="2000" dirty="0"/>
              <a:t> fire in the middle for cooking and for keeping warm, so it might not have been that bad.</a:t>
            </a:r>
          </a:p>
          <a:p>
            <a:pPr marL="285750" indent="-228600" defTabSz="914400">
              <a:lnSpc>
                <a:spcPct val="90000"/>
              </a:lnSpc>
              <a:spcBef>
                <a:spcPts val="1000"/>
              </a:spcBef>
              <a:buFont typeface="Arial" panose="020B0604020202020204" pitchFamily="34" charset="0"/>
              <a:buChar char="•"/>
            </a:pPr>
            <a:r>
              <a:rPr lang="en-US" sz="2000" dirty="0"/>
              <a:t>I’m always interested in what places like this would have smelt like. Very different to our nice clean houses today!</a:t>
            </a:r>
          </a:p>
        </p:txBody>
      </p:sp>
      <p:grpSp>
        <p:nvGrpSpPr>
          <p:cNvPr id="49" name="Group 48">
            <a:extLst>
              <a:ext uri="{FF2B5EF4-FFF2-40B4-BE49-F238E27FC236}">
                <a16:creationId xmlns:a16="http://schemas.microsoft.com/office/drawing/2014/main" id="{E3B8B058-2265-2338-E720-6CDFA231E2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0" name="Rectangle 49">
              <a:extLst>
                <a:ext uri="{FF2B5EF4-FFF2-40B4-BE49-F238E27FC236}">
                  <a16:creationId xmlns:a16="http://schemas.microsoft.com/office/drawing/2014/main" id="{04D6FEE4-CBBE-669A-8AC0-EA8C06607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D5552E3-0C6F-DD4C-6EF3-AFD8C2E0C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oup of houses on a grassy hill&#10;&#10;AI-generated content may be incorrect.">
            <a:extLst>
              <a:ext uri="{FF2B5EF4-FFF2-40B4-BE49-F238E27FC236}">
                <a16:creationId xmlns:a16="http://schemas.microsoft.com/office/drawing/2014/main" id="{2BCDA4EA-29A0-08C1-6A0B-A5BE67E72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82" y="800181"/>
            <a:ext cx="6635578" cy="4910328"/>
          </a:xfrm>
          <a:prstGeom prst="rect">
            <a:avLst/>
          </a:prstGeom>
        </p:spPr>
      </p:pic>
    </p:spTree>
    <p:extLst>
      <p:ext uri="{BB962C8B-B14F-4D97-AF65-F5344CB8AC3E}">
        <p14:creationId xmlns:p14="http://schemas.microsoft.com/office/powerpoint/2010/main" val="188917676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131</TotalTime>
  <Words>488</Words>
  <Application>Microsoft Office PowerPoint</Application>
  <PresentationFormat>Widescreen</PresentationFormat>
  <Paragraphs>28</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Calibri</vt:lpstr>
      <vt:lpstr>Calibri Light</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Lindsay Banfield</dc:creator>
  <cp:lastModifiedBy>Frances Morgan</cp:lastModifiedBy>
  <cp:revision>6</cp:revision>
  <dcterms:created xsi:type="dcterms:W3CDTF">2025-10-07T11:37:51Z</dcterms:created>
  <dcterms:modified xsi:type="dcterms:W3CDTF">2025-10-08T07:41:11Z</dcterms:modified>
</cp:coreProperties>
</file>