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24FF0-4E3A-4D46-9A04-3D718E21C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A79C6D-B0C7-E176-2FE8-B04E3ECBCF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9935BC-3961-C3E4-B9F3-06687B226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97348-F853-A8F9-E83A-1530BEFF6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D55A0-442B-7953-9261-64C105195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1007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4CFAB-73BD-1525-336E-9822DCB83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597B6B-989A-177D-CD29-B4FBAD17D8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6DF96B-EDBE-DDAA-BBB3-1EC3F1B5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D004DD-82DB-7668-04D8-F880774BB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ED09B-31F3-1A36-DA73-DA31B6723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588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4DC04B-055B-3F9E-98C7-4D054E832F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09DB5A-1AAA-22A3-7202-B06971ACE3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B9452B-E93D-A612-ECD3-8324AF5DD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787DE5-62C1-BF3E-AC94-95F2E3EB6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5F66F-BDC4-8DB5-AA2B-32A7F60A7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385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8FCDE-E0A1-3D60-F2B1-9FC162FC4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0B554F-D06B-F97F-8BAB-BBCF5B2E1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3FDB33-3488-32FB-7F46-0B90DB794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DE1C9-EB17-7BAE-A77A-01C1A9132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A825B8-E1D0-5404-2332-1D897A339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668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B461E-0DB5-5650-DBA3-BABF8ED58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0DA42A-8D82-9CFD-B966-125FFFC7B6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64CF10-5E7A-0821-A74C-B62BCB004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E96886-9C65-A13C-2E7B-A0F0B59CF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223B1-2F4C-DAF3-A8A7-ED2CE5948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41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59279-9C60-9DAD-E35A-1B2A0CDFE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FFBA6-02A6-3E9C-5555-BD10FEB2EC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89FB1B-9A91-8843-6CF3-0C03324B38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B05DCA-6D5F-7769-0E59-A6C2A29F0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57C117-B405-A60F-881F-FBE337628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4D5BBE-D1DA-8130-2BC1-D18A0F3E8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2370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A3ECA-29D8-30C8-267C-663C62C77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C45EC-F4DF-6817-1E7D-2E9640763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65E47E-1D15-A7B5-B9B8-C96C62DB55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233263-C70E-625C-917D-4EC04CD17B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EB0E35-5C3B-DC11-890B-02A22EEA1C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BC528C-4B8C-555A-BEB9-32BFFDAAA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F20F5E-A855-F37A-23B0-4F838DE56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D86B5F-8C26-D980-FFA0-69DAD5072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89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E3B67-0472-C6FF-63F4-F0AA7DA6D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45C4C2-6F0A-EC38-22EC-22E8E466D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C959F0-68ED-55EE-6FF5-F5EF31706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B28D1F-052A-BE40-4951-E6FB6FA01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5698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56DD7A-4AD3-D906-B1C3-90CC0DDB5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28D6BA-8434-6763-7EDE-69C85A2BB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D405B8-1D77-E915-BFBE-F11F6F913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432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AE207-B1BF-C964-6E29-EA03AA4C8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B8340-5FB8-4E02-055B-1DCF0EF23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BCA17E-21BC-22AE-7BA8-BB7FF72972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4CB628-71C4-B2E2-C81E-DF16992AA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2CF661-8F99-6943-CFB3-D53B72627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E0F6E9-64DA-50D2-260E-7A7F2292A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25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8A3B0-3F93-ACAF-1139-0509574AC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E9657D-8575-5898-9A9F-524A6DEF2E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1B1B49-7C4C-6C53-D6A9-C3722F7A4F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F49E14-C52B-A9C2-0251-5FBB11A9B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6CB9EF-ECA4-8718-C5D7-C399DFC08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0A7243-0229-30F0-39F8-2330603D2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2379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0BDC25-7A7E-AC7A-876A-35DA7827B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63CB4C-41A3-A938-AFD5-9D4AC6BDB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CF9486-287E-E154-9041-9DBC16C514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5064C6-280E-45EB-B939-59032CA05FC5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386A55-58DC-D9A4-FCD5-8DECBD1E51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A6EEB4-F3DB-C17E-991A-C4EC2A567B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20C5C2-5619-41EB-9569-7CB5AF059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05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solated Objects: Old Black Telephone ...">
            <a:extLst>
              <a:ext uri="{FF2B5EF4-FFF2-40B4-BE49-F238E27FC236}">
                <a16:creationId xmlns:a16="http://schemas.microsoft.com/office/drawing/2014/main" id="{A75512BB-E4EA-12CD-B86D-78B89146B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21" y="545783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pple iPhone X 64GB Unlocked GSM Phone ...">
            <a:extLst>
              <a:ext uri="{FF2B5EF4-FFF2-40B4-BE49-F238E27FC236}">
                <a16:creationId xmlns:a16="http://schemas.microsoft.com/office/drawing/2014/main" id="{1DF79BA0-FC8F-D4FE-8B30-6CA3DAD38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550" y="345757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mpact and Portable Steam Iron with ...">
            <a:extLst>
              <a:ext uri="{FF2B5EF4-FFF2-40B4-BE49-F238E27FC236}">
                <a16:creationId xmlns:a16="http://schemas.microsoft.com/office/drawing/2014/main" id="{BBBDF662-3C63-3749-0402-32EE3372C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941" y="374333"/>
            <a:ext cx="239077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arly Technology - Buy 20th Century ...">
            <a:extLst>
              <a:ext uri="{FF2B5EF4-FFF2-40B4-BE49-F238E27FC236}">
                <a16:creationId xmlns:a16="http://schemas.microsoft.com/office/drawing/2014/main" id="{494DFC37-E628-A7EE-C435-0B2D5F3FB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41" y="3429000"/>
            <a:ext cx="28098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omputer | Definition, History ...">
            <a:extLst>
              <a:ext uri="{FF2B5EF4-FFF2-40B4-BE49-F238E27FC236}">
                <a16:creationId xmlns:a16="http://schemas.microsoft.com/office/drawing/2014/main" id="{34282E87-E959-58A5-EBDF-4410C8F2C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25" y="4369119"/>
            <a:ext cx="2581275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Roseberys London | A large quantity of ...">
            <a:extLst>
              <a:ext uri="{FF2B5EF4-FFF2-40B4-BE49-F238E27FC236}">
                <a16:creationId xmlns:a16="http://schemas.microsoft.com/office/drawing/2014/main" id="{A4AB9F29-8799-FDEE-D24C-AEBCEB329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73" y="3479398"/>
            <a:ext cx="3079543" cy="231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85E37D-B458-1EF2-848F-5B458786293E}"/>
              </a:ext>
            </a:extLst>
          </p:cNvPr>
          <p:cNvSpPr txBox="1"/>
          <p:nvPr/>
        </p:nvSpPr>
        <p:spPr>
          <a:xfrm>
            <a:off x="4484847" y="2530185"/>
            <a:ext cx="3611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20</a:t>
            </a:r>
            <a:r>
              <a:rPr lang="en-GB" sz="4000" baseline="30000" dirty="0"/>
              <a:t>th</a:t>
            </a:r>
            <a:r>
              <a:rPr lang="en-GB" sz="4000" dirty="0"/>
              <a:t> Century</a:t>
            </a:r>
          </a:p>
        </p:txBody>
      </p:sp>
    </p:spTree>
    <p:extLst>
      <p:ext uri="{BB962C8B-B14F-4D97-AF65-F5344CB8AC3E}">
        <p14:creationId xmlns:p14="http://schemas.microsoft.com/office/powerpoint/2010/main" val="2340844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0D48F8-B14D-0D09-6DE4-F22504A3C038}"/>
              </a:ext>
            </a:extLst>
          </p:cNvPr>
          <p:cNvSpPr txBox="1"/>
          <p:nvPr/>
        </p:nvSpPr>
        <p:spPr>
          <a:xfrm>
            <a:off x="4484847" y="2530185"/>
            <a:ext cx="3611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Victorian</a:t>
            </a:r>
          </a:p>
        </p:txBody>
      </p:sp>
      <p:pic>
        <p:nvPicPr>
          <p:cNvPr id="2050" name="Picture 2" descr="Bellows Camera, Victorian, Original ...">
            <a:extLst>
              <a:ext uri="{FF2B5EF4-FFF2-40B4-BE49-F238E27FC236}">
                <a16:creationId xmlns:a16="http://schemas.microsoft.com/office/drawing/2014/main" id="{A79D271A-585F-CAFD-A74A-0C8B8385A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9088" y="358056"/>
            <a:ext cx="23050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lat Iron, Victorian, Original | Object ...">
            <a:extLst>
              <a:ext uri="{FF2B5EF4-FFF2-40B4-BE49-F238E27FC236}">
                <a16:creationId xmlns:a16="http://schemas.microsoft.com/office/drawing/2014/main" id="{FA32FF35-D75D-A380-0E22-D5EFB09ED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70" y="774192"/>
            <a:ext cx="2640594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arly Victorian tea set">
            <a:extLst>
              <a:ext uri="{FF2B5EF4-FFF2-40B4-BE49-F238E27FC236}">
                <a16:creationId xmlns:a16="http://schemas.microsoft.com/office/drawing/2014/main" id="{6CA6C380-C41C-11C1-7376-DDB159A1C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777" y="3950208"/>
            <a:ext cx="3633107" cy="203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arpet Beaters, Victorian, Original ...">
            <a:extLst>
              <a:ext uri="{FF2B5EF4-FFF2-40B4-BE49-F238E27FC236}">
                <a16:creationId xmlns:a16="http://schemas.microsoft.com/office/drawing/2014/main" id="{6A80C9B2-6C8A-249C-BD24-CA4F6683E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040" y="3347159"/>
            <a:ext cx="3100197" cy="234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Fire Bellows, Victorian, Original | Object Lessons - Work &amp; Innovation:  Victorians">
            <a:extLst>
              <a:ext uri="{FF2B5EF4-FFF2-40B4-BE49-F238E27FC236}">
                <a16:creationId xmlns:a16="http://schemas.microsoft.com/office/drawing/2014/main" id="{90770A86-0498-DB7D-E3E8-82EDD9CBC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012" y="482095"/>
            <a:ext cx="3609975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A Gramophone | Market Lavington Museum">
            <a:extLst>
              <a:ext uri="{FF2B5EF4-FFF2-40B4-BE49-F238E27FC236}">
                <a16:creationId xmlns:a16="http://schemas.microsoft.com/office/drawing/2014/main" id="{CDE10BD1-6425-0C7A-8B75-ADCFB71F33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249" y="3753040"/>
            <a:ext cx="1876425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145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A89513-8EFE-12BD-2DAF-9336A84BB4BD}"/>
              </a:ext>
            </a:extLst>
          </p:cNvPr>
          <p:cNvSpPr txBox="1"/>
          <p:nvPr/>
        </p:nvSpPr>
        <p:spPr>
          <a:xfrm>
            <a:off x="4484847" y="2530185"/>
            <a:ext cx="3611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Georgian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07B919-EC7C-AD16-30DF-E538717EE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06" y="588263"/>
            <a:ext cx="3166655" cy="1941921"/>
          </a:xfrm>
          <a:prstGeom prst="rect">
            <a:avLst/>
          </a:prstGeom>
        </p:spPr>
      </p:pic>
      <p:pic>
        <p:nvPicPr>
          <p:cNvPr id="3074" name="Picture 2" descr="Georgian-era teapot">
            <a:extLst>
              <a:ext uri="{FF2B5EF4-FFF2-40B4-BE49-F238E27FC236}">
                <a16:creationId xmlns:a16="http://schemas.microsoft.com/office/drawing/2014/main" id="{9A5FDF9A-27DF-3178-C789-12EBEEC4F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244" y="396050"/>
            <a:ext cx="3467714" cy="194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eorgian jewellery | Hattons Antiques">
            <a:extLst>
              <a:ext uri="{FF2B5EF4-FFF2-40B4-BE49-F238E27FC236}">
                <a16:creationId xmlns:a16="http://schemas.microsoft.com/office/drawing/2014/main" id="{9545D418-F7AD-0076-D780-8A0CC6D7D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723" y="3328416"/>
            <a:ext cx="3183827" cy="318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Georgian fashion: Undressing the Georgians">
            <a:extLst>
              <a:ext uri="{FF2B5EF4-FFF2-40B4-BE49-F238E27FC236}">
                <a16:creationId xmlns:a16="http://schemas.microsoft.com/office/drawing/2014/main" id="{AF53494A-0D97-32E5-B6E8-3C145ABA7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06" y="3835718"/>
            <a:ext cx="3905432" cy="243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Georgian Furniture ...">
            <a:extLst>
              <a:ext uri="{FF2B5EF4-FFF2-40B4-BE49-F238E27FC236}">
                <a16:creationId xmlns:a16="http://schemas.microsoft.com/office/drawing/2014/main" id="{2137C1D8-3284-10EA-7669-45D1EC3A6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612" y="396050"/>
            <a:ext cx="239077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939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D631C0-5DCF-6AA3-35A7-71A948374B93}"/>
              </a:ext>
            </a:extLst>
          </p:cNvPr>
          <p:cNvSpPr txBox="1"/>
          <p:nvPr/>
        </p:nvSpPr>
        <p:spPr>
          <a:xfrm>
            <a:off x="3661267" y="2600620"/>
            <a:ext cx="48694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Tudors and Stuarts</a:t>
            </a:r>
          </a:p>
        </p:txBody>
      </p:sp>
      <p:pic>
        <p:nvPicPr>
          <p:cNvPr id="4098" name="Picture 2" descr="Tudor and Stuart - The Herbert Art ...">
            <a:extLst>
              <a:ext uri="{FF2B5EF4-FFF2-40B4-BE49-F238E27FC236}">
                <a16:creationId xmlns:a16="http://schemas.microsoft.com/office/drawing/2014/main" id="{0A450F0B-0915-349F-220F-9F97DB69A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760" y="325002"/>
            <a:ext cx="3258835" cy="216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Tudors - Museums">
            <a:extLst>
              <a:ext uri="{FF2B5EF4-FFF2-40B4-BE49-F238E27FC236}">
                <a16:creationId xmlns:a16="http://schemas.microsoft.com/office/drawing/2014/main" id="{55ACB35C-3FD6-8B20-26AC-0542C6B21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49" y="221715"/>
            <a:ext cx="3414048" cy="227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Wooden Trencher &amp; Pewter Plate, Tudor ...">
            <a:extLst>
              <a:ext uri="{FF2B5EF4-FFF2-40B4-BE49-F238E27FC236}">
                <a16:creationId xmlns:a16="http://schemas.microsoft.com/office/drawing/2014/main" id="{55ACA4CE-9D96-4945-AC80-67E44C9EC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78" y="3656506"/>
            <a:ext cx="4282518" cy="269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10 Everyday Objects From Tudor Times ...">
            <a:extLst>
              <a:ext uri="{FF2B5EF4-FFF2-40B4-BE49-F238E27FC236}">
                <a16:creationId xmlns:a16="http://schemas.microsoft.com/office/drawing/2014/main" id="{D5790CDA-1A67-BEC1-21B2-912F21FDB3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538" y="3415517"/>
            <a:ext cx="2730388" cy="274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804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39A048-59FC-80CF-7BBF-5E48910C3E33}"/>
              </a:ext>
            </a:extLst>
          </p:cNvPr>
          <p:cNvSpPr txBox="1"/>
          <p:nvPr/>
        </p:nvSpPr>
        <p:spPr>
          <a:xfrm>
            <a:off x="3661267" y="2600620"/>
            <a:ext cx="5336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Middle Ages (Medieval)</a:t>
            </a:r>
          </a:p>
        </p:txBody>
      </p:sp>
      <p:pic>
        <p:nvPicPr>
          <p:cNvPr id="5122" name="Picture 2" descr="Over 21 000 medieval items found in ...">
            <a:extLst>
              <a:ext uri="{FF2B5EF4-FFF2-40B4-BE49-F238E27FC236}">
                <a16:creationId xmlns:a16="http://schemas.microsoft.com/office/drawing/2014/main" id="{FAA2FEDF-2A7A-F202-1056-5C42B0DD5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01" y="528066"/>
            <a:ext cx="3810759" cy="183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Medieval Art and The Cloisters - The ...">
            <a:extLst>
              <a:ext uri="{FF2B5EF4-FFF2-40B4-BE49-F238E27FC236}">
                <a16:creationId xmlns:a16="http://schemas.microsoft.com/office/drawing/2014/main" id="{60C91C74-C4E5-88DB-9709-66B5AB137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713" y="204026"/>
            <a:ext cx="2938844" cy="235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Everyday Life in the Middle Ages ...">
            <a:extLst>
              <a:ext uri="{FF2B5EF4-FFF2-40B4-BE49-F238E27FC236}">
                <a16:creationId xmlns:a16="http://schemas.microsoft.com/office/drawing/2014/main" id="{368511DF-5D90-D697-C188-FD4602448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355" y="3702558"/>
            <a:ext cx="2457450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Top 20 Artifacts from the Medieval Period">
            <a:extLst>
              <a:ext uri="{FF2B5EF4-FFF2-40B4-BE49-F238E27FC236}">
                <a16:creationId xmlns:a16="http://schemas.microsoft.com/office/drawing/2014/main" id="{BE35A014-5A43-5B19-B113-BF5C5DF7C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533" y="3853637"/>
            <a:ext cx="3553112" cy="224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Important Weapons of the Middle Ages">
            <a:extLst>
              <a:ext uri="{FF2B5EF4-FFF2-40B4-BE49-F238E27FC236}">
                <a16:creationId xmlns:a16="http://schemas.microsoft.com/office/drawing/2014/main" id="{61700475-689D-C7B9-8F6D-4800F6E40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478" y="3308506"/>
            <a:ext cx="2457450" cy="335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935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B4CB0D-EB85-4956-6945-8F56E60779EE}"/>
              </a:ext>
            </a:extLst>
          </p:cNvPr>
          <p:cNvSpPr txBox="1"/>
          <p:nvPr/>
        </p:nvSpPr>
        <p:spPr>
          <a:xfrm>
            <a:off x="4795123" y="2618908"/>
            <a:ext cx="5336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Norman</a:t>
            </a:r>
          </a:p>
        </p:txBody>
      </p:sp>
      <p:pic>
        <p:nvPicPr>
          <p:cNvPr id="6146" name="Picture 2" descr="Norman Penny">
            <a:extLst>
              <a:ext uri="{FF2B5EF4-FFF2-40B4-BE49-F238E27FC236}">
                <a16:creationId xmlns:a16="http://schemas.microsoft.com/office/drawing/2014/main" id="{363FD27A-D6FF-CD50-6572-96255771C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8" y="516636"/>
            <a:ext cx="3366707" cy="1879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Norman Conquest &amp; Medieval Period ...">
            <a:extLst>
              <a:ext uri="{FF2B5EF4-FFF2-40B4-BE49-F238E27FC236}">
                <a16:creationId xmlns:a16="http://schemas.microsoft.com/office/drawing/2014/main" id="{D8CB3C48-2B12-6BB7-6B36-8C86A117D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989" y="384619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Norman Conquest &amp; Medieval Period ...">
            <a:extLst>
              <a:ext uri="{FF2B5EF4-FFF2-40B4-BE49-F238E27FC236}">
                <a16:creationId xmlns:a16="http://schemas.microsoft.com/office/drawing/2014/main" id="{296B1D29-8FB7-7916-E301-0DB3561EB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798" y="3651218"/>
            <a:ext cx="2690146" cy="269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Anglo-Norman England (Three) - The ...">
            <a:extLst>
              <a:ext uri="{FF2B5EF4-FFF2-40B4-BE49-F238E27FC236}">
                <a16:creationId xmlns:a16="http://schemas.microsoft.com/office/drawing/2014/main" id="{93FB250F-9747-AE21-BAF0-3EB55076B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157" y="3943817"/>
            <a:ext cx="3624453" cy="24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Norman Cooking Pot">
            <a:extLst>
              <a:ext uri="{FF2B5EF4-FFF2-40B4-BE49-F238E27FC236}">
                <a16:creationId xmlns:a16="http://schemas.microsoft.com/office/drawing/2014/main" id="{44B19BDE-1DC5-1078-3D10-869D71650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634" y="474767"/>
            <a:ext cx="3516732" cy="196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389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nglo-Saxon jewellery: from burials to ...">
            <a:extLst>
              <a:ext uri="{FF2B5EF4-FFF2-40B4-BE49-F238E27FC236}">
                <a16:creationId xmlns:a16="http://schemas.microsoft.com/office/drawing/2014/main" id="{2B4B0951-E488-8AE8-8570-6A2E0F11E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849" y="698944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Sutton Hoo helmet">
            <a:extLst>
              <a:ext uri="{FF2B5EF4-FFF2-40B4-BE49-F238E27FC236}">
                <a16:creationId xmlns:a16="http://schemas.microsoft.com/office/drawing/2014/main" id="{0EC7D425-A03B-6E90-4C14-0EB6FACFC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482" y="548640"/>
            <a:ext cx="3649436" cy="204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4A437C-C035-04B4-6183-3A3C69578308}"/>
              </a:ext>
            </a:extLst>
          </p:cNvPr>
          <p:cNvSpPr txBox="1"/>
          <p:nvPr/>
        </p:nvSpPr>
        <p:spPr>
          <a:xfrm>
            <a:off x="4347067" y="2721114"/>
            <a:ext cx="5336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Anglo Saxon</a:t>
            </a:r>
          </a:p>
        </p:txBody>
      </p:sp>
      <p:pic>
        <p:nvPicPr>
          <p:cNvPr id="7174" name="Picture 6" descr="Anglo-Saxon and Viking Crafts ...">
            <a:extLst>
              <a:ext uri="{FF2B5EF4-FFF2-40B4-BE49-F238E27FC236}">
                <a16:creationId xmlns:a16="http://schemas.microsoft.com/office/drawing/2014/main" id="{13A6D78F-BFAE-266F-2D74-284870C9B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78" y="3813822"/>
            <a:ext cx="3646989" cy="248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Anglo-Saxons Archives - Virtual Museum">
            <a:extLst>
              <a:ext uri="{FF2B5EF4-FFF2-40B4-BE49-F238E27FC236}">
                <a16:creationId xmlns:a16="http://schemas.microsoft.com/office/drawing/2014/main" id="{60A227E4-7759-406E-6525-096C73DBC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578" y="4087278"/>
            <a:ext cx="2371725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ANGLO-SAXONS | Ashmolean Museum">
            <a:extLst>
              <a:ext uri="{FF2B5EF4-FFF2-40B4-BE49-F238E27FC236}">
                <a16:creationId xmlns:a16="http://schemas.microsoft.com/office/drawing/2014/main" id="{2BDA3D41-7C93-21DA-C144-5599F2D28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494" y="4087278"/>
            <a:ext cx="3071108" cy="204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Anglo-Saxon collection | National ...">
            <a:extLst>
              <a:ext uri="{FF2B5EF4-FFF2-40B4-BE49-F238E27FC236}">
                <a16:creationId xmlns:a16="http://schemas.microsoft.com/office/drawing/2014/main" id="{1CC308F4-BEDC-204A-5191-417984BE9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519" y="488442"/>
            <a:ext cx="247650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860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FC66E5-C4F3-D117-3D85-1362127C2FC3}"/>
              </a:ext>
            </a:extLst>
          </p:cNvPr>
          <p:cNvSpPr txBox="1"/>
          <p:nvPr/>
        </p:nvSpPr>
        <p:spPr>
          <a:xfrm>
            <a:off x="4347067" y="2721114"/>
            <a:ext cx="5336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Roman</a:t>
            </a:r>
          </a:p>
        </p:txBody>
      </p:sp>
      <p:pic>
        <p:nvPicPr>
          <p:cNvPr id="8194" name="Picture 2" descr="ANCIENT ROME | Ashmolean Museum">
            <a:extLst>
              <a:ext uri="{FF2B5EF4-FFF2-40B4-BE49-F238E27FC236}">
                <a16:creationId xmlns:a16="http://schemas.microsoft.com/office/drawing/2014/main" id="{2345C651-CF58-F90B-E9F7-2CB854356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08623"/>
            <a:ext cx="3137238" cy="208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ancient Rome ...">
            <a:extLst>
              <a:ext uri="{FF2B5EF4-FFF2-40B4-BE49-F238E27FC236}">
                <a16:creationId xmlns:a16="http://schemas.microsoft.com/office/drawing/2014/main" id="{3DC0770E-E399-0C7F-35F2-7F2ABFF32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1936" y="337584"/>
            <a:ext cx="2823210" cy="238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ousehold Objects from Ancient Rome ...">
            <a:extLst>
              <a:ext uri="{FF2B5EF4-FFF2-40B4-BE49-F238E27FC236}">
                <a16:creationId xmlns:a16="http://schemas.microsoft.com/office/drawing/2014/main" id="{55906772-59F4-B40D-FA74-59A1D11ED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653049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5 typical Roman items - Empire des Monnaies">
            <a:extLst>
              <a:ext uri="{FF2B5EF4-FFF2-40B4-BE49-F238E27FC236}">
                <a16:creationId xmlns:a16="http://schemas.microsoft.com/office/drawing/2014/main" id="{B516DAD6-7981-B0AC-86F5-587EFDED2E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7"/>
          <a:stretch>
            <a:fillRect/>
          </a:stretch>
        </p:blipFill>
        <p:spPr bwMode="auto">
          <a:xfrm>
            <a:off x="900113" y="4077460"/>
            <a:ext cx="4227995" cy="208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Ancient Roman artifacts ...">
            <a:extLst>
              <a:ext uri="{FF2B5EF4-FFF2-40B4-BE49-F238E27FC236}">
                <a16:creationId xmlns:a16="http://schemas.microsoft.com/office/drawing/2014/main" id="{90F3332E-20A9-E79C-AC42-5805483E5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478" y="3747501"/>
            <a:ext cx="18669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63,700+ Roman Artefacts Stock Photos ...">
            <a:extLst>
              <a:ext uri="{FF2B5EF4-FFF2-40B4-BE49-F238E27FC236}">
                <a16:creationId xmlns:a16="http://schemas.microsoft.com/office/drawing/2014/main" id="{A2A0C1F4-8133-0E2A-5B20-33F633894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885" y="3612452"/>
            <a:ext cx="3895832" cy="259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613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3DC405-02D3-C894-A36E-A711E0111958}"/>
              </a:ext>
            </a:extLst>
          </p:cNvPr>
          <p:cNvSpPr txBox="1"/>
          <p:nvPr/>
        </p:nvSpPr>
        <p:spPr>
          <a:xfrm>
            <a:off x="4347067" y="2721114"/>
            <a:ext cx="5336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Iron Age</a:t>
            </a:r>
          </a:p>
        </p:txBody>
      </p:sp>
      <p:pic>
        <p:nvPicPr>
          <p:cNvPr id="9218" name="Picture 2" descr="Highlight 9 - Cotswold Archaeology">
            <a:extLst>
              <a:ext uri="{FF2B5EF4-FFF2-40B4-BE49-F238E27FC236}">
                <a16:creationId xmlns:a16="http://schemas.microsoft.com/office/drawing/2014/main" id="{910AE72F-7A38-5223-D068-551263E1ED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28" y="347663"/>
            <a:ext cx="1828800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Stone Age to Iron Age - Folkestone ...">
            <a:extLst>
              <a:ext uri="{FF2B5EF4-FFF2-40B4-BE49-F238E27FC236}">
                <a16:creationId xmlns:a16="http://schemas.microsoft.com/office/drawing/2014/main" id="{343C75A4-7649-D1B9-B39B-ED0943323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073" y="426911"/>
            <a:ext cx="3137238" cy="208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Exploring the British Iron Age: 7 ...">
            <a:extLst>
              <a:ext uri="{FF2B5EF4-FFF2-40B4-BE49-F238E27FC236}">
                <a16:creationId xmlns:a16="http://schemas.microsoft.com/office/drawing/2014/main" id="{469DB6BA-8D34-5819-2C5D-E4A11E6E3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87" y="3849815"/>
            <a:ext cx="3100339" cy="250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Middle Iron Age pot | Hide and Seek">
            <a:extLst>
              <a:ext uri="{FF2B5EF4-FFF2-40B4-BE49-F238E27FC236}">
                <a16:creationId xmlns:a16="http://schemas.microsoft.com/office/drawing/2014/main" id="{E6027DEF-DB81-4E88-A392-22756CD446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2"/>
          <a:stretch>
            <a:fillRect/>
          </a:stretch>
        </p:blipFill>
        <p:spPr bwMode="auto">
          <a:xfrm>
            <a:off x="8307134" y="426911"/>
            <a:ext cx="2927794" cy="27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BBC Bitesize">
            <a:extLst>
              <a:ext uri="{FF2B5EF4-FFF2-40B4-BE49-F238E27FC236}">
                <a16:creationId xmlns:a16="http://schemas.microsoft.com/office/drawing/2014/main" id="{D82A0ACB-DFD0-3A6E-28BE-A633A209A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799042" y="3372991"/>
            <a:ext cx="2495164" cy="344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659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18</Words>
  <Application>Microsoft Office PowerPoint</Application>
  <PresentationFormat>Widescreen</PresentationFormat>
  <Paragraphs>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Lindsay Banfield</dc:creator>
  <cp:lastModifiedBy>Lindsay Banfield</cp:lastModifiedBy>
  <cp:revision>1</cp:revision>
  <dcterms:created xsi:type="dcterms:W3CDTF">2025-09-09T15:06:55Z</dcterms:created>
  <dcterms:modified xsi:type="dcterms:W3CDTF">2025-09-09T15:34:36Z</dcterms:modified>
</cp:coreProperties>
</file>