
<file path=[Content_Types].xml><?xml version="1.0" encoding="utf-8"?>
<Types xmlns="http://schemas.openxmlformats.org/package/2006/content-types">
  <Default Extension="gif" ContentType="image/gif"/>
  <Default Extension="jfif" ContentType="image/jpeg"/>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6"/>
  </p:notesMasterIdLst>
  <p:sldIdLst>
    <p:sldId id="256" r:id="rId2"/>
    <p:sldId id="279" r:id="rId3"/>
    <p:sldId id="257" r:id="rId4"/>
    <p:sldId id="258" r:id="rId5"/>
    <p:sldId id="259" r:id="rId6"/>
    <p:sldId id="260" r:id="rId7"/>
    <p:sldId id="261" r:id="rId8"/>
    <p:sldId id="262" r:id="rId9"/>
    <p:sldId id="270" r:id="rId10"/>
    <p:sldId id="271" r:id="rId11"/>
    <p:sldId id="272" r:id="rId12"/>
    <p:sldId id="273" r:id="rId13"/>
    <p:sldId id="274" r:id="rId14"/>
    <p:sldId id="275" r:id="rId15"/>
    <p:sldId id="276" r:id="rId16"/>
    <p:sldId id="264" r:id="rId17"/>
    <p:sldId id="267" r:id="rId18"/>
    <p:sldId id="266" r:id="rId19"/>
    <p:sldId id="278" r:id="rId20"/>
    <p:sldId id="268" r:id="rId21"/>
    <p:sldId id="269" r:id="rId22"/>
    <p:sldId id="280" r:id="rId23"/>
    <p:sldId id="277" r:id="rId24"/>
    <p:sldId id="281" r:id="rId2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14" autoAdjust="0"/>
    <p:restoredTop sz="94660"/>
  </p:normalViewPr>
  <p:slideViewPr>
    <p:cSldViewPr snapToGrid="0">
      <p:cViewPr varScale="1">
        <p:scale>
          <a:sx n="105" d="100"/>
          <a:sy n="105" d="100"/>
        </p:scale>
        <p:origin x="2388"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ndsay Banfield" userId="bb0d7baa-4d03-4b10-9138-ee08136b27fb" providerId="ADAL" clId="{934AB514-CE94-443F-970E-0DC7433BB471}"/>
    <pc:docChg chg="custSel modSld">
      <pc:chgData name="Lindsay Banfield" userId="bb0d7baa-4d03-4b10-9138-ee08136b27fb" providerId="ADAL" clId="{934AB514-CE94-443F-970E-0DC7433BB471}" dt="2025-09-08T14:04:34.701" v="1544" actId="20577"/>
      <pc:docMkLst>
        <pc:docMk/>
      </pc:docMkLst>
      <pc:sldChg chg="modNotesTx">
        <pc:chgData name="Lindsay Banfield" userId="bb0d7baa-4d03-4b10-9138-ee08136b27fb" providerId="ADAL" clId="{934AB514-CE94-443F-970E-0DC7433BB471}" dt="2025-09-08T13:55:58.006" v="250" actId="20577"/>
        <pc:sldMkLst>
          <pc:docMk/>
          <pc:sldMk cId="149964056" sldId="264"/>
        </pc:sldMkLst>
      </pc:sldChg>
      <pc:sldChg chg="modNotesTx">
        <pc:chgData name="Lindsay Banfield" userId="bb0d7baa-4d03-4b10-9138-ee08136b27fb" providerId="ADAL" clId="{934AB514-CE94-443F-970E-0DC7433BB471}" dt="2025-09-08T13:57:51.726" v="632" actId="20577"/>
        <pc:sldMkLst>
          <pc:docMk/>
          <pc:sldMk cId="3888722993" sldId="266"/>
        </pc:sldMkLst>
      </pc:sldChg>
      <pc:sldChg chg="modNotesTx">
        <pc:chgData name="Lindsay Banfield" userId="bb0d7baa-4d03-4b10-9138-ee08136b27fb" providerId="ADAL" clId="{934AB514-CE94-443F-970E-0DC7433BB471}" dt="2025-09-08T13:56:45.483" v="404" actId="20577"/>
        <pc:sldMkLst>
          <pc:docMk/>
          <pc:sldMk cId="3195529871" sldId="267"/>
        </pc:sldMkLst>
      </pc:sldChg>
      <pc:sldChg chg="modNotesTx">
        <pc:chgData name="Lindsay Banfield" userId="bb0d7baa-4d03-4b10-9138-ee08136b27fb" providerId="ADAL" clId="{934AB514-CE94-443F-970E-0DC7433BB471}" dt="2025-09-08T14:04:34.701" v="1544" actId="20577"/>
        <pc:sldMkLst>
          <pc:docMk/>
          <pc:sldMk cId="2293664017" sldId="268"/>
        </pc:sldMkLst>
      </pc:sldChg>
      <pc:sldChg chg="modNotesTx">
        <pc:chgData name="Lindsay Banfield" userId="bb0d7baa-4d03-4b10-9138-ee08136b27fb" providerId="ADAL" clId="{934AB514-CE94-443F-970E-0DC7433BB471}" dt="2025-09-08T14:01:19.016" v="1190" actId="20577"/>
        <pc:sldMkLst>
          <pc:docMk/>
          <pc:sldMk cId="2441223747" sldId="278"/>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7C4FF2-794A-4ADA-91C7-2A9460769A57}" type="datetimeFigureOut">
              <a:rPr lang="en-GB" smtClean="0"/>
              <a:t>08/09/2025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35EB6B2-9EA0-4B77-8F40-9ACC22102EBE}" type="slidenum">
              <a:rPr lang="en-GB" smtClean="0"/>
              <a:t>‹#›</a:t>
            </a:fld>
            <a:endParaRPr lang="en-GB"/>
          </a:p>
        </p:txBody>
      </p:sp>
    </p:spTree>
    <p:extLst>
      <p:ext uri="{BB962C8B-B14F-4D97-AF65-F5344CB8AC3E}">
        <p14:creationId xmlns:p14="http://schemas.microsoft.com/office/powerpoint/2010/main" val="4420776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East Wear Bay is an Iron Age and Roman period site on top of the cliffs in Folkestone.</a:t>
            </a:r>
          </a:p>
          <a:p>
            <a:r>
              <a:rPr lang="en-US" dirty="0"/>
              <a:t>This photo shows the remains of the walls of the Roman villa being excavated.</a:t>
            </a:r>
          </a:p>
          <a:p>
            <a:r>
              <a:rPr lang="en-US" dirty="0"/>
              <a:t>In the distance you can see one of the Martello Towers built in the 1800’s.</a:t>
            </a:r>
            <a:endParaRPr lang="en-GB" dirty="0"/>
          </a:p>
          <a:p>
            <a:endParaRPr lang="en-GB" dirty="0"/>
          </a:p>
        </p:txBody>
      </p:sp>
      <p:sp>
        <p:nvSpPr>
          <p:cNvPr id="4" name="Slide Number Placeholder 3"/>
          <p:cNvSpPr>
            <a:spLocks noGrp="1"/>
          </p:cNvSpPr>
          <p:nvPr>
            <p:ph type="sldNum" sz="quarter" idx="5"/>
          </p:nvPr>
        </p:nvSpPr>
        <p:spPr/>
        <p:txBody>
          <a:bodyPr/>
          <a:lstStyle/>
          <a:p>
            <a:fld id="{835EB6B2-9EA0-4B77-8F40-9ACC22102EBE}" type="slidenum">
              <a:rPr lang="en-GB" smtClean="0"/>
              <a:t>2</a:t>
            </a:fld>
            <a:endParaRPr lang="en-GB"/>
          </a:p>
        </p:txBody>
      </p:sp>
    </p:spTree>
    <p:extLst>
      <p:ext uri="{BB962C8B-B14F-4D97-AF65-F5344CB8AC3E}">
        <p14:creationId xmlns:p14="http://schemas.microsoft.com/office/powerpoint/2010/main" val="17096745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Someone might have been really upset to have dropped this coin. </a:t>
            </a:r>
          </a:p>
          <a:p>
            <a:r>
              <a:rPr lang="en-GB" dirty="0"/>
              <a:t>We don’t tend to use money much nowadays as everything is paid for on cards or using our phones, but in the past coins like this may have taken a long time to earn and would be precious to someone.</a:t>
            </a:r>
          </a:p>
        </p:txBody>
      </p:sp>
      <p:sp>
        <p:nvSpPr>
          <p:cNvPr id="4" name="Slide Number Placeholder 3"/>
          <p:cNvSpPr>
            <a:spLocks noGrp="1"/>
          </p:cNvSpPr>
          <p:nvPr>
            <p:ph type="sldNum" sz="quarter" idx="5"/>
          </p:nvPr>
        </p:nvSpPr>
        <p:spPr/>
        <p:txBody>
          <a:bodyPr/>
          <a:lstStyle/>
          <a:p>
            <a:fld id="{835EB6B2-9EA0-4B77-8F40-9ACC22102EBE}" type="slidenum">
              <a:rPr lang="en-GB" smtClean="0"/>
              <a:t>12</a:t>
            </a:fld>
            <a:endParaRPr lang="en-GB"/>
          </a:p>
        </p:txBody>
      </p:sp>
    </p:spTree>
    <p:extLst>
      <p:ext uri="{BB962C8B-B14F-4D97-AF65-F5344CB8AC3E}">
        <p14:creationId xmlns:p14="http://schemas.microsoft.com/office/powerpoint/2010/main" val="15060783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hare brooch is one of the star finds from East Wear Bay. It was found in 2011.</a:t>
            </a:r>
          </a:p>
          <a:p>
            <a:r>
              <a:rPr lang="en-GB" dirty="0"/>
              <a:t>Someone probably wore it as decoration rather than to hold clothes together, as it is very small.</a:t>
            </a:r>
          </a:p>
        </p:txBody>
      </p:sp>
      <p:sp>
        <p:nvSpPr>
          <p:cNvPr id="4" name="Slide Number Placeholder 3"/>
          <p:cNvSpPr>
            <a:spLocks noGrp="1"/>
          </p:cNvSpPr>
          <p:nvPr>
            <p:ph type="sldNum" sz="quarter" idx="5"/>
          </p:nvPr>
        </p:nvSpPr>
        <p:spPr/>
        <p:txBody>
          <a:bodyPr/>
          <a:lstStyle/>
          <a:p>
            <a:fld id="{835EB6B2-9EA0-4B77-8F40-9ACC22102EBE}" type="slidenum">
              <a:rPr lang="en-GB" smtClean="0"/>
              <a:t>13</a:t>
            </a:fld>
            <a:endParaRPr lang="en-GB"/>
          </a:p>
        </p:txBody>
      </p:sp>
    </p:spTree>
    <p:extLst>
      <p:ext uri="{BB962C8B-B14F-4D97-AF65-F5344CB8AC3E}">
        <p14:creationId xmlns:p14="http://schemas.microsoft.com/office/powerpoint/2010/main" val="6271224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More modern items have also been found at East Wear Bay, such as Victorian jewellery from the 1800’s.</a:t>
            </a:r>
          </a:p>
          <a:p>
            <a:r>
              <a:rPr lang="en-GB" dirty="0"/>
              <a:t>It shows that over time, people have dropped, lost or buried things and we find them in the different layers of soil.</a:t>
            </a:r>
          </a:p>
        </p:txBody>
      </p:sp>
      <p:sp>
        <p:nvSpPr>
          <p:cNvPr id="4" name="Slide Number Placeholder 3"/>
          <p:cNvSpPr>
            <a:spLocks noGrp="1"/>
          </p:cNvSpPr>
          <p:nvPr>
            <p:ph type="sldNum" sz="quarter" idx="5"/>
          </p:nvPr>
        </p:nvSpPr>
        <p:spPr/>
        <p:txBody>
          <a:bodyPr/>
          <a:lstStyle/>
          <a:p>
            <a:fld id="{835EB6B2-9EA0-4B77-8F40-9ACC22102EBE}" type="slidenum">
              <a:rPr lang="en-GB" smtClean="0"/>
              <a:t>14</a:t>
            </a:fld>
            <a:endParaRPr lang="en-GB"/>
          </a:p>
        </p:txBody>
      </p:sp>
    </p:spTree>
    <p:extLst>
      <p:ext uri="{BB962C8B-B14F-4D97-AF65-F5344CB8AC3E}">
        <p14:creationId xmlns:p14="http://schemas.microsoft.com/office/powerpoint/2010/main" val="9499446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piece of Roman roof tile has a human footprint on it.</a:t>
            </a:r>
          </a:p>
          <a:p>
            <a:r>
              <a:rPr lang="en-GB" dirty="0"/>
              <a:t>When tiles were made out of clay, they were laid out to dry in the sun. Sometimes humans or animals would walk over them by accident, or maybe on purpose! We have also found tiles will dog, cat and pig prints on.</a:t>
            </a:r>
          </a:p>
          <a:p>
            <a:r>
              <a:rPr lang="en-GB" dirty="0"/>
              <a:t>I don’t think the person who made these tiles would be very happy they had been trodden on!</a:t>
            </a:r>
          </a:p>
        </p:txBody>
      </p:sp>
      <p:sp>
        <p:nvSpPr>
          <p:cNvPr id="4" name="Slide Number Placeholder 3"/>
          <p:cNvSpPr>
            <a:spLocks noGrp="1"/>
          </p:cNvSpPr>
          <p:nvPr>
            <p:ph type="sldNum" sz="quarter" idx="5"/>
          </p:nvPr>
        </p:nvSpPr>
        <p:spPr/>
        <p:txBody>
          <a:bodyPr/>
          <a:lstStyle/>
          <a:p>
            <a:fld id="{835EB6B2-9EA0-4B77-8F40-9ACC22102EBE}" type="slidenum">
              <a:rPr lang="en-GB" smtClean="0"/>
              <a:t>15</a:t>
            </a:fld>
            <a:endParaRPr lang="en-GB"/>
          </a:p>
        </p:txBody>
      </p:sp>
    </p:spTree>
    <p:extLst>
      <p:ext uri="{BB962C8B-B14F-4D97-AF65-F5344CB8AC3E}">
        <p14:creationId xmlns:p14="http://schemas.microsoft.com/office/powerpoint/2010/main" val="2382605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finds are all amazing, but how do we know how old they are? Some things can easily be identified as Roman or Iron Age, or Victorian. But what about other objects? How can we go back in time and find out when they are from?</a:t>
            </a:r>
          </a:p>
        </p:txBody>
      </p:sp>
      <p:sp>
        <p:nvSpPr>
          <p:cNvPr id="4" name="Slide Number Placeholder 3"/>
          <p:cNvSpPr>
            <a:spLocks noGrp="1"/>
          </p:cNvSpPr>
          <p:nvPr>
            <p:ph type="sldNum" sz="quarter" idx="5"/>
          </p:nvPr>
        </p:nvSpPr>
        <p:spPr/>
        <p:txBody>
          <a:bodyPr/>
          <a:lstStyle/>
          <a:p>
            <a:fld id="{835EB6B2-9EA0-4B77-8F40-9ACC22102EBE}" type="slidenum">
              <a:rPr lang="en-GB" smtClean="0"/>
              <a:t>16</a:t>
            </a:fld>
            <a:endParaRPr lang="en-GB"/>
          </a:p>
        </p:txBody>
      </p:sp>
    </p:spTree>
    <p:extLst>
      <p:ext uri="{BB962C8B-B14F-4D97-AF65-F5344CB8AC3E}">
        <p14:creationId xmlns:p14="http://schemas.microsoft.com/office/powerpoint/2010/main" val="27493997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bin shows us a very simple way of thinking about it. Can you answer the questions? Can you see the different layers of rubbish in the bin?</a:t>
            </a:r>
          </a:p>
        </p:txBody>
      </p:sp>
      <p:sp>
        <p:nvSpPr>
          <p:cNvPr id="4" name="Slide Number Placeholder 3"/>
          <p:cNvSpPr>
            <a:spLocks noGrp="1"/>
          </p:cNvSpPr>
          <p:nvPr>
            <p:ph type="sldNum" sz="quarter" idx="5"/>
          </p:nvPr>
        </p:nvSpPr>
        <p:spPr/>
        <p:txBody>
          <a:bodyPr/>
          <a:lstStyle/>
          <a:p>
            <a:fld id="{835EB6B2-9EA0-4B77-8F40-9ACC22102EBE}" type="slidenum">
              <a:rPr lang="en-GB" smtClean="0"/>
              <a:t>17</a:t>
            </a:fld>
            <a:endParaRPr lang="en-GB"/>
          </a:p>
        </p:txBody>
      </p:sp>
    </p:spTree>
    <p:extLst>
      <p:ext uri="{BB962C8B-B14F-4D97-AF65-F5344CB8AC3E}">
        <p14:creationId xmlns:p14="http://schemas.microsoft.com/office/powerpoint/2010/main" val="10330082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word stratigraphy is used in archaeology to describe these different layers. Can you see how we can go back in time through the layers? What do you think you might find in each of these layers?</a:t>
            </a:r>
          </a:p>
        </p:txBody>
      </p:sp>
      <p:sp>
        <p:nvSpPr>
          <p:cNvPr id="4" name="Slide Number Placeholder 3"/>
          <p:cNvSpPr>
            <a:spLocks noGrp="1"/>
          </p:cNvSpPr>
          <p:nvPr>
            <p:ph type="sldNum" sz="quarter" idx="5"/>
          </p:nvPr>
        </p:nvSpPr>
        <p:spPr/>
        <p:txBody>
          <a:bodyPr/>
          <a:lstStyle/>
          <a:p>
            <a:fld id="{835EB6B2-9EA0-4B77-8F40-9ACC22102EBE}" type="slidenum">
              <a:rPr lang="en-GB" smtClean="0"/>
              <a:t>18</a:t>
            </a:fld>
            <a:endParaRPr lang="en-GB"/>
          </a:p>
        </p:txBody>
      </p:sp>
    </p:spTree>
    <p:extLst>
      <p:ext uri="{BB962C8B-B14F-4D97-AF65-F5344CB8AC3E}">
        <p14:creationId xmlns:p14="http://schemas.microsoft.com/office/powerpoint/2010/main" val="21352003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If you are within the Canterbury catchment area, you may be able to borrow a box of time travel objects from the CAT archive. If not, you can see what you have at home, what you can borrow and some photos of different objects that you might find on an archaeological site to explore different time periods. We have added some suitable photos to the downloadable resources section.</a:t>
            </a:r>
          </a:p>
          <a:p>
            <a:r>
              <a:rPr lang="en-GB" i="0" dirty="0"/>
              <a:t>Use this time to look at some objects that you might find in each of the archaeological layers.</a:t>
            </a:r>
          </a:p>
        </p:txBody>
      </p:sp>
      <p:sp>
        <p:nvSpPr>
          <p:cNvPr id="4" name="Slide Number Placeholder 3"/>
          <p:cNvSpPr>
            <a:spLocks noGrp="1"/>
          </p:cNvSpPr>
          <p:nvPr>
            <p:ph type="sldNum" sz="quarter" idx="5"/>
          </p:nvPr>
        </p:nvSpPr>
        <p:spPr/>
        <p:txBody>
          <a:bodyPr/>
          <a:lstStyle/>
          <a:p>
            <a:fld id="{835EB6B2-9EA0-4B77-8F40-9ACC22102EBE}" type="slidenum">
              <a:rPr lang="en-GB" smtClean="0"/>
              <a:t>19</a:t>
            </a:fld>
            <a:endParaRPr lang="en-GB"/>
          </a:p>
        </p:txBody>
      </p:sp>
    </p:spTree>
    <p:extLst>
      <p:ext uri="{BB962C8B-B14F-4D97-AF65-F5344CB8AC3E}">
        <p14:creationId xmlns:p14="http://schemas.microsoft.com/office/powerpoint/2010/main" val="29816524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a more complicated look at stratigraphy and is more realistic of the sorts of layers we might find on an archaeological site. This is because humans have been digging holes and building things for thousands of years and every time they do, it changes the layers that we look at. Can you answer the questions on the slide?</a:t>
            </a:r>
          </a:p>
        </p:txBody>
      </p:sp>
      <p:sp>
        <p:nvSpPr>
          <p:cNvPr id="4" name="Slide Number Placeholder 3"/>
          <p:cNvSpPr>
            <a:spLocks noGrp="1"/>
          </p:cNvSpPr>
          <p:nvPr>
            <p:ph type="sldNum" sz="quarter" idx="5"/>
          </p:nvPr>
        </p:nvSpPr>
        <p:spPr/>
        <p:txBody>
          <a:bodyPr/>
          <a:lstStyle/>
          <a:p>
            <a:fld id="{835EB6B2-9EA0-4B77-8F40-9ACC22102EBE}" type="slidenum">
              <a:rPr lang="en-GB" smtClean="0"/>
              <a:t>20</a:t>
            </a:fld>
            <a:endParaRPr lang="en-GB"/>
          </a:p>
        </p:txBody>
      </p:sp>
    </p:spTree>
    <p:extLst>
      <p:ext uri="{BB962C8B-B14F-4D97-AF65-F5344CB8AC3E}">
        <p14:creationId xmlns:p14="http://schemas.microsoft.com/office/powerpoint/2010/main" val="28667416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site sits right on the edge of the cliff. Over the 3,000 years since the Iron Age people were here, the cliff has eroded away by the sea, wind and rain. It would have been a lot further out than it is now. </a:t>
            </a:r>
          </a:p>
          <a:p>
            <a:r>
              <a:rPr lang="en-US" dirty="0"/>
              <a:t>The site was discovered in 1924 and since then the cliffs have eroded away by 30m, so can you imagine how much has disappeared in 3,000 years!</a:t>
            </a:r>
          </a:p>
          <a:p>
            <a:r>
              <a:rPr lang="en-US" dirty="0"/>
              <a:t>It’s a race against time to find out as much as we can before it is lost to the sea forever.</a:t>
            </a:r>
          </a:p>
          <a:p>
            <a:r>
              <a:rPr lang="en-US" dirty="0"/>
              <a:t>Does anyone </a:t>
            </a:r>
            <a:r>
              <a:rPr lang="en-US" dirty="0" err="1"/>
              <a:t>recognise</a:t>
            </a:r>
            <a:r>
              <a:rPr lang="en-US" dirty="0"/>
              <a:t> where the site is and have you visited before?</a:t>
            </a:r>
          </a:p>
          <a:p>
            <a:endParaRPr lang="en-GB" dirty="0"/>
          </a:p>
        </p:txBody>
      </p:sp>
      <p:sp>
        <p:nvSpPr>
          <p:cNvPr id="4" name="Slide Number Placeholder 3"/>
          <p:cNvSpPr>
            <a:spLocks noGrp="1"/>
          </p:cNvSpPr>
          <p:nvPr>
            <p:ph type="sldNum" sz="quarter" idx="5"/>
          </p:nvPr>
        </p:nvSpPr>
        <p:spPr/>
        <p:txBody>
          <a:bodyPr/>
          <a:lstStyle/>
          <a:p>
            <a:fld id="{835EB6B2-9EA0-4B77-8F40-9ACC22102EBE}" type="slidenum">
              <a:rPr lang="en-GB" smtClean="0"/>
              <a:t>3</a:t>
            </a:fld>
            <a:endParaRPr lang="en-GB"/>
          </a:p>
        </p:txBody>
      </p:sp>
    </p:spTree>
    <p:extLst>
      <p:ext uri="{BB962C8B-B14F-4D97-AF65-F5344CB8AC3E}">
        <p14:creationId xmlns:p14="http://schemas.microsoft.com/office/powerpoint/2010/main" val="35368078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Iron Age people settled at East Wear Bay 3,000 years ago. </a:t>
            </a:r>
          </a:p>
          <a:p>
            <a:r>
              <a:rPr lang="en-US" dirty="0"/>
              <a:t>They lived in roundhouses with pointed thatched roofs and walls made from wattle and daub (a mixture of mud, animal dung and twigs).</a:t>
            </a:r>
          </a:p>
          <a:p>
            <a:r>
              <a:rPr lang="en-US" dirty="0"/>
              <a:t>In the </a:t>
            </a:r>
            <a:r>
              <a:rPr lang="en-US" dirty="0" err="1"/>
              <a:t>centre</a:t>
            </a:r>
            <a:r>
              <a:rPr lang="en-US" dirty="0"/>
              <a:t> of the roundhouse was a fire where food would be cooked.</a:t>
            </a:r>
          </a:p>
          <a:p>
            <a:r>
              <a:rPr lang="en-US" dirty="0"/>
              <a:t>By the end of the Iron Age, the roundhouses would have been safely enclosed within a ‘hillfort’, surrounded by walls and ditches, which defended the people against enemy attack.</a:t>
            </a:r>
            <a:endParaRPr lang="en-GB" dirty="0"/>
          </a:p>
          <a:p>
            <a:endParaRPr lang="en-GB" dirty="0"/>
          </a:p>
        </p:txBody>
      </p:sp>
      <p:sp>
        <p:nvSpPr>
          <p:cNvPr id="4" name="Slide Number Placeholder 3"/>
          <p:cNvSpPr>
            <a:spLocks noGrp="1"/>
          </p:cNvSpPr>
          <p:nvPr>
            <p:ph type="sldNum" sz="quarter" idx="5"/>
          </p:nvPr>
        </p:nvSpPr>
        <p:spPr/>
        <p:txBody>
          <a:bodyPr/>
          <a:lstStyle/>
          <a:p>
            <a:fld id="{835EB6B2-9EA0-4B77-8F40-9ACC22102EBE}" type="slidenum">
              <a:rPr lang="en-GB" smtClean="0"/>
              <a:t>4</a:t>
            </a:fld>
            <a:endParaRPr lang="en-GB"/>
          </a:p>
        </p:txBody>
      </p:sp>
    </p:spTree>
    <p:extLst>
      <p:ext uri="{BB962C8B-B14F-4D97-AF65-F5344CB8AC3E}">
        <p14:creationId xmlns:p14="http://schemas.microsoft.com/office/powerpoint/2010/main" val="41322521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modern-day artist’s impression of what the Iron Age settlement may have looked like at East Wear Bay.</a:t>
            </a:r>
          </a:p>
          <a:p>
            <a:r>
              <a:rPr lang="en-US" dirty="0"/>
              <a:t>Remember the Martello Tower that we saw earlier won’t be here because it was built much later.</a:t>
            </a:r>
          </a:p>
          <a:p>
            <a:r>
              <a:rPr lang="en-US" dirty="0"/>
              <a:t>Iron Age farmers grew crops and vegetables. They kept geese, goats and pigs and had large herds of cows and flocks of sheep.</a:t>
            </a:r>
          </a:p>
          <a:p>
            <a:r>
              <a:rPr lang="en-US" dirty="0"/>
              <a:t>They would do activities like weaving, making pottery and thatching the roofs.</a:t>
            </a:r>
            <a:endParaRPr lang="en-GB" dirty="0"/>
          </a:p>
          <a:p>
            <a:endParaRPr lang="en-GB" dirty="0"/>
          </a:p>
        </p:txBody>
      </p:sp>
      <p:sp>
        <p:nvSpPr>
          <p:cNvPr id="4" name="Slide Number Placeholder 3"/>
          <p:cNvSpPr>
            <a:spLocks noGrp="1"/>
          </p:cNvSpPr>
          <p:nvPr>
            <p:ph type="sldNum" sz="quarter" idx="5"/>
          </p:nvPr>
        </p:nvSpPr>
        <p:spPr/>
        <p:txBody>
          <a:bodyPr/>
          <a:lstStyle/>
          <a:p>
            <a:fld id="{835EB6B2-9EA0-4B77-8F40-9ACC22102EBE}" type="slidenum">
              <a:rPr lang="en-GB" smtClean="0"/>
              <a:t>5</a:t>
            </a:fld>
            <a:endParaRPr lang="en-GB"/>
          </a:p>
        </p:txBody>
      </p:sp>
    </p:spTree>
    <p:extLst>
      <p:ext uri="{BB962C8B-B14F-4D97-AF65-F5344CB8AC3E}">
        <p14:creationId xmlns:p14="http://schemas.microsoft.com/office/powerpoint/2010/main" val="39421572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2,000 years ago, the Romans settled at East Wear Bay bringing lots of new ideas and ways of living with them. </a:t>
            </a:r>
            <a:endParaRPr lang="en-GB" dirty="0"/>
          </a:p>
          <a:p>
            <a:endParaRPr lang="en-GB" dirty="0"/>
          </a:p>
        </p:txBody>
      </p:sp>
      <p:sp>
        <p:nvSpPr>
          <p:cNvPr id="4" name="Slide Number Placeholder 3"/>
          <p:cNvSpPr>
            <a:spLocks noGrp="1"/>
          </p:cNvSpPr>
          <p:nvPr>
            <p:ph type="sldNum" sz="quarter" idx="5"/>
          </p:nvPr>
        </p:nvSpPr>
        <p:spPr/>
        <p:txBody>
          <a:bodyPr/>
          <a:lstStyle/>
          <a:p>
            <a:fld id="{835EB6B2-9EA0-4B77-8F40-9ACC22102EBE}" type="slidenum">
              <a:rPr lang="en-GB" smtClean="0"/>
              <a:t>6</a:t>
            </a:fld>
            <a:endParaRPr lang="en-GB"/>
          </a:p>
        </p:txBody>
      </p:sp>
    </p:spTree>
    <p:extLst>
      <p:ext uri="{BB962C8B-B14F-4D97-AF65-F5344CB8AC3E}">
        <p14:creationId xmlns:p14="http://schemas.microsoft.com/office/powerpoint/2010/main" val="8694023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houses the Romans lived in were very different to the Iron Age roundhouses.</a:t>
            </a:r>
          </a:p>
          <a:p>
            <a:r>
              <a:rPr lang="en-US" dirty="0"/>
              <a:t>The Romans lived in villas and this is an artist’s impression of what the villa at East Wear Bay may have looked like.</a:t>
            </a:r>
          </a:p>
          <a:p>
            <a:r>
              <a:rPr lang="en-US" dirty="0"/>
              <a:t>The edge of the cliff is a lot further out than it is today.</a:t>
            </a:r>
          </a:p>
          <a:p>
            <a:r>
              <a:rPr lang="en-US" dirty="0"/>
              <a:t>There was a bathhouse at this villa and a room with a beautiful mosaic floor.</a:t>
            </a:r>
          </a:p>
          <a:p>
            <a:r>
              <a:rPr lang="en-US" dirty="0"/>
              <a:t>It probably had gardens where fruit, vegetables and herbs were grown.</a:t>
            </a:r>
          </a:p>
          <a:p>
            <a:r>
              <a:rPr lang="en-US" dirty="0"/>
              <a:t>Most of the villa has now disappeared into the sea.</a:t>
            </a:r>
            <a:endParaRPr lang="en-GB" dirty="0"/>
          </a:p>
          <a:p>
            <a:endParaRPr lang="en-GB" dirty="0"/>
          </a:p>
        </p:txBody>
      </p:sp>
      <p:sp>
        <p:nvSpPr>
          <p:cNvPr id="4" name="Slide Number Placeholder 3"/>
          <p:cNvSpPr>
            <a:spLocks noGrp="1"/>
          </p:cNvSpPr>
          <p:nvPr>
            <p:ph type="sldNum" sz="quarter" idx="5"/>
          </p:nvPr>
        </p:nvSpPr>
        <p:spPr/>
        <p:txBody>
          <a:bodyPr/>
          <a:lstStyle/>
          <a:p>
            <a:fld id="{835EB6B2-9EA0-4B77-8F40-9ACC22102EBE}" type="slidenum">
              <a:rPr lang="en-GB" smtClean="0"/>
              <a:t>7</a:t>
            </a:fld>
            <a:endParaRPr lang="en-GB"/>
          </a:p>
        </p:txBody>
      </p:sp>
    </p:spTree>
    <p:extLst>
      <p:ext uri="{BB962C8B-B14F-4D97-AF65-F5344CB8AC3E}">
        <p14:creationId xmlns:p14="http://schemas.microsoft.com/office/powerpoint/2010/main" val="25759928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site was discovered over 100 years ago in 1924 by an archaeologist called Samuel </a:t>
            </a:r>
            <a:r>
              <a:rPr lang="en-US" dirty="0" err="1"/>
              <a:t>Winbolt</a:t>
            </a:r>
            <a:r>
              <a:rPr lang="en-US" dirty="0"/>
              <a:t> and his daughter Rosalind.</a:t>
            </a:r>
          </a:p>
          <a:p>
            <a:r>
              <a:rPr lang="en-US" dirty="0"/>
              <a:t>They uncovered a lot of the villa.</a:t>
            </a:r>
          </a:p>
          <a:p>
            <a:r>
              <a:rPr lang="en-US" dirty="0"/>
              <a:t>They are looking at some Roman roof tile in this picture.</a:t>
            </a:r>
            <a:endParaRPr lang="en-GB" dirty="0"/>
          </a:p>
          <a:p>
            <a:endParaRPr lang="en-GB" dirty="0"/>
          </a:p>
        </p:txBody>
      </p:sp>
      <p:sp>
        <p:nvSpPr>
          <p:cNvPr id="4" name="Slide Number Placeholder 3"/>
          <p:cNvSpPr>
            <a:spLocks noGrp="1"/>
          </p:cNvSpPr>
          <p:nvPr>
            <p:ph type="sldNum" sz="quarter" idx="5"/>
          </p:nvPr>
        </p:nvSpPr>
        <p:spPr/>
        <p:txBody>
          <a:bodyPr/>
          <a:lstStyle/>
          <a:p>
            <a:fld id="{835EB6B2-9EA0-4B77-8F40-9ACC22102EBE}" type="slidenum">
              <a:rPr lang="en-GB" smtClean="0"/>
              <a:t>8</a:t>
            </a:fld>
            <a:endParaRPr lang="en-GB"/>
          </a:p>
        </p:txBody>
      </p:sp>
    </p:spTree>
    <p:extLst>
      <p:ext uri="{BB962C8B-B14F-4D97-AF65-F5344CB8AC3E}">
        <p14:creationId xmlns:p14="http://schemas.microsoft.com/office/powerpoint/2010/main" val="915631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Who owned this precious intaglio? </a:t>
            </a:r>
          </a:p>
        </p:txBody>
      </p:sp>
      <p:sp>
        <p:nvSpPr>
          <p:cNvPr id="4" name="Slide Number Placeholder 3"/>
          <p:cNvSpPr>
            <a:spLocks noGrp="1"/>
          </p:cNvSpPr>
          <p:nvPr>
            <p:ph type="sldNum" sz="quarter" idx="5"/>
          </p:nvPr>
        </p:nvSpPr>
        <p:spPr/>
        <p:txBody>
          <a:bodyPr/>
          <a:lstStyle/>
          <a:p>
            <a:fld id="{835EB6B2-9EA0-4B77-8F40-9ACC22102EBE}" type="slidenum">
              <a:rPr lang="en-GB" smtClean="0"/>
              <a:t>10</a:t>
            </a:fld>
            <a:endParaRPr lang="en-GB"/>
          </a:p>
        </p:txBody>
      </p:sp>
    </p:spTree>
    <p:extLst>
      <p:ext uri="{BB962C8B-B14F-4D97-AF65-F5344CB8AC3E}">
        <p14:creationId xmlns:p14="http://schemas.microsoft.com/office/powerpoint/2010/main" val="27417438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Some of these keys are recognisable as keys. </a:t>
            </a:r>
          </a:p>
          <a:p>
            <a:r>
              <a:rPr lang="en-GB" dirty="0"/>
              <a:t>Locks and keys would have looked slightly different in the past compared to how they look nowadays.</a:t>
            </a:r>
          </a:p>
        </p:txBody>
      </p:sp>
      <p:sp>
        <p:nvSpPr>
          <p:cNvPr id="4" name="Slide Number Placeholder 3"/>
          <p:cNvSpPr>
            <a:spLocks noGrp="1"/>
          </p:cNvSpPr>
          <p:nvPr>
            <p:ph type="sldNum" sz="quarter" idx="5"/>
          </p:nvPr>
        </p:nvSpPr>
        <p:spPr/>
        <p:txBody>
          <a:bodyPr/>
          <a:lstStyle/>
          <a:p>
            <a:fld id="{835EB6B2-9EA0-4B77-8F40-9ACC22102EBE}" type="slidenum">
              <a:rPr lang="en-GB" smtClean="0"/>
              <a:t>11</a:t>
            </a:fld>
            <a:endParaRPr lang="en-GB"/>
          </a:p>
        </p:txBody>
      </p:sp>
    </p:spTree>
    <p:extLst>
      <p:ext uri="{BB962C8B-B14F-4D97-AF65-F5344CB8AC3E}">
        <p14:creationId xmlns:p14="http://schemas.microsoft.com/office/powerpoint/2010/main" val="1614409943"/>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jfi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71E1CF3-D482-4D2A-AAD4-CF5BD5D4AB26}" type="datetimeFigureOut">
              <a:rPr lang="en-GB" smtClean="0"/>
              <a:t>08/09/2025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4A35409-5CDB-4624-89DF-D19BDE07EBF4}" type="slidenum">
              <a:rPr lang="en-GB" smtClean="0"/>
              <a:t>‹#›</a:t>
            </a:fld>
            <a:endParaRPr lang="en-GB"/>
          </a:p>
        </p:txBody>
      </p:sp>
      <p:pic>
        <p:nvPicPr>
          <p:cNvPr id="8" name="Picture 7" descr="A logo with red letters&#10;&#10;Description automatically generated">
            <a:extLst>
              <a:ext uri="{FF2B5EF4-FFF2-40B4-BE49-F238E27FC236}">
                <a16:creationId xmlns:a16="http://schemas.microsoft.com/office/drawing/2014/main" id="{1457F749-EC5D-70BE-9760-07105ABB40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06663" y="6260138"/>
            <a:ext cx="587034" cy="563553"/>
          </a:xfrm>
          <a:prstGeom prst="rect">
            <a:avLst/>
          </a:prstGeom>
        </p:spPr>
      </p:pic>
      <p:pic>
        <p:nvPicPr>
          <p:cNvPr id="10" name="Picture 9" descr="A colorful text on a white background&#10;&#10;Description automatically generated">
            <a:extLst>
              <a:ext uri="{FF2B5EF4-FFF2-40B4-BE49-F238E27FC236}">
                <a16:creationId xmlns:a16="http://schemas.microsoft.com/office/drawing/2014/main" id="{BEDC07A4-6BC5-0166-2C67-84D786CF767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886107" y="6344851"/>
            <a:ext cx="911619" cy="478840"/>
          </a:xfrm>
          <a:prstGeom prst="rect">
            <a:avLst/>
          </a:prstGeom>
        </p:spPr>
      </p:pic>
      <p:pic>
        <p:nvPicPr>
          <p:cNvPr id="11" name="Picture 10" descr="A white sign with red text&#10;&#10;Description automatically generated">
            <a:extLst>
              <a:ext uri="{FF2B5EF4-FFF2-40B4-BE49-F238E27FC236}">
                <a16:creationId xmlns:a16="http://schemas.microsoft.com/office/drawing/2014/main" id="{ECAA61D7-4888-82AE-B05D-A12B1ED1261D}"/>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2455" y="6340228"/>
            <a:ext cx="911619" cy="462229"/>
          </a:xfrm>
          <a:prstGeom prst="rect">
            <a:avLst/>
          </a:prstGeom>
        </p:spPr>
      </p:pic>
      <p:pic>
        <p:nvPicPr>
          <p:cNvPr id="12" name="Picture 11" descr="A black and white logo&#10;&#10;Description automatically generated">
            <a:extLst>
              <a:ext uri="{FF2B5EF4-FFF2-40B4-BE49-F238E27FC236}">
                <a16:creationId xmlns:a16="http://schemas.microsoft.com/office/drawing/2014/main" id="{55FAE9E4-E140-74FD-9970-6812B7D42413}"/>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074907" y="6309181"/>
            <a:ext cx="749250" cy="475994"/>
          </a:xfrm>
          <a:prstGeom prst="rect">
            <a:avLst/>
          </a:prstGeom>
        </p:spPr>
      </p:pic>
      <p:pic>
        <p:nvPicPr>
          <p:cNvPr id="13" name="Picture 12" descr="A logo with blue and green triangles&#10;&#10;Description automatically generated">
            <a:extLst>
              <a:ext uri="{FF2B5EF4-FFF2-40B4-BE49-F238E27FC236}">
                <a16:creationId xmlns:a16="http://schemas.microsoft.com/office/drawing/2014/main" id="{B4CF64F9-B6FA-F480-EA07-854BF00C6331}"/>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078342" y="6260138"/>
            <a:ext cx="371312" cy="530190"/>
          </a:xfrm>
          <a:prstGeom prst="rect">
            <a:avLst/>
          </a:prstGeom>
        </p:spPr>
      </p:pic>
      <p:pic>
        <p:nvPicPr>
          <p:cNvPr id="14" name="Picture 13" descr="A blue and white logo&#10;&#10;Description automatically generated">
            <a:extLst>
              <a:ext uri="{FF2B5EF4-FFF2-40B4-BE49-F238E27FC236}">
                <a16:creationId xmlns:a16="http://schemas.microsoft.com/office/drawing/2014/main" id="{F0D521B2-2B36-DFE1-6898-F232505BA49A}"/>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5738585" y="6432526"/>
            <a:ext cx="1174242" cy="365125"/>
          </a:xfrm>
          <a:prstGeom prst="rect">
            <a:avLst/>
          </a:prstGeom>
        </p:spPr>
      </p:pic>
      <p:pic>
        <p:nvPicPr>
          <p:cNvPr id="15" name="Picture 14" descr="A logo for a company&#10;&#10;Description automatically generated with medium confidence">
            <a:extLst>
              <a:ext uri="{FF2B5EF4-FFF2-40B4-BE49-F238E27FC236}">
                <a16:creationId xmlns:a16="http://schemas.microsoft.com/office/drawing/2014/main" id="{BCF7438D-04CB-EED7-B54A-C87116925FC7}"/>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7135585" y="6254991"/>
            <a:ext cx="553862" cy="553862"/>
          </a:xfrm>
          <a:prstGeom prst="rect">
            <a:avLst/>
          </a:prstGeom>
        </p:spPr>
      </p:pic>
      <p:pic>
        <p:nvPicPr>
          <p:cNvPr id="17" name="Picture 16" descr="A logo for a charity&#10;&#10;Description automatically generated">
            <a:extLst>
              <a:ext uri="{FF2B5EF4-FFF2-40B4-BE49-F238E27FC236}">
                <a16:creationId xmlns:a16="http://schemas.microsoft.com/office/drawing/2014/main" id="{B50B9E3E-555D-C636-6C4F-E008EC6BCE36}"/>
              </a:ext>
            </a:extLst>
          </p:cNvPr>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8008743" y="6223924"/>
            <a:ext cx="677031" cy="677031"/>
          </a:xfrm>
          <a:prstGeom prst="rect">
            <a:avLst/>
          </a:prstGeom>
        </p:spPr>
      </p:pic>
      <p:pic>
        <p:nvPicPr>
          <p:cNvPr id="18" name="Picture 17" descr="A white hand with a face and eyes&#10;&#10;Description automatically generated">
            <a:extLst>
              <a:ext uri="{FF2B5EF4-FFF2-40B4-BE49-F238E27FC236}">
                <a16:creationId xmlns:a16="http://schemas.microsoft.com/office/drawing/2014/main" id="{F4D93CBF-4A3E-162E-E679-B03FFE0CD57E}"/>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9492694" y="5805010"/>
            <a:ext cx="1024139" cy="1024754"/>
          </a:xfrm>
          <a:prstGeom prst="rect">
            <a:avLst/>
          </a:prstGeom>
        </p:spPr>
      </p:pic>
      <p:pic>
        <p:nvPicPr>
          <p:cNvPr id="20" name="Picture 19" descr="A black background with white text&#10;&#10;Description automatically generated">
            <a:extLst>
              <a:ext uri="{FF2B5EF4-FFF2-40B4-BE49-F238E27FC236}">
                <a16:creationId xmlns:a16="http://schemas.microsoft.com/office/drawing/2014/main" id="{CBC5BC74-B17B-7046-C0AC-68FBE6832A06}"/>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10700960" y="6107445"/>
            <a:ext cx="1520552" cy="598084"/>
          </a:xfrm>
          <a:prstGeom prst="rect">
            <a:avLst/>
          </a:prstGeom>
        </p:spPr>
      </p:pic>
      <p:pic>
        <p:nvPicPr>
          <p:cNvPr id="23" name="Picture 22" descr="A black background with blue text&#10;&#10;Description automatically generated">
            <a:extLst>
              <a:ext uri="{FF2B5EF4-FFF2-40B4-BE49-F238E27FC236}">
                <a16:creationId xmlns:a16="http://schemas.microsoft.com/office/drawing/2014/main" id="{5F7D4AA6-952A-FA0E-08B5-294814CBCC67}"/>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116104" y="6406487"/>
            <a:ext cx="986529" cy="417204"/>
          </a:xfrm>
          <a:prstGeom prst="rect">
            <a:avLst/>
          </a:prstGeom>
        </p:spPr>
      </p:pic>
    </p:spTree>
    <p:extLst>
      <p:ext uri="{BB962C8B-B14F-4D97-AF65-F5344CB8AC3E}">
        <p14:creationId xmlns:p14="http://schemas.microsoft.com/office/powerpoint/2010/main" val="951279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71E1CF3-D482-4D2A-AAD4-CF5BD5D4AB26}" type="datetimeFigureOut">
              <a:rPr lang="en-GB" smtClean="0"/>
              <a:t>08/09/2025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4A35409-5CDB-4624-89DF-D19BDE07EBF4}" type="slidenum">
              <a:rPr lang="en-GB" smtClean="0"/>
              <a:t>‹#›</a:t>
            </a:fld>
            <a:endParaRPr lang="en-GB"/>
          </a:p>
        </p:txBody>
      </p:sp>
    </p:spTree>
    <p:extLst>
      <p:ext uri="{BB962C8B-B14F-4D97-AF65-F5344CB8AC3E}">
        <p14:creationId xmlns:p14="http://schemas.microsoft.com/office/powerpoint/2010/main" val="19482349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71E1CF3-D482-4D2A-AAD4-CF5BD5D4AB26}" type="datetimeFigureOut">
              <a:rPr lang="en-GB" smtClean="0"/>
              <a:t>08/09/2025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4A35409-5CDB-4624-89DF-D19BDE07EBF4}" type="slidenum">
              <a:rPr lang="en-GB" smtClean="0"/>
              <a:t>‹#›</a:t>
            </a:fld>
            <a:endParaRPr lang="en-GB"/>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1542736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71E1CF3-D482-4D2A-AAD4-CF5BD5D4AB26}" type="datetimeFigureOut">
              <a:rPr lang="en-GB" smtClean="0"/>
              <a:t>08/09/2025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4A35409-5CDB-4624-89DF-D19BDE07EBF4}" type="slidenum">
              <a:rPr lang="en-GB" smtClean="0"/>
              <a:t>‹#›</a:t>
            </a:fld>
            <a:endParaRPr lang="en-GB"/>
          </a:p>
        </p:txBody>
      </p:sp>
    </p:spTree>
    <p:extLst>
      <p:ext uri="{BB962C8B-B14F-4D97-AF65-F5344CB8AC3E}">
        <p14:creationId xmlns:p14="http://schemas.microsoft.com/office/powerpoint/2010/main" val="25772298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71E1CF3-D482-4D2A-AAD4-CF5BD5D4AB26}" type="datetimeFigureOut">
              <a:rPr lang="en-GB" smtClean="0"/>
              <a:t>08/09/2025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4A35409-5CDB-4624-89DF-D19BDE07EBF4}" type="slidenum">
              <a:rPr lang="en-GB" smtClean="0"/>
              <a:t>‹#›</a:t>
            </a:fld>
            <a:endParaRPr lang="en-GB"/>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026040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71E1CF3-D482-4D2A-AAD4-CF5BD5D4AB26}" type="datetimeFigureOut">
              <a:rPr lang="en-GB" smtClean="0"/>
              <a:t>08/09/2025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4A35409-5CDB-4624-89DF-D19BDE07EBF4}" type="slidenum">
              <a:rPr lang="en-GB" smtClean="0"/>
              <a:t>‹#›</a:t>
            </a:fld>
            <a:endParaRPr lang="en-GB"/>
          </a:p>
        </p:txBody>
      </p:sp>
    </p:spTree>
    <p:extLst>
      <p:ext uri="{BB962C8B-B14F-4D97-AF65-F5344CB8AC3E}">
        <p14:creationId xmlns:p14="http://schemas.microsoft.com/office/powerpoint/2010/main" val="3957153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71E1CF3-D482-4D2A-AAD4-CF5BD5D4AB26}" type="datetimeFigureOut">
              <a:rPr lang="en-GB" smtClean="0"/>
              <a:t>08/09/2025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4A35409-5CDB-4624-89DF-D19BDE07EBF4}" type="slidenum">
              <a:rPr lang="en-GB" smtClean="0"/>
              <a:t>‹#›</a:t>
            </a:fld>
            <a:endParaRPr lang="en-GB"/>
          </a:p>
        </p:txBody>
      </p:sp>
    </p:spTree>
    <p:extLst>
      <p:ext uri="{BB962C8B-B14F-4D97-AF65-F5344CB8AC3E}">
        <p14:creationId xmlns:p14="http://schemas.microsoft.com/office/powerpoint/2010/main" val="15481976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71E1CF3-D482-4D2A-AAD4-CF5BD5D4AB26}" type="datetimeFigureOut">
              <a:rPr lang="en-GB" smtClean="0"/>
              <a:t>08/09/2025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4A35409-5CDB-4624-89DF-D19BDE07EBF4}" type="slidenum">
              <a:rPr lang="en-GB" smtClean="0"/>
              <a:t>‹#›</a:t>
            </a:fld>
            <a:endParaRPr lang="en-GB"/>
          </a:p>
        </p:txBody>
      </p:sp>
    </p:spTree>
    <p:extLst>
      <p:ext uri="{BB962C8B-B14F-4D97-AF65-F5344CB8AC3E}">
        <p14:creationId xmlns:p14="http://schemas.microsoft.com/office/powerpoint/2010/main" val="14832572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71E1CF3-D482-4D2A-AAD4-CF5BD5D4AB26}" type="datetimeFigureOut">
              <a:rPr lang="en-GB" smtClean="0"/>
              <a:t>08/09/2025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4A35409-5CDB-4624-89DF-D19BDE07EBF4}" type="slidenum">
              <a:rPr lang="en-GB" smtClean="0"/>
              <a:t>‹#›</a:t>
            </a:fld>
            <a:endParaRPr lang="en-GB"/>
          </a:p>
        </p:txBody>
      </p:sp>
    </p:spTree>
    <p:extLst>
      <p:ext uri="{BB962C8B-B14F-4D97-AF65-F5344CB8AC3E}">
        <p14:creationId xmlns:p14="http://schemas.microsoft.com/office/powerpoint/2010/main" val="527056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71E1CF3-D482-4D2A-AAD4-CF5BD5D4AB26}" type="datetimeFigureOut">
              <a:rPr lang="en-GB" smtClean="0"/>
              <a:t>08/09/2025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4A35409-5CDB-4624-89DF-D19BDE07EBF4}" type="slidenum">
              <a:rPr lang="en-GB" smtClean="0"/>
              <a:t>‹#›</a:t>
            </a:fld>
            <a:endParaRPr lang="en-GB"/>
          </a:p>
        </p:txBody>
      </p:sp>
    </p:spTree>
    <p:extLst>
      <p:ext uri="{BB962C8B-B14F-4D97-AF65-F5344CB8AC3E}">
        <p14:creationId xmlns:p14="http://schemas.microsoft.com/office/powerpoint/2010/main" val="28248561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71E1CF3-D482-4D2A-AAD4-CF5BD5D4AB26}" type="datetimeFigureOut">
              <a:rPr lang="en-GB" smtClean="0"/>
              <a:t>08/09/2025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4A35409-5CDB-4624-89DF-D19BDE07EBF4}" type="slidenum">
              <a:rPr lang="en-GB" smtClean="0"/>
              <a:t>‹#›</a:t>
            </a:fld>
            <a:endParaRPr lang="en-GB"/>
          </a:p>
        </p:txBody>
      </p:sp>
    </p:spTree>
    <p:extLst>
      <p:ext uri="{BB962C8B-B14F-4D97-AF65-F5344CB8AC3E}">
        <p14:creationId xmlns:p14="http://schemas.microsoft.com/office/powerpoint/2010/main" val="2465926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71E1CF3-D482-4D2A-AAD4-CF5BD5D4AB26}" type="datetimeFigureOut">
              <a:rPr lang="en-GB" smtClean="0"/>
              <a:t>08/09/2025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C4A35409-5CDB-4624-89DF-D19BDE07EBF4}" type="slidenum">
              <a:rPr lang="en-GB" smtClean="0"/>
              <a:t>‹#›</a:t>
            </a:fld>
            <a:endParaRPr lang="en-GB"/>
          </a:p>
        </p:txBody>
      </p:sp>
    </p:spTree>
    <p:extLst>
      <p:ext uri="{BB962C8B-B14F-4D97-AF65-F5344CB8AC3E}">
        <p14:creationId xmlns:p14="http://schemas.microsoft.com/office/powerpoint/2010/main" val="7173235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71E1CF3-D482-4D2A-AAD4-CF5BD5D4AB26}" type="datetimeFigureOut">
              <a:rPr lang="en-GB" smtClean="0"/>
              <a:t>08/09/2025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C4A35409-5CDB-4624-89DF-D19BDE07EBF4}" type="slidenum">
              <a:rPr lang="en-GB" smtClean="0"/>
              <a:t>‹#›</a:t>
            </a:fld>
            <a:endParaRPr lang="en-GB"/>
          </a:p>
        </p:txBody>
      </p:sp>
    </p:spTree>
    <p:extLst>
      <p:ext uri="{BB962C8B-B14F-4D97-AF65-F5344CB8AC3E}">
        <p14:creationId xmlns:p14="http://schemas.microsoft.com/office/powerpoint/2010/main" val="10259627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1E1CF3-D482-4D2A-AAD4-CF5BD5D4AB26}" type="datetimeFigureOut">
              <a:rPr lang="en-GB" smtClean="0"/>
              <a:t>08/09/2025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C4A35409-5CDB-4624-89DF-D19BDE07EBF4}" type="slidenum">
              <a:rPr lang="en-GB" smtClean="0"/>
              <a:t>‹#›</a:t>
            </a:fld>
            <a:endParaRPr lang="en-GB"/>
          </a:p>
        </p:txBody>
      </p:sp>
    </p:spTree>
    <p:extLst>
      <p:ext uri="{BB962C8B-B14F-4D97-AF65-F5344CB8AC3E}">
        <p14:creationId xmlns:p14="http://schemas.microsoft.com/office/powerpoint/2010/main" val="4012904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71E1CF3-D482-4D2A-AAD4-CF5BD5D4AB26}" type="datetimeFigureOut">
              <a:rPr lang="en-GB" smtClean="0"/>
              <a:t>08/09/2025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4A35409-5CDB-4624-89DF-D19BDE07EBF4}" type="slidenum">
              <a:rPr lang="en-GB" smtClean="0"/>
              <a:t>‹#›</a:t>
            </a:fld>
            <a:endParaRPr lang="en-GB"/>
          </a:p>
        </p:txBody>
      </p:sp>
    </p:spTree>
    <p:extLst>
      <p:ext uri="{BB962C8B-B14F-4D97-AF65-F5344CB8AC3E}">
        <p14:creationId xmlns:p14="http://schemas.microsoft.com/office/powerpoint/2010/main" val="29655014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71E1CF3-D482-4D2A-AAD4-CF5BD5D4AB26}" type="datetimeFigureOut">
              <a:rPr lang="en-GB" smtClean="0"/>
              <a:t>08/09/2025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4A35409-5CDB-4624-89DF-D19BDE07EBF4}" type="slidenum">
              <a:rPr lang="en-GB" smtClean="0"/>
              <a:t>‹#›</a:t>
            </a:fld>
            <a:endParaRPr lang="en-GB"/>
          </a:p>
        </p:txBody>
      </p:sp>
    </p:spTree>
    <p:extLst>
      <p:ext uri="{BB962C8B-B14F-4D97-AF65-F5344CB8AC3E}">
        <p14:creationId xmlns:p14="http://schemas.microsoft.com/office/powerpoint/2010/main" val="42719511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E71E1CF3-D482-4D2A-AAD4-CF5BD5D4AB26}" type="datetimeFigureOut">
              <a:rPr lang="en-GB" smtClean="0"/>
              <a:t>08/09/2025</a:t>
            </a:fld>
            <a:endParaRPr lang="en-GB"/>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C4A35409-5CDB-4624-89DF-D19BDE07EBF4}" type="slidenum">
              <a:rPr lang="en-GB" smtClean="0"/>
              <a:t>‹#›</a:t>
            </a:fld>
            <a:endParaRPr lang="en-GB"/>
          </a:p>
        </p:txBody>
      </p:sp>
    </p:spTree>
    <p:extLst>
      <p:ext uri="{BB962C8B-B14F-4D97-AF65-F5344CB8AC3E}">
        <p14:creationId xmlns:p14="http://schemas.microsoft.com/office/powerpoint/2010/main" val="323184984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24.png"/><Relationship Id="rId7"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25.png"/><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microsoft.com/office/2007/relationships/hdphoto" Target="../media/hdphoto6.wdp"/><Relationship Id="rId3" Type="http://schemas.openxmlformats.org/officeDocument/2006/relationships/image" Target="../media/image29.png"/><Relationship Id="rId7"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microsoft.com/office/2007/relationships/hdphoto" Target="../media/hdphoto5.wdp"/><Relationship Id="rId5" Type="http://schemas.openxmlformats.org/officeDocument/2006/relationships/image" Target="../media/image30.png"/><Relationship Id="rId4" Type="http://schemas.microsoft.com/office/2007/relationships/hdphoto" Target="../media/hdphoto4.wdp"/></Relationships>
</file>

<file path=ppt/slides/_rels/slide15.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33.jpg"/></Relationships>
</file>

<file path=ppt/slides/_rels/slide1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microsoft.com/office/2007/relationships/hdphoto" Target="../media/hdphoto7.wdp"/></Relationships>
</file>

<file path=ppt/slides/_rels/slide1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8" Type="http://schemas.openxmlformats.org/officeDocument/2006/relationships/hyperlink" Target="https://eleanorscottarchaeology.com/els-archaeology-blog/2018/2/12/what-is-a-roman-villa" TargetMode="External"/><Relationship Id="rId3" Type="http://schemas.openxmlformats.org/officeDocument/2006/relationships/hyperlink" Target="https://folkestonejack.wordpress.com/tag/folkestone-triennial/" TargetMode="External"/><Relationship Id="rId7" Type="http://schemas.openxmlformats.org/officeDocument/2006/relationships/hyperlink" Target="https://www.twinkl.co.uk/homework-help/history-homework-help/the-iron-age-facts-for-kids/what-were-homes-like-during-the-iron-age" TargetMode="External"/><Relationship Id="rId12" Type="http://schemas.openxmlformats.org/officeDocument/2006/relationships/hyperlink" Target="https://www.folkestonemuseum.co.uk/2024/03/08/international-womens-day-2024/" TargetMode="External"/><Relationship Id="rId2" Type="http://schemas.openxmlformats.org/officeDocument/2006/relationships/hyperlink" Target="https://www.shutterstock.com/search/archaeological-excavation?image_type=illustration&amp;dd_referrer=https%3A%2F%2Fwww.google.com%2F" TargetMode="External"/><Relationship Id="rId1" Type="http://schemas.openxmlformats.org/officeDocument/2006/relationships/slideLayout" Target="../slideLayouts/slideLayout1.xml"/><Relationship Id="rId6" Type="http://schemas.openxmlformats.org/officeDocument/2006/relationships/hyperlink" Target="https://www.heritagegateway.org.uk/Gateway/Results_Single.aspx?uid=N5669&amp;resourceID=110" TargetMode="External"/><Relationship Id="rId11" Type="http://schemas.openxmlformats.org/officeDocument/2006/relationships/hyperlink" Target="https://www.canterburytrust.co.uk/events/cba-festival-of-archaeology-site-open-day" TargetMode="External"/><Relationship Id="rId5" Type="http://schemas.openxmlformats.org/officeDocument/2006/relationships/hyperlink" Target="https://www.kentonline.co.uk/folkestone/news/drone-pictures-show-site-of-roman-villa-mosaic-274128/" TargetMode="External"/><Relationship Id="rId10" Type="http://schemas.openxmlformats.org/officeDocument/2006/relationships/hyperlink" Target="https://numismatics.org/ocre/id/ric.4.ss.389?lang=en" TargetMode="External"/><Relationship Id="rId4" Type="http://schemas.openxmlformats.org/officeDocument/2006/relationships/hyperlink" Target="http://www.disused-stations.org.uk/f/folkestone_warren/index.shtml" TargetMode="External"/><Relationship Id="rId9" Type="http://schemas.openxmlformats.org/officeDocument/2006/relationships/hyperlink" Target="https://rdhct.org.uk/projects/a-town-unearthed/"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s://www.canterburytrust.co.uk/rubbish?lightbox=dataItem-k38vth92" TargetMode="External"/><Relationship Id="rId2" Type="http://schemas.openxmlformats.org/officeDocument/2006/relationships/hyperlink" Target="https://www.reddit.com/r/doctorwho/comments/ippxq/the_tardis_against_a_white_background_jpeg_tiny/" TargetMode="External"/><Relationship Id="rId1" Type="http://schemas.openxmlformats.org/officeDocument/2006/relationships/slideLayout" Target="../slideLayouts/slideLayout1.xml"/><Relationship Id="rId6" Type="http://schemas.openxmlformats.org/officeDocument/2006/relationships/hyperlink" Target="https://www.canterburytrust.co.uk/rubbish?lightbox=dataItem-k3h8pbey" TargetMode="External"/><Relationship Id="rId5" Type="http://schemas.openxmlformats.org/officeDocument/2006/relationships/hyperlink" Target="https://www.canterburytrust.co.uk/rubbish?lightbox=dataItem-k3fztco9" TargetMode="External"/><Relationship Id="rId4" Type="http://schemas.openxmlformats.org/officeDocument/2006/relationships/hyperlink" Target="https://www.canterburytrust.co.uk/rubbish?lightbox=dataItem-k3fztco5"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5.gif"/></Relationships>
</file>

<file path=ppt/slides/_rels/slide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F5DD0B1-7AA4-5D4D-EF02-396602E63A59}"/>
              </a:ext>
            </a:extLst>
          </p:cNvPr>
          <p:cNvSpPr txBox="1"/>
          <p:nvPr/>
        </p:nvSpPr>
        <p:spPr>
          <a:xfrm>
            <a:off x="1664208" y="384048"/>
            <a:ext cx="8174736" cy="1754326"/>
          </a:xfrm>
          <a:prstGeom prst="rect">
            <a:avLst/>
          </a:prstGeom>
          <a:noFill/>
        </p:spPr>
        <p:txBody>
          <a:bodyPr wrap="square" rtlCol="0">
            <a:spAutoFit/>
          </a:bodyPr>
          <a:lstStyle/>
          <a:p>
            <a:pPr algn="ctr"/>
            <a:r>
              <a:rPr lang="en-US" sz="5400" dirty="0">
                <a:solidFill>
                  <a:schemeClr val="accent1"/>
                </a:solidFill>
              </a:rPr>
              <a:t>Stratigraphy:</a:t>
            </a:r>
          </a:p>
          <a:p>
            <a:pPr algn="ctr"/>
            <a:r>
              <a:rPr lang="en-US" sz="5400" dirty="0">
                <a:solidFill>
                  <a:schemeClr val="accent1"/>
                </a:solidFill>
              </a:rPr>
              <a:t>Time Machine Workshop</a:t>
            </a:r>
            <a:endParaRPr lang="en-GB" sz="5400" dirty="0">
              <a:solidFill>
                <a:schemeClr val="accent1"/>
              </a:solidFill>
            </a:endParaRPr>
          </a:p>
        </p:txBody>
      </p:sp>
      <p:pic>
        <p:nvPicPr>
          <p:cNvPr id="1026" name="Picture 2" descr="Archeology and paleontology flat vector illustration. Underground surface with dinosaur bones. Buried fossil animals, skeleton bone in dirt. Excavation scene, soil layers, historical artifacts. Archeology and paleontology flat vector illustration. Underground surface with dinosaur bones. Buried fossil animals, skeleton bone in dirt. Excavation scene, soil layers, historical artifacts archeology layers stock illustrations">
            <a:extLst>
              <a:ext uri="{FF2B5EF4-FFF2-40B4-BE49-F238E27FC236}">
                <a16:creationId xmlns:a16="http://schemas.microsoft.com/office/drawing/2014/main" id="{01BD8B5F-7BB3-91C6-C8E6-6E97E29C8E0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70973" y="2179281"/>
            <a:ext cx="4506025" cy="355622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BBAFE7BD-D583-8380-FE29-F301567E4D57}"/>
              </a:ext>
            </a:extLst>
          </p:cNvPr>
          <p:cNvSpPr txBox="1"/>
          <p:nvPr/>
        </p:nvSpPr>
        <p:spPr>
          <a:xfrm>
            <a:off x="3383280" y="5520063"/>
            <a:ext cx="548640" cy="215444"/>
          </a:xfrm>
          <a:prstGeom prst="rect">
            <a:avLst/>
          </a:prstGeom>
          <a:noFill/>
        </p:spPr>
        <p:txBody>
          <a:bodyPr wrap="square" rtlCol="0">
            <a:spAutoFit/>
          </a:bodyPr>
          <a:lstStyle/>
          <a:p>
            <a:r>
              <a:rPr lang="en-US" sz="800" dirty="0">
                <a:latin typeface="+mj-lt"/>
              </a:rPr>
              <a:t>1</a:t>
            </a:r>
            <a:endParaRPr lang="en-GB" sz="800" dirty="0">
              <a:latin typeface="+mj-lt"/>
            </a:endParaRPr>
          </a:p>
        </p:txBody>
      </p:sp>
    </p:spTree>
    <p:extLst>
      <p:ext uri="{BB962C8B-B14F-4D97-AF65-F5344CB8AC3E}">
        <p14:creationId xmlns:p14="http://schemas.microsoft.com/office/powerpoint/2010/main" val="41849260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9E835E1-E1BD-4E5A-92D2-19CE2BFD5990}"/>
              </a:ext>
            </a:extLst>
          </p:cNvPr>
          <p:cNvSpPr txBox="1"/>
          <p:nvPr/>
        </p:nvSpPr>
        <p:spPr>
          <a:xfrm>
            <a:off x="1557338" y="229671"/>
            <a:ext cx="6105524" cy="646331"/>
          </a:xfrm>
          <a:prstGeom prst="rect">
            <a:avLst/>
          </a:prstGeom>
          <a:noFill/>
        </p:spPr>
        <p:txBody>
          <a:bodyPr wrap="square">
            <a:spAutoFit/>
          </a:bodyPr>
          <a:lstStyle/>
          <a:p>
            <a:r>
              <a:rPr lang="en-GB" sz="3600" dirty="0">
                <a:solidFill>
                  <a:schemeClr val="accent1"/>
                </a:solidFill>
              </a:rPr>
              <a:t>Intaglio</a:t>
            </a:r>
          </a:p>
        </p:txBody>
      </p:sp>
      <p:sp>
        <p:nvSpPr>
          <p:cNvPr id="5" name="TextBox 4">
            <a:extLst>
              <a:ext uri="{FF2B5EF4-FFF2-40B4-BE49-F238E27FC236}">
                <a16:creationId xmlns:a16="http://schemas.microsoft.com/office/drawing/2014/main" id="{560CB95B-24CD-4A06-9846-A6940B35D20C}"/>
              </a:ext>
            </a:extLst>
          </p:cNvPr>
          <p:cNvSpPr txBox="1"/>
          <p:nvPr/>
        </p:nvSpPr>
        <p:spPr>
          <a:xfrm>
            <a:off x="4481513" y="1313973"/>
            <a:ext cx="5595937" cy="4401205"/>
          </a:xfrm>
          <a:prstGeom prst="rect">
            <a:avLst/>
          </a:prstGeom>
          <a:noFill/>
        </p:spPr>
        <p:txBody>
          <a:bodyPr wrap="square">
            <a:spAutoFit/>
          </a:bodyPr>
          <a:lstStyle/>
          <a:p>
            <a:pPr marL="571500" indent="-571500">
              <a:buFont typeface="Wingdings" panose="05000000000000000000" pitchFamily="2" charset="2"/>
              <a:buChar char="Ø"/>
            </a:pPr>
            <a:r>
              <a:rPr lang="en-GB" sz="2800" dirty="0"/>
              <a:t>Gemstone etched with an image special to the person who owned it</a:t>
            </a:r>
          </a:p>
          <a:p>
            <a:pPr marL="571500" indent="-571500">
              <a:buFont typeface="Wingdings" panose="05000000000000000000" pitchFamily="2" charset="2"/>
              <a:buChar char="Ø"/>
            </a:pPr>
            <a:endParaRPr lang="en-GB" sz="2800" dirty="0"/>
          </a:p>
          <a:p>
            <a:pPr marL="571500" indent="-571500">
              <a:buFont typeface="Wingdings" panose="05000000000000000000" pitchFamily="2" charset="2"/>
              <a:buChar char="Ø"/>
            </a:pPr>
            <a:r>
              <a:rPr lang="en-GB" sz="2800" dirty="0"/>
              <a:t>Roman god or goddess</a:t>
            </a:r>
          </a:p>
          <a:p>
            <a:pPr marL="571500" indent="-571500">
              <a:buFont typeface="Wingdings" panose="05000000000000000000" pitchFamily="2" charset="2"/>
              <a:buChar char="Ø"/>
            </a:pPr>
            <a:endParaRPr lang="en-GB" sz="2800" dirty="0"/>
          </a:p>
          <a:p>
            <a:pPr marL="571500" indent="-571500">
              <a:buFont typeface="Wingdings" panose="05000000000000000000" pitchFamily="2" charset="2"/>
              <a:buChar char="Ø"/>
            </a:pPr>
            <a:r>
              <a:rPr lang="en-GB" sz="2800" dirty="0"/>
              <a:t>Often made into jewellery</a:t>
            </a:r>
          </a:p>
          <a:p>
            <a:pPr marL="571500" indent="-571500">
              <a:buFont typeface="Wingdings" panose="05000000000000000000" pitchFamily="2" charset="2"/>
              <a:buChar char="Ø"/>
            </a:pPr>
            <a:endParaRPr lang="en-GB" sz="2800" dirty="0"/>
          </a:p>
          <a:p>
            <a:pPr marL="571500" indent="-571500">
              <a:buFont typeface="Wingdings" panose="05000000000000000000" pitchFamily="2" charset="2"/>
              <a:buChar char="Ø"/>
            </a:pPr>
            <a:r>
              <a:rPr lang="en-GB" sz="2800" dirty="0"/>
              <a:t>Would have been a treasured possession</a:t>
            </a:r>
          </a:p>
        </p:txBody>
      </p:sp>
      <p:pic>
        <p:nvPicPr>
          <p:cNvPr id="4" name="Picture 3" descr="A red oval with a carved figure&#10;&#10;AI-generated content may be incorrect.">
            <a:extLst>
              <a:ext uri="{FF2B5EF4-FFF2-40B4-BE49-F238E27FC236}">
                <a16:creationId xmlns:a16="http://schemas.microsoft.com/office/drawing/2014/main" id="{0E5AB060-A0D2-C9BA-369A-CC8D1396F8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507" y="1142822"/>
            <a:ext cx="3982006" cy="4858428"/>
          </a:xfrm>
          <a:prstGeom prst="rect">
            <a:avLst/>
          </a:prstGeom>
        </p:spPr>
      </p:pic>
      <p:sp>
        <p:nvSpPr>
          <p:cNvPr id="7" name="TextBox 6">
            <a:extLst>
              <a:ext uri="{FF2B5EF4-FFF2-40B4-BE49-F238E27FC236}">
                <a16:creationId xmlns:a16="http://schemas.microsoft.com/office/drawing/2014/main" id="{C0910104-D934-96AA-E3DE-00CE9124F7B4}"/>
              </a:ext>
            </a:extLst>
          </p:cNvPr>
          <p:cNvSpPr txBox="1"/>
          <p:nvPr/>
        </p:nvSpPr>
        <p:spPr>
          <a:xfrm>
            <a:off x="284623" y="5785806"/>
            <a:ext cx="576072" cy="215444"/>
          </a:xfrm>
          <a:prstGeom prst="rect">
            <a:avLst/>
          </a:prstGeom>
          <a:noFill/>
        </p:spPr>
        <p:txBody>
          <a:bodyPr wrap="square" rtlCol="0">
            <a:spAutoFit/>
          </a:bodyPr>
          <a:lstStyle/>
          <a:p>
            <a:r>
              <a:rPr lang="en-US" sz="800" dirty="0">
                <a:latin typeface="+mj-lt"/>
              </a:rPr>
              <a:t>12</a:t>
            </a:r>
            <a:endParaRPr lang="en-GB" sz="800" dirty="0">
              <a:latin typeface="+mj-lt"/>
            </a:endParaRPr>
          </a:p>
        </p:txBody>
      </p:sp>
    </p:spTree>
    <p:extLst>
      <p:ext uri="{BB962C8B-B14F-4D97-AF65-F5344CB8AC3E}">
        <p14:creationId xmlns:p14="http://schemas.microsoft.com/office/powerpoint/2010/main" val="23490578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330CE4C-4F06-43CE-9B57-6BA1912FD30A}"/>
              </a:ext>
            </a:extLst>
          </p:cNvPr>
          <p:cNvSpPr txBox="1"/>
          <p:nvPr/>
        </p:nvSpPr>
        <p:spPr>
          <a:xfrm>
            <a:off x="2222509" y="174019"/>
            <a:ext cx="6105524" cy="646331"/>
          </a:xfrm>
          <a:prstGeom prst="rect">
            <a:avLst/>
          </a:prstGeom>
          <a:noFill/>
        </p:spPr>
        <p:txBody>
          <a:bodyPr wrap="square">
            <a:spAutoFit/>
          </a:bodyPr>
          <a:lstStyle/>
          <a:p>
            <a:r>
              <a:rPr lang="en-GB" sz="3600" dirty="0">
                <a:solidFill>
                  <a:schemeClr val="accent1"/>
                </a:solidFill>
              </a:rPr>
              <a:t>Keys</a:t>
            </a:r>
          </a:p>
        </p:txBody>
      </p:sp>
      <p:pic>
        <p:nvPicPr>
          <p:cNvPr id="4" name="Picture 3" descr="A piece of bark with a note&#10;&#10;Description automatically generated with medium confidence">
            <a:extLst>
              <a:ext uri="{FF2B5EF4-FFF2-40B4-BE49-F238E27FC236}">
                <a16:creationId xmlns:a16="http://schemas.microsoft.com/office/drawing/2014/main" id="{C75EA9E4-9973-4958-81DF-E787E633AE40}"/>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47033" b="79411" l="8450" r="90474">
                        <a14:foregroundMark x1="8450" y1="54380" x2="9150" y2="65361"/>
                        <a14:foregroundMark x1="89989" y1="67662" x2="90474" y2="71417"/>
                        <a14:foregroundMark x1="31916" y1="54219" x2="55328" y2="55793"/>
                        <a14:backgroundMark x1="21905" y1="52685" x2="23628" y2="54744"/>
                        <a14:backgroundMark x1="21206" y1="53855" x2="22443" y2="55147"/>
                        <a14:backgroundMark x1="26911" y1="57731" x2="27234" y2="58902"/>
                        <a14:backgroundMark x1="25888" y1="61728" x2="39882" y2="65563"/>
                        <a14:backgroundMark x1="39882" y1="65563" x2="77395" y2="62495"/>
                        <a14:backgroundMark x1="21744" y1="65886" x2="24004" y2="68187"/>
                        <a14:backgroundMark x1="21582" y1="66128" x2="22766" y2="67541"/>
                        <a14:backgroundMark x1="21206" y1="66371" x2="24004" y2="67824"/>
                      </a14:backgroundRemoval>
                    </a14:imgEffect>
                  </a14:imgLayer>
                </a14:imgProps>
              </a:ext>
              <a:ext uri="{28A0092B-C50C-407E-A947-70E740481C1C}">
                <a14:useLocalDpi xmlns:a14="http://schemas.microsoft.com/office/drawing/2010/main" val="0"/>
              </a:ext>
            </a:extLst>
          </a:blip>
          <a:srcRect l="224" t="43050" r="-224" b="16535"/>
          <a:stretch/>
        </p:blipFill>
        <p:spPr>
          <a:xfrm>
            <a:off x="268278" y="1202720"/>
            <a:ext cx="5006993" cy="2698088"/>
          </a:xfrm>
          <a:prstGeom prst="rect">
            <a:avLst/>
          </a:prstGeom>
        </p:spPr>
      </p:pic>
      <p:pic>
        <p:nvPicPr>
          <p:cNvPr id="5" name="Picture 4" descr="A close-up of a rusty pipe&#10;&#10;Description automatically generated">
            <a:extLst>
              <a:ext uri="{FF2B5EF4-FFF2-40B4-BE49-F238E27FC236}">
                <a16:creationId xmlns:a16="http://schemas.microsoft.com/office/drawing/2014/main" id="{97B737F4-DD4F-4821-AC4F-D98FB8A264E7}"/>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34558" b="74445" l="14586" r="92304">
                        <a14:foregroundMark x1="91550" y1="68995" x2="92411" y2="72386"/>
                        <a14:foregroundMark x1="16093" y1="48486" x2="15189" y2="53041"/>
                        <a14:foregroundMark x1="14747" y1="49132" x2="14586" y2="50989"/>
                        <a14:backgroundMark x1="14424" y1="54905" x2="15608" y2="55147"/>
                        <a14:backgroundMark x1="14263" y1="53411" x2="16900" y2="54542"/>
                        <a14:backgroundMark x1="14586" y1="54542" x2="14586" y2="55793"/>
                        <a14:backgroundMark x1="14747" y1="44207" x2="23520" y2="37465"/>
                        <a14:backgroundMark x1="23520" y1="37465" x2="25619" y2="36536"/>
                      </a14:backgroundRemoval>
                    </a14:imgEffect>
                  </a14:imgLayer>
                </a14:imgProps>
              </a:ext>
              <a:ext uri="{28A0092B-C50C-407E-A947-70E740481C1C}">
                <a14:useLocalDpi xmlns:a14="http://schemas.microsoft.com/office/drawing/2010/main" val="0"/>
              </a:ext>
            </a:extLst>
          </a:blip>
          <a:srcRect l="7592" t="29583" b="20508"/>
          <a:stretch/>
        </p:blipFill>
        <p:spPr>
          <a:xfrm>
            <a:off x="5679283" y="3128675"/>
            <a:ext cx="4752975" cy="3422762"/>
          </a:xfrm>
          <a:prstGeom prst="rect">
            <a:avLst/>
          </a:prstGeom>
        </p:spPr>
      </p:pic>
      <p:pic>
        <p:nvPicPr>
          <p:cNvPr id="6" name="Picture 5" descr="A close-up of a key&#10;&#10;Description automatically generated">
            <a:extLst>
              <a:ext uri="{FF2B5EF4-FFF2-40B4-BE49-F238E27FC236}">
                <a16:creationId xmlns:a16="http://schemas.microsoft.com/office/drawing/2014/main" id="{BEE9CBDA-DEC1-47FF-9041-14CEFAB97972}"/>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74000" b="97111" l="33682" r="59390"/>
                    </a14:imgEffect>
                  </a14:imgLayer>
                </a14:imgProps>
              </a:ext>
              <a:ext uri="{28A0092B-C50C-407E-A947-70E740481C1C}">
                <a14:useLocalDpi xmlns:a14="http://schemas.microsoft.com/office/drawing/2010/main" val="0"/>
              </a:ext>
            </a:extLst>
          </a:blip>
          <a:srcRect l="30469" t="71111" r="37396"/>
          <a:stretch/>
        </p:blipFill>
        <p:spPr>
          <a:xfrm>
            <a:off x="1216816" y="4463268"/>
            <a:ext cx="2938465" cy="1981200"/>
          </a:xfrm>
          <a:prstGeom prst="rect">
            <a:avLst/>
          </a:prstGeom>
        </p:spPr>
      </p:pic>
      <p:sp>
        <p:nvSpPr>
          <p:cNvPr id="8" name="TextBox 7">
            <a:extLst>
              <a:ext uri="{FF2B5EF4-FFF2-40B4-BE49-F238E27FC236}">
                <a16:creationId xmlns:a16="http://schemas.microsoft.com/office/drawing/2014/main" id="{6D5C53FB-AE02-4249-9B80-129F2233E66E}"/>
              </a:ext>
            </a:extLst>
          </p:cNvPr>
          <p:cNvSpPr txBox="1"/>
          <p:nvPr/>
        </p:nvSpPr>
        <p:spPr>
          <a:xfrm>
            <a:off x="6038851" y="1166769"/>
            <a:ext cx="4033837" cy="1815882"/>
          </a:xfrm>
          <a:prstGeom prst="rect">
            <a:avLst/>
          </a:prstGeom>
          <a:noFill/>
        </p:spPr>
        <p:txBody>
          <a:bodyPr wrap="square">
            <a:spAutoFit/>
          </a:bodyPr>
          <a:lstStyle/>
          <a:p>
            <a:r>
              <a:rPr lang="en-GB" sz="2800" dirty="0"/>
              <a:t>What did these keys unlock?</a:t>
            </a:r>
          </a:p>
          <a:p>
            <a:endParaRPr lang="en-GB" sz="2800" dirty="0"/>
          </a:p>
          <a:p>
            <a:r>
              <a:rPr lang="en-GB" sz="2800" dirty="0"/>
              <a:t>Who did they belong to?</a:t>
            </a:r>
          </a:p>
        </p:txBody>
      </p:sp>
      <p:sp>
        <p:nvSpPr>
          <p:cNvPr id="2" name="TextBox 1">
            <a:extLst>
              <a:ext uri="{FF2B5EF4-FFF2-40B4-BE49-F238E27FC236}">
                <a16:creationId xmlns:a16="http://schemas.microsoft.com/office/drawing/2014/main" id="{809C5966-667F-82BD-9EBE-D748A1D2D8C3}"/>
              </a:ext>
            </a:extLst>
          </p:cNvPr>
          <p:cNvSpPr txBox="1"/>
          <p:nvPr/>
        </p:nvSpPr>
        <p:spPr>
          <a:xfrm>
            <a:off x="333756" y="2982651"/>
            <a:ext cx="539496" cy="215444"/>
          </a:xfrm>
          <a:prstGeom prst="rect">
            <a:avLst/>
          </a:prstGeom>
          <a:noFill/>
        </p:spPr>
        <p:txBody>
          <a:bodyPr wrap="square" rtlCol="0">
            <a:spAutoFit/>
          </a:bodyPr>
          <a:lstStyle/>
          <a:p>
            <a:r>
              <a:rPr lang="en-US" sz="800" dirty="0">
                <a:latin typeface="+mj-lt"/>
              </a:rPr>
              <a:t>13</a:t>
            </a:r>
            <a:endParaRPr lang="en-GB" sz="800" dirty="0">
              <a:latin typeface="+mj-lt"/>
            </a:endParaRPr>
          </a:p>
        </p:txBody>
      </p:sp>
      <p:sp>
        <p:nvSpPr>
          <p:cNvPr id="7" name="TextBox 6">
            <a:extLst>
              <a:ext uri="{FF2B5EF4-FFF2-40B4-BE49-F238E27FC236}">
                <a16:creationId xmlns:a16="http://schemas.microsoft.com/office/drawing/2014/main" id="{6CCB10D1-05DC-EAEC-ACEC-05223280B7CC}"/>
              </a:ext>
            </a:extLst>
          </p:cNvPr>
          <p:cNvSpPr txBox="1"/>
          <p:nvPr/>
        </p:nvSpPr>
        <p:spPr>
          <a:xfrm>
            <a:off x="1348740" y="5815584"/>
            <a:ext cx="1147572" cy="215444"/>
          </a:xfrm>
          <a:prstGeom prst="rect">
            <a:avLst/>
          </a:prstGeom>
          <a:noFill/>
        </p:spPr>
        <p:txBody>
          <a:bodyPr wrap="square" rtlCol="0">
            <a:spAutoFit/>
          </a:bodyPr>
          <a:lstStyle/>
          <a:p>
            <a:r>
              <a:rPr lang="en-US" sz="800" dirty="0">
                <a:latin typeface="+mj-lt"/>
              </a:rPr>
              <a:t>14</a:t>
            </a:r>
            <a:endParaRPr lang="en-GB" sz="800" dirty="0">
              <a:latin typeface="+mj-lt"/>
            </a:endParaRPr>
          </a:p>
        </p:txBody>
      </p:sp>
      <p:sp>
        <p:nvSpPr>
          <p:cNvPr id="9" name="TextBox 8">
            <a:extLst>
              <a:ext uri="{FF2B5EF4-FFF2-40B4-BE49-F238E27FC236}">
                <a16:creationId xmlns:a16="http://schemas.microsoft.com/office/drawing/2014/main" id="{31CEF9DF-82AA-5611-1364-33B8834F7AE3}"/>
              </a:ext>
            </a:extLst>
          </p:cNvPr>
          <p:cNvSpPr txBox="1"/>
          <p:nvPr/>
        </p:nvSpPr>
        <p:spPr>
          <a:xfrm>
            <a:off x="8961120" y="6031028"/>
            <a:ext cx="704088" cy="215444"/>
          </a:xfrm>
          <a:prstGeom prst="rect">
            <a:avLst/>
          </a:prstGeom>
          <a:noFill/>
        </p:spPr>
        <p:txBody>
          <a:bodyPr wrap="square" rtlCol="0">
            <a:spAutoFit/>
          </a:bodyPr>
          <a:lstStyle/>
          <a:p>
            <a:r>
              <a:rPr lang="en-US" sz="800" dirty="0">
                <a:latin typeface="+mj-lt"/>
              </a:rPr>
              <a:t>15</a:t>
            </a:r>
            <a:endParaRPr lang="en-GB" sz="800" dirty="0">
              <a:latin typeface="+mj-lt"/>
            </a:endParaRPr>
          </a:p>
        </p:txBody>
      </p:sp>
    </p:spTree>
    <p:extLst>
      <p:ext uri="{BB962C8B-B14F-4D97-AF65-F5344CB8AC3E}">
        <p14:creationId xmlns:p14="http://schemas.microsoft.com/office/powerpoint/2010/main" val="41384684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BEAFD5E-B36D-4A81-ABCB-4A00CC9CBEF3}"/>
              </a:ext>
            </a:extLst>
          </p:cNvPr>
          <p:cNvSpPr txBox="1"/>
          <p:nvPr/>
        </p:nvSpPr>
        <p:spPr>
          <a:xfrm>
            <a:off x="2709863" y="239196"/>
            <a:ext cx="6105524" cy="646331"/>
          </a:xfrm>
          <a:prstGeom prst="rect">
            <a:avLst/>
          </a:prstGeom>
          <a:noFill/>
        </p:spPr>
        <p:txBody>
          <a:bodyPr wrap="square">
            <a:spAutoFit/>
          </a:bodyPr>
          <a:lstStyle/>
          <a:p>
            <a:r>
              <a:rPr lang="en-GB" sz="3600" dirty="0">
                <a:solidFill>
                  <a:schemeClr val="accent1"/>
                </a:solidFill>
              </a:rPr>
              <a:t>Coins</a:t>
            </a:r>
          </a:p>
        </p:txBody>
      </p:sp>
      <p:pic>
        <p:nvPicPr>
          <p:cNvPr id="4" name="Picture 3" descr="A cracked coin on a stone surface&#10;&#10;Description automatically generated">
            <a:extLst>
              <a:ext uri="{FF2B5EF4-FFF2-40B4-BE49-F238E27FC236}">
                <a16:creationId xmlns:a16="http://schemas.microsoft.com/office/drawing/2014/main" id="{223F80AC-99B9-4F34-BC9F-79AC41FA48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600" y="1268551"/>
            <a:ext cx="5715000" cy="4286250"/>
          </a:xfrm>
          <a:prstGeom prst="rect">
            <a:avLst/>
          </a:prstGeom>
        </p:spPr>
      </p:pic>
      <p:sp>
        <p:nvSpPr>
          <p:cNvPr id="6" name="TextBox 5">
            <a:extLst>
              <a:ext uri="{FF2B5EF4-FFF2-40B4-BE49-F238E27FC236}">
                <a16:creationId xmlns:a16="http://schemas.microsoft.com/office/drawing/2014/main" id="{EEA19BEB-0D36-4E14-BDBF-D13AA4B0B900}"/>
              </a:ext>
            </a:extLst>
          </p:cNvPr>
          <p:cNvSpPr txBox="1"/>
          <p:nvPr/>
        </p:nvSpPr>
        <p:spPr>
          <a:xfrm>
            <a:off x="6691313" y="2334696"/>
            <a:ext cx="3386137" cy="954107"/>
          </a:xfrm>
          <a:prstGeom prst="rect">
            <a:avLst/>
          </a:prstGeom>
          <a:noFill/>
        </p:spPr>
        <p:txBody>
          <a:bodyPr wrap="square">
            <a:spAutoFit/>
          </a:bodyPr>
          <a:lstStyle/>
          <a:p>
            <a:r>
              <a:rPr lang="en-GB" sz="2800" dirty="0"/>
              <a:t>Did someone mean to drop this coin?</a:t>
            </a:r>
          </a:p>
        </p:txBody>
      </p:sp>
      <p:sp>
        <p:nvSpPr>
          <p:cNvPr id="2" name="TextBox 1">
            <a:extLst>
              <a:ext uri="{FF2B5EF4-FFF2-40B4-BE49-F238E27FC236}">
                <a16:creationId xmlns:a16="http://schemas.microsoft.com/office/drawing/2014/main" id="{F5221974-6860-71E3-E7F3-51A9DA3E7354}"/>
              </a:ext>
            </a:extLst>
          </p:cNvPr>
          <p:cNvSpPr txBox="1"/>
          <p:nvPr/>
        </p:nvSpPr>
        <p:spPr>
          <a:xfrm>
            <a:off x="194564" y="5374005"/>
            <a:ext cx="576072" cy="215444"/>
          </a:xfrm>
          <a:prstGeom prst="rect">
            <a:avLst/>
          </a:prstGeom>
          <a:noFill/>
        </p:spPr>
        <p:txBody>
          <a:bodyPr wrap="square" rtlCol="0">
            <a:spAutoFit/>
          </a:bodyPr>
          <a:lstStyle/>
          <a:p>
            <a:r>
              <a:rPr lang="en-US" sz="800" dirty="0">
                <a:latin typeface="+mj-lt"/>
              </a:rPr>
              <a:t>16</a:t>
            </a:r>
            <a:endParaRPr lang="en-GB" sz="800" dirty="0">
              <a:latin typeface="+mj-lt"/>
            </a:endParaRPr>
          </a:p>
        </p:txBody>
      </p:sp>
    </p:spTree>
    <p:extLst>
      <p:ext uri="{BB962C8B-B14F-4D97-AF65-F5344CB8AC3E}">
        <p14:creationId xmlns:p14="http://schemas.microsoft.com/office/powerpoint/2010/main" val="3670925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3EC5FB7-C23D-448A-A2A3-3786CA2E0C19}"/>
              </a:ext>
            </a:extLst>
          </p:cNvPr>
          <p:cNvSpPr txBox="1"/>
          <p:nvPr/>
        </p:nvSpPr>
        <p:spPr>
          <a:xfrm>
            <a:off x="1128713" y="277296"/>
            <a:ext cx="6105524" cy="646331"/>
          </a:xfrm>
          <a:prstGeom prst="rect">
            <a:avLst/>
          </a:prstGeom>
          <a:noFill/>
        </p:spPr>
        <p:txBody>
          <a:bodyPr wrap="square">
            <a:spAutoFit/>
          </a:bodyPr>
          <a:lstStyle/>
          <a:p>
            <a:r>
              <a:rPr lang="en-GB" sz="3600" dirty="0">
                <a:solidFill>
                  <a:schemeClr val="accent1"/>
                </a:solidFill>
              </a:rPr>
              <a:t>Hare brooch</a:t>
            </a:r>
          </a:p>
        </p:txBody>
      </p:sp>
      <p:pic>
        <p:nvPicPr>
          <p:cNvPr id="4" name="Picture 3" descr="A small metal sculpture of a rabbit&#10;&#10;Description automatically generated">
            <a:extLst>
              <a:ext uri="{FF2B5EF4-FFF2-40B4-BE49-F238E27FC236}">
                <a16:creationId xmlns:a16="http://schemas.microsoft.com/office/drawing/2014/main" id="{594A3823-736F-4143-90BC-3E36473289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9181" y="1420711"/>
            <a:ext cx="5568237" cy="3971925"/>
          </a:xfrm>
          <a:prstGeom prst="rect">
            <a:avLst/>
          </a:prstGeom>
        </p:spPr>
      </p:pic>
      <p:sp>
        <p:nvSpPr>
          <p:cNvPr id="6" name="TextBox 5">
            <a:extLst>
              <a:ext uri="{FF2B5EF4-FFF2-40B4-BE49-F238E27FC236}">
                <a16:creationId xmlns:a16="http://schemas.microsoft.com/office/drawing/2014/main" id="{89B07038-27D3-43C7-843E-1999A96B9C7D}"/>
              </a:ext>
            </a:extLst>
          </p:cNvPr>
          <p:cNvSpPr txBox="1"/>
          <p:nvPr/>
        </p:nvSpPr>
        <p:spPr>
          <a:xfrm>
            <a:off x="6538913" y="1824722"/>
            <a:ext cx="3233737" cy="1815882"/>
          </a:xfrm>
          <a:prstGeom prst="rect">
            <a:avLst/>
          </a:prstGeom>
          <a:noFill/>
        </p:spPr>
        <p:txBody>
          <a:bodyPr wrap="square">
            <a:spAutoFit/>
          </a:bodyPr>
          <a:lstStyle/>
          <a:p>
            <a:r>
              <a:rPr lang="en-GB" sz="2800" dirty="0"/>
              <a:t>Who might have worn this and why was it important to them?</a:t>
            </a:r>
          </a:p>
        </p:txBody>
      </p:sp>
      <p:sp>
        <p:nvSpPr>
          <p:cNvPr id="2" name="TextBox 1">
            <a:extLst>
              <a:ext uri="{FF2B5EF4-FFF2-40B4-BE49-F238E27FC236}">
                <a16:creationId xmlns:a16="http://schemas.microsoft.com/office/drawing/2014/main" id="{6B908D8F-33B1-E5B5-9D1B-FB901205853D}"/>
              </a:ext>
            </a:extLst>
          </p:cNvPr>
          <p:cNvSpPr txBox="1"/>
          <p:nvPr/>
        </p:nvSpPr>
        <p:spPr>
          <a:xfrm>
            <a:off x="534353" y="5221845"/>
            <a:ext cx="594360" cy="215444"/>
          </a:xfrm>
          <a:prstGeom prst="rect">
            <a:avLst/>
          </a:prstGeom>
          <a:noFill/>
        </p:spPr>
        <p:txBody>
          <a:bodyPr wrap="square" rtlCol="0">
            <a:spAutoFit/>
          </a:bodyPr>
          <a:lstStyle/>
          <a:p>
            <a:r>
              <a:rPr lang="en-US" sz="800" dirty="0">
                <a:latin typeface="+mj-lt"/>
              </a:rPr>
              <a:t>17</a:t>
            </a:r>
            <a:endParaRPr lang="en-GB" sz="800" dirty="0">
              <a:latin typeface="+mj-lt"/>
            </a:endParaRPr>
          </a:p>
        </p:txBody>
      </p:sp>
    </p:spTree>
    <p:extLst>
      <p:ext uri="{BB962C8B-B14F-4D97-AF65-F5344CB8AC3E}">
        <p14:creationId xmlns:p14="http://schemas.microsoft.com/office/powerpoint/2010/main" val="17144769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502AEF8-8EEA-4974-8A90-9266A6D48078}"/>
              </a:ext>
            </a:extLst>
          </p:cNvPr>
          <p:cNvSpPr txBox="1"/>
          <p:nvPr/>
        </p:nvSpPr>
        <p:spPr>
          <a:xfrm>
            <a:off x="4040868" y="244248"/>
            <a:ext cx="6105524" cy="646331"/>
          </a:xfrm>
          <a:prstGeom prst="rect">
            <a:avLst/>
          </a:prstGeom>
          <a:noFill/>
        </p:spPr>
        <p:txBody>
          <a:bodyPr wrap="square">
            <a:spAutoFit/>
          </a:bodyPr>
          <a:lstStyle/>
          <a:p>
            <a:r>
              <a:rPr lang="en-GB" sz="3600" dirty="0">
                <a:solidFill>
                  <a:schemeClr val="accent1"/>
                </a:solidFill>
              </a:rPr>
              <a:t>Jewellery</a:t>
            </a:r>
          </a:p>
        </p:txBody>
      </p:sp>
      <p:pic>
        <p:nvPicPr>
          <p:cNvPr id="4" name="Picture 3" descr="A close-up of a string&#10;&#10;Description automatically generated">
            <a:extLst>
              <a:ext uri="{FF2B5EF4-FFF2-40B4-BE49-F238E27FC236}">
                <a16:creationId xmlns:a16="http://schemas.microsoft.com/office/drawing/2014/main" id="{EFE6255B-547B-4DD8-B167-E0DE5410B1B7}"/>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36601" b="91381" l="22059" r="62623">
                        <a14:foregroundMark x1="30178" y1="35621" x2="24326" y2="38889"/>
                        <a14:foregroundMark x1="24326" y1="38889" x2="22120" y2="47386"/>
                        <a14:foregroundMark x1="22120" y1="47386" x2="22886" y2="49918"/>
                        <a14:foregroundMark x1="31955" y1="39175" x2="37714" y2="36642"/>
                        <a14:foregroundMark x1="55843" y1="74703" x2="59620" y2="79984"/>
                        <a14:foregroundMark x1="49540" y1="65891" x2="52037" y2="69382"/>
                        <a14:foregroundMark x1="59620" y1="79984" x2="60815" y2="88194"/>
                        <a14:foregroundMark x1="60815" y1="88194" x2="58835" y2="89307"/>
                        <a14:foregroundMark x1="55147" y1="91381" x2="52512" y2="89052"/>
                        <a14:backgroundMark x1="57077" y1="90523" x2="58732" y2="90645"/>
                        <a14:backgroundMark x1="58946" y1="88317" x2="58609" y2="90074"/>
                        <a14:backgroundMark x1="56832" y1="90359" x2="58732" y2="89788"/>
                        <a14:backgroundMark x1="58732" y1="89175" x2="57935" y2="89910"/>
                        <a14:backgroundMark x1="59283" y1="88603" x2="58946" y2="89910"/>
                        <a14:backgroundMark x1="56281" y1="90645" x2="57384" y2="90645"/>
                        <a14:backgroundMark x1="51869" y1="69567" x2="55944" y2="74592"/>
                      </a14:backgroundRemoval>
                    </a14:imgEffect>
                  </a14:imgLayer>
                </a14:imgProps>
              </a:ext>
              <a:ext uri="{28A0092B-C50C-407E-A947-70E740481C1C}">
                <a14:useLocalDpi xmlns:a14="http://schemas.microsoft.com/office/drawing/2010/main" val="0"/>
              </a:ext>
            </a:extLst>
          </a:blip>
          <a:srcRect l="18750" t="32222" r="32500" b="4305"/>
          <a:stretch/>
        </p:blipFill>
        <p:spPr>
          <a:xfrm>
            <a:off x="342898" y="1284716"/>
            <a:ext cx="3800475" cy="3711148"/>
          </a:xfrm>
          <a:prstGeom prst="rect">
            <a:avLst/>
          </a:prstGeom>
        </p:spPr>
      </p:pic>
      <p:pic>
        <p:nvPicPr>
          <p:cNvPr id="5" name="Picture 4" descr="A close-up of a piece of paper&#10;&#10;Description automatically generated">
            <a:extLst>
              <a:ext uri="{FF2B5EF4-FFF2-40B4-BE49-F238E27FC236}">
                <a16:creationId xmlns:a16="http://schemas.microsoft.com/office/drawing/2014/main" id="{2C9813FC-3F16-4D26-B64F-A69B3DC6D8FC}"/>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75858" b="87582" l="39032" r="48192">
                        <a14:foregroundMark x1="47947" y1="80025" x2="48223" y2="82557"/>
                        <a14:foregroundMark x1="42433" y1="86969" x2="43566" y2="87582"/>
                        <a14:foregroundMark x1="40533" y1="84109" x2="41422" y2="84518"/>
                      </a14:backgroundRemoval>
                    </a14:imgEffect>
                  </a14:imgLayer>
                </a14:imgProps>
              </a:ext>
              <a:ext uri="{28A0092B-C50C-407E-A947-70E740481C1C}">
                <a14:useLocalDpi xmlns:a14="http://schemas.microsoft.com/office/drawing/2010/main" val="0"/>
              </a:ext>
            </a:extLst>
          </a:blip>
          <a:srcRect l="37946" t="74431" r="50922" b="11100"/>
          <a:stretch/>
        </p:blipFill>
        <p:spPr>
          <a:xfrm>
            <a:off x="4911863" y="2110480"/>
            <a:ext cx="2112886" cy="2059620"/>
          </a:xfrm>
          <a:prstGeom prst="rect">
            <a:avLst/>
          </a:prstGeom>
        </p:spPr>
      </p:pic>
      <p:pic>
        <p:nvPicPr>
          <p:cNvPr id="6" name="Picture 5" descr="A close-up of a ring&#10;&#10;Description automatically generated">
            <a:extLst>
              <a:ext uri="{FF2B5EF4-FFF2-40B4-BE49-F238E27FC236}">
                <a16:creationId xmlns:a16="http://schemas.microsoft.com/office/drawing/2014/main" id="{5D570841-C4BC-4CBB-B651-08C3AC1824D4}"/>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55846" b="80402" l="34177" r="53427"/>
                    </a14:imgEffect>
                  </a14:imgLayer>
                </a14:imgProps>
              </a:ext>
              <a:ext uri="{28A0092B-C50C-407E-A947-70E740481C1C}">
                <a14:useLocalDpi xmlns:a14="http://schemas.microsoft.com/office/drawing/2010/main" val="0"/>
              </a:ext>
            </a:extLst>
          </a:blip>
          <a:srcRect l="31771" t="52777" r="44167" b="16528"/>
          <a:stretch/>
        </p:blipFill>
        <p:spPr>
          <a:xfrm>
            <a:off x="7793239" y="2299586"/>
            <a:ext cx="2353153" cy="2251285"/>
          </a:xfrm>
          <a:prstGeom prst="rect">
            <a:avLst/>
          </a:prstGeom>
        </p:spPr>
      </p:pic>
      <p:sp>
        <p:nvSpPr>
          <p:cNvPr id="8" name="TextBox 7">
            <a:extLst>
              <a:ext uri="{FF2B5EF4-FFF2-40B4-BE49-F238E27FC236}">
                <a16:creationId xmlns:a16="http://schemas.microsoft.com/office/drawing/2014/main" id="{96411C6D-2E44-4E5B-9DB0-FF6DD9226D74}"/>
              </a:ext>
            </a:extLst>
          </p:cNvPr>
          <p:cNvSpPr txBox="1"/>
          <p:nvPr/>
        </p:nvSpPr>
        <p:spPr>
          <a:xfrm>
            <a:off x="1378052" y="5137808"/>
            <a:ext cx="6105524" cy="523220"/>
          </a:xfrm>
          <a:prstGeom prst="rect">
            <a:avLst/>
          </a:prstGeom>
          <a:noFill/>
        </p:spPr>
        <p:txBody>
          <a:bodyPr wrap="square">
            <a:spAutoFit/>
          </a:bodyPr>
          <a:lstStyle/>
          <a:p>
            <a:r>
              <a:rPr lang="en-GB" sz="2800" dirty="0"/>
              <a:t>Bracelet</a:t>
            </a:r>
          </a:p>
        </p:txBody>
      </p:sp>
      <p:sp>
        <p:nvSpPr>
          <p:cNvPr id="10" name="TextBox 9">
            <a:extLst>
              <a:ext uri="{FF2B5EF4-FFF2-40B4-BE49-F238E27FC236}">
                <a16:creationId xmlns:a16="http://schemas.microsoft.com/office/drawing/2014/main" id="{C28E5B36-9D8F-4AF3-8741-D8D5F8BE8CB3}"/>
              </a:ext>
            </a:extLst>
          </p:cNvPr>
          <p:cNvSpPr txBox="1"/>
          <p:nvPr/>
        </p:nvSpPr>
        <p:spPr>
          <a:xfrm>
            <a:off x="4143373" y="5137808"/>
            <a:ext cx="6105524" cy="523220"/>
          </a:xfrm>
          <a:prstGeom prst="rect">
            <a:avLst/>
          </a:prstGeom>
          <a:noFill/>
        </p:spPr>
        <p:txBody>
          <a:bodyPr wrap="square">
            <a:spAutoFit/>
          </a:bodyPr>
          <a:lstStyle/>
          <a:p>
            <a:r>
              <a:rPr lang="en-GB" sz="2800" dirty="0"/>
              <a:t>Victorian Brooch</a:t>
            </a:r>
          </a:p>
        </p:txBody>
      </p:sp>
      <p:sp>
        <p:nvSpPr>
          <p:cNvPr id="12" name="TextBox 11">
            <a:extLst>
              <a:ext uri="{FF2B5EF4-FFF2-40B4-BE49-F238E27FC236}">
                <a16:creationId xmlns:a16="http://schemas.microsoft.com/office/drawing/2014/main" id="{4293A1F3-3495-4490-A269-C59257D765E5}"/>
              </a:ext>
            </a:extLst>
          </p:cNvPr>
          <p:cNvSpPr txBox="1"/>
          <p:nvPr/>
        </p:nvSpPr>
        <p:spPr>
          <a:xfrm>
            <a:off x="8524678" y="5168778"/>
            <a:ext cx="1821876" cy="523220"/>
          </a:xfrm>
          <a:prstGeom prst="rect">
            <a:avLst/>
          </a:prstGeom>
          <a:noFill/>
        </p:spPr>
        <p:txBody>
          <a:bodyPr wrap="square">
            <a:spAutoFit/>
          </a:bodyPr>
          <a:lstStyle/>
          <a:p>
            <a:r>
              <a:rPr lang="en-GB" sz="2800" dirty="0"/>
              <a:t>Ring</a:t>
            </a:r>
          </a:p>
        </p:txBody>
      </p:sp>
      <p:sp>
        <p:nvSpPr>
          <p:cNvPr id="2" name="TextBox 1">
            <a:extLst>
              <a:ext uri="{FF2B5EF4-FFF2-40B4-BE49-F238E27FC236}">
                <a16:creationId xmlns:a16="http://schemas.microsoft.com/office/drawing/2014/main" id="{F325A0E6-E32C-7D90-AEA4-CCBDFA265171}"/>
              </a:ext>
            </a:extLst>
          </p:cNvPr>
          <p:cNvSpPr txBox="1"/>
          <p:nvPr/>
        </p:nvSpPr>
        <p:spPr>
          <a:xfrm>
            <a:off x="2478024" y="4672584"/>
            <a:ext cx="622933" cy="215444"/>
          </a:xfrm>
          <a:prstGeom prst="rect">
            <a:avLst/>
          </a:prstGeom>
          <a:noFill/>
        </p:spPr>
        <p:txBody>
          <a:bodyPr wrap="square" rtlCol="0">
            <a:spAutoFit/>
          </a:bodyPr>
          <a:lstStyle/>
          <a:p>
            <a:r>
              <a:rPr lang="en-US" sz="800" dirty="0">
                <a:latin typeface="+mj-lt"/>
              </a:rPr>
              <a:t>18</a:t>
            </a:r>
            <a:endParaRPr lang="en-GB" sz="800" dirty="0">
              <a:latin typeface="+mj-lt"/>
            </a:endParaRPr>
          </a:p>
        </p:txBody>
      </p:sp>
      <p:sp>
        <p:nvSpPr>
          <p:cNvPr id="7" name="TextBox 6">
            <a:extLst>
              <a:ext uri="{FF2B5EF4-FFF2-40B4-BE49-F238E27FC236}">
                <a16:creationId xmlns:a16="http://schemas.microsoft.com/office/drawing/2014/main" id="{8256B0F7-BB38-B1F6-2601-061F9D57041C}"/>
              </a:ext>
            </a:extLst>
          </p:cNvPr>
          <p:cNvSpPr txBox="1"/>
          <p:nvPr/>
        </p:nvSpPr>
        <p:spPr>
          <a:xfrm>
            <a:off x="4911863" y="3862419"/>
            <a:ext cx="768096" cy="215444"/>
          </a:xfrm>
          <a:prstGeom prst="rect">
            <a:avLst/>
          </a:prstGeom>
          <a:noFill/>
        </p:spPr>
        <p:txBody>
          <a:bodyPr wrap="square" rtlCol="0">
            <a:spAutoFit/>
          </a:bodyPr>
          <a:lstStyle/>
          <a:p>
            <a:r>
              <a:rPr lang="en-US" sz="800" dirty="0">
                <a:latin typeface="+mj-lt"/>
              </a:rPr>
              <a:t>19</a:t>
            </a:r>
            <a:endParaRPr lang="en-GB" sz="800" dirty="0">
              <a:latin typeface="+mj-lt"/>
            </a:endParaRPr>
          </a:p>
        </p:txBody>
      </p:sp>
      <p:sp>
        <p:nvSpPr>
          <p:cNvPr id="9" name="TextBox 8">
            <a:extLst>
              <a:ext uri="{FF2B5EF4-FFF2-40B4-BE49-F238E27FC236}">
                <a16:creationId xmlns:a16="http://schemas.microsoft.com/office/drawing/2014/main" id="{9C53723E-403D-8B0E-96A4-E5FB60605253}"/>
              </a:ext>
            </a:extLst>
          </p:cNvPr>
          <p:cNvSpPr txBox="1"/>
          <p:nvPr/>
        </p:nvSpPr>
        <p:spPr>
          <a:xfrm>
            <a:off x="7973568" y="4062378"/>
            <a:ext cx="877824" cy="215444"/>
          </a:xfrm>
          <a:prstGeom prst="rect">
            <a:avLst/>
          </a:prstGeom>
          <a:noFill/>
        </p:spPr>
        <p:txBody>
          <a:bodyPr wrap="square" rtlCol="0">
            <a:spAutoFit/>
          </a:bodyPr>
          <a:lstStyle/>
          <a:p>
            <a:r>
              <a:rPr lang="en-US" sz="800" dirty="0">
                <a:latin typeface="+mj-lt"/>
              </a:rPr>
              <a:t>20</a:t>
            </a:r>
            <a:endParaRPr lang="en-GB" sz="800" dirty="0">
              <a:latin typeface="+mj-lt"/>
            </a:endParaRPr>
          </a:p>
        </p:txBody>
      </p:sp>
    </p:spTree>
    <p:extLst>
      <p:ext uri="{BB962C8B-B14F-4D97-AF65-F5344CB8AC3E}">
        <p14:creationId xmlns:p14="http://schemas.microsoft.com/office/powerpoint/2010/main" val="11218792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2143B96-AEB2-483A-95F1-6D3E041B4299}"/>
              </a:ext>
            </a:extLst>
          </p:cNvPr>
          <p:cNvSpPr txBox="1"/>
          <p:nvPr/>
        </p:nvSpPr>
        <p:spPr>
          <a:xfrm>
            <a:off x="3490913" y="210621"/>
            <a:ext cx="6105524" cy="646331"/>
          </a:xfrm>
          <a:prstGeom prst="rect">
            <a:avLst/>
          </a:prstGeom>
          <a:noFill/>
        </p:spPr>
        <p:txBody>
          <a:bodyPr wrap="square">
            <a:spAutoFit/>
          </a:bodyPr>
          <a:lstStyle/>
          <a:p>
            <a:r>
              <a:rPr lang="en-GB" sz="3600" dirty="0">
                <a:solidFill>
                  <a:schemeClr val="accent1"/>
                </a:solidFill>
              </a:rPr>
              <a:t>Tile with footprint</a:t>
            </a:r>
          </a:p>
        </p:txBody>
      </p:sp>
      <p:pic>
        <p:nvPicPr>
          <p:cNvPr id="4" name="Picture 3" descr="Hands holding a broken tile&#10;&#10;Description automatically generated">
            <a:extLst>
              <a:ext uri="{FF2B5EF4-FFF2-40B4-BE49-F238E27FC236}">
                <a16:creationId xmlns:a16="http://schemas.microsoft.com/office/drawing/2014/main" id="{B49D5394-651E-43A8-95E3-977CC7FC85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3471" y="1200150"/>
            <a:ext cx="7137400" cy="5353050"/>
          </a:xfrm>
          <a:prstGeom prst="rect">
            <a:avLst/>
          </a:prstGeom>
        </p:spPr>
      </p:pic>
      <p:pic>
        <p:nvPicPr>
          <p:cNvPr id="5" name="Content Placeholder 5">
            <a:extLst>
              <a:ext uri="{FF2B5EF4-FFF2-40B4-BE49-F238E27FC236}">
                <a16:creationId xmlns:a16="http://schemas.microsoft.com/office/drawing/2014/main" id="{571F92F8-F4D5-4305-BFA4-B432678441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6865647" y="2181285"/>
            <a:ext cx="5863509" cy="2880320"/>
          </a:xfrm>
          <a:prstGeom prst="rect">
            <a:avLst/>
          </a:prstGeom>
        </p:spPr>
      </p:pic>
      <p:sp>
        <p:nvSpPr>
          <p:cNvPr id="2" name="TextBox 1">
            <a:extLst>
              <a:ext uri="{FF2B5EF4-FFF2-40B4-BE49-F238E27FC236}">
                <a16:creationId xmlns:a16="http://schemas.microsoft.com/office/drawing/2014/main" id="{7A4C872B-947A-B056-F019-73C52E6C5FE5}"/>
              </a:ext>
            </a:extLst>
          </p:cNvPr>
          <p:cNvSpPr txBox="1"/>
          <p:nvPr/>
        </p:nvSpPr>
        <p:spPr>
          <a:xfrm>
            <a:off x="374904" y="6337756"/>
            <a:ext cx="868680" cy="215444"/>
          </a:xfrm>
          <a:prstGeom prst="rect">
            <a:avLst/>
          </a:prstGeom>
          <a:noFill/>
        </p:spPr>
        <p:txBody>
          <a:bodyPr wrap="square" rtlCol="0">
            <a:spAutoFit/>
          </a:bodyPr>
          <a:lstStyle/>
          <a:p>
            <a:r>
              <a:rPr lang="en-US" sz="800" dirty="0">
                <a:latin typeface="+mj-lt"/>
              </a:rPr>
              <a:t>21</a:t>
            </a:r>
            <a:endParaRPr lang="en-GB" sz="800" dirty="0">
              <a:latin typeface="+mj-lt"/>
            </a:endParaRPr>
          </a:p>
        </p:txBody>
      </p:sp>
      <p:sp>
        <p:nvSpPr>
          <p:cNvPr id="6" name="TextBox 5">
            <a:extLst>
              <a:ext uri="{FF2B5EF4-FFF2-40B4-BE49-F238E27FC236}">
                <a16:creationId xmlns:a16="http://schemas.microsoft.com/office/drawing/2014/main" id="{D461F4F0-7F81-ABA1-3FFB-76A8FAABC047}"/>
              </a:ext>
            </a:extLst>
          </p:cNvPr>
          <p:cNvSpPr txBox="1"/>
          <p:nvPr/>
        </p:nvSpPr>
        <p:spPr>
          <a:xfrm>
            <a:off x="8074152" y="6337756"/>
            <a:ext cx="1014984" cy="215444"/>
          </a:xfrm>
          <a:prstGeom prst="rect">
            <a:avLst/>
          </a:prstGeom>
          <a:noFill/>
        </p:spPr>
        <p:txBody>
          <a:bodyPr wrap="square" rtlCol="0">
            <a:spAutoFit/>
          </a:bodyPr>
          <a:lstStyle/>
          <a:p>
            <a:r>
              <a:rPr lang="en-US" sz="800" dirty="0">
                <a:latin typeface="+mj-lt"/>
              </a:rPr>
              <a:t>22</a:t>
            </a:r>
            <a:endParaRPr lang="en-GB" sz="800" dirty="0">
              <a:latin typeface="+mj-lt"/>
            </a:endParaRPr>
          </a:p>
        </p:txBody>
      </p:sp>
    </p:spTree>
    <p:extLst>
      <p:ext uri="{BB962C8B-B14F-4D97-AF65-F5344CB8AC3E}">
        <p14:creationId xmlns:p14="http://schemas.microsoft.com/office/powerpoint/2010/main" val="36279796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ABF4F7D-8640-419D-A229-47823509775B}"/>
              </a:ext>
            </a:extLst>
          </p:cNvPr>
          <p:cNvSpPr txBox="1"/>
          <p:nvPr/>
        </p:nvSpPr>
        <p:spPr>
          <a:xfrm>
            <a:off x="3759140" y="2052907"/>
            <a:ext cx="6686550" cy="1754326"/>
          </a:xfrm>
          <a:prstGeom prst="rect">
            <a:avLst/>
          </a:prstGeom>
          <a:noFill/>
        </p:spPr>
        <p:txBody>
          <a:bodyPr wrap="square" rtlCol="0">
            <a:spAutoFit/>
          </a:bodyPr>
          <a:lstStyle/>
          <a:p>
            <a:pPr algn="ctr"/>
            <a:r>
              <a:rPr lang="en-GB" sz="3600" dirty="0">
                <a:solidFill>
                  <a:schemeClr val="accent3"/>
                </a:solidFill>
              </a:rPr>
              <a:t>Stratigraphy</a:t>
            </a:r>
          </a:p>
          <a:p>
            <a:pPr algn="ctr"/>
            <a:endParaRPr lang="en-GB" sz="3600" dirty="0">
              <a:solidFill>
                <a:schemeClr val="accent3"/>
              </a:solidFill>
            </a:endParaRPr>
          </a:p>
          <a:p>
            <a:pPr algn="ctr"/>
            <a:r>
              <a:rPr lang="en-GB" sz="3600" dirty="0">
                <a:solidFill>
                  <a:schemeClr val="accent3"/>
                </a:solidFill>
              </a:rPr>
              <a:t>Going Back in Time!</a:t>
            </a:r>
          </a:p>
        </p:txBody>
      </p:sp>
      <p:pic>
        <p:nvPicPr>
          <p:cNvPr id="1026" name="Picture 2" descr="TARDIS | Dr Who Wiki | Fandom">
            <a:extLst>
              <a:ext uri="{FF2B5EF4-FFF2-40B4-BE49-F238E27FC236}">
                <a16:creationId xmlns:a16="http://schemas.microsoft.com/office/drawing/2014/main" id="{97FF3636-1305-6902-E13B-120269E4844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3019"/>
          <a:stretch/>
        </p:blipFill>
        <p:spPr bwMode="auto">
          <a:xfrm>
            <a:off x="518244" y="103517"/>
            <a:ext cx="4373563" cy="665096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A5DCDE0C-6421-1359-082C-B53EB5BDBF7C}"/>
              </a:ext>
            </a:extLst>
          </p:cNvPr>
          <p:cNvSpPr txBox="1"/>
          <p:nvPr/>
        </p:nvSpPr>
        <p:spPr>
          <a:xfrm>
            <a:off x="448056" y="6163056"/>
            <a:ext cx="722376" cy="215444"/>
          </a:xfrm>
          <a:prstGeom prst="rect">
            <a:avLst/>
          </a:prstGeom>
          <a:noFill/>
        </p:spPr>
        <p:txBody>
          <a:bodyPr wrap="square" rtlCol="0">
            <a:spAutoFit/>
          </a:bodyPr>
          <a:lstStyle/>
          <a:p>
            <a:r>
              <a:rPr lang="en-US" sz="800" dirty="0">
                <a:latin typeface="+mj-lt"/>
              </a:rPr>
              <a:t>23</a:t>
            </a:r>
            <a:endParaRPr lang="en-GB" sz="800" dirty="0">
              <a:latin typeface="+mj-lt"/>
            </a:endParaRPr>
          </a:p>
        </p:txBody>
      </p:sp>
    </p:spTree>
    <p:extLst>
      <p:ext uri="{BB962C8B-B14F-4D97-AF65-F5344CB8AC3E}">
        <p14:creationId xmlns:p14="http://schemas.microsoft.com/office/powerpoint/2010/main" val="1499640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Picture 1">
            <a:extLst>
              <a:ext uri="{FF2B5EF4-FFF2-40B4-BE49-F238E27FC236}">
                <a16:creationId xmlns:a16="http://schemas.microsoft.com/office/drawing/2014/main" id="{3D180980-CE7C-435E-AD7E-B0E3291814C1}"/>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8835" b="89960" l="9971" r="90616">
                        <a14:foregroundMark x1="8211" y1="11245" x2="23167" y2="9036"/>
                        <a14:foregroundMark x1="23167" y1="9036" x2="82111" y2="10241"/>
                        <a14:foregroundMark x1="82111" y1="10241" x2="83578" y2="10643"/>
                        <a14:foregroundMark x1="40762" y1="50602" x2="58065" y2="49398"/>
                        <a14:foregroundMark x1="58065" y1="49398" x2="58358" y2="49398"/>
                        <a14:foregroundMark x1="45161" y1="71687" x2="58651" y2="71084"/>
                        <a14:foregroundMark x1="58651" y1="71084" x2="59238" y2="71084"/>
                        <a14:foregroundMark x1="89736" y1="13253" x2="90616" y2="16867"/>
                      </a14:backgroundRemoval>
                    </a14:imgEffect>
                  </a14:imgLayer>
                </a14:imgProps>
              </a:ext>
              <a:ext uri="{28A0092B-C50C-407E-A947-70E740481C1C}">
                <a14:useLocalDpi xmlns:a14="http://schemas.microsoft.com/office/drawing/2010/main" val="0"/>
              </a:ext>
            </a:extLst>
          </a:blip>
          <a:srcRect/>
          <a:stretch>
            <a:fillRect/>
          </a:stretch>
        </p:blipFill>
        <p:spPr bwMode="auto">
          <a:xfrm>
            <a:off x="7877175" y="625726"/>
            <a:ext cx="4028693" cy="588354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247ACBE4-B7C2-43EC-8D98-D188B091B2B5}"/>
              </a:ext>
            </a:extLst>
          </p:cNvPr>
          <p:cNvSpPr txBox="1"/>
          <p:nvPr/>
        </p:nvSpPr>
        <p:spPr>
          <a:xfrm>
            <a:off x="648082" y="230629"/>
            <a:ext cx="7743825" cy="1200329"/>
          </a:xfrm>
          <a:prstGeom prst="rect">
            <a:avLst/>
          </a:prstGeom>
          <a:noFill/>
        </p:spPr>
        <p:txBody>
          <a:bodyPr wrap="square">
            <a:spAutoFit/>
          </a:bodyPr>
          <a:lstStyle/>
          <a:p>
            <a:r>
              <a:rPr lang="en-GB" sz="3600" dirty="0">
                <a:solidFill>
                  <a:schemeClr val="accent3"/>
                </a:solidFill>
              </a:rPr>
              <a:t>Why is archaeology a load of old rubbish?</a:t>
            </a:r>
          </a:p>
        </p:txBody>
      </p:sp>
      <p:sp>
        <p:nvSpPr>
          <p:cNvPr id="6" name="TextBox 5">
            <a:extLst>
              <a:ext uri="{FF2B5EF4-FFF2-40B4-BE49-F238E27FC236}">
                <a16:creationId xmlns:a16="http://schemas.microsoft.com/office/drawing/2014/main" id="{CB8710A9-A352-4553-AC4A-01D10060A86C}"/>
              </a:ext>
            </a:extLst>
          </p:cNvPr>
          <p:cNvSpPr txBox="1"/>
          <p:nvPr/>
        </p:nvSpPr>
        <p:spPr>
          <a:xfrm>
            <a:off x="648082" y="1677179"/>
            <a:ext cx="6134100" cy="4832092"/>
          </a:xfrm>
          <a:prstGeom prst="rect">
            <a:avLst/>
          </a:prstGeom>
          <a:noFill/>
        </p:spPr>
        <p:txBody>
          <a:bodyPr wrap="square">
            <a:spAutoFit/>
          </a:bodyPr>
          <a:lstStyle/>
          <a:p>
            <a:pPr marL="571500" indent="-571500">
              <a:buFont typeface="Wingdings" panose="05000000000000000000" pitchFamily="2" charset="2"/>
              <a:buChar char="Ø"/>
            </a:pPr>
            <a:r>
              <a:rPr lang="en-GB" sz="2800" dirty="0"/>
              <a:t>In this bin, each layer represents one day’s rubbish</a:t>
            </a:r>
          </a:p>
          <a:p>
            <a:pPr marL="571500" indent="-571500">
              <a:buFont typeface="Wingdings" panose="05000000000000000000" pitchFamily="2" charset="2"/>
              <a:buChar char="Ø"/>
            </a:pPr>
            <a:endParaRPr lang="en-GB" sz="2800" dirty="0"/>
          </a:p>
          <a:p>
            <a:pPr marL="571500" indent="-571500">
              <a:buFont typeface="Wingdings" panose="05000000000000000000" pitchFamily="2" charset="2"/>
              <a:buChar char="Ø"/>
            </a:pPr>
            <a:r>
              <a:rPr lang="en-GB" sz="2800" dirty="0"/>
              <a:t>On which day was the last rubbish put in?</a:t>
            </a:r>
          </a:p>
          <a:p>
            <a:pPr marL="571500" indent="-571500">
              <a:buFont typeface="Wingdings" panose="05000000000000000000" pitchFamily="2" charset="2"/>
              <a:buChar char="Ø"/>
            </a:pPr>
            <a:endParaRPr lang="en-GB" sz="2800" dirty="0"/>
          </a:p>
          <a:p>
            <a:pPr marL="571500" indent="-571500">
              <a:buFont typeface="Wingdings" panose="05000000000000000000" pitchFamily="2" charset="2"/>
              <a:buChar char="Ø"/>
            </a:pPr>
            <a:r>
              <a:rPr lang="en-GB" sz="2800" dirty="0"/>
              <a:t>On which day was the first rubbish put in?</a:t>
            </a:r>
          </a:p>
          <a:p>
            <a:pPr marL="571500" indent="-571500">
              <a:buFont typeface="Wingdings" panose="05000000000000000000" pitchFamily="2" charset="2"/>
              <a:buChar char="Ø"/>
            </a:pPr>
            <a:endParaRPr lang="en-GB" sz="2800" dirty="0"/>
          </a:p>
          <a:p>
            <a:pPr marL="571500" indent="-571500">
              <a:buFont typeface="Wingdings" panose="05000000000000000000" pitchFamily="2" charset="2"/>
              <a:buChar char="Ø"/>
            </a:pPr>
            <a:r>
              <a:rPr lang="en-GB" sz="2800" dirty="0"/>
              <a:t>Which day has the oldest rubbish?</a:t>
            </a:r>
          </a:p>
        </p:txBody>
      </p:sp>
      <p:sp>
        <p:nvSpPr>
          <p:cNvPr id="3" name="TextBox 2">
            <a:extLst>
              <a:ext uri="{FF2B5EF4-FFF2-40B4-BE49-F238E27FC236}">
                <a16:creationId xmlns:a16="http://schemas.microsoft.com/office/drawing/2014/main" id="{90DC544E-CB01-C0AE-46B9-174B3E9578EC}"/>
              </a:ext>
            </a:extLst>
          </p:cNvPr>
          <p:cNvSpPr txBox="1"/>
          <p:nvPr/>
        </p:nvSpPr>
        <p:spPr>
          <a:xfrm>
            <a:off x="8281798" y="5760720"/>
            <a:ext cx="706754" cy="215444"/>
          </a:xfrm>
          <a:prstGeom prst="rect">
            <a:avLst/>
          </a:prstGeom>
          <a:noFill/>
        </p:spPr>
        <p:txBody>
          <a:bodyPr wrap="square" rtlCol="0">
            <a:spAutoFit/>
          </a:bodyPr>
          <a:lstStyle/>
          <a:p>
            <a:r>
              <a:rPr lang="en-US" sz="800" dirty="0">
                <a:latin typeface="+mj-lt"/>
              </a:rPr>
              <a:t>24</a:t>
            </a:r>
            <a:endParaRPr lang="en-GB" sz="800" dirty="0">
              <a:latin typeface="+mj-lt"/>
            </a:endParaRPr>
          </a:p>
        </p:txBody>
      </p:sp>
    </p:spTree>
    <p:extLst>
      <p:ext uri="{BB962C8B-B14F-4D97-AF65-F5344CB8AC3E}">
        <p14:creationId xmlns:p14="http://schemas.microsoft.com/office/powerpoint/2010/main" val="31955298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Picture 2">
            <a:extLst>
              <a:ext uri="{FF2B5EF4-FFF2-40B4-BE49-F238E27FC236}">
                <a16:creationId xmlns:a16="http://schemas.microsoft.com/office/drawing/2014/main" id="{BE94A5BC-38D5-4D1E-A59B-E4F5AE4C6B4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2063" y="717589"/>
            <a:ext cx="6700565" cy="524827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D8F9EF15-969E-43E7-87AA-E498E5B8A64E}"/>
              </a:ext>
            </a:extLst>
          </p:cNvPr>
          <p:cNvSpPr txBox="1"/>
          <p:nvPr/>
        </p:nvSpPr>
        <p:spPr>
          <a:xfrm>
            <a:off x="347663" y="244406"/>
            <a:ext cx="6105524" cy="646331"/>
          </a:xfrm>
          <a:prstGeom prst="rect">
            <a:avLst/>
          </a:prstGeom>
          <a:noFill/>
        </p:spPr>
        <p:txBody>
          <a:bodyPr wrap="square">
            <a:spAutoFit/>
          </a:bodyPr>
          <a:lstStyle/>
          <a:p>
            <a:r>
              <a:rPr lang="en-GB" sz="3600" dirty="0">
                <a:solidFill>
                  <a:schemeClr val="accent3"/>
                </a:solidFill>
              </a:rPr>
              <a:t>Stratigraphy</a:t>
            </a:r>
          </a:p>
        </p:txBody>
      </p:sp>
      <p:sp>
        <p:nvSpPr>
          <p:cNvPr id="6" name="TextBox 5">
            <a:extLst>
              <a:ext uri="{FF2B5EF4-FFF2-40B4-BE49-F238E27FC236}">
                <a16:creationId xmlns:a16="http://schemas.microsoft.com/office/drawing/2014/main" id="{BBB6AD65-D8EA-49B6-A89E-FDB6FDBA5505}"/>
              </a:ext>
            </a:extLst>
          </p:cNvPr>
          <p:cNvSpPr txBox="1"/>
          <p:nvPr/>
        </p:nvSpPr>
        <p:spPr>
          <a:xfrm>
            <a:off x="204788" y="1442948"/>
            <a:ext cx="4767262" cy="4401205"/>
          </a:xfrm>
          <a:prstGeom prst="rect">
            <a:avLst/>
          </a:prstGeom>
          <a:noFill/>
        </p:spPr>
        <p:txBody>
          <a:bodyPr wrap="square">
            <a:spAutoFit/>
          </a:bodyPr>
          <a:lstStyle/>
          <a:p>
            <a:pPr marL="571500" indent="-571500">
              <a:buFont typeface="Wingdings" panose="05000000000000000000" pitchFamily="2" charset="2"/>
              <a:buChar char="Ø"/>
            </a:pPr>
            <a:r>
              <a:rPr lang="en-GB" sz="2800" dirty="0"/>
              <a:t>As archaeologists we dig down through different layers in time called strata</a:t>
            </a:r>
          </a:p>
          <a:p>
            <a:pPr marL="571500" indent="-571500">
              <a:buFont typeface="Wingdings" panose="05000000000000000000" pitchFamily="2" charset="2"/>
              <a:buChar char="Ø"/>
            </a:pPr>
            <a:endParaRPr lang="en-GB" sz="2800" dirty="0"/>
          </a:p>
          <a:p>
            <a:pPr marL="571500" indent="-571500">
              <a:buFont typeface="Wingdings" panose="05000000000000000000" pitchFamily="2" charset="2"/>
              <a:buChar char="Ø"/>
            </a:pPr>
            <a:r>
              <a:rPr lang="en-GB" sz="2800" dirty="0"/>
              <a:t>Which layer is the most recent?</a:t>
            </a:r>
          </a:p>
          <a:p>
            <a:pPr marL="571500" indent="-571500">
              <a:buFont typeface="Wingdings" panose="05000000000000000000" pitchFamily="2" charset="2"/>
              <a:buChar char="Ø"/>
            </a:pPr>
            <a:endParaRPr lang="en-GB" sz="2800" dirty="0"/>
          </a:p>
          <a:p>
            <a:pPr marL="571500" indent="-571500">
              <a:buFont typeface="Wingdings" panose="05000000000000000000" pitchFamily="2" charset="2"/>
              <a:buChar char="Ø"/>
            </a:pPr>
            <a:r>
              <a:rPr lang="en-GB" sz="2800" dirty="0"/>
              <a:t>Which layer is the oldest?</a:t>
            </a:r>
          </a:p>
        </p:txBody>
      </p:sp>
      <p:sp>
        <p:nvSpPr>
          <p:cNvPr id="3" name="TextBox 2">
            <a:extLst>
              <a:ext uri="{FF2B5EF4-FFF2-40B4-BE49-F238E27FC236}">
                <a16:creationId xmlns:a16="http://schemas.microsoft.com/office/drawing/2014/main" id="{B56EA6AC-B258-849F-D357-11A3FD18C221}"/>
              </a:ext>
            </a:extLst>
          </p:cNvPr>
          <p:cNvSpPr txBox="1"/>
          <p:nvPr/>
        </p:nvSpPr>
        <p:spPr>
          <a:xfrm>
            <a:off x="4972050" y="5628709"/>
            <a:ext cx="640080" cy="215444"/>
          </a:xfrm>
          <a:prstGeom prst="rect">
            <a:avLst/>
          </a:prstGeom>
          <a:noFill/>
        </p:spPr>
        <p:txBody>
          <a:bodyPr wrap="square" rtlCol="0">
            <a:spAutoFit/>
          </a:bodyPr>
          <a:lstStyle/>
          <a:p>
            <a:r>
              <a:rPr lang="en-US" sz="800" dirty="0">
                <a:latin typeface="+mj-lt"/>
              </a:rPr>
              <a:t>25</a:t>
            </a:r>
            <a:endParaRPr lang="en-GB" sz="800" dirty="0">
              <a:latin typeface="+mj-lt"/>
            </a:endParaRPr>
          </a:p>
        </p:txBody>
      </p:sp>
    </p:spTree>
    <p:extLst>
      <p:ext uri="{BB962C8B-B14F-4D97-AF65-F5344CB8AC3E}">
        <p14:creationId xmlns:p14="http://schemas.microsoft.com/office/powerpoint/2010/main" val="38887229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8251FB-A78A-B208-1970-F741037BA205}"/>
              </a:ext>
            </a:extLst>
          </p:cNvPr>
          <p:cNvSpPr>
            <a:spLocks noGrp="1"/>
          </p:cNvSpPr>
          <p:nvPr>
            <p:ph type="title"/>
          </p:nvPr>
        </p:nvSpPr>
        <p:spPr/>
        <p:txBody>
          <a:bodyPr/>
          <a:lstStyle/>
          <a:p>
            <a:r>
              <a:rPr lang="en-GB" dirty="0"/>
              <a:t>Let’s go back in time!</a:t>
            </a:r>
          </a:p>
        </p:txBody>
      </p:sp>
      <p:sp>
        <p:nvSpPr>
          <p:cNvPr id="3" name="Content Placeholder 2">
            <a:extLst>
              <a:ext uri="{FF2B5EF4-FFF2-40B4-BE49-F238E27FC236}">
                <a16:creationId xmlns:a16="http://schemas.microsoft.com/office/drawing/2014/main" id="{DFA0475C-E0EE-916A-68A9-285B797FAA56}"/>
              </a:ext>
            </a:extLst>
          </p:cNvPr>
          <p:cNvSpPr>
            <a:spLocks noGrp="1"/>
          </p:cNvSpPr>
          <p:nvPr>
            <p:ph idx="1"/>
          </p:nvPr>
        </p:nvSpPr>
        <p:spPr/>
        <p:txBody>
          <a:bodyPr/>
          <a:lstStyle/>
          <a:p>
            <a:r>
              <a:rPr lang="en-GB" sz="2800" dirty="0"/>
              <a:t>What will you find as we go back through the strata?</a:t>
            </a:r>
          </a:p>
          <a:p>
            <a:r>
              <a:rPr lang="en-GB" sz="2800" dirty="0"/>
              <a:t>What can we learn from what we find?</a:t>
            </a:r>
          </a:p>
          <a:p>
            <a:r>
              <a:rPr lang="en-GB" sz="2800" dirty="0"/>
              <a:t>Did people live the same way as we do now?</a:t>
            </a:r>
          </a:p>
          <a:p>
            <a:r>
              <a:rPr lang="en-GB" sz="2800" dirty="0"/>
              <a:t>What is the next strata layer?</a:t>
            </a:r>
          </a:p>
          <a:p>
            <a:endParaRPr lang="en-GB" dirty="0"/>
          </a:p>
        </p:txBody>
      </p:sp>
    </p:spTree>
    <p:extLst>
      <p:ext uri="{BB962C8B-B14F-4D97-AF65-F5344CB8AC3E}">
        <p14:creationId xmlns:p14="http://schemas.microsoft.com/office/powerpoint/2010/main" val="24412237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olkestone Harbour | FolkestoneJack's Tracks | Page 2">
            <a:extLst>
              <a:ext uri="{FF2B5EF4-FFF2-40B4-BE49-F238E27FC236}">
                <a16:creationId xmlns:a16="http://schemas.microsoft.com/office/drawing/2014/main" id="{FEE6BA1E-4AF2-E178-E008-6DB765BE7BF2}"/>
              </a:ext>
            </a:extLst>
          </p:cNvPr>
          <p:cNvPicPr>
            <a:picLocks noChangeAspect="1"/>
          </p:cNvPicPr>
          <p:nvPr/>
        </p:nvPicPr>
        <p:blipFill rotWithShape="1">
          <a:blip r:embed="rId3"/>
          <a:srcRect t="19880" r="2" b="14309"/>
          <a:stretch/>
        </p:blipFill>
        <p:spPr>
          <a:xfrm>
            <a:off x="677334" y="468621"/>
            <a:ext cx="8274669" cy="3635025"/>
          </a:xfrm>
          <a:custGeom>
            <a:avLst/>
            <a:gdLst/>
            <a:ahLst/>
            <a:cxnLst/>
            <a:rect l="l" t="t" r="r" b="b"/>
            <a:pathLst>
              <a:path w="8274669" h="3635025">
                <a:moveTo>
                  <a:pt x="540554" y="0"/>
                </a:moveTo>
                <a:lnTo>
                  <a:pt x="8274669" y="0"/>
                </a:lnTo>
                <a:lnTo>
                  <a:pt x="8274669" y="3635025"/>
                </a:lnTo>
                <a:lnTo>
                  <a:pt x="0" y="3635025"/>
                </a:lnTo>
                <a:close/>
              </a:path>
            </a:pathLst>
          </a:custGeom>
          <a:noFill/>
        </p:spPr>
      </p:pic>
      <p:sp>
        <p:nvSpPr>
          <p:cNvPr id="4" name="TextBox 3">
            <a:extLst>
              <a:ext uri="{FF2B5EF4-FFF2-40B4-BE49-F238E27FC236}">
                <a16:creationId xmlns:a16="http://schemas.microsoft.com/office/drawing/2014/main" id="{4CF66E94-51E5-7975-A62D-DBD554E808A1}"/>
              </a:ext>
            </a:extLst>
          </p:cNvPr>
          <p:cNvSpPr txBox="1"/>
          <p:nvPr/>
        </p:nvSpPr>
        <p:spPr>
          <a:xfrm>
            <a:off x="923544" y="4408028"/>
            <a:ext cx="7619358" cy="646331"/>
          </a:xfrm>
          <a:prstGeom prst="rect">
            <a:avLst/>
          </a:prstGeom>
          <a:noFill/>
        </p:spPr>
        <p:txBody>
          <a:bodyPr wrap="square">
            <a:spAutoFit/>
          </a:bodyPr>
          <a:lstStyle/>
          <a:p>
            <a:r>
              <a:rPr lang="en-US" sz="3600" dirty="0">
                <a:solidFill>
                  <a:schemeClr val="accent1"/>
                </a:solidFill>
              </a:rPr>
              <a:t>Introduction to East Wear Bay</a:t>
            </a:r>
            <a:endParaRPr lang="en-GB" sz="3600" dirty="0">
              <a:solidFill>
                <a:schemeClr val="accent1"/>
              </a:solidFill>
            </a:endParaRPr>
          </a:p>
        </p:txBody>
      </p:sp>
      <p:sp>
        <p:nvSpPr>
          <p:cNvPr id="5" name="TextBox 4">
            <a:extLst>
              <a:ext uri="{FF2B5EF4-FFF2-40B4-BE49-F238E27FC236}">
                <a16:creationId xmlns:a16="http://schemas.microsoft.com/office/drawing/2014/main" id="{18B5C8B3-3612-FEDC-55D1-D415E7A64AA4}"/>
              </a:ext>
            </a:extLst>
          </p:cNvPr>
          <p:cNvSpPr txBox="1"/>
          <p:nvPr/>
        </p:nvSpPr>
        <p:spPr>
          <a:xfrm>
            <a:off x="484632" y="3932671"/>
            <a:ext cx="621792" cy="215444"/>
          </a:xfrm>
          <a:prstGeom prst="rect">
            <a:avLst/>
          </a:prstGeom>
          <a:noFill/>
        </p:spPr>
        <p:txBody>
          <a:bodyPr wrap="square" rtlCol="0">
            <a:spAutoFit/>
          </a:bodyPr>
          <a:lstStyle/>
          <a:p>
            <a:r>
              <a:rPr lang="en-US" sz="800" dirty="0">
                <a:latin typeface="+mj-lt"/>
              </a:rPr>
              <a:t>2</a:t>
            </a:r>
            <a:endParaRPr lang="en-GB" sz="800" dirty="0">
              <a:latin typeface="+mj-lt"/>
            </a:endParaRPr>
          </a:p>
        </p:txBody>
      </p:sp>
    </p:spTree>
    <p:extLst>
      <p:ext uri="{BB962C8B-B14F-4D97-AF65-F5344CB8AC3E}">
        <p14:creationId xmlns:p14="http://schemas.microsoft.com/office/powerpoint/2010/main" val="13071063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Picture 3">
            <a:extLst>
              <a:ext uri="{FF2B5EF4-FFF2-40B4-BE49-F238E27FC236}">
                <a16:creationId xmlns:a16="http://schemas.microsoft.com/office/drawing/2014/main" id="{B47A81CF-1D11-4EBE-BC4A-AE509334E1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04926" y="988218"/>
            <a:ext cx="7091716" cy="471725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B606D480-87C5-4DDC-A491-495BD4A6EEBB}"/>
              </a:ext>
            </a:extLst>
          </p:cNvPr>
          <p:cNvSpPr txBox="1"/>
          <p:nvPr/>
        </p:nvSpPr>
        <p:spPr>
          <a:xfrm>
            <a:off x="195358" y="1579956"/>
            <a:ext cx="4572000" cy="3970318"/>
          </a:xfrm>
          <a:prstGeom prst="rect">
            <a:avLst/>
          </a:prstGeom>
          <a:noFill/>
        </p:spPr>
        <p:txBody>
          <a:bodyPr wrap="square">
            <a:spAutoFit/>
          </a:bodyPr>
          <a:lstStyle/>
          <a:p>
            <a:pPr marL="571500" marR="0" lvl="0" indent="-57150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2800" b="0" i="0" u="none" strike="noStrike" kern="1200" cap="none" spc="0" normalizeH="0" baseline="0" noProof="0" dirty="0">
                <a:ln>
                  <a:noFill/>
                </a:ln>
                <a:effectLst/>
                <a:uLnTx/>
                <a:uFillTx/>
                <a:latin typeface="Trebuchet MS" panose="020B0603020202020204"/>
                <a:ea typeface="+mn-ea"/>
                <a:cs typeface="+mn-cs"/>
              </a:rPr>
              <a:t>Can you find the rubbish pit dug by someone in medieval times?</a:t>
            </a:r>
          </a:p>
          <a:p>
            <a:pPr marL="571500" marR="0" lvl="0" indent="-57150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n-GB" sz="2800" b="0" i="0" u="none" strike="noStrike" kern="1200" cap="none" spc="0" normalizeH="0" baseline="0" noProof="0" dirty="0">
              <a:ln>
                <a:noFill/>
              </a:ln>
              <a:effectLst/>
              <a:uLnTx/>
              <a:uFillTx/>
              <a:latin typeface="Trebuchet MS" panose="020B0603020202020204"/>
              <a:ea typeface="+mn-ea"/>
              <a:cs typeface="+mn-cs"/>
            </a:endParaRPr>
          </a:p>
          <a:p>
            <a:pPr marL="571500" marR="0" lvl="0" indent="-57150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2800" b="0" i="0" u="none" strike="noStrike" kern="1200" cap="none" spc="0" normalizeH="0" baseline="0" noProof="0" dirty="0">
                <a:ln>
                  <a:noFill/>
                </a:ln>
                <a:effectLst/>
                <a:uLnTx/>
                <a:uFillTx/>
                <a:latin typeface="Trebuchet MS" panose="020B0603020202020204"/>
                <a:ea typeface="+mn-ea"/>
                <a:cs typeface="+mn-cs"/>
              </a:rPr>
              <a:t>See how the pit has cut down through an older Saxon floor and Roman road</a:t>
            </a:r>
          </a:p>
        </p:txBody>
      </p:sp>
      <p:sp>
        <p:nvSpPr>
          <p:cNvPr id="3" name="TextBox 2">
            <a:extLst>
              <a:ext uri="{FF2B5EF4-FFF2-40B4-BE49-F238E27FC236}">
                <a16:creationId xmlns:a16="http://schemas.microsoft.com/office/drawing/2014/main" id="{B9862BB4-78B7-6995-91C8-978ADADA97DB}"/>
              </a:ext>
            </a:extLst>
          </p:cNvPr>
          <p:cNvSpPr txBox="1"/>
          <p:nvPr/>
        </p:nvSpPr>
        <p:spPr>
          <a:xfrm>
            <a:off x="4837176" y="5353784"/>
            <a:ext cx="658368" cy="215444"/>
          </a:xfrm>
          <a:prstGeom prst="rect">
            <a:avLst/>
          </a:prstGeom>
          <a:noFill/>
        </p:spPr>
        <p:txBody>
          <a:bodyPr wrap="square" rtlCol="0">
            <a:spAutoFit/>
          </a:bodyPr>
          <a:lstStyle/>
          <a:p>
            <a:r>
              <a:rPr lang="en-US" sz="800" dirty="0">
                <a:latin typeface="+mj-lt"/>
              </a:rPr>
              <a:t>26</a:t>
            </a:r>
            <a:endParaRPr lang="en-GB" sz="800" dirty="0">
              <a:latin typeface="+mj-lt"/>
            </a:endParaRPr>
          </a:p>
        </p:txBody>
      </p:sp>
    </p:spTree>
    <p:extLst>
      <p:ext uri="{BB962C8B-B14F-4D97-AF65-F5344CB8AC3E}">
        <p14:creationId xmlns:p14="http://schemas.microsoft.com/office/powerpoint/2010/main" val="22936640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Picture 5">
            <a:extLst>
              <a:ext uri="{FF2B5EF4-FFF2-40B4-BE49-F238E27FC236}">
                <a16:creationId xmlns:a16="http://schemas.microsoft.com/office/drawing/2014/main" id="{3B5CE128-588E-43DE-84B6-B0316EB3758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05125" y="1904365"/>
            <a:ext cx="6000750" cy="44958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BA679B44-9FE6-4B82-9BF7-0E67D2144ACF}"/>
              </a:ext>
            </a:extLst>
          </p:cNvPr>
          <p:cNvSpPr txBox="1"/>
          <p:nvPr/>
        </p:nvSpPr>
        <p:spPr>
          <a:xfrm>
            <a:off x="1171575" y="357872"/>
            <a:ext cx="9467850" cy="954107"/>
          </a:xfrm>
          <a:prstGeom prst="rect">
            <a:avLst/>
          </a:prstGeom>
          <a:noFill/>
        </p:spPr>
        <p:txBody>
          <a:bodyPr wrap="square">
            <a:spAutoFit/>
          </a:bodyPr>
          <a:lstStyle/>
          <a:p>
            <a:pPr algn="ctr"/>
            <a:r>
              <a:rPr lang="en-GB" sz="2800" dirty="0"/>
              <a:t>Rubbish can actually be really useful and tell us a lot about how people lived in the past!</a:t>
            </a:r>
          </a:p>
        </p:txBody>
      </p:sp>
      <p:sp>
        <p:nvSpPr>
          <p:cNvPr id="3" name="TextBox 2">
            <a:extLst>
              <a:ext uri="{FF2B5EF4-FFF2-40B4-BE49-F238E27FC236}">
                <a16:creationId xmlns:a16="http://schemas.microsoft.com/office/drawing/2014/main" id="{31FC4CEF-54B0-758B-A3A4-8718FB850C4C}"/>
              </a:ext>
            </a:extLst>
          </p:cNvPr>
          <p:cNvSpPr txBox="1"/>
          <p:nvPr/>
        </p:nvSpPr>
        <p:spPr>
          <a:xfrm>
            <a:off x="2679192" y="6193865"/>
            <a:ext cx="685800" cy="215444"/>
          </a:xfrm>
          <a:prstGeom prst="rect">
            <a:avLst/>
          </a:prstGeom>
          <a:noFill/>
        </p:spPr>
        <p:txBody>
          <a:bodyPr wrap="square" rtlCol="0">
            <a:spAutoFit/>
          </a:bodyPr>
          <a:lstStyle/>
          <a:p>
            <a:r>
              <a:rPr lang="en-US" sz="800" dirty="0">
                <a:latin typeface="+mj-lt"/>
              </a:rPr>
              <a:t>27</a:t>
            </a:r>
            <a:endParaRPr lang="en-GB" sz="800" dirty="0">
              <a:latin typeface="+mj-lt"/>
            </a:endParaRPr>
          </a:p>
        </p:txBody>
      </p:sp>
    </p:spTree>
    <p:extLst>
      <p:ext uri="{BB962C8B-B14F-4D97-AF65-F5344CB8AC3E}">
        <p14:creationId xmlns:p14="http://schemas.microsoft.com/office/powerpoint/2010/main" val="12256812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3FC62AC-5615-2EEE-1296-B035B590E016}"/>
              </a:ext>
            </a:extLst>
          </p:cNvPr>
          <p:cNvSpPr txBox="1"/>
          <p:nvPr/>
        </p:nvSpPr>
        <p:spPr>
          <a:xfrm>
            <a:off x="786384" y="2663690"/>
            <a:ext cx="9902952" cy="1015663"/>
          </a:xfrm>
          <a:prstGeom prst="rect">
            <a:avLst/>
          </a:prstGeom>
          <a:noFill/>
        </p:spPr>
        <p:txBody>
          <a:bodyPr wrap="square">
            <a:spAutoFit/>
          </a:bodyPr>
          <a:lstStyle/>
          <a:p>
            <a:r>
              <a:rPr lang="en-US" sz="6000" dirty="0">
                <a:solidFill>
                  <a:schemeClr val="accent1"/>
                </a:solidFill>
                <a:latin typeface="+mj-lt"/>
              </a:rPr>
              <a:t>Thank you for taking part! </a:t>
            </a:r>
            <a:endParaRPr lang="en-GB" sz="6000" dirty="0">
              <a:solidFill>
                <a:schemeClr val="accent1"/>
              </a:solidFill>
              <a:latin typeface="+mj-lt"/>
            </a:endParaRPr>
          </a:p>
        </p:txBody>
      </p:sp>
    </p:spTree>
    <p:extLst>
      <p:ext uri="{BB962C8B-B14F-4D97-AF65-F5344CB8AC3E}">
        <p14:creationId xmlns:p14="http://schemas.microsoft.com/office/powerpoint/2010/main" val="40882858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B4C821D-669D-3949-9C68-555FF2D43C39}"/>
              </a:ext>
            </a:extLst>
          </p:cNvPr>
          <p:cNvSpPr txBox="1"/>
          <p:nvPr/>
        </p:nvSpPr>
        <p:spPr>
          <a:xfrm>
            <a:off x="3147822" y="0"/>
            <a:ext cx="6112764" cy="1015663"/>
          </a:xfrm>
          <a:prstGeom prst="rect">
            <a:avLst/>
          </a:prstGeom>
          <a:noFill/>
        </p:spPr>
        <p:txBody>
          <a:bodyPr wrap="square">
            <a:spAutoFit/>
          </a:bodyPr>
          <a:lstStyle/>
          <a:p>
            <a:r>
              <a:rPr lang="en-US" sz="6000" dirty="0">
                <a:solidFill>
                  <a:schemeClr val="accent1"/>
                </a:solidFill>
                <a:latin typeface="+mj-lt"/>
              </a:rPr>
              <a:t>Image Citations</a:t>
            </a:r>
            <a:endParaRPr lang="en-GB" sz="6000" dirty="0">
              <a:solidFill>
                <a:schemeClr val="accent1"/>
              </a:solidFill>
              <a:latin typeface="+mj-lt"/>
            </a:endParaRPr>
          </a:p>
        </p:txBody>
      </p:sp>
      <p:sp>
        <p:nvSpPr>
          <p:cNvPr id="5" name="TextBox 4">
            <a:extLst>
              <a:ext uri="{FF2B5EF4-FFF2-40B4-BE49-F238E27FC236}">
                <a16:creationId xmlns:a16="http://schemas.microsoft.com/office/drawing/2014/main" id="{0C222C46-D33B-F4C5-AD73-8D7C1EFC6D80}"/>
              </a:ext>
            </a:extLst>
          </p:cNvPr>
          <p:cNvSpPr txBox="1"/>
          <p:nvPr/>
        </p:nvSpPr>
        <p:spPr>
          <a:xfrm>
            <a:off x="1097280" y="1015663"/>
            <a:ext cx="7872984" cy="5816977"/>
          </a:xfrm>
          <a:prstGeom prst="rect">
            <a:avLst/>
          </a:prstGeom>
          <a:noFill/>
        </p:spPr>
        <p:txBody>
          <a:bodyPr wrap="square" rtlCol="0">
            <a:spAutoFit/>
          </a:bodyPr>
          <a:lstStyle/>
          <a:p>
            <a:pPr marL="228600" indent="-228600">
              <a:buAutoNum type="arabicPeriod"/>
            </a:pPr>
            <a:r>
              <a:rPr lang="en-US" sz="1200" dirty="0">
                <a:hlinkClick r:id="rId2"/>
              </a:rPr>
              <a:t>https://www.shutterstock.com/search/archaeological-excavation?image_type=illustration&amp;dd_referrer=https%3A%2F%2Fwww.google.com%2F</a:t>
            </a:r>
            <a:r>
              <a:rPr lang="en-US" sz="1200" dirty="0"/>
              <a:t> [accessed on 19/08/25]</a:t>
            </a:r>
          </a:p>
          <a:p>
            <a:pPr marL="228600" indent="-228600">
              <a:buAutoNum type="arabicPeriod"/>
            </a:pPr>
            <a:r>
              <a:rPr lang="en-US" sz="1200" dirty="0">
                <a:hlinkClick r:id="rId3"/>
              </a:rPr>
              <a:t>https://folkestonejack.wordpress.com/tag/folkestone-triennial/</a:t>
            </a:r>
            <a:r>
              <a:rPr lang="en-US" sz="1200" dirty="0"/>
              <a:t> [accessed on 19/08/25]</a:t>
            </a:r>
          </a:p>
          <a:p>
            <a:pPr marL="228600" indent="-228600">
              <a:buAutoNum type="arabicPeriod"/>
            </a:pPr>
            <a:r>
              <a:rPr lang="en-US" sz="1200" dirty="0">
                <a:hlinkClick r:id="rId4"/>
              </a:rPr>
              <a:t>http://www.disused-stations.org.uk/f/folkestone_warren/index.shtml</a:t>
            </a:r>
            <a:r>
              <a:rPr lang="en-US" sz="1200" dirty="0"/>
              <a:t> [accessed on 19/08/25]</a:t>
            </a:r>
          </a:p>
          <a:p>
            <a:pPr marL="228600" indent="-228600">
              <a:buAutoNum type="arabicPeriod"/>
            </a:pPr>
            <a:r>
              <a:rPr lang="en-US" sz="1200" dirty="0">
                <a:hlinkClick r:id="rId5"/>
              </a:rPr>
              <a:t>https://www.kentonline.co.uk/folkestone/news/drone-pictures-show-site-of-roman-villa-mosaic-274128/</a:t>
            </a:r>
            <a:r>
              <a:rPr lang="en-US" sz="1200" dirty="0"/>
              <a:t> [accessed on 19/08/25]</a:t>
            </a:r>
          </a:p>
          <a:p>
            <a:pPr marL="228600" indent="-228600">
              <a:buAutoNum type="arabicPeriod"/>
            </a:pPr>
            <a:r>
              <a:rPr lang="en-US" sz="1200" dirty="0">
                <a:hlinkClick r:id="rId6"/>
              </a:rPr>
              <a:t>https://www.heritagegateway.org.uk/Gateway/Results_Single.aspx?uid=N5669&amp;resourceID=110</a:t>
            </a:r>
            <a:r>
              <a:rPr lang="en-US" sz="1200" dirty="0"/>
              <a:t> [accessed 19/08/25]</a:t>
            </a:r>
          </a:p>
          <a:p>
            <a:pPr marL="228600" indent="-228600">
              <a:buAutoNum type="arabicPeriod"/>
            </a:pPr>
            <a:r>
              <a:rPr lang="en-US" sz="1200" dirty="0">
                <a:hlinkClick r:id="rId7"/>
              </a:rPr>
              <a:t>https://www.twinkl.co.uk/homework-help/history-homework-help/the-iron-age-facts-for-kids/what-were-homes-like-during-the-iron-age</a:t>
            </a:r>
            <a:r>
              <a:rPr lang="en-US" sz="1200" dirty="0"/>
              <a:t> [accessed on 19/08/25]</a:t>
            </a:r>
          </a:p>
          <a:p>
            <a:pPr marL="228600" indent="-228600">
              <a:buAutoNum type="arabicPeriod"/>
            </a:pPr>
            <a:r>
              <a:rPr lang="en-US" sz="1200" dirty="0">
                <a:hlinkClick r:id="rId8"/>
              </a:rPr>
              <a:t>https://eleanorscottarchaeology.com/els-archaeology-blog/2018/2/12/what-is-a-roman-villa</a:t>
            </a:r>
            <a:r>
              <a:rPr lang="en-US" sz="1200" dirty="0"/>
              <a:t> [accessed 19/08/25]</a:t>
            </a:r>
          </a:p>
          <a:p>
            <a:pPr marL="228600" indent="-228600">
              <a:buAutoNum type="arabicPeriod"/>
            </a:pPr>
            <a:r>
              <a:rPr lang="en-US" sz="1200" dirty="0">
                <a:hlinkClick r:id="rId9"/>
              </a:rPr>
              <a:t>https://rdhct.org.uk/projects/a-town-unearthed/</a:t>
            </a:r>
            <a:r>
              <a:rPr lang="en-US" sz="1200" dirty="0"/>
              <a:t> [accessed on 19/08/25]</a:t>
            </a:r>
          </a:p>
          <a:p>
            <a:pPr marL="228600" indent="-228600">
              <a:buAutoNum type="arabicPeriod"/>
            </a:pPr>
            <a:r>
              <a:rPr lang="en-US" sz="1200" dirty="0">
                <a:hlinkClick r:id="rId10"/>
              </a:rPr>
              <a:t>https://numismatics.org/ocre/id/ric.4.ss.389?lang=en</a:t>
            </a:r>
            <a:r>
              <a:rPr lang="en-US" sz="1200" dirty="0"/>
              <a:t> [accessed 19/08/25]</a:t>
            </a:r>
          </a:p>
          <a:p>
            <a:pPr marL="228600" indent="-228600">
              <a:buAutoNum type="arabicPeriod"/>
            </a:pPr>
            <a:r>
              <a:rPr lang="en-US" sz="1200" dirty="0">
                <a:hlinkClick r:id="rId11"/>
              </a:rPr>
              <a:t>https://www.canterburytrust.co.uk/events/cba-festival-of-archaeology-site-open-day</a:t>
            </a:r>
            <a:r>
              <a:rPr lang="en-US" sz="1200" dirty="0"/>
              <a:t> [accessed 19/08/25]</a:t>
            </a:r>
          </a:p>
          <a:p>
            <a:pPr marL="228600" indent="-228600">
              <a:buAutoNum type="arabicPeriod"/>
            </a:pPr>
            <a:r>
              <a:rPr lang="en-US" sz="1200" dirty="0">
                <a:hlinkClick r:id="rId12"/>
              </a:rPr>
              <a:t>https://www.folkestonemuseum.co.uk/2024/03/08/international-womens-day-2024/</a:t>
            </a:r>
            <a:r>
              <a:rPr lang="en-US" sz="1200" dirty="0"/>
              <a:t> [accessed 19/08/25]</a:t>
            </a:r>
          </a:p>
          <a:p>
            <a:pPr marL="228600" indent="-228600">
              <a:buAutoNum type="arabicPeriod"/>
            </a:pPr>
            <a:r>
              <a:rPr lang="en-US" sz="1200" dirty="0"/>
              <a:t>CAT own image</a:t>
            </a:r>
          </a:p>
          <a:p>
            <a:pPr marL="228600" indent="-228600">
              <a:buAutoNum type="arabicPeriod"/>
            </a:pPr>
            <a:r>
              <a:rPr lang="en-US" sz="1200" dirty="0"/>
              <a:t>CAT own image</a:t>
            </a:r>
          </a:p>
          <a:p>
            <a:pPr marL="228600" indent="-228600">
              <a:buAutoNum type="arabicPeriod"/>
            </a:pPr>
            <a:r>
              <a:rPr lang="en-US" sz="1200" dirty="0"/>
              <a:t>CAT own image</a:t>
            </a:r>
          </a:p>
          <a:p>
            <a:pPr marL="228600" indent="-228600">
              <a:buAutoNum type="arabicPeriod"/>
            </a:pPr>
            <a:r>
              <a:rPr lang="en-US" sz="1200" dirty="0"/>
              <a:t>CAT own image</a:t>
            </a:r>
          </a:p>
          <a:p>
            <a:pPr marL="228600" indent="-228600">
              <a:buAutoNum type="arabicPeriod"/>
            </a:pPr>
            <a:r>
              <a:rPr lang="en-US" sz="1200" dirty="0"/>
              <a:t>CAT own image</a:t>
            </a:r>
          </a:p>
          <a:p>
            <a:pPr marL="228600" indent="-228600">
              <a:buAutoNum type="arabicPeriod"/>
            </a:pPr>
            <a:r>
              <a:rPr lang="en-US" sz="1200" dirty="0"/>
              <a:t>CAT own image</a:t>
            </a:r>
          </a:p>
          <a:p>
            <a:pPr marL="228600" indent="-228600">
              <a:buAutoNum type="arabicPeriod"/>
            </a:pPr>
            <a:r>
              <a:rPr lang="en-US" sz="1200" dirty="0"/>
              <a:t>CAT own image</a:t>
            </a:r>
          </a:p>
          <a:p>
            <a:pPr marL="228600" indent="-228600">
              <a:buAutoNum type="arabicPeriod"/>
            </a:pPr>
            <a:r>
              <a:rPr lang="en-US" sz="1200" dirty="0"/>
              <a:t>CAT own image</a:t>
            </a:r>
          </a:p>
          <a:p>
            <a:pPr marL="228600" indent="-228600">
              <a:buAutoNum type="arabicPeriod"/>
            </a:pPr>
            <a:r>
              <a:rPr lang="en-US" sz="1200" dirty="0"/>
              <a:t>CAT own image</a:t>
            </a:r>
          </a:p>
          <a:p>
            <a:pPr marL="228600" indent="-228600">
              <a:buAutoNum type="arabicPeriod"/>
            </a:pPr>
            <a:r>
              <a:rPr lang="en-US" sz="1200" dirty="0"/>
              <a:t>CAT own image</a:t>
            </a:r>
          </a:p>
          <a:p>
            <a:pPr marL="228600" indent="-228600">
              <a:buAutoNum type="arabicPeriod"/>
            </a:pPr>
            <a:r>
              <a:rPr lang="en-US" sz="1200" dirty="0"/>
              <a:t>CAT own image</a:t>
            </a:r>
          </a:p>
          <a:p>
            <a:pPr marL="228600" indent="-228600">
              <a:buAutoNum type="arabicPeriod"/>
            </a:pPr>
            <a:endParaRPr lang="en-US" sz="1200" dirty="0"/>
          </a:p>
          <a:p>
            <a:pPr marL="228600" indent="-228600">
              <a:buAutoNum type="arabicPeriod"/>
            </a:pPr>
            <a:endParaRPr lang="en-US" sz="1200" dirty="0">
              <a:latin typeface="+mj-lt"/>
            </a:endParaRPr>
          </a:p>
          <a:p>
            <a:pPr marL="228600" indent="-228600">
              <a:buAutoNum type="arabicPeriod"/>
            </a:pPr>
            <a:endParaRPr lang="en-GB" sz="1200" dirty="0">
              <a:latin typeface="+mj-lt"/>
            </a:endParaRPr>
          </a:p>
        </p:txBody>
      </p:sp>
    </p:spTree>
    <p:extLst>
      <p:ext uri="{BB962C8B-B14F-4D97-AF65-F5344CB8AC3E}">
        <p14:creationId xmlns:p14="http://schemas.microsoft.com/office/powerpoint/2010/main" val="36555309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C550C7-5CCD-8C48-EC8A-3E6FD1290D5D}"/>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606A8D71-D92B-CC98-67F9-272BF6565A9B}"/>
              </a:ext>
            </a:extLst>
          </p:cNvPr>
          <p:cNvSpPr txBox="1"/>
          <p:nvPr/>
        </p:nvSpPr>
        <p:spPr>
          <a:xfrm>
            <a:off x="3147822" y="0"/>
            <a:ext cx="6112764" cy="1015663"/>
          </a:xfrm>
          <a:prstGeom prst="rect">
            <a:avLst/>
          </a:prstGeom>
          <a:noFill/>
        </p:spPr>
        <p:txBody>
          <a:bodyPr wrap="square">
            <a:spAutoFit/>
          </a:bodyPr>
          <a:lstStyle/>
          <a:p>
            <a:r>
              <a:rPr lang="en-US" sz="6000" dirty="0">
                <a:solidFill>
                  <a:schemeClr val="accent1"/>
                </a:solidFill>
                <a:latin typeface="+mj-lt"/>
              </a:rPr>
              <a:t>Image Citations</a:t>
            </a:r>
            <a:endParaRPr lang="en-GB" sz="6000" dirty="0">
              <a:solidFill>
                <a:schemeClr val="accent1"/>
              </a:solidFill>
              <a:latin typeface="+mj-lt"/>
            </a:endParaRPr>
          </a:p>
        </p:txBody>
      </p:sp>
      <p:sp>
        <p:nvSpPr>
          <p:cNvPr id="5" name="TextBox 4">
            <a:extLst>
              <a:ext uri="{FF2B5EF4-FFF2-40B4-BE49-F238E27FC236}">
                <a16:creationId xmlns:a16="http://schemas.microsoft.com/office/drawing/2014/main" id="{B033D315-30FE-9EDF-423B-6F0892CFBF2C}"/>
              </a:ext>
            </a:extLst>
          </p:cNvPr>
          <p:cNvSpPr txBox="1"/>
          <p:nvPr/>
        </p:nvSpPr>
        <p:spPr>
          <a:xfrm>
            <a:off x="1097279" y="1015663"/>
            <a:ext cx="8440125" cy="1569660"/>
          </a:xfrm>
          <a:prstGeom prst="rect">
            <a:avLst/>
          </a:prstGeom>
          <a:noFill/>
        </p:spPr>
        <p:txBody>
          <a:bodyPr wrap="square" rtlCol="0">
            <a:spAutoFit/>
          </a:bodyPr>
          <a:lstStyle/>
          <a:p>
            <a:endParaRPr lang="en-US" sz="1200" dirty="0"/>
          </a:p>
          <a:p>
            <a:pPr marL="228600" indent="-228600">
              <a:buAutoNum type="arabicPeriod"/>
            </a:pPr>
            <a:endParaRPr lang="en-US" sz="1200" dirty="0">
              <a:latin typeface="+mj-lt"/>
            </a:endParaRPr>
          </a:p>
          <a:p>
            <a:r>
              <a:rPr lang="en-GB" sz="1200" dirty="0">
                <a:latin typeface="+mj-lt"/>
              </a:rPr>
              <a:t>23. </a:t>
            </a:r>
            <a:r>
              <a:rPr lang="en-GB" sz="1200" dirty="0">
                <a:latin typeface="+mj-lt"/>
                <a:hlinkClick r:id="rId2"/>
              </a:rPr>
              <a:t>https://www.reddit.com/r/doctorwho/comments/ippxq/the_tardis_against_a_white_background_jpeg_tiny/</a:t>
            </a:r>
            <a:r>
              <a:rPr lang="en-GB" sz="1200" dirty="0">
                <a:latin typeface="+mj-lt"/>
              </a:rPr>
              <a:t> </a:t>
            </a:r>
          </a:p>
          <a:p>
            <a:r>
              <a:rPr lang="en-GB" sz="1200" dirty="0">
                <a:latin typeface="+mj-lt"/>
              </a:rPr>
              <a:t>      [accessed on 20/08/25]</a:t>
            </a:r>
          </a:p>
          <a:p>
            <a:r>
              <a:rPr lang="en-GB" sz="1200" dirty="0">
                <a:latin typeface="+mj-lt"/>
              </a:rPr>
              <a:t>24. </a:t>
            </a:r>
            <a:r>
              <a:rPr lang="en-GB" sz="1200" dirty="0">
                <a:latin typeface="+mj-lt"/>
                <a:hlinkClick r:id="rId3"/>
              </a:rPr>
              <a:t>https://www.canterburytrust.co.uk/rubbish?lightbox=dataItem-k38vth92</a:t>
            </a:r>
            <a:r>
              <a:rPr lang="en-GB" sz="1200" dirty="0">
                <a:latin typeface="+mj-lt"/>
              </a:rPr>
              <a:t> [accessed on 20/08/25]</a:t>
            </a:r>
          </a:p>
          <a:p>
            <a:r>
              <a:rPr lang="en-GB" sz="1200" dirty="0">
                <a:latin typeface="+mj-lt"/>
              </a:rPr>
              <a:t>25. </a:t>
            </a:r>
            <a:r>
              <a:rPr lang="en-GB" sz="1200" dirty="0">
                <a:latin typeface="+mj-lt"/>
                <a:hlinkClick r:id="rId4"/>
              </a:rPr>
              <a:t>https://www.canterburytrust.co.uk/rubbish?lightbox=dataItem-k3fztco5</a:t>
            </a:r>
            <a:r>
              <a:rPr lang="en-GB" sz="1200" dirty="0">
                <a:latin typeface="+mj-lt"/>
              </a:rPr>
              <a:t> [accessed on 20/08/25]</a:t>
            </a:r>
          </a:p>
          <a:p>
            <a:r>
              <a:rPr lang="en-GB" sz="1200" dirty="0">
                <a:latin typeface="+mj-lt"/>
              </a:rPr>
              <a:t>26. </a:t>
            </a:r>
            <a:r>
              <a:rPr lang="en-GB" sz="1200" dirty="0">
                <a:latin typeface="+mj-lt"/>
                <a:hlinkClick r:id="rId5"/>
              </a:rPr>
              <a:t>https://www.canterburytrust.co.uk/rubbish?lightbox=dataItem-k3fztco9</a:t>
            </a:r>
            <a:r>
              <a:rPr lang="en-GB" sz="1200" dirty="0">
                <a:latin typeface="+mj-lt"/>
              </a:rPr>
              <a:t> [accessed on 20/08/25]</a:t>
            </a:r>
          </a:p>
          <a:p>
            <a:r>
              <a:rPr lang="en-GB" sz="1200" dirty="0">
                <a:latin typeface="+mj-lt"/>
              </a:rPr>
              <a:t>27. </a:t>
            </a:r>
            <a:r>
              <a:rPr lang="en-GB" sz="1200" dirty="0">
                <a:latin typeface="+mj-lt"/>
                <a:hlinkClick r:id="rId6"/>
              </a:rPr>
              <a:t>https://www.canterburytrust.co.uk/rubbish?lightbox=dataItem-k3h8pbey</a:t>
            </a:r>
            <a:r>
              <a:rPr lang="en-GB" sz="1200" dirty="0">
                <a:latin typeface="+mj-lt"/>
              </a:rPr>
              <a:t> [accessed on 20/08/25</a:t>
            </a:r>
          </a:p>
        </p:txBody>
      </p:sp>
    </p:spTree>
    <p:extLst>
      <p:ext uri="{BB962C8B-B14F-4D97-AF65-F5344CB8AC3E}">
        <p14:creationId xmlns:p14="http://schemas.microsoft.com/office/powerpoint/2010/main" val="38241963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anterbury Archaeological Trust documents Folkestone Roman villa mosaic at  risk from coastal erosion">
            <a:extLst>
              <a:ext uri="{FF2B5EF4-FFF2-40B4-BE49-F238E27FC236}">
                <a16:creationId xmlns:a16="http://schemas.microsoft.com/office/drawing/2014/main" id="{2632E24D-354E-4176-B1B2-4AC11A46DD7B}"/>
              </a:ext>
            </a:extLst>
          </p:cNvPr>
          <p:cNvPicPr>
            <a:picLocks noChangeAspect="1"/>
          </p:cNvPicPr>
          <p:nvPr/>
        </p:nvPicPr>
        <p:blipFill rotWithShape="1">
          <a:blip r:embed="rId3"/>
          <a:srcRect t="4108" r="2" b="528"/>
          <a:stretch/>
        </p:blipFill>
        <p:spPr>
          <a:xfrm>
            <a:off x="6590989" y="181036"/>
            <a:ext cx="5333999" cy="3815164"/>
          </a:xfrm>
          <a:prstGeom prst="rect">
            <a:avLst/>
          </a:prstGeom>
          <a:noFill/>
        </p:spPr>
      </p:pic>
      <p:sp>
        <p:nvSpPr>
          <p:cNvPr id="7" name="TextBox 6">
            <a:extLst>
              <a:ext uri="{FF2B5EF4-FFF2-40B4-BE49-F238E27FC236}">
                <a16:creationId xmlns:a16="http://schemas.microsoft.com/office/drawing/2014/main" id="{90736557-1C27-42B3-AF98-CE90A8CDCD3C}"/>
              </a:ext>
            </a:extLst>
          </p:cNvPr>
          <p:cNvSpPr txBox="1"/>
          <p:nvPr/>
        </p:nvSpPr>
        <p:spPr>
          <a:xfrm>
            <a:off x="1033462" y="4457628"/>
            <a:ext cx="8224526" cy="769441"/>
          </a:xfrm>
          <a:prstGeom prst="rect">
            <a:avLst/>
          </a:prstGeom>
          <a:noFill/>
        </p:spPr>
        <p:txBody>
          <a:bodyPr wrap="square">
            <a:spAutoFit/>
          </a:bodyPr>
          <a:lstStyle/>
          <a:p>
            <a:r>
              <a:rPr lang="en-US" sz="4400" dirty="0">
                <a:solidFill>
                  <a:schemeClr val="accent1"/>
                </a:solidFill>
              </a:rPr>
              <a:t>Location of East Wear Bay</a:t>
            </a:r>
            <a:endParaRPr lang="en-GB" sz="4400" dirty="0">
              <a:solidFill>
                <a:schemeClr val="accent1"/>
              </a:solidFill>
            </a:endParaRPr>
          </a:p>
        </p:txBody>
      </p:sp>
      <p:pic>
        <p:nvPicPr>
          <p:cNvPr id="6" name="Picture 5" descr="Disused Stations: Folkestone Warren Halt">
            <a:extLst>
              <a:ext uri="{FF2B5EF4-FFF2-40B4-BE49-F238E27FC236}">
                <a16:creationId xmlns:a16="http://schemas.microsoft.com/office/drawing/2014/main" id="{763E3AD7-B5E1-74D0-CCBD-5F221A0AF17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6925" y="181036"/>
            <a:ext cx="5265132" cy="3815164"/>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40BE476C-1B98-DC97-B387-1585F7D10596}"/>
              </a:ext>
            </a:extLst>
          </p:cNvPr>
          <p:cNvSpPr txBox="1"/>
          <p:nvPr/>
        </p:nvSpPr>
        <p:spPr>
          <a:xfrm>
            <a:off x="267012" y="3780756"/>
            <a:ext cx="313945" cy="215444"/>
          </a:xfrm>
          <a:prstGeom prst="rect">
            <a:avLst/>
          </a:prstGeom>
          <a:noFill/>
        </p:spPr>
        <p:txBody>
          <a:bodyPr wrap="square" rtlCol="0">
            <a:spAutoFit/>
          </a:bodyPr>
          <a:lstStyle/>
          <a:p>
            <a:r>
              <a:rPr lang="en-US" sz="800" dirty="0">
                <a:latin typeface="+mj-lt"/>
              </a:rPr>
              <a:t>3</a:t>
            </a:r>
            <a:endParaRPr lang="en-GB" sz="800" dirty="0">
              <a:latin typeface="+mj-lt"/>
            </a:endParaRPr>
          </a:p>
        </p:txBody>
      </p:sp>
      <p:sp>
        <p:nvSpPr>
          <p:cNvPr id="9" name="TextBox 8">
            <a:extLst>
              <a:ext uri="{FF2B5EF4-FFF2-40B4-BE49-F238E27FC236}">
                <a16:creationId xmlns:a16="http://schemas.microsoft.com/office/drawing/2014/main" id="{E732E619-7266-6BFB-AA3B-4AC3F071695B}"/>
              </a:ext>
            </a:extLst>
          </p:cNvPr>
          <p:cNvSpPr txBox="1"/>
          <p:nvPr/>
        </p:nvSpPr>
        <p:spPr>
          <a:xfrm>
            <a:off x="6409945" y="3789900"/>
            <a:ext cx="539497" cy="215444"/>
          </a:xfrm>
          <a:prstGeom prst="rect">
            <a:avLst/>
          </a:prstGeom>
          <a:noFill/>
        </p:spPr>
        <p:txBody>
          <a:bodyPr wrap="square" rtlCol="0">
            <a:spAutoFit/>
          </a:bodyPr>
          <a:lstStyle/>
          <a:p>
            <a:r>
              <a:rPr lang="en-US" sz="800" dirty="0">
                <a:latin typeface="+mj-lt"/>
              </a:rPr>
              <a:t>4</a:t>
            </a:r>
            <a:endParaRPr lang="en-GB" sz="800" dirty="0">
              <a:latin typeface="+mj-lt"/>
            </a:endParaRPr>
          </a:p>
        </p:txBody>
      </p:sp>
    </p:spTree>
    <p:extLst>
      <p:ext uri="{BB962C8B-B14F-4D97-AF65-F5344CB8AC3E}">
        <p14:creationId xmlns:p14="http://schemas.microsoft.com/office/powerpoint/2010/main" val="32389095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FD50962-1715-49F5-869C-0325D1186D9C}"/>
              </a:ext>
            </a:extLst>
          </p:cNvPr>
          <p:cNvPicPr>
            <a:picLocks noChangeAspect="1"/>
          </p:cNvPicPr>
          <p:nvPr/>
        </p:nvPicPr>
        <p:blipFill>
          <a:blip r:embed="rId3"/>
          <a:stretch>
            <a:fillRect/>
          </a:stretch>
        </p:blipFill>
        <p:spPr>
          <a:xfrm>
            <a:off x="1121024" y="239593"/>
            <a:ext cx="3985935" cy="2869873"/>
          </a:xfrm>
          <a:prstGeom prst="rect">
            <a:avLst/>
          </a:prstGeom>
          <a:noFill/>
        </p:spPr>
      </p:pic>
      <p:pic>
        <p:nvPicPr>
          <p:cNvPr id="5" name="Picture 4" descr="What Were Homes Like During the Iron Age? - Twinkl Homework Help">
            <a:extLst>
              <a:ext uri="{FF2B5EF4-FFF2-40B4-BE49-F238E27FC236}">
                <a16:creationId xmlns:a16="http://schemas.microsoft.com/office/drawing/2014/main" id="{0C7870DC-3A9B-4E12-8261-ACD7272E55A2}"/>
              </a:ext>
            </a:extLst>
          </p:cNvPr>
          <p:cNvPicPr>
            <a:picLocks noChangeAspect="1"/>
          </p:cNvPicPr>
          <p:nvPr/>
        </p:nvPicPr>
        <p:blipFill>
          <a:blip r:embed="rId4"/>
          <a:stretch>
            <a:fillRect/>
          </a:stretch>
        </p:blipFill>
        <p:spPr>
          <a:xfrm>
            <a:off x="625210" y="3835291"/>
            <a:ext cx="4977562" cy="2090576"/>
          </a:xfrm>
          <a:prstGeom prst="rect">
            <a:avLst/>
          </a:prstGeom>
          <a:noFill/>
        </p:spPr>
      </p:pic>
      <p:sp>
        <p:nvSpPr>
          <p:cNvPr id="7" name="TextBox 6">
            <a:extLst>
              <a:ext uri="{FF2B5EF4-FFF2-40B4-BE49-F238E27FC236}">
                <a16:creationId xmlns:a16="http://schemas.microsoft.com/office/drawing/2014/main" id="{8C4F0C7D-644B-43BB-B796-DEAB6B36B673}"/>
              </a:ext>
            </a:extLst>
          </p:cNvPr>
          <p:cNvSpPr txBox="1"/>
          <p:nvPr/>
        </p:nvSpPr>
        <p:spPr>
          <a:xfrm>
            <a:off x="61229" y="3149153"/>
            <a:ext cx="6105524" cy="369332"/>
          </a:xfrm>
          <a:prstGeom prst="rect">
            <a:avLst/>
          </a:prstGeom>
          <a:noFill/>
        </p:spPr>
        <p:txBody>
          <a:bodyPr wrap="square">
            <a:spAutoFit/>
          </a:bodyPr>
          <a:lstStyle/>
          <a:p>
            <a:pPr algn="ctr"/>
            <a:r>
              <a:rPr lang="en-GB" b="1" dirty="0"/>
              <a:t>Iron Age Settlement</a:t>
            </a:r>
          </a:p>
        </p:txBody>
      </p:sp>
      <p:sp>
        <p:nvSpPr>
          <p:cNvPr id="9" name="TextBox 8">
            <a:extLst>
              <a:ext uri="{FF2B5EF4-FFF2-40B4-BE49-F238E27FC236}">
                <a16:creationId xmlns:a16="http://schemas.microsoft.com/office/drawing/2014/main" id="{5EAD6ED2-A9C8-49DD-93EE-F2B41AC98128}"/>
              </a:ext>
            </a:extLst>
          </p:cNvPr>
          <p:cNvSpPr txBox="1"/>
          <p:nvPr/>
        </p:nvSpPr>
        <p:spPr>
          <a:xfrm>
            <a:off x="1900238" y="6316146"/>
            <a:ext cx="6105524" cy="369332"/>
          </a:xfrm>
          <a:prstGeom prst="rect">
            <a:avLst/>
          </a:prstGeom>
          <a:noFill/>
        </p:spPr>
        <p:txBody>
          <a:bodyPr wrap="square">
            <a:spAutoFit/>
          </a:bodyPr>
          <a:lstStyle/>
          <a:p>
            <a:r>
              <a:rPr lang="en-GB" b="1" dirty="0"/>
              <a:t>Iron Age Roundhouses</a:t>
            </a:r>
          </a:p>
        </p:txBody>
      </p:sp>
      <p:sp>
        <p:nvSpPr>
          <p:cNvPr id="11" name="TextBox 10">
            <a:extLst>
              <a:ext uri="{FF2B5EF4-FFF2-40B4-BE49-F238E27FC236}">
                <a16:creationId xmlns:a16="http://schemas.microsoft.com/office/drawing/2014/main" id="{696CDAE7-492F-4F4F-9C4F-A26E3BABFB8F}"/>
              </a:ext>
            </a:extLst>
          </p:cNvPr>
          <p:cNvSpPr txBox="1"/>
          <p:nvPr/>
        </p:nvSpPr>
        <p:spPr>
          <a:xfrm>
            <a:off x="5395914" y="2225823"/>
            <a:ext cx="4672012" cy="1754326"/>
          </a:xfrm>
          <a:prstGeom prst="rect">
            <a:avLst/>
          </a:prstGeom>
          <a:noFill/>
        </p:spPr>
        <p:txBody>
          <a:bodyPr wrap="square">
            <a:spAutoFit/>
          </a:bodyPr>
          <a:lstStyle/>
          <a:p>
            <a:r>
              <a:rPr lang="en-US" sz="3600" dirty="0">
                <a:solidFill>
                  <a:schemeClr val="accent1"/>
                </a:solidFill>
              </a:rPr>
              <a:t>Iron Age People Settle at East Wear Bay 3000 Years Ago</a:t>
            </a:r>
            <a:endParaRPr lang="en-GB" sz="3600" dirty="0">
              <a:solidFill>
                <a:schemeClr val="accent1"/>
              </a:solidFill>
            </a:endParaRPr>
          </a:p>
        </p:txBody>
      </p:sp>
      <p:sp>
        <p:nvSpPr>
          <p:cNvPr id="2" name="TextBox 1">
            <a:extLst>
              <a:ext uri="{FF2B5EF4-FFF2-40B4-BE49-F238E27FC236}">
                <a16:creationId xmlns:a16="http://schemas.microsoft.com/office/drawing/2014/main" id="{4C8ECDA6-8AD5-4B23-D80C-81DC20214257}"/>
              </a:ext>
            </a:extLst>
          </p:cNvPr>
          <p:cNvSpPr txBox="1"/>
          <p:nvPr/>
        </p:nvSpPr>
        <p:spPr>
          <a:xfrm>
            <a:off x="905256" y="2942853"/>
            <a:ext cx="594360" cy="215444"/>
          </a:xfrm>
          <a:prstGeom prst="rect">
            <a:avLst/>
          </a:prstGeom>
          <a:noFill/>
        </p:spPr>
        <p:txBody>
          <a:bodyPr wrap="square" rtlCol="0">
            <a:spAutoFit/>
          </a:bodyPr>
          <a:lstStyle/>
          <a:p>
            <a:r>
              <a:rPr lang="en-US" sz="800" dirty="0">
                <a:latin typeface="+mj-lt"/>
              </a:rPr>
              <a:t>5</a:t>
            </a:r>
            <a:endParaRPr lang="en-GB" sz="800" dirty="0">
              <a:latin typeface="+mj-lt"/>
            </a:endParaRPr>
          </a:p>
        </p:txBody>
      </p:sp>
      <p:sp>
        <p:nvSpPr>
          <p:cNvPr id="3" name="TextBox 2">
            <a:extLst>
              <a:ext uri="{FF2B5EF4-FFF2-40B4-BE49-F238E27FC236}">
                <a16:creationId xmlns:a16="http://schemas.microsoft.com/office/drawing/2014/main" id="{97F0D616-431E-67B7-5C75-3A9EB1025A5E}"/>
              </a:ext>
            </a:extLst>
          </p:cNvPr>
          <p:cNvSpPr txBox="1"/>
          <p:nvPr/>
        </p:nvSpPr>
        <p:spPr>
          <a:xfrm>
            <a:off x="498348" y="6234706"/>
            <a:ext cx="521208" cy="215444"/>
          </a:xfrm>
          <a:prstGeom prst="rect">
            <a:avLst/>
          </a:prstGeom>
          <a:noFill/>
        </p:spPr>
        <p:txBody>
          <a:bodyPr wrap="square" rtlCol="0">
            <a:spAutoFit/>
          </a:bodyPr>
          <a:lstStyle/>
          <a:p>
            <a:r>
              <a:rPr lang="en-US" sz="800" dirty="0">
                <a:latin typeface="+mj-lt"/>
              </a:rPr>
              <a:t>6</a:t>
            </a:r>
            <a:endParaRPr lang="en-GB" sz="800" dirty="0">
              <a:latin typeface="+mj-lt"/>
            </a:endParaRPr>
          </a:p>
        </p:txBody>
      </p:sp>
    </p:spTree>
    <p:extLst>
      <p:ext uri="{BB962C8B-B14F-4D97-AF65-F5344CB8AC3E}">
        <p14:creationId xmlns:p14="http://schemas.microsoft.com/office/powerpoint/2010/main" val="14568924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group of houses on a grassy hill&#10;&#10;Description automatically generated">
            <a:extLst>
              <a:ext uri="{FF2B5EF4-FFF2-40B4-BE49-F238E27FC236}">
                <a16:creationId xmlns:a16="http://schemas.microsoft.com/office/drawing/2014/main" id="{17F78FD3-7A56-4170-9B94-16F8324F12EA}"/>
              </a:ext>
            </a:extLst>
          </p:cNvPr>
          <p:cNvPicPr>
            <a:picLocks noChangeAspect="1"/>
          </p:cNvPicPr>
          <p:nvPr/>
        </p:nvPicPr>
        <p:blipFill rotWithShape="1">
          <a:blip r:embed="rId3">
            <a:extLst>
              <a:ext uri="{28A0092B-C50C-407E-A947-70E740481C1C}">
                <a14:useLocalDpi xmlns:a14="http://schemas.microsoft.com/office/drawing/2010/main" val="0"/>
              </a:ext>
            </a:extLst>
          </a:blip>
          <a:srcRect t="23985" b="-6616"/>
          <a:stretch/>
        </p:blipFill>
        <p:spPr>
          <a:xfrm>
            <a:off x="0" y="0"/>
            <a:ext cx="12245009" cy="7454965"/>
          </a:xfrm>
          <a:prstGeom prst="rect">
            <a:avLst/>
          </a:prstGeom>
        </p:spPr>
      </p:pic>
      <p:sp>
        <p:nvSpPr>
          <p:cNvPr id="3" name="TextBox 2">
            <a:extLst>
              <a:ext uri="{FF2B5EF4-FFF2-40B4-BE49-F238E27FC236}">
                <a16:creationId xmlns:a16="http://schemas.microsoft.com/office/drawing/2014/main" id="{12CBE356-9E3D-822A-7695-2D731FF9E671}"/>
              </a:ext>
            </a:extLst>
          </p:cNvPr>
          <p:cNvSpPr txBox="1"/>
          <p:nvPr/>
        </p:nvSpPr>
        <p:spPr>
          <a:xfrm>
            <a:off x="0" y="0"/>
            <a:ext cx="868680" cy="215444"/>
          </a:xfrm>
          <a:prstGeom prst="rect">
            <a:avLst/>
          </a:prstGeom>
          <a:noFill/>
        </p:spPr>
        <p:txBody>
          <a:bodyPr wrap="square" rtlCol="0">
            <a:spAutoFit/>
          </a:bodyPr>
          <a:lstStyle/>
          <a:p>
            <a:r>
              <a:rPr lang="en-US" sz="800" dirty="0">
                <a:latin typeface="+mj-lt"/>
              </a:rPr>
              <a:t>7</a:t>
            </a:r>
            <a:endParaRPr lang="en-GB" sz="800" dirty="0">
              <a:latin typeface="+mj-lt"/>
            </a:endParaRPr>
          </a:p>
        </p:txBody>
      </p:sp>
    </p:spTree>
    <p:extLst>
      <p:ext uri="{BB962C8B-B14F-4D97-AF65-F5344CB8AC3E}">
        <p14:creationId xmlns:p14="http://schemas.microsoft.com/office/powerpoint/2010/main" val="12927242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44863AC-D65B-4B73-A931-790FA3C2944C}"/>
              </a:ext>
            </a:extLst>
          </p:cNvPr>
          <p:cNvSpPr txBox="1"/>
          <p:nvPr/>
        </p:nvSpPr>
        <p:spPr>
          <a:xfrm>
            <a:off x="5678278" y="2828835"/>
            <a:ext cx="3919537" cy="1200329"/>
          </a:xfrm>
          <a:prstGeom prst="rect">
            <a:avLst/>
          </a:prstGeom>
          <a:noFill/>
        </p:spPr>
        <p:txBody>
          <a:bodyPr wrap="square">
            <a:spAutoFit/>
          </a:bodyPr>
          <a:lstStyle/>
          <a:p>
            <a:r>
              <a:rPr lang="en-US" sz="3600" dirty="0">
                <a:solidFill>
                  <a:schemeClr val="accent1"/>
                </a:solidFill>
              </a:rPr>
              <a:t>The Romans Invade in 43AD</a:t>
            </a:r>
            <a:endParaRPr lang="en-GB" sz="3600" dirty="0">
              <a:solidFill>
                <a:schemeClr val="accent1"/>
              </a:solidFill>
            </a:endParaRPr>
          </a:p>
        </p:txBody>
      </p:sp>
      <p:pic>
        <p:nvPicPr>
          <p:cNvPr id="4" name="Picture 2">
            <a:extLst>
              <a:ext uri="{FF2B5EF4-FFF2-40B4-BE49-F238E27FC236}">
                <a16:creationId xmlns:a16="http://schemas.microsoft.com/office/drawing/2014/main" id="{45F1B765-3944-0FF7-DA67-6FBB0827D17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6393" y="231149"/>
            <a:ext cx="4560656" cy="336519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a:extLst>
              <a:ext uri="{FF2B5EF4-FFF2-40B4-BE49-F238E27FC236}">
                <a16:creationId xmlns:a16="http://schemas.microsoft.com/office/drawing/2014/main" id="{439A5812-A7E8-6086-E09D-3C4FD60C724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47063" y="3797791"/>
            <a:ext cx="2829060" cy="282906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35A11D44-32EA-2D48-8E8F-A52DFB203D27}"/>
              </a:ext>
            </a:extLst>
          </p:cNvPr>
          <p:cNvSpPr txBox="1"/>
          <p:nvPr/>
        </p:nvSpPr>
        <p:spPr>
          <a:xfrm>
            <a:off x="399288" y="3428999"/>
            <a:ext cx="597408" cy="215444"/>
          </a:xfrm>
          <a:prstGeom prst="rect">
            <a:avLst/>
          </a:prstGeom>
          <a:noFill/>
        </p:spPr>
        <p:txBody>
          <a:bodyPr wrap="square" rtlCol="0">
            <a:spAutoFit/>
          </a:bodyPr>
          <a:lstStyle/>
          <a:p>
            <a:r>
              <a:rPr lang="en-US" sz="800" dirty="0">
                <a:latin typeface="+mj-lt"/>
              </a:rPr>
              <a:t>8</a:t>
            </a:r>
            <a:endParaRPr lang="en-GB" sz="800" dirty="0">
              <a:latin typeface="+mj-lt"/>
            </a:endParaRPr>
          </a:p>
        </p:txBody>
      </p:sp>
      <p:sp>
        <p:nvSpPr>
          <p:cNvPr id="8" name="TextBox 7">
            <a:extLst>
              <a:ext uri="{FF2B5EF4-FFF2-40B4-BE49-F238E27FC236}">
                <a16:creationId xmlns:a16="http://schemas.microsoft.com/office/drawing/2014/main" id="{B25997BA-718B-1A52-D8EE-EE47C5D3ECB2}"/>
              </a:ext>
            </a:extLst>
          </p:cNvPr>
          <p:cNvSpPr txBox="1"/>
          <p:nvPr/>
        </p:nvSpPr>
        <p:spPr>
          <a:xfrm>
            <a:off x="1170432" y="6217920"/>
            <a:ext cx="795528" cy="215444"/>
          </a:xfrm>
          <a:prstGeom prst="rect">
            <a:avLst/>
          </a:prstGeom>
          <a:noFill/>
        </p:spPr>
        <p:txBody>
          <a:bodyPr wrap="square" rtlCol="0">
            <a:spAutoFit/>
          </a:bodyPr>
          <a:lstStyle/>
          <a:p>
            <a:r>
              <a:rPr lang="en-US" sz="800" dirty="0">
                <a:latin typeface="+mj-lt"/>
              </a:rPr>
              <a:t>9</a:t>
            </a:r>
            <a:endParaRPr lang="en-GB" sz="800" dirty="0">
              <a:latin typeface="+mj-lt"/>
            </a:endParaRPr>
          </a:p>
        </p:txBody>
      </p:sp>
    </p:spTree>
    <p:extLst>
      <p:ext uri="{BB962C8B-B14F-4D97-AF65-F5344CB8AC3E}">
        <p14:creationId xmlns:p14="http://schemas.microsoft.com/office/powerpoint/2010/main" val="24079385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large building with a large courtyard&#10;&#10;Description automatically generated with medium confidence">
            <a:extLst>
              <a:ext uri="{FF2B5EF4-FFF2-40B4-BE49-F238E27FC236}">
                <a16:creationId xmlns:a16="http://schemas.microsoft.com/office/drawing/2014/main" id="{82022E94-DA75-4F4F-8966-450C20BE532B}"/>
              </a:ext>
            </a:extLst>
          </p:cNvPr>
          <p:cNvPicPr>
            <a:picLocks noChangeAspect="1"/>
          </p:cNvPicPr>
          <p:nvPr/>
        </p:nvPicPr>
        <p:blipFill rotWithShape="1">
          <a:blip r:embed="rId3">
            <a:extLst>
              <a:ext uri="{28A0092B-C50C-407E-A947-70E740481C1C}">
                <a14:useLocalDpi xmlns:a14="http://schemas.microsoft.com/office/drawing/2010/main" val="0"/>
              </a:ext>
            </a:extLst>
          </a:blip>
          <a:srcRect l="1917" r="9194"/>
          <a:stretch/>
        </p:blipFill>
        <p:spPr>
          <a:xfrm>
            <a:off x="-3156" y="-8468"/>
            <a:ext cx="12248944" cy="6890033"/>
          </a:xfrm>
          <a:prstGeom prst="rect">
            <a:avLst/>
          </a:prstGeom>
        </p:spPr>
      </p:pic>
      <p:sp>
        <p:nvSpPr>
          <p:cNvPr id="3" name="TextBox 2">
            <a:extLst>
              <a:ext uri="{FF2B5EF4-FFF2-40B4-BE49-F238E27FC236}">
                <a16:creationId xmlns:a16="http://schemas.microsoft.com/office/drawing/2014/main" id="{BD0FB8C5-6DF7-B7E8-6F05-36F7810A34B7}"/>
              </a:ext>
            </a:extLst>
          </p:cNvPr>
          <p:cNvSpPr txBox="1"/>
          <p:nvPr/>
        </p:nvSpPr>
        <p:spPr>
          <a:xfrm>
            <a:off x="0" y="9144"/>
            <a:ext cx="685800" cy="215444"/>
          </a:xfrm>
          <a:prstGeom prst="rect">
            <a:avLst/>
          </a:prstGeom>
          <a:noFill/>
        </p:spPr>
        <p:txBody>
          <a:bodyPr wrap="square" rtlCol="0">
            <a:spAutoFit/>
          </a:bodyPr>
          <a:lstStyle/>
          <a:p>
            <a:r>
              <a:rPr lang="en-US" sz="800" dirty="0">
                <a:latin typeface="+mj-lt"/>
              </a:rPr>
              <a:t>10</a:t>
            </a:r>
            <a:endParaRPr lang="en-GB" sz="800" dirty="0">
              <a:latin typeface="+mj-lt"/>
            </a:endParaRPr>
          </a:p>
        </p:txBody>
      </p:sp>
    </p:spTree>
    <p:extLst>
      <p:ext uri="{BB962C8B-B14F-4D97-AF65-F5344CB8AC3E}">
        <p14:creationId xmlns:p14="http://schemas.microsoft.com/office/powerpoint/2010/main" val="37279055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group of people standing outside&#10;&#10;Description automatically generated">
            <a:extLst>
              <a:ext uri="{FF2B5EF4-FFF2-40B4-BE49-F238E27FC236}">
                <a16:creationId xmlns:a16="http://schemas.microsoft.com/office/drawing/2014/main" id="{5114BA81-6005-410F-984A-5B413DC354C2}"/>
              </a:ext>
            </a:extLst>
          </p:cNvPr>
          <p:cNvPicPr>
            <a:picLocks noChangeAspect="1"/>
          </p:cNvPicPr>
          <p:nvPr/>
        </p:nvPicPr>
        <p:blipFill rotWithShape="1">
          <a:blip r:embed="rId3">
            <a:extLst>
              <a:ext uri="{28A0092B-C50C-407E-A947-70E740481C1C}">
                <a14:useLocalDpi xmlns:a14="http://schemas.microsoft.com/office/drawing/2010/main" val="0"/>
              </a:ext>
            </a:extLst>
          </a:blip>
          <a:srcRect l="6165" r="4646"/>
          <a:stretch/>
        </p:blipFill>
        <p:spPr>
          <a:xfrm>
            <a:off x="555228" y="918430"/>
            <a:ext cx="4973212" cy="4335340"/>
          </a:xfrm>
          <a:prstGeom prst="rect">
            <a:avLst/>
          </a:prstGeom>
        </p:spPr>
      </p:pic>
      <p:sp>
        <p:nvSpPr>
          <p:cNvPr id="4" name="TextBox 3">
            <a:extLst>
              <a:ext uri="{FF2B5EF4-FFF2-40B4-BE49-F238E27FC236}">
                <a16:creationId xmlns:a16="http://schemas.microsoft.com/office/drawing/2014/main" id="{635FB20C-25D8-497B-A892-0A6D9239E6F4}"/>
              </a:ext>
            </a:extLst>
          </p:cNvPr>
          <p:cNvSpPr txBox="1"/>
          <p:nvPr/>
        </p:nvSpPr>
        <p:spPr>
          <a:xfrm>
            <a:off x="5986463" y="2634734"/>
            <a:ext cx="3795712" cy="1754326"/>
          </a:xfrm>
          <a:prstGeom prst="rect">
            <a:avLst/>
          </a:prstGeom>
          <a:noFill/>
        </p:spPr>
        <p:txBody>
          <a:bodyPr wrap="square">
            <a:spAutoFit/>
          </a:bodyPr>
          <a:lstStyle/>
          <a:p>
            <a:r>
              <a:rPr lang="en-US" sz="3600" dirty="0">
                <a:solidFill>
                  <a:schemeClr val="accent1"/>
                </a:solidFill>
              </a:rPr>
              <a:t>The Site is Discovered in 1924</a:t>
            </a:r>
            <a:endParaRPr lang="en-GB" sz="3600" dirty="0">
              <a:solidFill>
                <a:schemeClr val="accent1"/>
              </a:solidFill>
            </a:endParaRPr>
          </a:p>
        </p:txBody>
      </p:sp>
      <p:sp>
        <p:nvSpPr>
          <p:cNvPr id="6" name="TextBox 5">
            <a:extLst>
              <a:ext uri="{FF2B5EF4-FFF2-40B4-BE49-F238E27FC236}">
                <a16:creationId xmlns:a16="http://schemas.microsoft.com/office/drawing/2014/main" id="{07F3AC84-192B-4774-9C9E-0695A31E5C42}"/>
              </a:ext>
            </a:extLst>
          </p:cNvPr>
          <p:cNvSpPr txBox="1"/>
          <p:nvPr/>
        </p:nvSpPr>
        <p:spPr>
          <a:xfrm>
            <a:off x="366713" y="5570238"/>
            <a:ext cx="6105524" cy="369332"/>
          </a:xfrm>
          <a:prstGeom prst="rect">
            <a:avLst/>
          </a:prstGeom>
          <a:noFill/>
        </p:spPr>
        <p:txBody>
          <a:bodyPr wrap="square">
            <a:spAutoFit/>
          </a:bodyPr>
          <a:lstStyle/>
          <a:p>
            <a:r>
              <a:rPr lang="en-GB" sz="1800" dirty="0"/>
              <a:t>Archaeologists looking at finds from East Wear Bay</a:t>
            </a:r>
          </a:p>
        </p:txBody>
      </p:sp>
      <p:sp>
        <p:nvSpPr>
          <p:cNvPr id="3" name="TextBox 2">
            <a:extLst>
              <a:ext uri="{FF2B5EF4-FFF2-40B4-BE49-F238E27FC236}">
                <a16:creationId xmlns:a16="http://schemas.microsoft.com/office/drawing/2014/main" id="{D28DD343-1A8F-C5C8-3D1A-B38A8AE6942F}"/>
              </a:ext>
            </a:extLst>
          </p:cNvPr>
          <p:cNvSpPr txBox="1"/>
          <p:nvPr/>
        </p:nvSpPr>
        <p:spPr>
          <a:xfrm>
            <a:off x="244332" y="5038326"/>
            <a:ext cx="621792" cy="215444"/>
          </a:xfrm>
          <a:prstGeom prst="rect">
            <a:avLst/>
          </a:prstGeom>
          <a:noFill/>
        </p:spPr>
        <p:txBody>
          <a:bodyPr wrap="square" rtlCol="0">
            <a:spAutoFit/>
          </a:bodyPr>
          <a:lstStyle/>
          <a:p>
            <a:r>
              <a:rPr lang="en-US" sz="800" dirty="0">
                <a:latin typeface="+mj-lt"/>
              </a:rPr>
              <a:t>11</a:t>
            </a:r>
            <a:endParaRPr lang="en-GB" sz="800" dirty="0">
              <a:latin typeface="+mj-lt"/>
            </a:endParaRPr>
          </a:p>
        </p:txBody>
      </p:sp>
    </p:spTree>
    <p:extLst>
      <p:ext uri="{BB962C8B-B14F-4D97-AF65-F5344CB8AC3E}">
        <p14:creationId xmlns:p14="http://schemas.microsoft.com/office/powerpoint/2010/main" val="30873344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CD240E5-5CD3-4AC6-8C0B-B783A80B507A}"/>
              </a:ext>
            </a:extLst>
          </p:cNvPr>
          <p:cNvSpPr txBox="1"/>
          <p:nvPr/>
        </p:nvSpPr>
        <p:spPr>
          <a:xfrm>
            <a:off x="2141957" y="2316068"/>
            <a:ext cx="6105524" cy="1754326"/>
          </a:xfrm>
          <a:prstGeom prst="rect">
            <a:avLst/>
          </a:prstGeom>
          <a:noFill/>
        </p:spPr>
        <p:txBody>
          <a:bodyPr wrap="square">
            <a:spAutoFit/>
          </a:bodyPr>
          <a:lstStyle/>
          <a:p>
            <a:pPr algn="ctr"/>
            <a:r>
              <a:rPr lang="en-GB" sz="3600" dirty="0">
                <a:solidFill>
                  <a:schemeClr val="accent1"/>
                </a:solidFill>
              </a:rPr>
              <a:t>What can the objects found at East Wear Bay tell us about how people lived?  </a:t>
            </a:r>
          </a:p>
        </p:txBody>
      </p:sp>
    </p:spTree>
    <p:extLst>
      <p:ext uri="{BB962C8B-B14F-4D97-AF65-F5344CB8AC3E}">
        <p14:creationId xmlns:p14="http://schemas.microsoft.com/office/powerpoint/2010/main" val="315282683"/>
      </p:ext>
    </p:extLst>
  </p:cSld>
  <p:clrMapOvr>
    <a:masterClrMapping/>
  </p:clrMapOvr>
</p:sld>
</file>

<file path=ppt/theme/theme1.xml><?xml version="1.0" encoding="utf-8"?>
<a:theme xmlns:a="http://schemas.openxmlformats.org/drawingml/2006/main" name="Facet">
  <a:themeElements>
    <a:clrScheme name="East Wear Bay Colours">
      <a:dk1>
        <a:srgbClr val="000000"/>
      </a:dk1>
      <a:lt1>
        <a:sysClr val="window" lastClr="FFFFFF"/>
      </a:lt1>
      <a:dk2>
        <a:srgbClr val="2C3C43"/>
      </a:dk2>
      <a:lt2>
        <a:srgbClr val="EBEBEB"/>
      </a:lt2>
      <a:accent1>
        <a:srgbClr val="F2622D"/>
      </a:accent1>
      <a:accent2>
        <a:srgbClr val="74CEE2"/>
      </a:accent2>
      <a:accent3>
        <a:srgbClr val="F2622D"/>
      </a:accent3>
      <a:accent4>
        <a:srgbClr val="74CEE2"/>
      </a:accent4>
      <a:accent5>
        <a:srgbClr val="74CEE2"/>
      </a:accent5>
      <a:accent6>
        <a:srgbClr val="00008F"/>
      </a:accent6>
      <a:hlink>
        <a:srgbClr val="00008F"/>
      </a:hlink>
      <a:folHlink>
        <a:srgbClr val="4B4BFF"/>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Presentation1" id="{27BC248E-C522-4FC9-A4B4-380025F2ED00}" vid="{2212CA7F-BBE4-4FEC-9667-FE7176F50E7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EWB_TEMPLATE (1)</Template>
  <TotalTime>109</TotalTime>
  <Words>1788</Words>
  <Application>Microsoft Office PowerPoint</Application>
  <PresentationFormat>Widescreen</PresentationFormat>
  <Paragraphs>180</Paragraphs>
  <Slides>24</Slides>
  <Notes>18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Aptos</vt:lpstr>
      <vt:lpstr>Arial</vt:lpstr>
      <vt:lpstr>Trebuchet MS</vt:lpstr>
      <vt:lpstr>Wingdings</vt:lpstr>
      <vt:lpstr>Wingdings 3</vt:lpstr>
      <vt:lpstr>Facet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Let’s go back in time!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Frances Morgan</dc:creator>
  <cp:lastModifiedBy>Lindsay Banfield</cp:lastModifiedBy>
  <cp:revision>15</cp:revision>
  <dcterms:created xsi:type="dcterms:W3CDTF">2025-01-08T14:59:39Z</dcterms:created>
  <dcterms:modified xsi:type="dcterms:W3CDTF">2025-09-08T14:04:41Z</dcterms:modified>
</cp:coreProperties>
</file>