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25"/>
  </p:notesMasterIdLst>
  <p:sldIdLst>
    <p:sldId id="256" r:id="rId2"/>
    <p:sldId id="257" r:id="rId3"/>
    <p:sldId id="258" r:id="rId4"/>
    <p:sldId id="259" r:id="rId5"/>
    <p:sldId id="260" r:id="rId6"/>
    <p:sldId id="261" r:id="rId7"/>
    <p:sldId id="262" r:id="rId8"/>
    <p:sldId id="263" r:id="rId9"/>
    <p:sldId id="286" r:id="rId10"/>
    <p:sldId id="292" r:id="rId11"/>
    <p:sldId id="287" r:id="rId12"/>
    <p:sldId id="289" r:id="rId13"/>
    <p:sldId id="288" r:id="rId14"/>
    <p:sldId id="290" r:id="rId15"/>
    <p:sldId id="265" r:id="rId16"/>
    <p:sldId id="283" r:id="rId17"/>
    <p:sldId id="285" r:id="rId18"/>
    <p:sldId id="293" r:id="rId19"/>
    <p:sldId id="294" r:id="rId20"/>
    <p:sldId id="296" r:id="rId21"/>
    <p:sldId id="284" r:id="rId22"/>
    <p:sldId id="297" r:id="rId23"/>
    <p:sldId id="275"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0452" autoAdjust="0"/>
  </p:normalViewPr>
  <p:slideViewPr>
    <p:cSldViewPr snapToGrid="0">
      <p:cViewPr varScale="1">
        <p:scale>
          <a:sx n="100" d="100"/>
          <a:sy n="100" d="100"/>
        </p:scale>
        <p:origin x="254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say Banfield" userId="bb0d7baa-4d03-4b10-9138-ee08136b27fb" providerId="ADAL" clId="{934AB514-CE94-443F-970E-0DC7433BB471}"/>
    <pc:docChg chg="modSld">
      <pc:chgData name="Lindsay Banfield" userId="bb0d7baa-4d03-4b10-9138-ee08136b27fb" providerId="ADAL" clId="{934AB514-CE94-443F-970E-0DC7433BB471}" dt="2025-09-05T12:59:54.657" v="114" actId="20577"/>
      <pc:docMkLst>
        <pc:docMk/>
      </pc:docMkLst>
      <pc:sldChg chg="modNotesTx">
        <pc:chgData name="Lindsay Banfield" userId="bb0d7baa-4d03-4b10-9138-ee08136b27fb" providerId="ADAL" clId="{934AB514-CE94-443F-970E-0DC7433BB471}" dt="2025-09-05T12:59:54.657" v="114" actId="20577"/>
        <pc:sldMkLst>
          <pc:docMk/>
          <pc:sldMk cId="3710109898" sldId="28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4F3827-00DA-49C9-8C62-ACB0AEF34622}" type="datetimeFigureOut">
              <a:rPr lang="en-GB" smtClean="0"/>
              <a:t>05/09/2025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91573C-5B58-4161-A6CC-6DCD5AB33E71}" type="slidenum">
              <a:rPr lang="en-GB" smtClean="0"/>
              <a:t>‹#›</a:t>
            </a:fld>
            <a:endParaRPr lang="en-GB"/>
          </a:p>
        </p:txBody>
      </p:sp>
    </p:spTree>
    <p:extLst>
      <p:ext uri="{BB962C8B-B14F-4D97-AF65-F5344CB8AC3E}">
        <p14:creationId xmlns:p14="http://schemas.microsoft.com/office/powerpoint/2010/main" val="731516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East Wear Bay is an Iron Age and Roman period site on top of the cliffs in Folkestone.</a:t>
            </a:r>
          </a:p>
          <a:p>
            <a:r>
              <a:rPr lang="en-US" dirty="0"/>
              <a:t>This photo shows the remains of the walls of the Roman villa being excavated.</a:t>
            </a:r>
          </a:p>
          <a:p>
            <a:r>
              <a:rPr lang="en-US" dirty="0"/>
              <a:t>In the distance you can see one of the Martello Towers built in the 1800’s.</a:t>
            </a:r>
            <a:endParaRPr lang="en-GB" dirty="0"/>
          </a:p>
          <a:p>
            <a:endParaRPr lang="en-GB" dirty="0"/>
          </a:p>
        </p:txBody>
      </p:sp>
      <p:sp>
        <p:nvSpPr>
          <p:cNvPr id="4" name="Slide Number Placeholder 3"/>
          <p:cNvSpPr>
            <a:spLocks noGrp="1"/>
          </p:cNvSpPr>
          <p:nvPr>
            <p:ph type="sldNum" sz="quarter" idx="5"/>
          </p:nvPr>
        </p:nvSpPr>
        <p:spPr/>
        <p:txBody>
          <a:bodyPr/>
          <a:lstStyle/>
          <a:p>
            <a:fld id="{9191573C-5B58-4161-A6CC-6DCD5AB33E71}" type="slidenum">
              <a:rPr lang="en-GB" smtClean="0"/>
              <a:t>2</a:t>
            </a:fld>
            <a:endParaRPr lang="en-GB"/>
          </a:p>
        </p:txBody>
      </p:sp>
    </p:spTree>
    <p:extLst>
      <p:ext uri="{BB962C8B-B14F-4D97-AF65-F5344CB8AC3E}">
        <p14:creationId xmlns:p14="http://schemas.microsoft.com/office/powerpoint/2010/main" val="2840804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Romans liked to use mosaics as decoration, especially in places like bathhouses, temples and villas. </a:t>
            </a:r>
          </a:p>
          <a:p>
            <a:r>
              <a:rPr lang="en-GB" dirty="0"/>
              <a:t>Rich Romans would have them in their homes and villas as a sign of status, the bigger and more complex the mosaic the more money it cost to make. </a:t>
            </a:r>
          </a:p>
          <a:p>
            <a:r>
              <a:rPr lang="en-GB" dirty="0"/>
              <a:t>They liked to use images from mythology, nature, everyday life and geometric shapes. Beware of the dog signs were common on outside doors. </a:t>
            </a:r>
          </a:p>
        </p:txBody>
      </p:sp>
      <p:sp>
        <p:nvSpPr>
          <p:cNvPr id="4" name="Slide Number Placeholder 3"/>
          <p:cNvSpPr>
            <a:spLocks noGrp="1"/>
          </p:cNvSpPr>
          <p:nvPr>
            <p:ph type="sldNum" sz="quarter" idx="5"/>
          </p:nvPr>
        </p:nvSpPr>
        <p:spPr/>
        <p:txBody>
          <a:bodyPr/>
          <a:lstStyle/>
          <a:p>
            <a:fld id="{9191573C-5B58-4161-A6CC-6DCD5AB33E71}" type="slidenum">
              <a:rPr lang="en-GB" smtClean="0"/>
              <a:t>11</a:t>
            </a:fld>
            <a:endParaRPr lang="en-GB"/>
          </a:p>
        </p:txBody>
      </p:sp>
    </p:spTree>
    <p:extLst>
      <p:ext uri="{BB962C8B-B14F-4D97-AF65-F5344CB8AC3E}">
        <p14:creationId xmlns:p14="http://schemas.microsoft.com/office/powerpoint/2010/main" val="2353092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Romans used tesserae to create their mosaics.</a:t>
            </a:r>
          </a:p>
          <a:p>
            <a:r>
              <a:rPr lang="en-US" dirty="0"/>
              <a:t>They are small cubes made from stone or clay, but were sometimes made from other materials, such </a:t>
            </a:r>
            <a:r>
              <a:rPr lang="en-US"/>
              <a:t>as glass.</a:t>
            </a:r>
            <a:endParaRPr lang="en-GB" dirty="0"/>
          </a:p>
          <a:p>
            <a:endParaRPr lang="en-GB" dirty="0"/>
          </a:p>
        </p:txBody>
      </p:sp>
      <p:sp>
        <p:nvSpPr>
          <p:cNvPr id="4" name="Slide Number Placeholder 3"/>
          <p:cNvSpPr>
            <a:spLocks noGrp="1"/>
          </p:cNvSpPr>
          <p:nvPr>
            <p:ph type="sldNum" sz="quarter" idx="5"/>
          </p:nvPr>
        </p:nvSpPr>
        <p:spPr/>
        <p:txBody>
          <a:bodyPr/>
          <a:lstStyle/>
          <a:p>
            <a:fld id="{9191573C-5B58-4161-A6CC-6DCD5AB33E71}" type="slidenum">
              <a:rPr lang="en-GB" smtClean="0"/>
              <a:t>12</a:t>
            </a:fld>
            <a:endParaRPr lang="en-GB"/>
          </a:p>
        </p:txBody>
      </p:sp>
    </p:spTree>
    <p:extLst>
      <p:ext uri="{BB962C8B-B14F-4D97-AF65-F5344CB8AC3E}">
        <p14:creationId xmlns:p14="http://schemas.microsoft.com/office/powerpoint/2010/main" val="450918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Even in the modern day we still use mosaics, if you look carefully, you can see them used in front of shops, or as part of artwork on the streets. </a:t>
            </a:r>
          </a:p>
          <a:p>
            <a:r>
              <a:rPr lang="en-GB" dirty="0"/>
              <a:t>We still use similar techniques to the Roman mosaic makers, but these days we might also use materials like glass and plastic as well as stone. When you’re next on a walk try and spot some mosaics.</a:t>
            </a:r>
          </a:p>
        </p:txBody>
      </p:sp>
      <p:sp>
        <p:nvSpPr>
          <p:cNvPr id="4" name="Slide Number Placeholder 3"/>
          <p:cNvSpPr>
            <a:spLocks noGrp="1"/>
          </p:cNvSpPr>
          <p:nvPr>
            <p:ph type="sldNum" sz="quarter" idx="5"/>
          </p:nvPr>
        </p:nvSpPr>
        <p:spPr/>
        <p:txBody>
          <a:bodyPr/>
          <a:lstStyle/>
          <a:p>
            <a:fld id="{9191573C-5B58-4161-A6CC-6DCD5AB33E71}" type="slidenum">
              <a:rPr lang="en-GB" smtClean="0"/>
              <a:t>13</a:t>
            </a:fld>
            <a:endParaRPr lang="en-GB"/>
          </a:p>
        </p:txBody>
      </p:sp>
    </p:spTree>
    <p:extLst>
      <p:ext uri="{BB962C8B-B14F-4D97-AF65-F5344CB8AC3E}">
        <p14:creationId xmlns:p14="http://schemas.microsoft.com/office/powerpoint/2010/main" val="1927953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sits right on the edge of the cliff. Over the 3,000 years since the Iron Age people were here, the cliff has eroded away by the sea, wind and rain. It would have been a lot further out than it is now. </a:t>
            </a:r>
          </a:p>
          <a:p>
            <a:r>
              <a:rPr lang="en-US" dirty="0"/>
              <a:t>The site was discovered in 1924 and since then the cliffs have eroded away by 30m, so can you imagine how much has disappeared in 3,000 years!</a:t>
            </a:r>
          </a:p>
          <a:p>
            <a:r>
              <a:rPr lang="en-US" dirty="0"/>
              <a:t>It’s a race against time to find out as much as we can before it is lost to the sea forever.</a:t>
            </a:r>
          </a:p>
          <a:p>
            <a:r>
              <a:rPr lang="en-US" dirty="0"/>
              <a:t>Does anyone </a:t>
            </a:r>
            <a:r>
              <a:rPr lang="en-US" dirty="0" err="1"/>
              <a:t>recognise</a:t>
            </a:r>
            <a:r>
              <a:rPr lang="en-US" dirty="0"/>
              <a:t> where the site is and have you visited before?</a:t>
            </a:r>
          </a:p>
        </p:txBody>
      </p:sp>
      <p:sp>
        <p:nvSpPr>
          <p:cNvPr id="4" name="Slide Number Placeholder 3"/>
          <p:cNvSpPr>
            <a:spLocks noGrp="1"/>
          </p:cNvSpPr>
          <p:nvPr>
            <p:ph type="sldNum" sz="quarter" idx="5"/>
          </p:nvPr>
        </p:nvSpPr>
        <p:spPr/>
        <p:txBody>
          <a:bodyPr/>
          <a:lstStyle/>
          <a:p>
            <a:fld id="{9191573C-5B58-4161-A6CC-6DCD5AB33E71}" type="slidenum">
              <a:rPr lang="en-GB" smtClean="0"/>
              <a:t>3</a:t>
            </a:fld>
            <a:endParaRPr lang="en-GB"/>
          </a:p>
        </p:txBody>
      </p:sp>
    </p:spTree>
    <p:extLst>
      <p:ext uri="{BB962C8B-B14F-4D97-AF65-F5344CB8AC3E}">
        <p14:creationId xmlns:p14="http://schemas.microsoft.com/office/powerpoint/2010/main" val="3362903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people settled at East Wear Bay 3,000 years ago. </a:t>
            </a:r>
          </a:p>
          <a:p>
            <a:r>
              <a:rPr lang="en-US" dirty="0"/>
              <a:t>They lived in roundhouses with pointed thatched roofs and walls made from wattle and daub (a mixture of mud, animal dung and twigs).</a:t>
            </a:r>
          </a:p>
          <a:p>
            <a:r>
              <a:rPr lang="en-US" dirty="0"/>
              <a:t>In the </a:t>
            </a:r>
            <a:r>
              <a:rPr lang="en-US" dirty="0" err="1"/>
              <a:t>centre</a:t>
            </a:r>
            <a:r>
              <a:rPr lang="en-US" dirty="0"/>
              <a:t> of the roundhouse was a fire where food would be cooked.</a:t>
            </a:r>
          </a:p>
          <a:p>
            <a:r>
              <a:rPr lang="en-US" dirty="0"/>
              <a:t>By the end of the Iron Age, the roundhouses would have been safely enclosed within a ‘hillfort’, surrounded by walls and ditches, which defended the people against enemy attack.</a:t>
            </a:r>
            <a:endParaRPr lang="en-GB" dirty="0"/>
          </a:p>
          <a:p>
            <a:endParaRPr lang="en-GB" dirty="0"/>
          </a:p>
        </p:txBody>
      </p:sp>
      <p:sp>
        <p:nvSpPr>
          <p:cNvPr id="4" name="Slide Number Placeholder 3"/>
          <p:cNvSpPr>
            <a:spLocks noGrp="1"/>
          </p:cNvSpPr>
          <p:nvPr>
            <p:ph type="sldNum" sz="quarter" idx="5"/>
          </p:nvPr>
        </p:nvSpPr>
        <p:spPr/>
        <p:txBody>
          <a:bodyPr/>
          <a:lstStyle/>
          <a:p>
            <a:fld id="{9191573C-5B58-4161-A6CC-6DCD5AB33E71}" type="slidenum">
              <a:rPr lang="en-GB" smtClean="0"/>
              <a:t>4</a:t>
            </a:fld>
            <a:endParaRPr lang="en-GB"/>
          </a:p>
        </p:txBody>
      </p:sp>
    </p:spTree>
    <p:extLst>
      <p:ext uri="{BB962C8B-B14F-4D97-AF65-F5344CB8AC3E}">
        <p14:creationId xmlns:p14="http://schemas.microsoft.com/office/powerpoint/2010/main" val="1604352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modern-day artist’s impression of what the Iron Age settlement may have looked like at East Wear Bay.</a:t>
            </a:r>
          </a:p>
          <a:p>
            <a:r>
              <a:rPr lang="en-US" dirty="0"/>
              <a:t>Remember the Martello Tower that we saw earlier won’t be here because it was built much later.</a:t>
            </a:r>
          </a:p>
          <a:p>
            <a:r>
              <a:rPr lang="en-US" dirty="0"/>
              <a:t>Iron Age farmers grew crops and vegetables. They kept geese, goats and pigs and had large herds of cows and flocks of sheep.</a:t>
            </a:r>
          </a:p>
          <a:p>
            <a:r>
              <a:rPr lang="en-US" dirty="0"/>
              <a:t>They would do activities like weaving, making pottery and thatching the roofs.</a:t>
            </a:r>
            <a:endParaRPr lang="en-GB" dirty="0"/>
          </a:p>
          <a:p>
            <a:endParaRPr lang="en-GB" dirty="0"/>
          </a:p>
        </p:txBody>
      </p:sp>
      <p:sp>
        <p:nvSpPr>
          <p:cNvPr id="4" name="Slide Number Placeholder 3"/>
          <p:cNvSpPr>
            <a:spLocks noGrp="1"/>
          </p:cNvSpPr>
          <p:nvPr>
            <p:ph type="sldNum" sz="quarter" idx="5"/>
          </p:nvPr>
        </p:nvSpPr>
        <p:spPr/>
        <p:txBody>
          <a:bodyPr/>
          <a:lstStyle/>
          <a:p>
            <a:fld id="{9191573C-5B58-4161-A6CC-6DCD5AB33E71}" type="slidenum">
              <a:rPr lang="en-GB" smtClean="0"/>
              <a:t>5</a:t>
            </a:fld>
            <a:endParaRPr lang="en-GB"/>
          </a:p>
        </p:txBody>
      </p:sp>
    </p:spTree>
    <p:extLst>
      <p:ext uri="{BB962C8B-B14F-4D97-AF65-F5344CB8AC3E}">
        <p14:creationId xmlns:p14="http://schemas.microsoft.com/office/powerpoint/2010/main" val="151545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2,000 years ago, the Romans settled at East Wear Bay bringing lots of new ideas and ways of living with them. </a:t>
            </a:r>
            <a:endParaRPr lang="en-GB" dirty="0"/>
          </a:p>
          <a:p>
            <a:endParaRPr lang="en-GB" dirty="0"/>
          </a:p>
        </p:txBody>
      </p:sp>
      <p:sp>
        <p:nvSpPr>
          <p:cNvPr id="4" name="Slide Number Placeholder 3"/>
          <p:cNvSpPr>
            <a:spLocks noGrp="1"/>
          </p:cNvSpPr>
          <p:nvPr>
            <p:ph type="sldNum" sz="quarter" idx="5"/>
          </p:nvPr>
        </p:nvSpPr>
        <p:spPr/>
        <p:txBody>
          <a:bodyPr/>
          <a:lstStyle/>
          <a:p>
            <a:fld id="{9191573C-5B58-4161-A6CC-6DCD5AB33E71}" type="slidenum">
              <a:rPr lang="en-GB" smtClean="0"/>
              <a:t>6</a:t>
            </a:fld>
            <a:endParaRPr lang="en-GB"/>
          </a:p>
        </p:txBody>
      </p:sp>
    </p:spTree>
    <p:extLst>
      <p:ext uri="{BB962C8B-B14F-4D97-AF65-F5344CB8AC3E}">
        <p14:creationId xmlns:p14="http://schemas.microsoft.com/office/powerpoint/2010/main" val="1128236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houses the Romans lived in were very different to the Iron Age roundhouses.</a:t>
            </a:r>
          </a:p>
          <a:p>
            <a:r>
              <a:rPr lang="en-US" dirty="0"/>
              <a:t>The Romans lived in villas and this is an artist’s impression of what the villa at East Wear Bay may have looked like.</a:t>
            </a:r>
          </a:p>
          <a:p>
            <a:r>
              <a:rPr lang="en-US" dirty="0"/>
              <a:t>The edge of the cliff is a lot further out than it is today.</a:t>
            </a:r>
          </a:p>
          <a:p>
            <a:r>
              <a:rPr lang="en-US" dirty="0"/>
              <a:t>There was a bathhouse at this villa and a room with a beautiful mosaic floor.</a:t>
            </a:r>
          </a:p>
          <a:p>
            <a:r>
              <a:rPr lang="en-US" dirty="0"/>
              <a:t>It probably had gardens where fruit, vegetables and herbs were grown.</a:t>
            </a:r>
          </a:p>
          <a:p>
            <a:r>
              <a:rPr lang="en-US" dirty="0"/>
              <a:t>Most of the villa has now disappeared into the sea.</a:t>
            </a:r>
            <a:endParaRPr lang="en-GB" dirty="0"/>
          </a:p>
          <a:p>
            <a:endParaRPr lang="en-GB" dirty="0"/>
          </a:p>
        </p:txBody>
      </p:sp>
      <p:sp>
        <p:nvSpPr>
          <p:cNvPr id="4" name="Slide Number Placeholder 3"/>
          <p:cNvSpPr>
            <a:spLocks noGrp="1"/>
          </p:cNvSpPr>
          <p:nvPr>
            <p:ph type="sldNum" sz="quarter" idx="5"/>
          </p:nvPr>
        </p:nvSpPr>
        <p:spPr/>
        <p:txBody>
          <a:bodyPr/>
          <a:lstStyle/>
          <a:p>
            <a:fld id="{9191573C-5B58-4161-A6CC-6DCD5AB33E71}" type="slidenum">
              <a:rPr lang="en-GB" smtClean="0"/>
              <a:t>7</a:t>
            </a:fld>
            <a:endParaRPr lang="en-GB"/>
          </a:p>
        </p:txBody>
      </p:sp>
    </p:spTree>
    <p:extLst>
      <p:ext uri="{BB962C8B-B14F-4D97-AF65-F5344CB8AC3E}">
        <p14:creationId xmlns:p14="http://schemas.microsoft.com/office/powerpoint/2010/main" val="1499483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was discovered over 100 years ago in 1924 by an archaeologist called Samuel </a:t>
            </a:r>
            <a:r>
              <a:rPr lang="en-US" dirty="0" err="1"/>
              <a:t>Winbolt</a:t>
            </a:r>
            <a:r>
              <a:rPr lang="en-US" dirty="0"/>
              <a:t> and his daughter Rosalind.</a:t>
            </a:r>
          </a:p>
          <a:p>
            <a:r>
              <a:rPr lang="en-US" dirty="0"/>
              <a:t>They uncovered a lot of the villa.</a:t>
            </a:r>
          </a:p>
          <a:p>
            <a:r>
              <a:rPr lang="en-US" dirty="0"/>
              <a:t>They are looking at some Roman roof tile in this picture.</a:t>
            </a:r>
            <a:endParaRPr lang="en-GB" dirty="0"/>
          </a:p>
          <a:p>
            <a:endParaRPr lang="en-GB" dirty="0"/>
          </a:p>
        </p:txBody>
      </p:sp>
      <p:sp>
        <p:nvSpPr>
          <p:cNvPr id="4" name="Slide Number Placeholder 3"/>
          <p:cNvSpPr>
            <a:spLocks noGrp="1"/>
          </p:cNvSpPr>
          <p:nvPr>
            <p:ph type="sldNum" sz="quarter" idx="5"/>
          </p:nvPr>
        </p:nvSpPr>
        <p:spPr/>
        <p:txBody>
          <a:bodyPr/>
          <a:lstStyle/>
          <a:p>
            <a:fld id="{9191573C-5B58-4161-A6CC-6DCD5AB33E71}" type="slidenum">
              <a:rPr lang="en-GB" smtClean="0"/>
              <a:t>8</a:t>
            </a:fld>
            <a:endParaRPr lang="en-GB"/>
          </a:p>
        </p:txBody>
      </p:sp>
    </p:spTree>
    <p:extLst>
      <p:ext uri="{BB962C8B-B14F-4D97-AF65-F5344CB8AC3E}">
        <p14:creationId xmlns:p14="http://schemas.microsoft.com/office/powerpoint/2010/main" val="1296086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East Wear Bay has its own mosaic. While a lot of it is now lost you can see parts of the patterns that were present when it was whole. </a:t>
            </a:r>
          </a:p>
        </p:txBody>
      </p:sp>
      <p:sp>
        <p:nvSpPr>
          <p:cNvPr id="4" name="Slide Number Placeholder 3"/>
          <p:cNvSpPr>
            <a:spLocks noGrp="1"/>
          </p:cNvSpPr>
          <p:nvPr>
            <p:ph type="sldNum" sz="quarter" idx="5"/>
          </p:nvPr>
        </p:nvSpPr>
        <p:spPr/>
        <p:txBody>
          <a:bodyPr/>
          <a:lstStyle/>
          <a:p>
            <a:fld id="{9191573C-5B58-4161-A6CC-6DCD5AB33E71}" type="slidenum">
              <a:rPr lang="en-GB" smtClean="0"/>
              <a:t>9</a:t>
            </a:fld>
            <a:endParaRPr lang="en-GB"/>
          </a:p>
        </p:txBody>
      </p:sp>
    </p:spTree>
    <p:extLst>
      <p:ext uri="{BB962C8B-B14F-4D97-AF65-F5344CB8AC3E}">
        <p14:creationId xmlns:p14="http://schemas.microsoft.com/office/powerpoint/2010/main" val="3057324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red and white pole is called a photographic scale. This one is 2m long and it gives people who are looking at the photo an idea of how big the mosaic is.</a:t>
            </a:r>
            <a:endParaRPr lang="en-GB" dirty="0"/>
          </a:p>
        </p:txBody>
      </p:sp>
      <p:sp>
        <p:nvSpPr>
          <p:cNvPr id="4" name="Slide Number Placeholder 3"/>
          <p:cNvSpPr>
            <a:spLocks noGrp="1"/>
          </p:cNvSpPr>
          <p:nvPr>
            <p:ph type="sldNum" sz="quarter" idx="5"/>
          </p:nvPr>
        </p:nvSpPr>
        <p:spPr/>
        <p:txBody>
          <a:bodyPr/>
          <a:lstStyle/>
          <a:p>
            <a:fld id="{9191573C-5B58-4161-A6CC-6DCD5AB33E71}" type="slidenum">
              <a:rPr lang="en-GB" smtClean="0"/>
              <a:t>10</a:t>
            </a:fld>
            <a:endParaRPr lang="en-GB"/>
          </a:p>
        </p:txBody>
      </p:sp>
    </p:spTree>
    <p:extLst>
      <p:ext uri="{BB962C8B-B14F-4D97-AF65-F5344CB8AC3E}">
        <p14:creationId xmlns:p14="http://schemas.microsoft.com/office/powerpoint/2010/main" val="3748661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1104172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860894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7092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31917343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1272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23395289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1514167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3377598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3571565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161461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9545E3-D2D1-4F4D-8C0B-18B55E540A82}" type="datetimeFigureOut">
              <a:rPr lang="en-GB" smtClean="0"/>
              <a:t>05/09/2025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262423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9545E3-D2D1-4F4D-8C0B-18B55E540A82}" type="datetimeFigureOut">
              <a:rPr lang="en-GB" smtClean="0"/>
              <a:t>05/09/2025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2092607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09545E3-D2D1-4F4D-8C0B-18B55E540A82}" type="datetimeFigureOut">
              <a:rPr lang="en-GB" smtClean="0"/>
              <a:t>05/09/2025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64043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9545E3-D2D1-4F4D-8C0B-18B55E540A82}" type="datetimeFigureOut">
              <a:rPr lang="en-GB" smtClean="0"/>
              <a:t>05/09/2025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24989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9545E3-D2D1-4F4D-8C0B-18B55E540A82}" type="datetimeFigureOut">
              <a:rPr lang="en-GB" smtClean="0"/>
              <a:t>05/09/2025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624455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09545E3-D2D1-4F4D-8C0B-18B55E540A82}" type="datetimeFigureOut">
              <a:rPr lang="en-GB" smtClean="0"/>
              <a:t>05/09/2025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1472997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09545E3-D2D1-4F4D-8C0B-18B55E540A82}" type="datetimeFigureOut">
              <a:rPr lang="en-GB" smtClean="0"/>
              <a:t>05/09/2025</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27AF3AC-B5A9-4C41-85ED-FFA27ACA2777}" type="slidenum">
              <a:rPr lang="en-GB" smtClean="0"/>
              <a:t>‹#›</a:t>
            </a:fld>
            <a:endParaRPr lang="en-GB"/>
          </a:p>
        </p:txBody>
      </p:sp>
    </p:spTree>
    <p:extLst>
      <p:ext uri="{BB962C8B-B14F-4D97-AF65-F5344CB8AC3E}">
        <p14:creationId xmlns:p14="http://schemas.microsoft.com/office/powerpoint/2010/main" val="59155186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G"/><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jfif"/></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7.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3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https://folkestonejack.wordpress.com/tag/folkestone-triennial/" TargetMode="External"/><Relationship Id="rId18" Type="http://schemas.openxmlformats.org/officeDocument/2006/relationships/hyperlink" Target="https://eleanorscottarchaeology.com/els-archaeology-blog/2018/2/12/what-is-a-roman-villa" TargetMode="External"/><Relationship Id="rId26" Type="http://schemas.openxmlformats.org/officeDocument/2006/relationships/hyperlink" Target="https://itoldya420.getarchive.net/amp/topics/doorstep+mosaics" TargetMode="External"/><Relationship Id="rId3" Type="http://schemas.openxmlformats.org/officeDocument/2006/relationships/image" Target="../media/image2.jpg"/><Relationship Id="rId21" Type="http://schemas.openxmlformats.org/officeDocument/2006/relationships/hyperlink" Target="https://www.canterburytrust.co.uk/events/cba-festival-of-archaeology-site-open-day" TargetMode="External"/><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hyperlink" Target="https://www.twinkl.co.uk/homework-help/history-homework-help/the-iron-age-facts-for-kids/what-were-homes-like-during-the-iron-age" TargetMode="External"/><Relationship Id="rId25" Type="http://schemas.openxmlformats.org/officeDocument/2006/relationships/hyperlink" Target="https://artful-ways-cumbria.com/portfolio/amy-story/" TargetMode="External"/><Relationship Id="rId2" Type="http://schemas.openxmlformats.org/officeDocument/2006/relationships/image" Target="../media/image1.jpg"/><Relationship Id="rId16" Type="http://schemas.openxmlformats.org/officeDocument/2006/relationships/hyperlink" Target="https://www.heritagegateway.org.uk/Gateway/Results_Single.aspx?uid=N5669&amp;resourceID=110" TargetMode="External"/><Relationship Id="rId20" Type="http://schemas.openxmlformats.org/officeDocument/2006/relationships/hyperlink" Target="https://numismatics.org/ocre/id/ric.4.ss.389?lang=en" TargetMode="External"/><Relationship Id="rId29" Type="http://schemas.openxmlformats.org/officeDocument/2006/relationships/hyperlink" Target="https://www.mosaicart.org.uk/photo_10211398.html" TargetMode="External"/><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hyperlink" Target="https://artepiu.info/mosaico-stagioni-isola-sacra/" TargetMode="External"/><Relationship Id="rId5" Type="http://schemas.openxmlformats.org/officeDocument/2006/relationships/image" Target="../media/image4.png"/><Relationship Id="rId15" Type="http://schemas.openxmlformats.org/officeDocument/2006/relationships/hyperlink" Target="https://www.kentonline.co.uk/folkestone/news/drone-pictures-show-site-of-roman-villa-mosaic-274128/" TargetMode="External"/><Relationship Id="rId23" Type="http://schemas.openxmlformats.org/officeDocument/2006/relationships/hyperlink" Target="https://commons.wikimedia.org/wiki/File:Pompeii_Ruins_Black_Mosaic_Dog_%2848443613827%29.jpg" TargetMode="External"/><Relationship Id="rId28" Type="http://schemas.openxmlformats.org/officeDocument/2006/relationships/hyperlink" Target="https://www.mosaicart.org.uk/photo_16486444.html" TargetMode="External"/><Relationship Id="rId10" Type="http://schemas.openxmlformats.org/officeDocument/2006/relationships/image" Target="../media/image9.png"/><Relationship Id="rId19" Type="http://schemas.openxmlformats.org/officeDocument/2006/relationships/hyperlink" Target="https://rdhct.org.uk/projects/a-town-unearthed/" TargetMode="External"/><Relationship Id="rId31" Type="http://schemas.openxmlformats.org/officeDocument/2006/relationships/hyperlink" Target="https://en.m.wikipedia.org/wiki/File:Mus%C3%A9e_GR_de_Saint-Romain-en-Gal_27_07_2011_32.jpg" TargetMode="External"/><Relationship Id="rId4" Type="http://schemas.openxmlformats.org/officeDocument/2006/relationships/image" Target="../media/image3.png"/><Relationship Id="rId9" Type="http://schemas.openxmlformats.org/officeDocument/2006/relationships/image" Target="../media/image8.jfif"/><Relationship Id="rId14" Type="http://schemas.openxmlformats.org/officeDocument/2006/relationships/hyperlink" Target="http://www.disused-stations.org.uk/f/folkestone_warren/index.shtml" TargetMode="External"/><Relationship Id="rId22" Type="http://schemas.openxmlformats.org/officeDocument/2006/relationships/hyperlink" Target="https://en.m.wikipedia.org/wiki/File:Roman_Baths,_Bath_-_Sea_Horse_Mosaic.jpg" TargetMode="External"/><Relationship Id="rId27" Type="http://schemas.openxmlformats.org/officeDocument/2006/relationships/hyperlink" Target="https://www.elodieharper.com/post/pompeii-mosaics-beware-of-the-dog" TargetMode="External"/><Relationship Id="rId30" Type="http://schemas.openxmlformats.org/officeDocument/2006/relationships/hyperlink" Target="https://www.mosaicslab.com/blog/the_best_mosaic_tile_materials/?srsltid=AfmBOopeT_isU94t4gTrjMsiDqqRQ00Bd2imj1DNrhGaNtgJmsJ0qcx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ED28B-C899-CA94-0ED8-4D6C128DFF59}"/>
              </a:ext>
            </a:extLst>
          </p:cNvPr>
          <p:cNvSpPr>
            <a:spLocks noGrp="1"/>
          </p:cNvSpPr>
          <p:nvPr>
            <p:ph type="ctrTitle"/>
          </p:nvPr>
        </p:nvSpPr>
        <p:spPr>
          <a:xfrm>
            <a:off x="2452358" y="67672"/>
            <a:ext cx="5251968" cy="1646302"/>
          </a:xfrm>
        </p:spPr>
        <p:txBody>
          <a:bodyPr/>
          <a:lstStyle/>
          <a:p>
            <a:r>
              <a:rPr lang="en-GB" dirty="0"/>
              <a:t>Roman Mosaics</a:t>
            </a:r>
          </a:p>
        </p:txBody>
      </p:sp>
      <p:pic>
        <p:nvPicPr>
          <p:cNvPr id="27" name="Picture 26" descr="A logo with red letters&#10;&#10;Description automatically generated">
            <a:extLst>
              <a:ext uri="{FF2B5EF4-FFF2-40B4-BE49-F238E27FC236}">
                <a16:creationId xmlns:a16="http://schemas.microsoft.com/office/drawing/2014/main" id="{5589542B-A60A-5CD3-F89E-A072AD6350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28" name="Picture 27" descr="A colorful text on a white background&#10;&#10;Description automatically generated">
            <a:extLst>
              <a:ext uri="{FF2B5EF4-FFF2-40B4-BE49-F238E27FC236}">
                <a16:creationId xmlns:a16="http://schemas.microsoft.com/office/drawing/2014/main" id="{2237353E-3B3F-AE09-A42A-AD20E376F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29" name="Picture 28" descr="A white sign with red text&#10;&#10;Description automatically generated">
            <a:extLst>
              <a:ext uri="{FF2B5EF4-FFF2-40B4-BE49-F238E27FC236}">
                <a16:creationId xmlns:a16="http://schemas.microsoft.com/office/drawing/2014/main" id="{DC0F12CB-D2FD-E7F1-F23D-BEB84F3A99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30" name="Picture 29" descr="A black and white logo&#10;&#10;Description automatically generated">
            <a:extLst>
              <a:ext uri="{FF2B5EF4-FFF2-40B4-BE49-F238E27FC236}">
                <a16:creationId xmlns:a16="http://schemas.microsoft.com/office/drawing/2014/main" id="{D20AE73C-D1D8-7350-A190-DB430993D2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31" name="Picture 30" descr="A logo with blue and green triangles&#10;&#10;Description automatically generated">
            <a:extLst>
              <a:ext uri="{FF2B5EF4-FFF2-40B4-BE49-F238E27FC236}">
                <a16:creationId xmlns:a16="http://schemas.microsoft.com/office/drawing/2014/main" id="{2FD626EE-F3C1-694C-7862-F45E09C1D2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32" name="Picture 31" descr="A blue and white logo&#10;&#10;Description automatically generated">
            <a:extLst>
              <a:ext uri="{FF2B5EF4-FFF2-40B4-BE49-F238E27FC236}">
                <a16:creationId xmlns:a16="http://schemas.microsoft.com/office/drawing/2014/main" id="{3FA96537-D296-DC04-5D63-BA8058D426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33" name="Picture 32" descr="A logo for a company&#10;&#10;Description automatically generated with medium confidence">
            <a:extLst>
              <a:ext uri="{FF2B5EF4-FFF2-40B4-BE49-F238E27FC236}">
                <a16:creationId xmlns:a16="http://schemas.microsoft.com/office/drawing/2014/main" id="{C142DC44-2E6C-8740-C2C3-6A713C16C0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34" name="Picture 33" descr="A logo for a charity&#10;&#10;Description automatically generated">
            <a:extLst>
              <a:ext uri="{FF2B5EF4-FFF2-40B4-BE49-F238E27FC236}">
                <a16:creationId xmlns:a16="http://schemas.microsoft.com/office/drawing/2014/main" id="{A21B79EE-74A3-2592-5D02-24EB1655E3E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35" name="Picture 34" descr="A white hand with a face and eyes&#10;&#10;Description automatically generated">
            <a:extLst>
              <a:ext uri="{FF2B5EF4-FFF2-40B4-BE49-F238E27FC236}">
                <a16:creationId xmlns:a16="http://schemas.microsoft.com/office/drawing/2014/main" id="{DA71E954-55E2-2283-FD78-8200009D208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36" name="Picture 35" descr="A black background with white text&#10;&#10;Description automatically generated">
            <a:extLst>
              <a:ext uri="{FF2B5EF4-FFF2-40B4-BE49-F238E27FC236}">
                <a16:creationId xmlns:a16="http://schemas.microsoft.com/office/drawing/2014/main" id="{F3763B25-944E-0E42-425D-F19DA8E234E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37" name="Picture 36" descr="A black background with blue text&#10;&#10;Description automatically generated">
            <a:extLst>
              <a:ext uri="{FF2B5EF4-FFF2-40B4-BE49-F238E27FC236}">
                <a16:creationId xmlns:a16="http://schemas.microsoft.com/office/drawing/2014/main" id="{FEAB579B-9BA6-884B-3409-6C857E6A052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pic>
        <p:nvPicPr>
          <p:cNvPr id="4" name="Picture 3" descr="A close up of a rock&#10;&#10;Description automatically generated">
            <a:extLst>
              <a:ext uri="{FF2B5EF4-FFF2-40B4-BE49-F238E27FC236}">
                <a16:creationId xmlns:a16="http://schemas.microsoft.com/office/drawing/2014/main" id="{BFA653D8-054C-CC51-1018-119D4A2EABE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341916" y="1843607"/>
            <a:ext cx="5996613" cy="3373095"/>
          </a:xfrm>
          <a:prstGeom prst="rect">
            <a:avLst/>
          </a:prstGeom>
        </p:spPr>
      </p:pic>
      <p:sp>
        <p:nvSpPr>
          <p:cNvPr id="3" name="TextBox 2">
            <a:extLst>
              <a:ext uri="{FF2B5EF4-FFF2-40B4-BE49-F238E27FC236}">
                <a16:creationId xmlns:a16="http://schemas.microsoft.com/office/drawing/2014/main" id="{BF273226-F0C8-3BB8-8CFF-A99EE605625E}"/>
              </a:ext>
            </a:extLst>
          </p:cNvPr>
          <p:cNvSpPr txBox="1"/>
          <p:nvPr/>
        </p:nvSpPr>
        <p:spPr>
          <a:xfrm>
            <a:off x="2133368" y="5001258"/>
            <a:ext cx="790807" cy="215444"/>
          </a:xfrm>
          <a:prstGeom prst="rect">
            <a:avLst/>
          </a:prstGeom>
          <a:noFill/>
        </p:spPr>
        <p:txBody>
          <a:bodyPr wrap="square" rtlCol="0">
            <a:spAutoFit/>
          </a:bodyPr>
          <a:lstStyle/>
          <a:p>
            <a:r>
              <a:rPr lang="en-US" sz="800" dirty="0">
                <a:latin typeface="+mj-lt"/>
              </a:rPr>
              <a:t>1</a:t>
            </a:r>
            <a:endParaRPr lang="en-GB" sz="800" dirty="0">
              <a:latin typeface="+mj-lt"/>
            </a:endParaRPr>
          </a:p>
        </p:txBody>
      </p:sp>
    </p:spTree>
    <p:extLst>
      <p:ext uri="{BB962C8B-B14F-4D97-AF65-F5344CB8AC3E}">
        <p14:creationId xmlns:p14="http://schemas.microsoft.com/office/powerpoint/2010/main" val="2282842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up of a stone surface&#10;&#10;Description automatically generated">
            <a:extLst>
              <a:ext uri="{FF2B5EF4-FFF2-40B4-BE49-F238E27FC236}">
                <a16:creationId xmlns:a16="http://schemas.microsoft.com/office/drawing/2014/main" id="{396728C8-5825-CD81-9F77-1F2DF6F8C6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A51B69AF-3328-569E-59E2-708B86E18D2D}"/>
              </a:ext>
            </a:extLst>
          </p:cNvPr>
          <p:cNvSpPr txBox="1"/>
          <p:nvPr/>
        </p:nvSpPr>
        <p:spPr>
          <a:xfrm>
            <a:off x="10401300" y="0"/>
            <a:ext cx="714375" cy="215444"/>
          </a:xfrm>
          <a:prstGeom prst="rect">
            <a:avLst/>
          </a:prstGeom>
          <a:noFill/>
        </p:spPr>
        <p:txBody>
          <a:bodyPr wrap="square" rtlCol="0">
            <a:spAutoFit/>
          </a:bodyPr>
          <a:lstStyle/>
          <a:p>
            <a:r>
              <a:rPr lang="en-US" sz="800" dirty="0">
                <a:latin typeface="+mj-lt"/>
              </a:rPr>
              <a:t>13</a:t>
            </a:r>
            <a:endParaRPr lang="en-GB" sz="800" dirty="0">
              <a:latin typeface="+mj-lt"/>
            </a:endParaRPr>
          </a:p>
        </p:txBody>
      </p:sp>
    </p:spTree>
    <p:extLst>
      <p:ext uri="{BB962C8B-B14F-4D97-AF65-F5344CB8AC3E}">
        <p14:creationId xmlns:p14="http://schemas.microsoft.com/office/powerpoint/2010/main" val="1633194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7FE2D-983F-7683-E4DE-E51835849041}"/>
              </a:ext>
            </a:extLst>
          </p:cNvPr>
          <p:cNvSpPr>
            <a:spLocks noGrp="1"/>
          </p:cNvSpPr>
          <p:nvPr>
            <p:ph type="title"/>
          </p:nvPr>
        </p:nvSpPr>
        <p:spPr>
          <a:xfrm>
            <a:off x="5481434" y="3709208"/>
            <a:ext cx="3368194" cy="954015"/>
          </a:xfrm>
        </p:spPr>
        <p:txBody>
          <a:bodyPr>
            <a:noAutofit/>
          </a:bodyPr>
          <a:lstStyle/>
          <a:p>
            <a:r>
              <a:rPr lang="en-GB" sz="4800" dirty="0"/>
              <a:t>Roman Mosaics</a:t>
            </a:r>
          </a:p>
        </p:txBody>
      </p:sp>
      <p:pic>
        <p:nvPicPr>
          <p:cNvPr id="4" name="Picture 2">
            <a:extLst>
              <a:ext uri="{FF2B5EF4-FFF2-40B4-BE49-F238E27FC236}">
                <a16:creationId xmlns:a16="http://schemas.microsoft.com/office/drawing/2014/main" id="{7313B708-151B-E62E-D96A-2F222053B4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194" y="221383"/>
            <a:ext cx="3223030" cy="241727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05D14D1E-E13E-5025-94D8-C22F0E3513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0436" y="221383"/>
            <a:ext cx="3972415" cy="264827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mosaic of people on a floor&#10;&#10;AI-generated content may be incorrect.">
            <a:extLst>
              <a:ext uri="{FF2B5EF4-FFF2-40B4-BE49-F238E27FC236}">
                <a16:creationId xmlns:a16="http://schemas.microsoft.com/office/drawing/2014/main" id="{C2C124C1-BE31-14D6-19BC-17EC34AA5B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5145" y="3070459"/>
            <a:ext cx="2733005" cy="3490200"/>
          </a:xfrm>
          <a:prstGeom prst="rect">
            <a:avLst/>
          </a:prstGeom>
        </p:spPr>
      </p:pic>
      <p:sp>
        <p:nvSpPr>
          <p:cNvPr id="6" name="TextBox 5">
            <a:extLst>
              <a:ext uri="{FF2B5EF4-FFF2-40B4-BE49-F238E27FC236}">
                <a16:creationId xmlns:a16="http://schemas.microsoft.com/office/drawing/2014/main" id="{67ABA3EC-0048-F0C5-8414-08E9C6BC7FAF}"/>
              </a:ext>
            </a:extLst>
          </p:cNvPr>
          <p:cNvSpPr txBox="1"/>
          <p:nvPr/>
        </p:nvSpPr>
        <p:spPr>
          <a:xfrm>
            <a:off x="228750" y="2423211"/>
            <a:ext cx="490888" cy="215444"/>
          </a:xfrm>
          <a:prstGeom prst="rect">
            <a:avLst/>
          </a:prstGeom>
          <a:noFill/>
        </p:spPr>
        <p:txBody>
          <a:bodyPr wrap="square" rtlCol="0">
            <a:spAutoFit/>
          </a:bodyPr>
          <a:lstStyle/>
          <a:p>
            <a:r>
              <a:rPr lang="en-US" sz="800" dirty="0">
                <a:latin typeface="+mj-lt"/>
              </a:rPr>
              <a:t>14</a:t>
            </a:r>
            <a:endParaRPr lang="en-GB" sz="800" dirty="0">
              <a:latin typeface="+mj-lt"/>
            </a:endParaRPr>
          </a:p>
        </p:txBody>
      </p:sp>
      <p:sp>
        <p:nvSpPr>
          <p:cNvPr id="7" name="TextBox 6">
            <a:extLst>
              <a:ext uri="{FF2B5EF4-FFF2-40B4-BE49-F238E27FC236}">
                <a16:creationId xmlns:a16="http://schemas.microsoft.com/office/drawing/2014/main" id="{BF426736-73B2-B492-D86F-98D82855C696}"/>
              </a:ext>
            </a:extLst>
          </p:cNvPr>
          <p:cNvSpPr txBox="1"/>
          <p:nvPr/>
        </p:nvSpPr>
        <p:spPr>
          <a:xfrm>
            <a:off x="4025366" y="2654215"/>
            <a:ext cx="510139" cy="215444"/>
          </a:xfrm>
          <a:prstGeom prst="rect">
            <a:avLst/>
          </a:prstGeom>
          <a:noFill/>
        </p:spPr>
        <p:txBody>
          <a:bodyPr wrap="square" rtlCol="0">
            <a:spAutoFit/>
          </a:bodyPr>
          <a:lstStyle/>
          <a:p>
            <a:r>
              <a:rPr lang="en-US" sz="800" dirty="0">
                <a:latin typeface="+mj-lt"/>
              </a:rPr>
              <a:t>15</a:t>
            </a:r>
            <a:endParaRPr lang="en-GB" sz="800" dirty="0">
              <a:latin typeface="+mj-lt"/>
            </a:endParaRPr>
          </a:p>
        </p:txBody>
      </p:sp>
      <p:sp>
        <p:nvSpPr>
          <p:cNvPr id="8" name="TextBox 7">
            <a:extLst>
              <a:ext uri="{FF2B5EF4-FFF2-40B4-BE49-F238E27FC236}">
                <a16:creationId xmlns:a16="http://schemas.microsoft.com/office/drawing/2014/main" id="{48E49AAD-9D77-5EBC-D681-BADE6B78A673}"/>
              </a:ext>
            </a:extLst>
          </p:cNvPr>
          <p:cNvSpPr txBox="1"/>
          <p:nvPr/>
        </p:nvSpPr>
        <p:spPr>
          <a:xfrm>
            <a:off x="1289785" y="6357247"/>
            <a:ext cx="596767" cy="215444"/>
          </a:xfrm>
          <a:prstGeom prst="rect">
            <a:avLst/>
          </a:prstGeom>
          <a:noFill/>
        </p:spPr>
        <p:txBody>
          <a:bodyPr wrap="square" rtlCol="0">
            <a:spAutoFit/>
          </a:bodyPr>
          <a:lstStyle/>
          <a:p>
            <a:r>
              <a:rPr lang="en-US" sz="800" dirty="0">
                <a:latin typeface="+mj-lt"/>
              </a:rPr>
              <a:t>16</a:t>
            </a:r>
            <a:endParaRPr lang="en-GB" sz="800" dirty="0">
              <a:latin typeface="+mj-lt"/>
            </a:endParaRPr>
          </a:p>
        </p:txBody>
      </p:sp>
    </p:spTree>
    <p:extLst>
      <p:ext uri="{BB962C8B-B14F-4D97-AF65-F5344CB8AC3E}">
        <p14:creationId xmlns:p14="http://schemas.microsoft.com/office/powerpoint/2010/main" val="14875322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7FE2D-983F-7683-E4DE-E51835849041}"/>
              </a:ext>
            </a:extLst>
          </p:cNvPr>
          <p:cNvSpPr>
            <a:spLocks noGrp="1"/>
          </p:cNvSpPr>
          <p:nvPr>
            <p:ph type="title"/>
          </p:nvPr>
        </p:nvSpPr>
        <p:spPr>
          <a:xfrm>
            <a:off x="888428" y="529806"/>
            <a:ext cx="3368194" cy="954015"/>
          </a:xfrm>
        </p:spPr>
        <p:txBody>
          <a:bodyPr>
            <a:noAutofit/>
          </a:bodyPr>
          <a:lstStyle/>
          <a:p>
            <a:r>
              <a:rPr lang="en-GB" sz="4800" dirty="0"/>
              <a:t>Tesserae</a:t>
            </a:r>
          </a:p>
        </p:txBody>
      </p:sp>
      <p:pic>
        <p:nvPicPr>
          <p:cNvPr id="3" name="Picture 2" descr="A small brick on a blue surface&#10;&#10;Description automatically generated">
            <a:extLst>
              <a:ext uri="{FF2B5EF4-FFF2-40B4-BE49-F238E27FC236}">
                <a16:creationId xmlns:a16="http://schemas.microsoft.com/office/drawing/2014/main" id="{175271AC-0229-EBD1-0B46-060AF3889400}"/>
              </a:ext>
            </a:extLst>
          </p:cNvPr>
          <p:cNvPicPr>
            <a:picLocks noChangeAspect="1"/>
          </p:cNvPicPr>
          <p:nvPr/>
        </p:nvPicPr>
        <p:blipFill>
          <a:blip r:embed="rId3">
            <a:extLst>
              <a:ext uri="{28A0092B-C50C-407E-A947-70E740481C1C}">
                <a14:useLocalDpi xmlns:a14="http://schemas.microsoft.com/office/drawing/2010/main" val="0"/>
              </a:ext>
            </a:extLst>
          </a:blip>
          <a:srcRect l="20086" r="27555"/>
          <a:stretch/>
        </p:blipFill>
        <p:spPr>
          <a:xfrm flipH="1">
            <a:off x="5747869" y="1483821"/>
            <a:ext cx="3229582" cy="4112084"/>
          </a:xfrm>
          <a:prstGeom prst="rect">
            <a:avLst/>
          </a:prstGeom>
        </p:spPr>
      </p:pic>
      <p:sp>
        <p:nvSpPr>
          <p:cNvPr id="4" name="TextBox 3">
            <a:extLst>
              <a:ext uri="{FF2B5EF4-FFF2-40B4-BE49-F238E27FC236}">
                <a16:creationId xmlns:a16="http://schemas.microsoft.com/office/drawing/2014/main" id="{6A33F94D-CB5E-07C5-6336-BF880F4C52EE}"/>
              </a:ext>
            </a:extLst>
          </p:cNvPr>
          <p:cNvSpPr txBox="1"/>
          <p:nvPr/>
        </p:nvSpPr>
        <p:spPr>
          <a:xfrm>
            <a:off x="347763" y="1483821"/>
            <a:ext cx="5486401" cy="3970318"/>
          </a:xfrm>
          <a:prstGeom prst="rect">
            <a:avLst/>
          </a:prstGeom>
          <a:noFill/>
        </p:spPr>
        <p:txBody>
          <a:bodyPr wrap="square" rtlCol="0">
            <a:spAutoFit/>
          </a:bodyPr>
          <a:lstStyle/>
          <a:p>
            <a:pPr marL="571500" indent="-571500">
              <a:buFont typeface="Wingdings" panose="05000000000000000000" pitchFamily="2" charset="2"/>
              <a:buChar char="Ø"/>
            </a:pPr>
            <a:r>
              <a:rPr lang="en-GB" sz="3600" dirty="0">
                <a:solidFill>
                  <a:schemeClr val="accent1"/>
                </a:solidFill>
              </a:rPr>
              <a:t>Small cubes made from stone</a:t>
            </a:r>
          </a:p>
          <a:p>
            <a:endParaRPr lang="en-GB" sz="3600" dirty="0">
              <a:solidFill>
                <a:schemeClr val="accent1"/>
              </a:solidFill>
            </a:endParaRPr>
          </a:p>
          <a:p>
            <a:pPr marL="571500" indent="-571500">
              <a:buFont typeface="Wingdings" panose="05000000000000000000" pitchFamily="2" charset="2"/>
              <a:buChar char="Ø"/>
            </a:pPr>
            <a:r>
              <a:rPr lang="en-GB" sz="3600" dirty="0">
                <a:solidFill>
                  <a:schemeClr val="accent1"/>
                </a:solidFill>
              </a:rPr>
              <a:t>They would use different colours to create shapes and patterns</a:t>
            </a:r>
          </a:p>
        </p:txBody>
      </p:sp>
      <p:sp>
        <p:nvSpPr>
          <p:cNvPr id="5" name="TextBox 4">
            <a:extLst>
              <a:ext uri="{FF2B5EF4-FFF2-40B4-BE49-F238E27FC236}">
                <a16:creationId xmlns:a16="http://schemas.microsoft.com/office/drawing/2014/main" id="{A97667FF-B1A5-582D-50BE-5C9C41128053}"/>
              </a:ext>
            </a:extLst>
          </p:cNvPr>
          <p:cNvSpPr txBox="1"/>
          <p:nvPr/>
        </p:nvSpPr>
        <p:spPr>
          <a:xfrm>
            <a:off x="5463924" y="5407614"/>
            <a:ext cx="567890" cy="215444"/>
          </a:xfrm>
          <a:prstGeom prst="rect">
            <a:avLst/>
          </a:prstGeom>
          <a:noFill/>
        </p:spPr>
        <p:txBody>
          <a:bodyPr wrap="square" rtlCol="0">
            <a:spAutoFit/>
          </a:bodyPr>
          <a:lstStyle/>
          <a:p>
            <a:r>
              <a:rPr lang="en-US" sz="800" dirty="0">
                <a:latin typeface="+mj-lt"/>
              </a:rPr>
              <a:t>17</a:t>
            </a:r>
            <a:endParaRPr lang="en-GB" sz="800" dirty="0">
              <a:latin typeface="+mj-lt"/>
            </a:endParaRPr>
          </a:p>
        </p:txBody>
      </p:sp>
    </p:spTree>
    <p:extLst>
      <p:ext uri="{BB962C8B-B14F-4D97-AF65-F5344CB8AC3E}">
        <p14:creationId xmlns:p14="http://schemas.microsoft.com/office/powerpoint/2010/main" val="3710109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132" name="Group 2131">
            <a:extLst>
              <a:ext uri="{FF2B5EF4-FFF2-40B4-BE49-F238E27FC236}">
                <a16:creationId xmlns:a16="http://schemas.microsoft.com/office/drawing/2014/main" id="{90A61547-2555-4DE2-A37F-A53E549174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133" name="Straight Connector 2132">
              <a:extLst>
                <a:ext uri="{FF2B5EF4-FFF2-40B4-BE49-F238E27FC236}">
                  <a16:creationId xmlns:a16="http://schemas.microsoft.com/office/drawing/2014/main" id="{5C2447E0-8F0D-479C-94E4-82BC8EB68C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34" name="Straight Connector 2133">
              <a:extLst>
                <a:ext uri="{FF2B5EF4-FFF2-40B4-BE49-F238E27FC236}">
                  <a16:creationId xmlns:a16="http://schemas.microsoft.com/office/drawing/2014/main" id="{1F943397-DCDD-44CB-BBA9-9510B7698DD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135" name="Rectangle 23">
              <a:extLst>
                <a:ext uri="{FF2B5EF4-FFF2-40B4-BE49-F238E27FC236}">
                  <a16:creationId xmlns:a16="http://schemas.microsoft.com/office/drawing/2014/main" id="{E2630ADC-31DB-4C48-AC4A-DAAE5A7B8E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36" name="Rectangle 25">
              <a:extLst>
                <a:ext uri="{FF2B5EF4-FFF2-40B4-BE49-F238E27FC236}">
                  <a16:creationId xmlns:a16="http://schemas.microsoft.com/office/drawing/2014/main" id="{2CA5C44E-F54E-47E0-8989-4D8686B33C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37" name="Isosceles Triangle 2136">
              <a:extLst>
                <a:ext uri="{FF2B5EF4-FFF2-40B4-BE49-F238E27FC236}">
                  <a16:creationId xmlns:a16="http://schemas.microsoft.com/office/drawing/2014/main" id="{FF54E15E-830B-4375-A239-4C51954DEA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38" name="Rectangle 27">
              <a:extLst>
                <a:ext uri="{FF2B5EF4-FFF2-40B4-BE49-F238E27FC236}">
                  <a16:creationId xmlns:a16="http://schemas.microsoft.com/office/drawing/2014/main" id="{CB37E322-FF7E-4872-BD6B-50A48CBEA5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39" name="Rectangle 28">
              <a:extLst>
                <a:ext uri="{FF2B5EF4-FFF2-40B4-BE49-F238E27FC236}">
                  <a16:creationId xmlns:a16="http://schemas.microsoft.com/office/drawing/2014/main" id="{710D0C1E-D2F8-45B2-AE14-1AC8E976F7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40" name="Rectangle 29">
              <a:extLst>
                <a:ext uri="{FF2B5EF4-FFF2-40B4-BE49-F238E27FC236}">
                  <a16:creationId xmlns:a16="http://schemas.microsoft.com/office/drawing/2014/main" id="{3216331B-17D0-4167-ABD2-B2198058C2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41" name="Isosceles Triangle 2140">
              <a:extLst>
                <a:ext uri="{FF2B5EF4-FFF2-40B4-BE49-F238E27FC236}">
                  <a16:creationId xmlns:a16="http://schemas.microsoft.com/office/drawing/2014/main" id="{A53A7A96-3806-4BB3-91DE-6EED48AC78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42" name="Isosceles Triangle 2141">
              <a:extLst>
                <a:ext uri="{FF2B5EF4-FFF2-40B4-BE49-F238E27FC236}">
                  <a16:creationId xmlns:a16="http://schemas.microsoft.com/office/drawing/2014/main" id="{F8C2B86C-EE71-466E-8991-503F9C9C1B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EDD7FE2D-983F-7683-E4DE-E51835849041}"/>
              </a:ext>
            </a:extLst>
          </p:cNvPr>
          <p:cNvSpPr>
            <a:spLocks noGrp="1"/>
          </p:cNvSpPr>
          <p:nvPr>
            <p:ph type="title"/>
          </p:nvPr>
        </p:nvSpPr>
        <p:spPr>
          <a:xfrm>
            <a:off x="6094409" y="835015"/>
            <a:ext cx="3179593" cy="3215821"/>
          </a:xfrm>
        </p:spPr>
        <p:txBody>
          <a:bodyPr vert="horz" lIns="91440" tIns="45720" rIns="91440" bIns="45720" rtlCol="0" anchor="b">
            <a:normAutofit/>
          </a:bodyPr>
          <a:lstStyle/>
          <a:p>
            <a:pPr algn="r"/>
            <a:r>
              <a:rPr lang="en-US" sz="5400"/>
              <a:t>Modern Mosaics</a:t>
            </a:r>
          </a:p>
        </p:txBody>
      </p:sp>
      <p:pic>
        <p:nvPicPr>
          <p:cNvPr id="2050" name="Picture 2" descr="Mosaic chairs, Bitts Park">
            <a:extLst>
              <a:ext uri="{FF2B5EF4-FFF2-40B4-BE49-F238E27FC236}">
                <a16:creationId xmlns:a16="http://schemas.microsoft.com/office/drawing/2014/main" id="{CC9C01E4-201E-E94E-31FD-6A875A3BF5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 b="9687"/>
          <a:stretch/>
        </p:blipFill>
        <p:spPr bwMode="auto">
          <a:xfrm>
            <a:off x="1539470" y="835015"/>
            <a:ext cx="3674365" cy="24888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 tile with a floral design&#10;&#10;Description automatically generated with medium confidence">
            <a:extLst>
              <a:ext uri="{FF2B5EF4-FFF2-40B4-BE49-F238E27FC236}">
                <a16:creationId xmlns:a16="http://schemas.microsoft.com/office/drawing/2014/main" id="{358EB912-4357-A9D9-3FBE-94BD8A5E668D}"/>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88604" y="3552534"/>
            <a:ext cx="4977562" cy="248878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C3D4105-3E92-AB38-5202-1B790B8428CB}"/>
              </a:ext>
            </a:extLst>
          </p:cNvPr>
          <p:cNvSpPr txBox="1"/>
          <p:nvPr/>
        </p:nvSpPr>
        <p:spPr>
          <a:xfrm>
            <a:off x="1231215" y="3115045"/>
            <a:ext cx="741145" cy="215444"/>
          </a:xfrm>
          <a:prstGeom prst="rect">
            <a:avLst/>
          </a:prstGeom>
          <a:noFill/>
        </p:spPr>
        <p:txBody>
          <a:bodyPr wrap="square" rtlCol="0">
            <a:spAutoFit/>
          </a:bodyPr>
          <a:lstStyle/>
          <a:p>
            <a:r>
              <a:rPr lang="en-US" sz="800" dirty="0">
                <a:latin typeface="+mj-lt"/>
              </a:rPr>
              <a:t>18</a:t>
            </a:r>
            <a:endParaRPr lang="en-GB" sz="800" dirty="0">
              <a:latin typeface="+mj-lt"/>
            </a:endParaRPr>
          </a:p>
        </p:txBody>
      </p:sp>
      <p:sp>
        <p:nvSpPr>
          <p:cNvPr id="4" name="TextBox 3">
            <a:extLst>
              <a:ext uri="{FF2B5EF4-FFF2-40B4-BE49-F238E27FC236}">
                <a16:creationId xmlns:a16="http://schemas.microsoft.com/office/drawing/2014/main" id="{A3B75A30-4139-13C1-BABD-D1F5A8893340}"/>
              </a:ext>
            </a:extLst>
          </p:cNvPr>
          <p:cNvSpPr txBox="1"/>
          <p:nvPr/>
        </p:nvSpPr>
        <p:spPr>
          <a:xfrm>
            <a:off x="615198" y="5825871"/>
            <a:ext cx="616017" cy="215444"/>
          </a:xfrm>
          <a:prstGeom prst="rect">
            <a:avLst/>
          </a:prstGeom>
          <a:noFill/>
        </p:spPr>
        <p:txBody>
          <a:bodyPr wrap="square" rtlCol="0">
            <a:spAutoFit/>
          </a:bodyPr>
          <a:lstStyle/>
          <a:p>
            <a:r>
              <a:rPr lang="en-US" sz="800" dirty="0">
                <a:latin typeface="+mj-lt"/>
              </a:rPr>
              <a:t>19</a:t>
            </a:r>
            <a:endParaRPr lang="en-GB" sz="800" dirty="0">
              <a:latin typeface="+mj-lt"/>
            </a:endParaRPr>
          </a:p>
        </p:txBody>
      </p:sp>
    </p:spTree>
    <p:extLst>
      <p:ext uri="{BB962C8B-B14F-4D97-AF65-F5344CB8AC3E}">
        <p14:creationId xmlns:p14="http://schemas.microsoft.com/office/powerpoint/2010/main" val="9329417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670E7792-3155-841E-FF6D-3CAE4BA952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0308" y="4097514"/>
            <a:ext cx="2533243" cy="2246225"/>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710BD585-4B21-F3BF-92DD-36BC19F8FD20}"/>
              </a:ext>
            </a:extLst>
          </p:cNvPr>
          <p:cNvSpPr>
            <a:spLocks noGrp="1"/>
          </p:cNvSpPr>
          <p:nvPr>
            <p:ph type="title"/>
          </p:nvPr>
        </p:nvSpPr>
        <p:spPr>
          <a:xfrm>
            <a:off x="3428410" y="2498792"/>
            <a:ext cx="5335179" cy="1290132"/>
          </a:xfrm>
        </p:spPr>
        <p:txBody>
          <a:bodyPr>
            <a:noAutofit/>
          </a:bodyPr>
          <a:lstStyle/>
          <a:p>
            <a:r>
              <a:rPr lang="en-GB" sz="4800" dirty="0"/>
              <a:t>Let's Make Our Own Mosaics!</a:t>
            </a:r>
          </a:p>
        </p:txBody>
      </p:sp>
      <p:pic>
        <p:nvPicPr>
          <p:cNvPr id="4" name="Picture 2" descr="ree">
            <a:extLst>
              <a:ext uri="{FF2B5EF4-FFF2-40B4-BE49-F238E27FC236}">
                <a16:creationId xmlns:a16="http://schemas.microsoft.com/office/drawing/2014/main" id="{D95A44C6-C991-24AD-5F3C-2BDC9856AA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1252" y="534301"/>
            <a:ext cx="1999427" cy="188324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Mosaic Art: BUTTERFLY MOSAIC £195">
            <a:extLst>
              <a:ext uri="{FF2B5EF4-FFF2-40B4-BE49-F238E27FC236}">
                <a16:creationId xmlns:a16="http://schemas.microsoft.com/office/drawing/2014/main" id="{E59BD0BD-AC22-4216-A2C5-73103D38FB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8937" y="427894"/>
            <a:ext cx="1871831" cy="187809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Mosaic Art: Ladybird school mosaic">
            <a:extLst>
              <a:ext uri="{FF2B5EF4-FFF2-40B4-BE49-F238E27FC236}">
                <a16:creationId xmlns:a16="http://schemas.microsoft.com/office/drawing/2014/main" id="{F835F0D0-A742-608E-8A51-961AC6F984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0940" y="550838"/>
            <a:ext cx="1752226" cy="17551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The best modern tile materials to make a mosaic">
            <a:extLst>
              <a:ext uri="{FF2B5EF4-FFF2-40B4-BE49-F238E27FC236}">
                <a16:creationId xmlns:a16="http://schemas.microsoft.com/office/drawing/2014/main" id="{6C2ED421-A4B5-7D45-F51C-C038869B30C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7890" y="3618599"/>
            <a:ext cx="2028825" cy="27051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3BF8F8D-3A6D-E7D7-ED0B-06198C0C6407}"/>
              </a:ext>
            </a:extLst>
          </p:cNvPr>
          <p:cNvSpPr txBox="1"/>
          <p:nvPr/>
        </p:nvSpPr>
        <p:spPr>
          <a:xfrm>
            <a:off x="831744" y="2202101"/>
            <a:ext cx="539015" cy="215444"/>
          </a:xfrm>
          <a:prstGeom prst="rect">
            <a:avLst/>
          </a:prstGeom>
          <a:noFill/>
        </p:spPr>
        <p:txBody>
          <a:bodyPr wrap="square" rtlCol="0">
            <a:spAutoFit/>
          </a:bodyPr>
          <a:lstStyle/>
          <a:p>
            <a:r>
              <a:rPr lang="en-US" sz="800" dirty="0">
                <a:latin typeface="+mj-lt"/>
              </a:rPr>
              <a:t>20</a:t>
            </a:r>
            <a:endParaRPr lang="en-GB" sz="800" dirty="0">
              <a:latin typeface="+mj-lt"/>
            </a:endParaRPr>
          </a:p>
        </p:txBody>
      </p:sp>
      <p:sp>
        <p:nvSpPr>
          <p:cNvPr id="9" name="TextBox 8">
            <a:extLst>
              <a:ext uri="{FF2B5EF4-FFF2-40B4-BE49-F238E27FC236}">
                <a16:creationId xmlns:a16="http://schemas.microsoft.com/office/drawing/2014/main" id="{9A76F4BA-25CE-BC4C-FF8C-614AC72C38C6}"/>
              </a:ext>
            </a:extLst>
          </p:cNvPr>
          <p:cNvSpPr txBox="1"/>
          <p:nvPr/>
        </p:nvSpPr>
        <p:spPr>
          <a:xfrm>
            <a:off x="4071486" y="2117863"/>
            <a:ext cx="952901" cy="215444"/>
          </a:xfrm>
          <a:prstGeom prst="rect">
            <a:avLst/>
          </a:prstGeom>
          <a:noFill/>
        </p:spPr>
        <p:txBody>
          <a:bodyPr wrap="square" rtlCol="0">
            <a:spAutoFit/>
          </a:bodyPr>
          <a:lstStyle/>
          <a:p>
            <a:r>
              <a:rPr lang="en-US" sz="800" dirty="0">
                <a:latin typeface="+mj-lt"/>
              </a:rPr>
              <a:t>21</a:t>
            </a:r>
            <a:endParaRPr lang="en-GB" sz="800" dirty="0">
              <a:latin typeface="+mj-lt"/>
            </a:endParaRPr>
          </a:p>
        </p:txBody>
      </p:sp>
      <p:sp>
        <p:nvSpPr>
          <p:cNvPr id="10" name="TextBox 9">
            <a:extLst>
              <a:ext uri="{FF2B5EF4-FFF2-40B4-BE49-F238E27FC236}">
                <a16:creationId xmlns:a16="http://schemas.microsoft.com/office/drawing/2014/main" id="{39F5C299-CCF5-11BE-EAE3-160C28C26B07}"/>
              </a:ext>
            </a:extLst>
          </p:cNvPr>
          <p:cNvSpPr txBox="1"/>
          <p:nvPr/>
        </p:nvSpPr>
        <p:spPr>
          <a:xfrm>
            <a:off x="6957369" y="2094379"/>
            <a:ext cx="587141" cy="215444"/>
          </a:xfrm>
          <a:prstGeom prst="rect">
            <a:avLst/>
          </a:prstGeom>
          <a:noFill/>
        </p:spPr>
        <p:txBody>
          <a:bodyPr wrap="square" rtlCol="0">
            <a:spAutoFit/>
          </a:bodyPr>
          <a:lstStyle/>
          <a:p>
            <a:r>
              <a:rPr lang="en-US" sz="800" dirty="0">
                <a:latin typeface="+mj-lt"/>
              </a:rPr>
              <a:t>22</a:t>
            </a:r>
            <a:endParaRPr lang="en-GB" sz="800" dirty="0">
              <a:latin typeface="+mj-lt"/>
            </a:endParaRPr>
          </a:p>
        </p:txBody>
      </p:sp>
      <p:sp>
        <p:nvSpPr>
          <p:cNvPr id="11" name="TextBox 10">
            <a:extLst>
              <a:ext uri="{FF2B5EF4-FFF2-40B4-BE49-F238E27FC236}">
                <a16:creationId xmlns:a16="http://schemas.microsoft.com/office/drawing/2014/main" id="{AC1E7309-0FD7-678E-A2C7-EBEB4585D3EF}"/>
              </a:ext>
            </a:extLst>
          </p:cNvPr>
          <p:cNvSpPr txBox="1"/>
          <p:nvPr/>
        </p:nvSpPr>
        <p:spPr>
          <a:xfrm>
            <a:off x="672926" y="6108255"/>
            <a:ext cx="856649" cy="215444"/>
          </a:xfrm>
          <a:prstGeom prst="rect">
            <a:avLst/>
          </a:prstGeom>
          <a:noFill/>
        </p:spPr>
        <p:txBody>
          <a:bodyPr wrap="square" rtlCol="0">
            <a:spAutoFit/>
          </a:bodyPr>
          <a:lstStyle/>
          <a:p>
            <a:r>
              <a:rPr lang="en-US" sz="800" dirty="0">
                <a:latin typeface="+mj-lt"/>
              </a:rPr>
              <a:t>23</a:t>
            </a:r>
            <a:endParaRPr lang="en-GB" sz="800" dirty="0">
              <a:latin typeface="+mj-lt"/>
            </a:endParaRPr>
          </a:p>
        </p:txBody>
      </p:sp>
      <p:sp>
        <p:nvSpPr>
          <p:cNvPr id="12" name="TextBox 11">
            <a:extLst>
              <a:ext uri="{FF2B5EF4-FFF2-40B4-BE49-F238E27FC236}">
                <a16:creationId xmlns:a16="http://schemas.microsoft.com/office/drawing/2014/main" id="{73327BAB-9EAB-A434-6350-4A4B1C099D09}"/>
              </a:ext>
            </a:extLst>
          </p:cNvPr>
          <p:cNvSpPr txBox="1"/>
          <p:nvPr/>
        </p:nvSpPr>
        <p:spPr>
          <a:xfrm>
            <a:off x="6420050" y="6128295"/>
            <a:ext cx="683394" cy="215444"/>
          </a:xfrm>
          <a:prstGeom prst="rect">
            <a:avLst/>
          </a:prstGeom>
          <a:noFill/>
        </p:spPr>
        <p:txBody>
          <a:bodyPr wrap="square" rtlCol="0">
            <a:spAutoFit/>
          </a:bodyPr>
          <a:lstStyle/>
          <a:p>
            <a:r>
              <a:rPr lang="en-US" sz="800" dirty="0">
                <a:latin typeface="+mj-lt"/>
              </a:rPr>
              <a:t>24</a:t>
            </a:r>
            <a:endParaRPr lang="en-GB" sz="800" dirty="0">
              <a:latin typeface="+mj-lt"/>
            </a:endParaRPr>
          </a:p>
        </p:txBody>
      </p:sp>
    </p:spTree>
    <p:extLst>
      <p:ext uri="{BB962C8B-B14F-4D97-AF65-F5344CB8AC3E}">
        <p14:creationId xmlns:p14="http://schemas.microsoft.com/office/powerpoint/2010/main" val="25367035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8460BD8-AE3F-4AC9-9D0B-717052AA5D3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8" name="Straight Connector 7">
              <a:extLst>
                <a:ext uri="{FF2B5EF4-FFF2-40B4-BE49-F238E27FC236}">
                  <a16:creationId xmlns:a16="http://schemas.microsoft.com/office/drawing/2014/main" id="{54420CFE-F482-466E-9E1E-C78513C0B8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5331032B-BD21-4BDA-920C-12E35805256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0" name="Rectangle 23">
              <a:extLst>
                <a:ext uri="{FF2B5EF4-FFF2-40B4-BE49-F238E27FC236}">
                  <a16:creationId xmlns:a16="http://schemas.microsoft.com/office/drawing/2014/main" id="{E7514DA3-59E7-409E-8A3B-AD097F6E5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1" name="Rectangle 25">
              <a:extLst>
                <a:ext uri="{FF2B5EF4-FFF2-40B4-BE49-F238E27FC236}">
                  <a16:creationId xmlns:a16="http://schemas.microsoft.com/office/drawing/2014/main" id="{57B9A2A6-3BE4-4599-9364-F71C5BFD6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2" name="Isosceles Triangle 11">
              <a:extLst>
                <a:ext uri="{FF2B5EF4-FFF2-40B4-BE49-F238E27FC236}">
                  <a16:creationId xmlns:a16="http://schemas.microsoft.com/office/drawing/2014/main" id="{4FD744C6-4ED8-4BC9-BF68-6BDF701C5D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7">
              <a:extLst>
                <a:ext uri="{FF2B5EF4-FFF2-40B4-BE49-F238E27FC236}">
                  <a16:creationId xmlns:a16="http://schemas.microsoft.com/office/drawing/2014/main" id="{092C5BAD-C911-4F8F-A1C5-470268BE6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8">
              <a:extLst>
                <a:ext uri="{FF2B5EF4-FFF2-40B4-BE49-F238E27FC236}">
                  <a16:creationId xmlns:a16="http://schemas.microsoft.com/office/drawing/2014/main" id="{B133D0C8-4EC4-424F-8E70-0482D5B1B6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9">
              <a:extLst>
                <a:ext uri="{FF2B5EF4-FFF2-40B4-BE49-F238E27FC236}">
                  <a16:creationId xmlns:a16="http://schemas.microsoft.com/office/drawing/2014/main" id="{7B1532A0-F4B3-4DE8-B18F-740CAAD25A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Isosceles Triangle 15">
              <a:extLst>
                <a:ext uri="{FF2B5EF4-FFF2-40B4-BE49-F238E27FC236}">
                  <a16:creationId xmlns:a16="http://schemas.microsoft.com/office/drawing/2014/main" id="{8EFDD162-BBBA-4062-8BBF-53DBA10913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DCFC9E65-3E19-4483-B952-25D29683CA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useBgFill="1">
        <p:nvSpPr>
          <p:cNvPr id="19" name="Rectangle 18">
            <a:extLst>
              <a:ext uri="{FF2B5EF4-FFF2-40B4-BE49-F238E27FC236}">
                <a16:creationId xmlns:a16="http://schemas.microsoft.com/office/drawing/2014/main" id="{4F57DB1C-6494-4CC4-A5E8-9319575653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a:extLst>
              <a:ext uri="{FF2B5EF4-FFF2-40B4-BE49-F238E27FC236}">
                <a16:creationId xmlns:a16="http://schemas.microsoft.com/office/drawing/2014/main" id="{FFFB778B-5206-4BB0-A468-327E713676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3" name="Freeform: Shape 22">
            <a:extLst>
              <a:ext uri="{FF2B5EF4-FFF2-40B4-BE49-F238E27FC236}">
                <a16:creationId xmlns:a16="http://schemas.microsoft.com/office/drawing/2014/main" id="{E6C0471D-BE03-4D81-BDB5-D510BC0D8A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53379" y="-1"/>
            <a:ext cx="5438621" cy="6857999"/>
          </a:xfrm>
          <a:custGeom>
            <a:avLst/>
            <a:gdLst>
              <a:gd name="connsiteX0" fmla="*/ 0 w 5438621"/>
              <a:gd name="connsiteY0" fmla="*/ 0 h 6857999"/>
              <a:gd name="connsiteX1" fmla="*/ 573774 w 5438621"/>
              <a:gd name="connsiteY1" fmla="*/ 0 h 6857999"/>
              <a:gd name="connsiteX2" fmla="*/ 1182808 w 5438621"/>
              <a:gd name="connsiteY2" fmla="*/ 0 h 6857999"/>
              <a:gd name="connsiteX3" fmla="*/ 4537195 w 5438621"/>
              <a:gd name="connsiteY3" fmla="*/ 0 h 6857999"/>
              <a:gd name="connsiteX4" fmla="*/ 5187609 w 5438621"/>
              <a:gd name="connsiteY4" fmla="*/ 0 h 6857999"/>
              <a:gd name="connsiteX5" fmla="*/ 5438621 w 5438621"/>
              <a:gd name="connsiteY5" fmla="*/ 0 h 6857999"/>
              <a:gd name="connsiteX6" fmla="*/ 5438621 w 5438621"/>
              <a:gd name="connsiteY6" fmla="*/ 6857999 h 6857999"/>
              <a:gd name="connsiteX7" fmla="*/ 4802807 w 5438621"/>
              <a:gd name="connsiteY7" fmla="*/ 6857999 h 6857999"/>
              <a:gd name="connsiteX8" fmla="*/ 4537195 w 5438621"/>
              <a:gd name="connsiteY8" fmla="*/ 6857999 h 6857999"/>
              <a:gd name="connsiteX9" fmla="*/ 1182808 w 5438621"/>
              <a:gd name="connsiteY9" fmla="*/ 6857999 h 6857999"/>
              <a:gd name="connsiteX10" fmla="*/ 1049897 w 5438621"/>
              <a:gd name="connsiteY10"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38621" h="6857999">
                <a:moveTo>
                  <a:pt x="0" y="0"/>
                </a:moveTo>
                <a:lnTo>
                  <a:pt x="573774" y="0"/>
                </a:lnTo>
                <a:lnTo>
                  <a:pt x="1182808" y="0"/>
                </a:lnTo>
                <a:lnTo>
                  <a:pt x="4537195" y="0"/>
                </a:lnTo>
                <a:lnTo>
                  <a:pt x="5187609" y="0"/>
                </a:lnTo>
                <a:lnTo>
                  <a:pt x="5438621" y="0"/>
                </a:lnTo>
                <a:lnTo>
                  <a:pt x="5438621" y="6857999"/>
                </a:lnTo>
                <a:lnTo>
                  <a:pt x="4802807" y="6857999"/>
                </a:lnTo>
                <a:lnTo>
                  <a:pt x="4537195" y="6857999"/>
                </a:lnTo>
                <a:lnTo>
                  <a:pt x="1182808" y="6857999"/>
                </a:lnTo>
                <a:lnTo>
                  <a:pt x="1049897" y="6857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25" name="Straight Connector 24">
            <a:extLst>
              <a:ext uri="{FF2B5EF4-FFF2-40B4-BE49-F238E27FC236}">
                <a16:creationId xmlns:a16="http://schemas.microsoft.com/office/drawing/2014/main" id="{E5E836EB-03CD-4BA5-A751-21D2ACC283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453743" y="3483429"/>
            <a:ext cx="6738258" cy="3374570"/>
          </a:xfrm>
          <a:prstGeom prst="line">
            <a:avLst/>
          </a:prstGeom>
          <a:ln w="9525">
            <a:solidFill>
              <a:schemeClr val="accent1">
                <a:lumMod val="60000"/>
                <a:lumOff val="40000"/>
                <a:alpha val="80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22721A85-1EA4-4D87-97AB-0BB4AB78F92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678143" y="0"/>
            <a:ext cx="860630" cy="6857999"/>
          </a:xfrm>
          <a:prstGeom prst="line">
            <a:avLst/>
          </a:prstGeom>
          <a:ln w="15875" cap="sq">
            <a:solidFill>
              <a:schemeClr val="accent1"/>
            </a:solidFill>
            <a:bevel/>
          </a:ln>
        </p:spPr>
        <p:style>
          <a:lnRef idx="2">
            <a:schemeClr val="accent1"/>
          </a:lnRef>
          <a:fillRef idx="0">
            <a:schemeClr val="accent1"/>
          </a:fillRef>
          <a:effectRef idx="1">
            <a:schemeClr val="accent1"/>
          </a:effectRef>
          <a:fontRef idx="minor">
            <a:schemeClr val="tx1"/>
          </a:fontRef>
        </p:style>
      </p:cxnSp>
      <p:sp>
        <p:nvSpPr>
          <p:cNvPr id="29" name="Isosceles Triangle 28">
            <a:extLst>
              <a:ext uri="{FF2B5EF4-FFF2-40B4-BE49-F238E27FC236}">
                <a16:creationId xmlns:a16="http://schemas.microsoft.com/office/drawing/2014/main" id="{A27691EB-14CF-4237-B5EB-C94B92677A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349404" y="0"/>
            <a:ext cx="842596" cy="5666154"/>
          </a:xfrm>
          <a:prstGeom prst="triangle">
            <a:avLst>
              <a:gd name="adj" fmla="val 100000"/>
            </a:avLst>
          </a:prstGeom>
          <a:solidFill>
            <a:schemeClr val="accent2">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8AF0850F-56F8-96D9-C9C1-A0B5C0D9B5B7}"/>
              </a:ext>
            </a:extLst>
          </p:cNvPr>
          <p:cNvSpPr>
            <a:spLocks noGrp="1"/>
          </p:cNvSpPr>
          <p:nvPr>
            <p:ph type="title"/>
          </p:nvPr>
        </p:nvSpPr>
        <p:spPr>
          <a:xfrm>
            <a:off x="829734" y="854529"/>
            <a:ext cx="5799665" cy="5148943"/>
          </a:xfrm>
        </p:spPr>
        <p:txBody>
          <a:bodyPr vert="horz" lIns="91440" tIns="45720" rIns="91440" bIns="45720" rtlCol="0" anchor="ctr">
            <a:normAutofit/>
          </a:bodyPr>
          <a:lstStyle/>
          <a:p>
            <a:pPr algn="r"/>
            <a:r>
              <a:rPr lang="en-US" sz="6000" dirty="0"/>
              <a:t>Making A Roman Mosaic</a:t>
            </a:r>
          </a:p>
        </p:txBody>
      </p:sp>
    </p:spTree>
    <p:extLst>
      <p:ext uri="{BB962C8B-B14F-4D97-AF65-F5344CB8AC3E}">
        <p14:creationId xmlns:p14="http://schemas.microsoft.com/office/powerpoint/2010/main" val="3130305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485CBE-6546-984E-C7E6-97DDBA17CD9A}"/>
              </a:ext>
            </a:extLst>
          </p:cNvPr>
          <p:cNvSpPr txBox="1"/>
          <p:nvPr/>
        </p:nvSpPr>
        <p:spPr>
          <a:xfrm>
            <a:off x="4436772" y="650383"/>
            <a:ext cx="3084490" cy="461665"/>
          </a:xfrm>
          <a:prstGeom prst="rect">
            <a:avLst/>
          </a:prstGeom>
          <a:noFill/>
        </p:spPr>
        <p:txBody>
          <a:bodyPr wrap="square" rtlCol="0">
            <a:spAutoFit/>
          </a:bodyPr>
          <a:lstStyle/>
          <a:p>
            <a:pPr algn="ctr"/>
            <a:r>
              <a:rPr lang="en-GB" sz="2400" b="1" dirty="0">
                <a:solidFill>
                  <a:schemeClr val="accent1"/>
                </a:solidFill>
              </a:rPr>
              <a:t>Stage 1:</a:t>
            </a:r>
          </a:p>
        </p:txBody>
      </p:sp>
      <p:sp>
        <p:nvSpPr>
          <p:cNvPr id="4" name="TextBox 3">
            <a:extLst>
              <a:ext uri="{FF2B5EF4-FFF2-40B4-BE49-F238E27FC236}">
                <a16:creationId xmlns:a16="http://schemas.microsoft.com/office/drawing/2014/main" id="{E97C10FA-95E1-1DAA-0632-FC80D285073D}"/>
              </a:ext>
            </a:extLst>
          </p:cNvPr>
          <p:cNvSpPr txBox="1"/>
          <p:nvPr/>
        </p:nvSpPr>
        <p:spPr>
          <a:xfrm>
            <a:off x="2691441" y="5391389"/>
            <a:ext cx="6412889" cy="1200329"/>
          </a:xfrm>
          <a:prstGeom prst="rect">
            <a:avLst/>
          </a:prstGeom>
          <a:noFill/>
        </p:spPr>
        <p:txBody>
          <a:bodyPr wrap="square" rtlCol="0">
            <a:spAutoFit/>
          </a:bodyPr>
          <a:lstStyle/>
          <a:p>
            <a:pPr algn="ctr"/>
            <a:r>
              <a:rPr lang="en-GB" sz="2400" b="1" dirty="0">
                <a:solidFill>
                  <a:schemeClr val="accent1"/>
                </a:solidFill>
              </a:rPr>
              <a:t>Gather your supplies. You will need a pen or pencil, a wooden board, and mosaic pieces.</a:t>
            </a:r>
          </a:p>
        </p:txBody>
      </p:sp>
      <p:pic>
        <p:nvPicPr>
          <p:cNvPr id="5" name="Picture 4" descr="A close-up of a pen on a table&#10;&#10;Description automatically generated">
            <a:extLst>
              <a:ext uri="{FF2B5EF4-FFF2-40B4-BE49-F238E27FC236}">
                <a16:creationId xmlns:a16="http://schemas.microsoft.com/office/drawing/2014/main" id="{5BE7DA7E-AB04-7F0B-DE89-5022EDECA019}"/>
              </a:ext>
            </a:extLst>
          </p:cNvPr>
          <p:cNvPicPr>
            <a:picLocks noChangeAspect="1"/>
          </p:cNvPicPr>
          <p:nvPr/>
        </p:nvPicPr>
        <p:blipFill>
          <a:blip r:embed="rId2">
            <a:extLst>
              <a:ext uri="{28A0092B-C50C-407E-A947-70E740481C1C}">
                <a14:useLocalDpi xmlns:a14="http://schemas.microsoft.com/office/drawing/2010/main" val="0"/>
              </a:ext>
            </a:extLst>
          </a:blip>
          <a:srcRect l="14526" r="32257"/>
          <a:stretch/>
        </p:blipFill>
        <p:spPr>
          <a:xfrm rot="5400000">
            <a:off x="3737103" y="1153986"/>
            <a:ext cx="3960557" cy="4186241"/>
          </a:xfrm>
          <a:prstGeom prst="rect">
            <a:avLst/>
          </a:prstGeom>
        </p:spPr>
      </p:pic>
    </p:spTree>
    <p:extLst>
      <p:ext uri="{BB962C8B-B14F-4D97-AF65-F5344CB8AC3E}">
        <p14:creationId xmlns:p14="http://schemas.microsoft.com/office/powerpoint/2010/main" val="16616353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951ED-3CAB-DA35-B4FE-2547F9119D2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4636D77-02C1-75C5-847B-359D5F78DB73}"/>
              </a:ext>
            </a:extLst>
          </p:cNvPr>
          <p:cNvSpPr txBox="1"/>
          <p:nvPr/>
        </p:nvSpPr>
        <p:spPr>
          <a:xfrm>
            <a:off x="4436772" y="650383"/>
            <a:ext cx="3084490" cy="461665"/>
          </a:xfrm>
          <a:prstGeom prst="rect">
            <a:avLst/>
          </a:prstGeom>
          <a:noFill/>
        </p:spPr>
        <p:txBody>
          <a:bodyPr wrap="square" rtlCol="0">
            <a:spAutoFit/>
          </a:bodyPr>
          <a:lstStyle/>
          <a:p>
            <a:pPr algn="ctr"/>
            <a:r>
              <a:rPr lang="en-GB" sz="2400" b="1" dirty="0">
                <a:solidFill>
                  <a:schemeClr val="accent1"/>
                </a:solidFill>
              </a:rPr>
              <a:t>Stage 2:</a:t>
            </a:r>
          </a:p>
        </p:txBody>
      </p:sp>
      <p:sp>
        <p:nvSpPr>
          <p:cNvPr id="4" name="TextBox 3">
            <a:extLst>
              <a:ext uri="{FF2B5EF4-FFF2-40B4-BE49-F238E27FC236}">
                <a16:creationId xmlns:a16="http://schemas.microsoft.com/office/drawing/2014/main" id="{D4CCEA85-D180-98AE-2A31-C5611313CB52}"/>
              </a:ext>
            </a:extLst>
          </p:cNvPr>
          <p:cNvSpPr txBox="1"/>
          <p:nvPr/>
        </p:nvSpPr>
        <p:spPr>
          <a:xfrm>
            <a:off x="2575026" y="5167099"/>
            <a:ext cx="6412889" cy="830997"/>
          </a:xfrm>
          <a:prstGeom prst="rect">
            <a:avLst/>
          </a:prstGeom>
          <a:noFill/>
        </p:spPr>
        <p:txBody>
          <a:bodyPr wrap="square" rtlCol="0">
            <a:spAutoFit/>
          </a:bodyPr>
          <a:lstStyle/>
          <a:p>
            <a:pPr algn="ctr"/>
            <a:r>
              <a:rPr lang="en-GB" sz="2400" b="1" dirty="0">
                <a:solidFill>
                  <a:schemeClr val="accent1"/>
                </a:solidFill>
              </a:rPr>
              <a:t>With your pen or pencil, draw the shape you are making on to the wooden board.</a:t>
            </a:r>
          </a:p>
        </p:txBody>
      </p:sp>
      <p:pic>
        <p:nvPicPr>
          <p:cNvPr id="6" name="Picture 5" descr="A pen and a piece of paper&#10;&#10;Description automatically generated">
            <a:extLst>
              <a:ext uri="{FF2B5EF4-FFF2-40B4-BE49-F238E27FC236}">
                <a16:creationId xmlns:a16="http://schemas.microsoft.com/office/drawing/2014/main" id="{8ED31999-1F19-7FF1-2886-B06E010BD03E}"/>
              </a:ext>
            </a:extLst>
          </p:cNvPr>
          <p:cNvPicPr>
            <a:picLocks noChangeAspect="1"/>
          </p:cNvPicPr>
          <p:nvPr/>
        </p:nvPicPr>
        <p:blipFill>
          <a:blip r:embed="rId2">
            <a:extLst>
              <a:ext uri="{28A0092B-C50C-407E-A947-70E740481C1C}">
                <a14:useLocalDpi xmlns:a14="http://schemas.microsoft.com/office/drawing/2010/main" val="0"/>
              </a:ext>
            </a:extLst>
          </a:blip>
          <a:srcRect l="22778" r="41945"/>
          <a:stretch/>
        </p:blipFill>
        <p:spPr>
          <a:xfrm rot="5400000">
            <a:off x="4014581" y="322290"/>
            <a:ext cx="3533777" cy="5634566"/>
          </a:xfrm>
          <a:prstGeom prst="rect">
            <a:avLst/>
          </a:prstGeom>
        </p:spPr>
      </p:pic>
    </p:spTree>
    <p:extLst>
      <p:ext uri="{BB962C8B-B14F-4D97-AF65-F5344CB8AC3E}">
        <p14:creationId xmlns:p14="http://schemas.microsoft.com/office/powerpoint/2010/main" val="4285807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29FE7-5127-5AC2-BB59-23FD990E1BD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E34CC5D-73C8-5838-89E1-A42FB06CC78C}"/>
              </a:ext>
            </a:extLst>
          </p:cNvPr>
          <p:cNvSpPr txBox="1"/>
          <p:nvPr/>
        </p:nvSpPr>
        <p:spPr>
          <a:xfrm>
            <a:off x="4436772" y="650383"/>
            <a:ext cx="3084490" cy="461665"/>
          </a:xfrm>
          <a:prstGeom prst="rect">
            <a:avLst/>
          </a:prstGeom>
          <a:noFill/>
        </p:spPr>
        <p:txBody>
          <a:bodyPr wrap="square" rtlCol="0">
            <a:spAutoFit/>
          </a:bodyPr>
          <a:lstStyle/>
          <a:p>
            <a:pPr algn="ctr"/>
            <a:r>
              <a:rPr lang="en-GB" sz="2400" b="1" dirty="0">
                <a:solidFill>
                  <a:schemeClr val="accent1"/>
                </a:solidFill>
              </a:rPr>
              <a:t>Stage 3:</a:t>
            </a:r>
          </a:p>
        </p:txBody>
      </p:sp>
      <p:sp>
        <p:nvSpPr>
          <p:cNvPr id="4" name="TextBox 3">
            <a:extLst>
              <a:ext uri="{FF2B5EF4-FFF2-40B4-BE49-F238E27FC236}">
                <a16:creationId xmlns:a16="http://schemas.microsoft.com/office/drawing/2014/main" id="{8AE01F61-ECB6-D989-FC20-B68E33FE8CBF}"/>
              </a:ext>
            </a:extLst>
          </p:cNvPr>
          <p:cNvSpPr txBox="1"/>
          <p:nvPr/>
        </p:nvSpPr>
        <p:spPr>
          <a:xfrm>
            <a:off x="2691441" y="5391389"/>
            <a:ext cx="6412889" cy="461665"/>
          </a:xfrm>
          <a:prstGeom prst="rect">
            <a:avLst/>
          </a:prstGeom>
          <a:noFill/>
        </p:spPr>
        <p:txBody>
          <a:bodyPr wrap="square" rtlCol="0">
            <a:spAutoFit/>
          </a:bodyPr>
          <a:lstStyle/>
          <a:p>
            <a:pPr algn="ctr"/>
            <a:r>
              <a:rPr lang="en-GB" sz="2400" b="1" dirty="0">
                <a:solidFill>
                  <a:schemeClr val="accent1"/>
                </a:solidFill>
              </a:rPr>
              <a:t>Decide which pieces you want to use.</a:t>
            </a:r>
          </a:p>
        </p:txBody>
      </p:sp>
      <p:pic>
        <p:nvPicPr>
          <p:cNvPr id="6" name="Picture 5" descr="A paper and a piece of paper&#10;&#10;Description automatically generated">
            <a:extLst>
              <a:ext uri="{FF2B5EF4-FFF2-40B4-BE49-F238E27FC236}">
                <a16:creationId xmlns:a16="http://schemas.microsoft.com/office/drawing/2014/main" id="{1D4BA5C1-253E-AD21-3388-3F1FA2C3328C}"/>
              </a:ext>
            </a:extLst>
          </p:cNvPr>
          <p:cNvPicPr>
            <a:picLocks noChangeAspect="1"/>
          </p:cNvPicPr>
          <p:nvPr/>
        </p:nvPicPr>
        <p:blipFill>
          <a:blip r:embed="rId2">
            <a:extLst>
              <a:ext uri="{28A0092B-C50C-407E-A947-70E740481C1C}">
                <a14:useLocalDpi xmlns:a14="http://schemas.microsoft.com/office/drawing/2010/main" val="0"/>
              </a:ext>
            </a:extLst>
          </a:blip>
          <a:srcRect r="30833"/>
          <a:stretch/>
        </p:blipFill>
        <p:spPr>
          <a:xfrm>
            <a:off x="3526160" y="1322906"/>
            <a:ext cx="4743450" cy="3857625"/>
          </a:xfrm>
          <a:prstGeom prst="rect">
            <a:avLst/>
          </a:prstGeom>
        </p:spPr>
      </p:pic>
    </p:spTree>
    <p:extLst>
      <p:ext uri="{BB962C8B-B14F-4D97-AF65-F5344CB8AC3E}">
        <p14:creationId xmlns:p14="http://schemas.microsoft.com/office/powerpoint/2010/main" val="2502996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4827B-63DF-CC4B-FEFA-B2E84F4FF57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92BC84A-6AD7-FE4F-E88D-2D417DDC1017}"/>
              </a:ext>
            </a:extLst>
          </p:cNvPr>
          <p:cNvSpPr txBox="1"/>
          <p:nvPr/>
        </p:nvSpPr>
        <p:spPr>
          <a:xfrm>
            <a:off x="4436772" y="650383"/>
            <a:ext cx="3084490" cy="461665"/>
          </a:xfrm>
          <a:prstGeom prst="rect">
            <a:avLst/>
          </a:prstGeom>
          <a:noFill/>
        </p:spPr>
        <p:txBody>
          <a:bodyPr wrap="square" rtlCol="0">
            <a:spAutoFit/>
          </a:bodyPr>
          <a:lstStyle/>
          <a:p>
            <a:pPr algn="ctr"/>
            <a:r>
              <a:rPr lang="en-GB" sz="2400" b="1" dirty="0">
                <a:solidFill>
                  <a:schemeClr val="accent1"/>
                </a:solidFill>
              </a:rPr>
              <a:t>Stage 4:</a:t>
            </a:r>
          </a:p>
        </p:txBody>
      </p:sp>
      <p:sp>
        <p:nvSpPr>
          <p:cNvPr id="4" name="TextBox 3">
            <a:extLst>
              <a:ext uri="{FF2B5EF4-FFF2-40B4-BE49-F238E27FC236}">
                <a16:creationId xmlns:a16="http://schemas.microsoft.com/office/drawing/2014/main" id="{AC549EB0-64B5-7DFC-77D3-2853C34CFA05}"/>
              </a:ext>
            </a:extLst>
          </p:cNvPr>
          <p:cNvSpPr txBox="1"/>
          <p:nvPr/>
        </p:nvSpPr>
        <p:spPr>
          <a:xfrm>
            <a:off x="2691441" y="5391389"/>
            <a:ext cx="6412889" cy="1200329"/>
          </a:xfrm>
          <a:prstGeom prst="rect">
            <a:avLst/>
          </a:prstGeom>
          <a:noFill/>
        </p:spPr>
        <p:txBody>
          <a:bodyPr wrap="square" rtlCol="0">
            <a:spAutoFit/>
          </a:bodyPr>
          <a:lstStyle/>
          <a:p>
            <a:pPr algn="ctr"/>
            <a:r>
              <a:rPr lang="en-GB" sz="2400" b="1" dirty="0">
                <a:solidFill>
                  <a:schemeClr val="accent1"/>
                </a:solidFill>
              </a:rPr>
              <a:t>Decide where each piece is going to go on your mosaic. You should do this before you stick anything down.</a:t>
            </a:r>
          </a:p>
        </p:txBody>
      </p:sp>
      <p:pic>
        <p:nvPicPr>
          <p:cNvPr id="6" name="Picture 5" descr="A heart drawn on a piece of paper&#10;&#10;Description automatically generated">
            <a:extLst>
              <a:ext uri="{FF2B5EF4-FFF2-40B4-BE49-F238E27FC236}">
                <a16:creationId xmlns:a16="http://schemas.microsoft.com/office/drawing/2014/main" id="{A89E36DC-12D4-D435-9EA0-232967B7176C}"/>
              </a:ext>
            </a:extLst>
          </p:cNvPr>
          <p:cNvPicPr>
            <a:picLocks noChangeAspect="1"/>
          </p:cNvPicPr>
          <p:nvPr/>
        </p:nvPicPr>
        <p:blipFill>
          <a:blip r:embed="rId2">
            <a:extLst>
              <a:ext uri="{28A0092B-C50C-407E-A947-70E740481C1C}">
                <a14:useLocalDpi xmlns:a14="http://schemas.microsoft.com/office/drawing/2010/main" val="0"/>
              </a:ext>
            </a:extLst>
          </a:blip>
          <a:srcRect l="18056" r="27361"/>
          <a:stretch/>
        </p:blipFill>
        <p:spPr>
          <a:xfrm rot="5400000">
            <a:off x="4026222" y="1238250"/>
            <a:ext cx="3743325" cy="3857625"/>
          </a:xfrm>
          <a:prstGeom prst="rect">
            <a:avLst/>
          </a:prstGeom>
        </p:spPr>
      </p:pic>
    </p:spTree>
    <p:extLst>
      <p:ext uri="{BB962C8B-B14F-4D97-AF65-F5344CB8AC3E}">
        <p14:creationId xmlns:p14="http://schemas.microsoft.com/office/powerpoint/2010/main" val="812196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Isosceles Triangle 13">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6D66E1F3-BC94-8037-3B92-A4C82ADD625D}"/>
              </a:ext>
            </a:extLst>
          </p:cNvPr>
          <p:cNvSpPr>
            <a:spLocks noGrp="1"/>
          </p:cNvSpPr>
          <p:nvPr>
            <p:ph type="title"/>
          </p:nvPr>
        </p:nvSpPr>
        <p:spPr>
          <a:xfrm>
            <a:off x="985969" y="4473227"/>
            <a:ext cx="8288032" cy="1096648"/>
          </a:xfrm>
        </p:spPr>
        <p:txBody>
          <a:bodyPr vert="horz" lIns="91440" tIns="45720" rIns="91440" bIns="45720" rtlCol="0" anchor="b">
            <a:normAutofit/>
          </a:bodyPr>
          <a:lstStyle/>
          <a:p>
            <a:r>
              <a:rPr lang="en-US" sz="4400" dirty="0"/>
              <a:t>Introduction to East Wear Bay</a:t>
            </a:r>
          </a:p>
        </p:txBody>
      </p:sp>
      <p:pic>
        <p:nvPicPr>
          <p:cNvPr id="4" name="Picture 3" descr="Folkestone Harbour | FolkestoneJack's Tracks | Page 2">
            <a:extLst>
              <a:ext uri="{FF2B5EF4-FFF2-40B4-BE49-F238E27FC236}">
                <a16:creationId xmlns:a16="http://schemas.microsoft.com/office/drawing/2014/main" id="{A084A10C-5BDF-E83E-FF3C-BB43A9555351}"/>
              </a:ext>
            </a:extLst>
          </p:cNvPr>
          <p:cNvPicPr>
            <a:picLocks noChangeAspect="1"/>
          </p:cNvPicPr>
          <p:nvPr/>
        </p:nvPicPr>
        <p:blipFill rotWithShape="1">
          <a:blip r:embed="rId3"/>
          <a:srcRect t="19880" r="2" b="14309"/>
          <a:stretch/>
        </p:blipFill>
        <p:spPr>
          <a:xfrm>
            <a:off x="677334" y="468621"/>
            <a:ext cx="8274669" cy="3635025"/>
          </a:xfrm>
          <a:custGeom>
            <a:avLst/>
            <a:gdLst/>
            <a:ahLst/>
            <a:cxnLst/>
            <a:rect l="l" t="t" r="r" b="b"/>
            <a:pathLst>
              <a:path w="8274669" h="3635025">
                <a:moveTo>
                  <a:pt x="540554" y="0"/>
                </a:moveTo>
                <a:lnTo>
                  <a:pt x="8274669" y="0"/>
                </a:lnTo>
                <a:lnTo>
                  <a:pt x="8274669" y="3635025"/>
                </a:lnTo>
                <a:lnTo>
                  <a:pt x="0" y="3635025"/>
                </a:lnTo>
                <a:close/>
              </a:path>
            </a:pathLst>
          </a:custGeom>
          <a:noFill/>
        </p:spPr>
      </p:pic>
      <p:sp>
        <p:nvSpPr>
          <p:cNvPr id="3" name="TextBox 2">
            <a:extLst>
              <a:ext uri="{FF2B5EF4-FFF2-40B4-BE49-F238E27FC236}">
                <a16:creationId xmlns:a16="http://schemas.microsoft.com/office/drawing/2014/main" id="{665A021F-829F-E31D-4D23-CE0A2BED2B2A}"/>
              </a:ext>
            </a:extLst>
          </p:cNvPr>
          <p:cNvSpPr txBox="1"/>
          <p:nvPr/>
        </p:nvSpPr>
        <p:spPr>
          <a:xfrm>
            <a:off x="491045" y="3929869"/>
            <a:ext cx="581025" cy="215444"/>
          </a:xfrm>
          <a:prstGeom prst="rect">
            <a:avLst/>
          </a:prstGeom>
          <a:noFill/>
        </p:spPr>
        <p:txBody>
          <a:bodyPr wrap="square" rtlCol="0">
            <a:spAutoFit/>
          </a:bodyPr>
          <a:lstStyle/>
          <a:p>
            <a:r>
              <a:rPr lang="en-US" sz="800" dirty="0">
                <a:latin typeface="+mj-lt"/>
              </a:rPr>
              <a:t>2</a:t>
            </a:r>
            <a:endParaRPr lang="en-GB" sz="800" dirty="0">
              <a:latin typeface="+mj-lt"/>
            </a:endParaRPr>
          </a:p>
        </p:txBody>
      </p:sp>
    </p:spTree>
    <p:extLst>
      <p:ext uri="{BB962C8B-B14F-4D97-AF65-F5344CB8AC3E}">
        <p14:creationId xmlns:p14="http://schemas.microsoft.com/office/powerpoint/2010/main" val="3919836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4B09D-0DCC-21CD-EE78-2DF2B4E9B9F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D35DF3A-1DCF-107E-65A9-6151DFED34FF}"/>
              </a:ext>
            </a:extLst>
          </p:cNvPr>
          <p:cNvSpPr txBox="1"/>
          <p:nvPr/>
        </p:nvSpPr>
        <p:spPr>
          <a:xfrm>
            <a:off x="4436772" y="650383"/>
            <a:ext cx="3084490" cy="461665"/>
          </a:xfrm>
          <a:prstGeom prst="rect">
            <a:avLst/>
          </a:prstGeom>
          <a:noFill/>
        </p:spPr>
        <p:txBody>
          <a:bodyPr wrap="square" rtlCol="0">
            <a:spAutoFit/>
          </a:bodyPr>
          <a:lstStyle/>
          <a:p>
            <a:pPr algn="ctr"/>
            <a:r>
              <a:rPr lang="en-GB" sz="2400" b="1" dirty="0">
                <a:solidFill>
                  <a:schemeClr val="accent1"/>
                </a:solidFill>
              </a:rPr>
              <a:t>Stage 5:</a:t>
            </a:r>
          </a:p>
        </p:txBody>
      </p:sp>
      <p:sp>
        <p:nvSpPr>
          <p:cNvPr id="4" name="TextBox 3">
            <a:extLst>
              <a:ext uri="{FF2B5EF4-FFF2-40B4-BE49-F238E27FC236}">
                <a16:creationId xmlns:a16="http://schemas.microsoft.com/office/drawing/2014/main" id="{A59A5CA4-2180-9804-B34E-009AA2710EE6}"/>
              </a:ext>
            </a:extLst>
          </p:cNvPr>
          <p:cNvSpPr txBox="1"/>
          <p:nvPr/>
        </p:nvSpPr>
        <p:spPr>
          <a:xfrm>
            <a:off x="2691441" y="5391389"/>
            <a:ext cx="6412889" cy="1200329"/>
          </a:xfrm>
          <a:prstGeom prst="rect">
            <a:avLst/>
          </a:prstGeom>
          <a:noFill/>
        </p:spPr>
        <p:txBody>
          <a:bodyPr wrap="square" rtlCol="0">
            <a:spAutoFit/>
          </a:bodyPr>
          <a:lstStyle/>
          <a:p>
            <a:pPr algn="ctr"/>
            <a:r>
              <a:rPr lang="en-GB" sz="2400" b="1" dirty="0">
                <a:solidFill>
                  <a:schemeClr val="accent1"/>
                </a:solidFill>
              </a:rPr>
              <a:t>Once you are happy with your picture, stick the pieces down. You don’t need glue as the pieces are already sticky!</a:t>
            </a:r>
          </a:p>
        </p:txBody>
      </p:sp>
      <p:pic>
        <p:nvPicPr>
          <p:cNvPr id="6" name="Picture 5" descr="A piece of paper with a red and purple design&#10;&#10;Description automatically generated">
            <a:extLst>
              <a:ext uri="{FF2B5EF4-FFF2-40B4-BE49-F238E27FC236}">
                <a16:creationId xmlns:a16="http://schemas.microsoft.com/office/drawing/2014/main" id="{5D900278-5D97-4727-6AC9-7CF845C4B9FB}"/>
              </a:ext>
            </a:extLst>
          </p:cNvPr>
          <p:cNvPicPr>
            <a:picLocks noChangeAspect="1"/>
          </p:cNvPicPr>
          <p:nvPr/>
        </p:nvPicPr>
        <p:blipFill>
          <a:blip r:embed="rId2">
            <a:extLst>
              <a:ext uri="{28A0092B-C50C-407E-A947-70E740481C1C}">
                <a14:useLocalDpi xmlns:a14="http://schemas.microsoft.com/office/drawing/2010/main" val="0"/>
              </a:ext>
            </a:extLst>
          </a:blip>
          <a:srcRect l="14028" r="29861"/>
          <a:stretch/>
        </p:blipFill>
        <p:spPr>
          <a:xfrm rot="5400000">
            <a:off x="4171948" y="1322906"/>
            <a:ext cx="3848103" cy="3857625"/>
          </a:xfrm>
          <a:prstGeom prst="rect">
            <a:avLst/>
          </a:prstGeom>
        </p:spPr>
      </p:pic>
    </p:spTree>
    <p:extLst>
      <p:ext uri="{BB962C8B-B14F-4D97-AF65-F5344CB8AC3E}">
        <p14:creationId xmlns:p14="http://schemas.microsoft.com/office/powerpoint/2010/main" val="4309564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C85953-467F-A72C-3C9E-CDECBD922101}"/>
              </a:ext>
            </a:extLst>
          </p:cNvPr>
          <p:cNvSpPr txBox="1"/>
          <p:nvPr/>
        </p:nvSpPr>
        <p:spPr>
          <a:xfrm>
            <a:off x="2366493" y="199527"/>
            <a:ext cx="6098146" cy="646331"/>
          </a:xfrm>
          <a:prstGeom prst="rect">
            <a:avLst/>
          </a:prstGeom>
          <a:noFill/>
        </p:spPr>
        <p:txBody>
          <a:bodyPr wrap="square">
            <a:spAutoFit/>
          </a:bodyPr>
          <a:lstStyle/>
          <a:p>
            <a:pPr algn="ctr"/>
            <a:r>
              <a:rPr lang="en-GB" sz="3600" dirty="0">
                <a:solidFill>
                  <a:schemeClr val="accent1"/>
                </a:solidFill>
              </a:rPr>
              <a:t>Now It Is Your Turn!</a:t>
            </a:r>
          </a:p>
        </p:txBody>
      </p:sp>
      <p:sp>
        <p:nvSpPr>
          <p:cNvPr id="5" name="TextBox 4">
            <a:extLst>
              <a:ext uri="{FF2B5EF4-FFF2-40B4-BE49-F238E27FC236}">
                <a16:creationId xmlns:a16="http://schemas.microsoft.com/office/drawing/2014/main" id="{6099B2BF-522F-0F8E-C8C1-74731384FABE}"/>
              </a:ext>
            </a:extLst>
          </p:cNvPr>
          <p:cNvSpPr txBox="1"/>
          <p:nvPr/>
        </p:nvSpPr>
        <p:spPr>
          <a:xfrm>
            <a:off x="921053" y="1304922"/>
            <a:ext cx="1117390" cy="369332"/>
          </a:xfrm>
          <a:prstGeom prst="rect">
            <a:avLst/>
          </a:prstGeom>
          <a:noFill/>
        </p:spPr>
        <p:txBody>
          <a:bodyPr wrap="square" rtlCol="0">
            <a:spAutoFit/>
          </a:bodyPr>
          <a:lstStyle/>
          <a:p>
            <a:r>
              <a:rPr lang="en-GB" b="1" dirty="0"/>
              <a:t>Stage 1:</a:t>
            </a:r>
          </a:p>
        </p:txBody>
      </p:sp>
      <p:sp>
        <p:nvSpPr>
          <p:cNvPr id="8" name="TextBox 7">
            <a:extLst>
              <a:ext uri="{FF2B5EF4-FFF2-40B4-BE49-F238E27FC236}">
                <a16:creationId xmlns:a16="http://schemas.microsoft.com/office/drawing/2014/main" id="{66B0F006-BD2D-6269-6D98-1711DBD53E3D}"/>
              </a:ext>
            </a:extLst>
          </p:cNvPr>
          <p:cNvSpPr txBox="1"/>
          <p:nvPr/>
        </p:nvSpPr>
        <p:spPr>
          <a:xfrm>
            <a:off x="4005328" y="1304922"/>
            <a:ext cx="1410237" cy="369332"/>
          </a:xfrm>
          <a:prstGeom prst="rect">
            <a:avLst/>
          </a:prstGeom>
          <a:noFill/>
        </p:spPr>
        <p:txBody>
          <a:bodyPr wrap="square" rtlCol="0">
            <a:spAutoFit/>
          </a:bodyPr>
          <a:lstStyle/>
          <a:p>
            <a:pPr algn="ctr"/>
            <a:r>
              <a:rPr lang="en-GB" b="1" dirty="0"/>
              <a:t>Stage 2:</a:t>
            </a:r>
          </a:p>
        </p:txBody>
      </p:sp>
      <p:sp>
        <p:nvSpPr>
          <p:cNvPr id="10" name="TextBox 9">
            <a:extLst>
              <a:ext uri="{FF2B5EF4-FFF2-40B4-BE49-F238E27FC236}">
                <a16:creationId xmlns:a16="http://schemas.microsoft.com/office/drawing/2014/main" id="{2BE8C291-47B9-5AF5-F62D-AB15A23BDFB5}"/>
              </a:ext>
            </a:extLst>
          </p:cNvPr>
          <p:cNvSpPr txBox="1"/>
          <p:nvPr/>
        </p:nvSpPr>
        <p:spPr>
          <a:xfrm>
            <a:off x="7117411" y="1307255"/>
            <a:ext cx="1539026" cy="369332"/>
          </a:xfrm>
          <a:prstGeom prst="rect">
            <a:avLst/>
          </a:prstGeom>
          <a:noFill/>
        </p:spPr>
        <p:txBody>
          <a:bodyPr wrap="square" rtlCol="0">
            <a:spAutoFit/>
          </a:bodyPr>
          <a:lstStyle/>
          <a:p>
            <a:pPr algn="ctr"/>
            <a:r>
              <a:rPr lang="en-GB" b="1" dirty="0"/>
              <a:t>Stage 3:</a:t>
            </a:r>
          </a:p>
        </p:txBody>
      </p:sp>
      <p:sp>
        <p:nvSpPr>
          <p:cNvPr id="12" name="TextBox 11">
            <a:extLst>
              <a:ext uri="{FF2B5EF4-FFF2-40B4-BE49-F238E27FC236}">
                <a16:creationId xmlns:a16="http://schemas.microsoft.com/office/drawing/2014/main" id="{3512972C-5C69-4EBF-EE3D-5D0466BB1A84}"/>
              </a:ext>
            </a:extLst>
          </p:cNvPr>
          <p:cNvSpPr txBox="1"/>
          <p:nvPr/>
        </p:nvSpPr>
        <p:spPr>
          <a:xfrm>
            <a:off x="1596980" y="3923012"/>
            <a:ext cx="1539026" cy="369332"/>
          </a:xfrm>
          <a:prstGeom prst="rect">
            <a:avLst/>
          </a:prstGeom>
          <a:noFill/>
        </p:spPr>
        <p:txBody>
          <a:bodyPr wrap="square" rtlCol="0">
            <a:spAutoFit/>
          </a:bodyPr>
          <a:lstStyle/>
          <a:p>
            <a:pPr algn="ctr"/>
            <a:r>
              <a:rPr lang="en-GB" b="1" dirty="0"/>
              <a:t>Stage 4:</a:t>
            </a:r>
          </a:p>
        </p:txBody>
      </p:sp>
      <p:sp>
        <p:nvSpPr>
          <p:cNvPr id="13" name="TextBox 12">
            <a:extLst>
              <a:ext uri="{FF2B5EF4-FFF2-40B4-BE49-F238E27FC236}">
                <a16:creationId xmlns:a16="http://schemas.microsoft.com/office/drawing/2014/main" id="{4519EA05-4E3A-5D69-1F5A-04F66A8D75D7}"/>
              </a:ext>
            </a:extLst>
          </p:cNvPr>
          <p:cNvSpPr txBox="1"/>
          <p:nvPr/>
        </p:nvSpPr>
        <p:spPr>
          <a:xfrm>
            <a:off x="5672553" y="3852713"/>
            <a:ext cx="1663075" cy="369332"/>
          </a:xfrm>
          <a:prstGeom prst="rect">
            <a:avLst/>
          </a:prstGeom>
          <a:noFill/>
        </p:spPr>
        <p:txBody>
          <a:bodyPr wrap="square" rtlCol="0">
            <a:spAutoFit/>
          </a:bodyPr>
          <a:lstStyle/>
          <a:p>
            <a:pPr algn="ctr"/>
            <a:r>
              <a:rPr lang="en-GB" b="1" dirty="0"/>
              <a:t>Stage 5:</a:t>
            </a:r>
          </a:p>
        </p:txBody>
      </p:sp>
      <p:pic>
        <p:nvPicPr>
          <p:cNvPr id="6" name="Picture 5" descr="A close-up of a pen on a table&#10;&#10;Description automatically generated">
            <a:extLst>
              <a:ext uri="{FF2B5EF4-FFF2-40B4-BE49-F238E27FC236}">
                <a16:creationId xmlns:a16="http://schemas.microsoft.com/office/drawing/2014/main" id="{B501DF09-E1DB-4893-4698-5992E8A7943D}"/>
              </a:ext>
            </a:extLst>
          </p:cNvPr>
          <p:cNvPicPr>
            <a:picLocks noChangeAspect="1"/>
          </p:cNvPicPr>
          <p:nvPr/>
        </p:nvPicPr>
        <p:blipFill>
          <a:blip r:embed="rId2">
            <a:extLst>
              <a:ext uri="{28A0092B-C50C-407E-A947-70E740481C1C}">
                <a14:useLocalDpi xmlns:a14="http://schemas.microsoft.com/office/drawing/2010/main" val="0"/>
              </a:ext>
            </a:extLst>
          </a:blip>
          <a:srcRect l="17500" r="34444"/>
          <a:stretch/>
        </p:blipFill>
        <p:spPr>
          <a:xfrm rot="5400000">
            <a:off x="557498" y="1620005"/>
            <a:ext cx="1666877" cy="1951113"/>
          </a:xfrm>
          <a:prstGeom prst="rect">
            <a:avLst/>
          </a:prstGeom>
        </p:spPr>
      </p:pic>
      <p:pic>
        <p:nvPicPr>
          <p:cNvPr id="9" name="Picture 8" descr="A pen and a piece of paper&#10;&#10;Description automatically generated">
            <a:extLst>
              <a:ext uri="{FF2B5EF4-FFF2-40B4-BE49-F238E27FC236}">
                <a16:creationId xmlns:a16="http://schemas.microsoft.com/office/drawing/2014/main" id="{24ACF42B-02A3-3F24-30DE-56A294559D21}"/>
              </a:ext>
            </a:extLst>
          </p:cNvPr>
          <p:cNvPicPr>
            <a:picLocks noChangeAspect="1"/>
          </p:cNvPicPr>
          <p:nvPr/>
        </p:nvPicPr>
        <p:blipFill>
          <a:blip r:embed="rId3">
            <a:extLst>
              <a:ext uri="{28A0092B-C50C-407E-A947-70E740481C1C}">
                <a14:useLocalDpi xmlns:a14="http://schemas.microsoft.com/office/drawing/2010/main" val="0"/>
              </a:ext>
            </a:extLst>
          </a:blip>
          <a:srcRect l="21805" r="41280"/>
          <a:stretch/>
        </p:blipFill>
        <p:spPr>
          <a:xfrm rot="5400000">
            <a:off x="3928803" y="1319469"/>
            <a:ext cx="1690174" cy="2575482"/>
          </a:xfrm>
          <a:prstGeom prst="rect">
            <a:avLst/>
          </a:prstGeom>
        </p:spPr>
      </p:pic>
      <p:pic>
        <p:nvPicPr>
          <p:cNvPr id="14" name="Picture 13" descr="A paper and a piece of paper&#10;&#10;Description automatically generated">
            <a:extLst>
              <a:ext uri="{FF2B5EF4-FFF2-40B4-BE49-F238E27FC236}">
                <a16:creationId xmlns:a16="http://schemas.microsoft.com/office/drawing/2014/main" id="{4F27BD1E-4949-5B33-7908-6DBE9DA75073}"/>
              </a:ext>
            </a:extLst>
          </p:cNvPr>
          <p:cNvPicPr>
            <a:picLocks noChangeAspect="1"/>
          </p:cNvPicPr>
          <p:nvPr/>
        </p:nvPicPr>
        <p:blipFill>
          <a:blip r:embed="rId4">
            <a:extLst>
              <a:ext uri="{28A0092B-C50C-407E-A947-70E740481C1C}">
                <a14:useLocalDpi xmlns:a14="http://schemas.microsoft.com/office/drawing/2010/main" val="0"/>
              </a:ext>
            </a:extLst>
          </a:blip>
          <a:srcRect l="2909" r="35833"/>
          <a:stretch/>
        </p:blipFill>
        <p:spPr>
          <a:xfrm>
            <a:off x="7102816" y="1752725"/>
            <a:ext cx="2204008" cy="2023850"/>
          </a:xfrm>
          <a:prstGeom prst="rect">
            <a:avLst/>
          </a:prstGeom>
        </p:spPr>
      </p:pic>
      <p:pic>
        <p:nvPicPr>
          <p:cNvPr id="17" name="Picture 16" descr="A heart drawn on a piece of paper&#10;&#10;Description automatically generated">
            <a:extLst>
              <a:ext uri="{FF2B5EF4-FFF2-40B4-BE49-F238E27FC236}">
                <a16:creationId xmlns:a16="http://schemas.microsoft.com/office/drawing/2014/main" id="{FFB44671-7A50-5395-D2E8-88580658F4EF}"/>
              </a:ext>
            </a:extLst>
          </p:cNvPr>
          <p:cNvPicPr>
            <a:picLocks noChangeAspect="1"/>
          </p:cNvPicPr>
          <p:nvPr/>
        </p:nvPicPr>
        <p:blipFill>
          <a:blip r:embed="rId5">
            <a:extLst>
              <a:ext uri="{28A0092B-C50C-407E-A947-70E740481C1C}">
                <a14:useLocalDpi xmlns:a14="http://schemas.microsoft.com/office/drawing/2010/main" val="0"/>
              </a:ext>
            </a:extLst>
          </a:blip>
          <a:srcRect l="17639" r="28889"/>
          <a:stretch/>
        </p:blipFill>
        <p:spPr>
          <a:xfrm rot="5400000">
            <a:off x="903144" y="4285184"/>
            <a:ext cx="2313208" cy="2433373"/>
          </a:xfrm>
          <a:prstGeom prst="rect">
            <a:avLst/>
          </a:prstGeom>
        </p:spPr>
      </p:pic>
      <p:pic>
        <p:nvPicPr>
          <p:cNvPr id="21" name="Picture 20" descr="A piece of paper with a red and purple design&#10;&#10;Description automatically generated">
            <a:extLst>
              <a:ext uri="{FF2B5EF4-FFF2-40B4-BE49-F238E27FC236}">
                <a16:creationId xmlns:a16="http://schemas.microsoft.com/office/drawing/2014/main" id="{E9C8A71C-43E2-350C-1B38-B34164DAE2F2}"/>
              </a:ext>
            </a:extLst>
          </p:cNvPr>
          <p:cNvPicPr>
            <a:picLocks noChangeAspect="1"/>
          </p:cNvPicPr>
          <p:nvPr/>
        </p:nvPicPr>
        <p:blipFill>
          <a:blip r:embed="rId6">
            <a:extLst>
              <a:ext uri="{28A0092B-C50C-407E-A947-70E740481C1C}">
                <a14:useLocalDpi xmlns:a14="http://schemas.microsoft.com/office/drawing/2010/main" val="0"/>
              </a:ext>
            </a:extLst>
          </a:blip>
          <a:srcRect l="14723" r="37639"/>
          <a:stretch/>
        </p:blipFill>
        <p:spPr>
          <a:xfrm rot="5400000">
            <a:off x="5632418" y="4042241"/>
            <a:ext cx="2399378" cy="2833085"/>
          </a:xfrm>
          <a:prstGeom prst="rect">
            <a:avLst/>
          </a:prstGeom>
        </p:spPr>
      </p:pic>
    </p:spTree>
    <p:extLst>
      <p:ext uri="{BB962C8B-B14F-4D97-AF65-F5344CB8AC3E}">
        <p14:creationId xmlns:p14="http://schemas.microsoft.com/office/powerpoint/2010/main" val="4264545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AA9098-3AFC-5E94-C3B1-81684723653E}"/>
              </a:ext>
            </a:extLst>
          </p:cNvPr>
          <p:cNvSpPr txBox="1"/>
          <p:nvPr/>
        </p:nvSpPr>
        <p:spPr>
          <a:xfrm>
            <a:off x="1200150" y="2391846"/>
            <a:ext cx="8758237" cy="1938992"/>
          </a:xfrm>
          <a:prstGeom prst="rect">
            <a:avLst/>
          </a:prstGeom>
          <a:noFill/>
        </p:spPr>
        <p:txBody>
          <a:bodyPr wrap="square">
            <a:spAutoFit/>
          </a:bodyPr>
          <a:lstStyle/>
          <a:p>
            <a:pPr algn="ctr"/>
            <a:r>
              <a:rPr lang="en-GB" sz="6000" dirty="0">
                <a:solidFill>
                  <a:schemeClr val="accent1"/>
                </a:solidFill>
              </a:rPr>
              <a:t>Thank You All For Taking Part!</a:t>
            </a:r>
          </a:p>
        </p:txBody>
      </p:sp>
    </p:spTree>
    <p:extLst>
      <p:ext uri="{BB962C8B-B14F-4D97-AF65-F5344CB8AC3E}">
        <p14:creationId xmlns:p14="http://schemas.microsoft.com/office/powerpoint/2010/main" val="1021100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B53BE-CD63-AE58-9FC5-0D9291BAD0C5}"/>
              </a:ext>
            </a:extLst>
          </p:cNvPr>
          <p:cNvSpPr>
            <a:spLocks noGrp="1"/>
          </p:cNvSpPr>
          <p:nvPr>
            <p:ph type="title"/>
          </p:nvPr>
        </p:nvSpPr>
        <p:spPr>
          <a:xfrm>
            <a:off x="426509" y="0"/>
            <a:ext cx="10181913" cy="2253130"/>
          </a:xfrm>
        </p:spPr>
        <p:txBody>
          <a:bodyPr>
            <a:normAutofit/>
          </a:bodyPr>
          <a:lstStyle/>
          <a:p>
            <a:pPr algn="ctr"/>
            <a:r>
              <a:rPr lang="en-US" sz="6000" dirty="0"/>
              <a:t>Image Citations</a:t>
            </a:r>
            <a:endParaRPr lang="en-GB" sz="6000" dirty="0"/>
          </a:p>
        </p:txBody>
      </p:sp>
      <p:pic>
        <p:nvPicPr>
          <p:cNvPr id="3" name="Picture 2" descr="A logo with red letters&#10;&#10;Description automatically generated">
            <a:extLst>
              <a:ext uri="{FF2B5EF4-FFF2-40B4-BE49-F238E27FC236}">
                <a16:creationId xmlns:a16="http://schemas.microsoft.com/office/drawing/2014/main" id="{28827DE6-FD7F-2C31-03BE-E034185E3E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4" name="Picture 3" descr="A colorful text on a white background&#10;&#10;Description automatically generated">
            <a:extLst>
              <a:ext uri="{FF2B5EF4-FFF2-40B4-BE49-F238E27FC236}">
                <a16:creationId xmlns:a16="http://schemas.microsoft.com/office/drawing/2014/main" id="{5828F06E-4A03-3CAE-3205-CEB763436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5" name="Picture 4" descr="A white sign with red text&#10;&#10;Description automatically generated">
            <a:extLst>
              <a:ext uri="{FF2B5EF4-FFF2-40B4-BE49-F238E27FC236}">
                <a16:creationId xmlns:a16="http://schemas.microsoft.com/office/drawing/2014/main" id="{0FAA3838-7BC8-0E34-8C58-BE4574C33B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6" name="Picture 5" descr="A black and white logo&#10;&#10;Description automatically generated">
            <a:extLst>
              <a:ext uri="{FF2B5EF4-FFF2-40B4-BE49-F238E27FC236}">
                <a16:creationId xmlns:a16="http://schemas.microsoft.com/office/drawing/2014/main" id="{F6ED9F91-9B84-B5E7-4108-5067B1095B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7" name="Picture 6" descr="A logo with blue and green triangles&#10;&#10;Description automatically generated">
            <a:extLst>
              <a:ext uri="{FF2B5EF4-FFF2-40B4-BE49-F238E27FC236}">
                <a16:creationId xmlns:a16="http://schemas.microsoft.com/office/drawing/2014/main" id="{6EBB30AA-D1D6-0C77-2C06-53403EC687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8" name="Picture 7" descr="A blue and white logo&#10;&#10;Description automatically generated">
            <a:extLst>
              <a:ext uri="{FF2B5EF4-FFF2-40B4-BE49-F238E27FC236}">
                <a16:creationId xmlns:a16="http://schemas.microsoft.com/office/drawing/2014/main" id="{067D2811-A784-0848-77CD-06B78C7C69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9" name="Picture 8" descr="A logo for a company&#10;&#10;Description automatically generated with medium confidence">
            <a:extLst>
              <a:ext uri="{FF2B5EF4-FFF2-40B4-BE49-F238E27FC236}">
                <a16:creationId xmlns:a16="http://schemas.microsoft.com/office/drawing/2014/main" id="{95952EC2-9084-1863-2594-F7C995FF11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10" name="Picture 9" descr="A logo for a charity&#10;&#10;Description automatically generated">
            <a:extLst>
              <a:ext uri="{FF2B5EF4-FFF2-40B4-BE49-F238E27FC236}">
                <a16:creationId xmlns:a16="http://schemas.microsoft.com/office/drawing/2014/main" id="{055C216D-BEE7-41B4-551E-7244B5E96F7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11" name="Picture 10" descr="A white hand with a face and eyes&#10;&#10;Description automatically generated">
            <a:extLst>
              <a:ext uri="{FF2B5EF4-FFF2-40B4-BE49-F238E27FC236}">
                <a16:creationId xmlns:a16="http://schemas.microsoft.com/office/drawing/2014/main" id="{9EB487E9-2C62-0082-FF7E-300896C5D6E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12" name="Picture 11" descr="A black background with white text&#10;&#10;Description automatically generated">
            <a:extLst>
              <a:ext uri="{FF2B5EF4-FFF2-40B4-BE49-F238E27FC236}">
                <a16:creationId xmlns:a16="http://schemas.microsoft.com/office/drawing/2014/main" id="{E0E94994-0B66-70A2-EC34-B4BA2F5CF80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13" name="Picture 12" descr="A black background with blue text&#10;&#10;Description automatically generated">
            <a:extLst>
              <a:ext uri="{FF2B5EF4-FFF2-40B4-BE49-F238E27FC236}">
                <a16:creationId xmlns:a16="http://schemas.microsoft.com/office/drawing/2014/main" id="{56874C72-4291-2015-D87A-9AFFE99FE12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sp>
        <p:nvSpPr>
          <p:cNvPr id="14" name="TextBox 13">
            <a:extLst>
              <a:ext uri="{FF2B5EF4-FFF2-40B4-BE49-F238E27FC236}">
                <a16:creationId xmlns:a16="http://schemas.microsoft.com/office/drawing/2014/main" id="{2967F534-AAB3-BC28-40B1-A8F4F6DDC10B}"/>
              </a:ext>
            </a:extLst>
          </p:cNvPr>
          <p:cNvSpPr txBox="1"/>
          <p:nvPr/>
        </p:nvSpPr>
        <p:spPr>
          <a:xfrm>
            <a:off x="201382" y="968198"/>
            <a:ext cx="8496300" cy="6001643"/>
          </a:xfrm>
          <a:prstGeom prst="rect">
            <a:avLst/>
          </a:prstGeom>
          <a:noFill/>
        </p:spPr>
        <p:txBody>
          <a:bodyPr wrap="square" rtlCol="0">
            <a:spAutoFit/>
          </a:bodyPr>
          <a:lstStyle/>
          <a:p>
            <a:pPr marL="228600" indent="-228600">
              <a:buAutoNum type="arabicPeriod"/>
            </a:pPr>
            <a:r>
              <a:rPr lang="en-US" sz="1200" dirty="0">
                <a:latin typeface="+mj-lt"/>
              </a:rPr>
              <a:t>CAT own image</a:t>
            </a:r>
          </a:p>
          <a:p>
            <a:pPr marL="228600" indent="-228600">
              <a:buAutoNum type="arabicPeriod"/>
            </a:pPr>
            <a:r>
              <a:rPr lang="en-US" sz="1200" dirty="0">
                <a:hlinkClick r:id="rId13"/>
              </a:rPr>
              <a:t>https://folkestonejack.wordpress.com/tag/folkestone-triennial/</a:t>
            </a:r>
            <a:r>
              <a:rPr lang="en-US" sz="1200" dirty="0"/>
              <a:t> [accessed on 18/08/25]</a:t>
            </a:r>
          </a:p>
          <a:p>
            <a:pPr marL="228600" indent="-228600">
              <a:buAutoNum type="arabicPeriod"/>
            </a:pPr>
            <a:r>
              <a:rPr lang="en-US" sz="1200" dirty="0">
                <a:hlinkClick r:id="rId14"/>
              </a:rPr>
              <a:t>http://www.disused-stations.org.uk/f/folkestone_warren/index.shtml</a:t>
            </a:r>
            <a:r>
              <a:rPr lang="en-US" sz="1200" dirty="0"/>
              <a:t> [accessed on 18/08/25]</a:t>
            </a:r>
          </a:p>
          <a:p>
            <a:pPr marL="228600" indent="-228600">
              <a:buAutoNum type="arabicPeriod"/>
            </a:pPr>
            <a:r>
              <a:rPr lang="en-US" sz="1200" dirty="0">
                <a:hlinkClick r:id="rId15"/>
              </a:rPr>
              <a:t>https://www.kentonline.co.uk/folkestone/news/drone-pictures-show-site-of-roman-villa-mosaic-274128/</a:t>
            </a:r>
            <a:r>
              <a:rPr lang="en-US" sz="1200" dirty="0"/>
              <a:t> [accessed on 18/08/25]</a:t>
            </a:r>
          </a:p>
          <a:p>
            <a:pPr marL="228600" indent="-228600">
              <a:buAutoNum type="arabicPeriod"/>
            </a:pPr>
            <a:r>
              <a:rPr lang="en-US" sz="1200" dirty="0">
                <a:hlinkClick r:id="rId16"/>
              </a:rPr>
              <a:t>https://www.heritagegateway.org.uk/Gateway/Results_Single.aspx?uid=N5669&amp;resourceID=110</a:t>
            </a:r>
            <a:r>
              <a:rPr lang="en-US" sz="1200" dirty="0"/>
              <a:t> [accessed 18/08/25]</a:t>
            </a:r>
          </a:p>
          <a:p>
            <a:pPr marL="228600" indent="-228600">
              <a:buAutoNum type="arabicPeriod"/>
            </a:pPr>
            <a:r>
              <a:rPr lang="en-US" sz="1200" dirty="0">
                <a:hlinkClick r:id="rId17"/>
              </a:rPr>
              <a:t>https://www.twinkl.co.uk/homework-help/history-homework-help/the-iron-age-facts-for-kids/what-were-homes-like-during-the-iron-age</a:t>
            </a:r>
            <a:r>
              <a:rPr lang="en-US" sz="1200" dirty="0"/>
              <a:t> [accessed on 18/08/25]</a:t>
            </a:r>
          </a:p>
          <a:p>
            <a:pPr marL="228600" indent="-228600">
              <a:buAutoNum type="arabicPeriod"/>
            </a:pPr>
            <a:r>
              <a:rPr lang="en-US" sz="1200" dirty="0">
                <a:hlinkClick r:id="rId18"/>
              </a:rPr>
              <a:t>https://eleanorscottarchaeology.com/els-archaeology-blog/2018/2/12/what-is-a-roman-villa</a:t>
            </a:r>
            <a:r>
              <a:rPr lang="en-US" sz="1200" dirty="0"/>
              <a:t> [accessed 18/08/25]</a:t>
            </a:r>
          </a:p>
          <a:p>
            <a:pPr marL="228600" indent="-228600">
              <a:buAutoNum type="arabicPeriod"/>
            </a:pPr>
            <a:r>
              <a:rPr lang="en-US" sz="1200" dirty="0">
                <a:hlinkClick r:id="rId19"/>
              </a:rPr>
              <a:t>https://rdhct.org.uk/projects/a-town-unearthed/</a:t>
            </a:r>
            <a:r>
              <a:rPr lang="en-US" sz="1200" dirty="0"/>
              <a:t> [accessed on 18/08/25]</a:t>
            </a:r>
          </a:p>
          <a:p>
            <a:pPr marL="228600" indent="-228600">
              <a:buAutoNum type="arabicPeriod"/>
            </a:pPr>
            <a:r>
              <a:rPr lang="en-US" sz="1200" dirty="0">
                <a:hlinkClick r:id="rId20"/>
              </a:rPr>
              <a:t>https://numismatics.org/ocre/id/ric.4.ss.389?lang=en</a:t>
            </a:r>
            <a:r>
              <a:rPr lang="en-US" sz="1200" dirty="0"/>
              <a:t> [accessed 18/08/25]</a:t>
            </a:r>
          </a:p>
          <a:p>
            <a:pPr marL="228600" indent="-228600">
              <a:buAutoNum type="arabicPeriod"/>
            </a:pPr>
            <a:r>
              <a:rPr lang="en-US" sz="1200" dirty="0">
                <a:hlinkClick r:id="rId21"/>
              </a:rPr>
              <a:t>https://www.canterburytrust.co.uk/events/cba-festival-of-archaeology-site-open-day</a:t>
            </a:r>
            <a:r>
              <a:rPr lang="en-US" sz="1200" dirty="0"/>
              <a:t> [accessed 18/08/25]</a:t>
            </a:r>
          </a:p>
          <a:p>
            <a:pPr marL="228600" indent="-228600">
              <a:buFontTx/>
              <a:buAutoNum type="arabicPeriod"/>
            </a:pPr>
            <a:r>
              <a:rPr lang="en-US" sz="1200" dirty="0"/>
              <a:t>Photo copyrighted to Folkestone County Library: The </a:t>
            </a:r>
            <a:r>
              <a:rPr lang="en-US" sz="1200" dirty="0" err="1"/>
              <a:t>Winbolt</a:t>
            </a:r>
            <a:r>
              <a:rPr lang="en-US" sz="1200"/>
              <a:t> Collection [accessed 18/08/25]</a:t>
            </a:r>
            <a:endParaRPr lang="en-US" sz="1200" dirty="0"/>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hlinkClick r:id="rId22"/>
              </a:rPr>
              <a:t>https://en.m.wikipedia.org/wiki/File:Roman_Baths,_Bath_-_Sea_Horse_Mosaic.jpg</a:t>
            </a:r>
            <a:r>
              <a:rPr lang="en-US" sz="1200" dirty="0"/>
              <a:t> [accessed on 19/08/25]</a:t>
            </a:r>
          </a:p>
          <a:p>
            <a:pPr marL="228600" indent="-228600">
              <a:buAutoNum type="arabicPeriod"/>
            </a:pPr>
            <a:r>
              <a:rPr lang="en-US" sz="1200" dirty="0">
                <a:hlinkClick r:id="rId23"/>
              </a:rPr>
              <a:t>https://commons.wikimedia.org/wiki/File:Pompeii_Ruins_Black_Mosaic_Dog_%2848443613827%29.jpg</a:t>
            </a:r>
            <a:r>
              <a:rPr lang="en-US" sz="1200" dirty="0"/>
              <a:t> [accessed on 19/08/25]</a:t>
            </a:r>
          </a:p>
          <a:p>
            <a:pPr marL="228600" indent="-228600">
              <a:buAutoNum type="arabicPeriod"/>
            </a:pPr>
            <a:r>
              <a:rPr lang="en-US" sz="1200" dirty="0">
                <a:hlinkClick r:id="rId24"/>
              </a:rPr>
              <a:t>https://artepiu.info/mosaico-stagioni-isola-sacra/</a:t>
            </a:r>
            <a:r>
              <a:rPr lang="en-US" sz="1200" dirty="0"/>
              <a:t> [accessed on 19/08/25]</a:t>
            </a:r>
          </a:p>
          <a:p>
            <a:pPr marL="228600" indent="-228600">
              <a:buAutoNum type="arabicPeriod"/>
            </a:pPr>
            <a:r>
              <a:rPr lang="en-US" sz="1200" dirty="0"/>
              <a:t>CAT own image</a:t>
            </a:r>
          </a:p>
          <a:p>
            <a:pPr marL="228600" indent="-228600">
              <a:buAutoNum type="arabicPeriod"/>
            </a:pPr>
            <a:r>
              <a:rPr lang="en-US" sz="1200" dirty="0">
                <a:hlinkClick r:id="rId25"/>
              </a:rPr>
              <a:t>https://artful-ways-cumbria.com/portfolio/amy-story/</a:t>
            </a:r>
            <a:r>
              <a:rPr lang="en-US" sz="1200" dirty="0"/>
              <a:t> [accessed on 19/08/25]</a:t>
            </a:r>
          </a:p>
          <a:p>
            <a:pPr marL="228600" indent="-228600">
              <a:buAutoNum type="arabicPeriod"/>
            </a:pPr>
            <a:r>
              <a:rPr lang="en-US" sz="1200" dirty="0">
                <a:hlinkClick r:id="rId26"/>
              </a:rPr>
              <a:t>https://itoldya420.getarchive.net/amp/topics/doorstep+mosaics</a:t>
            </a:r>
            <a:r>
              <a:rPr lang="en-US" sz="1200" dirty="0"/>
              <a:t> [accessed on 19/08/25]</a:t>
            </a:r>
          </a:p>
          <a:p>
            <a:pPr marL="228600" indent="-228600">
              <a:buAutoNum type="arabicPeriod"/>
            </a:pPr>
            <a:r>
              <a:rPr lang="en-US" sz="1200" dirty="0">
                <a:hlinkClick r:id="rId27"/>
              </a:rPr>
              <a:t>https://www.elodieharper.com/post/pompeii-mosaics-beware-of-the-dog</a:t>
            </a:r>
            <a:r>
              <a:rPr lang="en-US" sz="1200" dirty="0"/>
              <a:t> [accessed on 19/08/25]</a:t>
            </a:r>
          </a:p>
          <a:p>
            <a:pPr marL="228600" indent="-228600">
              <a:buAutoNum type="arabicPeriod"/>
            </a:pPr>
            <a:r>
              <a:rPr lang="en-US" sz="1200" dirty="0">
                <a:hlinkClick r:id="rId28"/>
              </a:rPr>
              <a:t>https://www.mosaicart.org.uk/photo_16486444.html</a:t>
            </a:r>
            <a:r>
              <a:rPr lang="en-US" sz="1200" dirty="0"/>
              <a:t> [accessed on 19/08/25]</a:t>
            </a:r>
          </a:p>
          <a:p>
            <a:pPr marL="228600" indent="-228600">
              <a:buAutoNum type="arabicPeriod"/>
            </a:pPr>
            <a:r>
              <a:rPr lang="en-US" sz="1200" dirty="0">
                <a:hlinkClick r:id="rId29"/>
              </a:rPr>
              <a:t>https://www.mosaicart.org.uk/photo_10211398.html</a:t>
            </a:r>
            <a:r>
              <a:rPr lang="en-US" sz="1200" dirty="0"/>
              <a:t> [accessed on 19/08/25]</a:t>
            </a:r>
          </a:p>
          <a:p>
            <a:pPr marL="228600" indent="-228600">
              <a:buAutoNum type="arabicPeriod"/>
            </a:pPr>
            <a:r>
              <a:rPr lang="en-US" sz="1200" dirty="0">
                <a:hlinkClick r:id="rId30"/>
              </a:rPr>
              <a:t>https://www.mosaicslab.com/blog/the_best_mosaic_tile_materials/?srsltid=AfmBOopeT_isU94t4gTrjMsiDqqRQ00Bd2imj1DNrhGaNtgJmsJ0qcxK</a:t>
            </a:r>
            <a:r>
              <a:rPr lang="en-US" sz="1200" dirty="0"/>
              <a:t> [accessed on 19/08/25]</a:t>
            </a:r>
          </a:p>
          <a:p>
            <a:pPr marL="228600" indent="-228600">
              <a:buAutoNum type="arabicPeriod"/>
            </a:pPr>
            <a:r>
              <a:rPr lang="en-US" sz="1200" dirty="0">
                <a:hlinkClick r:id="rId31"/>
              </a:rPr>
              <a:t>https://en.m.wikipedia.org/wiki/File:Mus%C3%A9e_GR_de_Saint-Romain-en-Gal_27_07_2011_32.jpg</a:t>
            </a:r>
            <a:r>
              <a:rPr lang="en-US" sz="1200" dirty="0"/>
              <a:t> [accessed on 19/08/25]</a:t>
            </a:r>
          </a:p>
          <a:p>
            <a:pPr marL="228600" indent="-228600">
              <a:buAutoNum type="arabicPeriod"/>
            </a:pPr>
            <a:endParaRPr lang="en-US" sz="1200" dirty="0">
              <a:latin typeface="+mj-lt"/>
            </a:endParaRPr>
          </a:p>
          <a:p>
            <a:pPr marL="228600" indent="-228600">
              <a:buAutoNum type="arabicPeriod"/>
            </a:pPr>
            <a:endParaRPr lang="en-GB" sz="1200" dirty="0">
              <a:latin typeface="+mj-lt"/>
            </a:endParaRPr>
          </a:p>
        </p:txBody>
      </p:sp>
    </p:spTree>
    <p:extLst>
      <p:ext uri="{BB962C8B-B14F-4D97-AF65-F5344CB8AC3E}">
        <p14:creationId xmlns:p14="http://schemas.microsoft.com/office/powerpoint/2010/main" val="954988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EA39187-0197-4C1D-BE4A-06B353C7B2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E0FD730-D6BC-440A-89CF-7AA0C22C2F2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31382DE6-64CB-4577-89E8-47941290A9D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3ABD17EF-A676-4770-A8C8-E83BA02300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380D4582-A9DE-4A6E-8537-EFC4F860C3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D66B8CF3-0959-4E8D-8F3A-AF62F21D99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97D4D559-2783-4E84-BB73-7F51D0235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8834FE36-E841-40B5-9465-1CFC99ED5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1A4197A1-AE79-4DC1-9E3A-845B40BA8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326F6688-CBD0-42EE-9B90-25100FE89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EF23F9BB-FC2E-48BA-8E63-A4436C28DA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21EB6D7C-E05D-A2C3-389E-EFA9A30DB79E}"/>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5400" dirty="0"/>
              <a:t>Location of East Wear Bay</a:t>
            </a:r>
          </a:p>
        </p:txBody>
      </p:sp>
      <p:sp>
        <p:nvSpPr>
          <p:cNvPr id="22" name="Rectangle 21">
            <a:extLst>
              <a:ext uri="{FF2B5EF4-FFF2-40B4-BE49-F238E27FC236}">
                <a16:creationId xmlns:a16="http://schemas.microsoft.com/office/drawing/2014/main" id="{4F71A406-3CB7-4E4D-B434-24E6AA4F39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1772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5" name="Picture 4" descr="Canterbury Archaeological Trust documents Folkestone Roman villa mosaic at  risk from coastal erosion">
            <a:extLst>
              <a:ext uri="{FF2B5EF4-FFF2-40B4-BE49-F238E27FC236}">
                <a16:creationId xmlns:a16="http://schemas.microsoft.com/office/drawing/2014/main" id="{7763D7D0-49A6-C20B-BE00-D2B40E6836B8}"/>
              </a:ext>
            </a:extLst>
          </p:cNvPr>
          <p:cNvPicPr>
            <a:picLocks noChangeAspect="1"/>
          </p:cNvPicPr>
          <p:nvPr/>
        </p:nvPicPr>
        <p:blipFill rotWithShape="1">
          <a:blip r:embed="rId3"/>
          <a:srcRect t="4108" r="2" b="528"/>
          <a:stretch/>
        </p:blipFill>
        <p:spPr>
          <a:xfrm>
            <a:off x="6590989" y="181036"/>
            <a:ext cx="5333999" cy="3815164"/>
          </a:xfrm>
          <a:prstGeom prst="rect">
            <a:avLst/>
          </a:prstGeom>
          <a:noFill/>
        </p:spPr>
      </p:pic>
      <p:sp>
        <p:nvSpPr>
          <p:cNvPr id="6" name="Rectangle 5">
            <a:extLst>
              <a:ext uri="{FF2B5EF4-FFF2-40B4-BE49-F238E27FC236}">
                <a16:creationId xmlns:a16="http://schemas.microsoft.com/office/drawing/2014/main" id="{9974F649-D8A4-8126-44E0-EFE2942E3BB9}"/>
              </a:ext>
            </a:extLst>
          </p:cNvPr>
          <p:cNvSpPr/>
          <p:nvPr/>
        </p:nvSpPr>
        <p:spPr>
          <a:xfrm>
            <a:off x="5601012" y="3424766"/>
            <a:ext cx="494988" cy="165101"/>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Disused Stations: Folkestone Warren Halt">
            <a:extLst>
              <a:ext uri="{FF2B5EF4-FFF2-40B4-BE49-F238E27FC236}">
                <a16:creationId xmlns:a16="http://schemas.microsoft.com/office/drawing/2014/main" id="{41FEA3F5-B51A-9086-94CC-6319C1E5D7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925" y="181036"/>
            <a:ext cx="5265132" cy="38151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BA9C484-782D-9405-2AA9-4327E16B49FB}"/>
              </a:ext>
            </a:extLst>
          </p:cNvPr>
          <p:cNvSpPr txBox="1"/>
          <p:nvPr/>
        </p:nvSpPr>
        <p:spPr>
          <a:xfrm>
            <a:off x="304500" y="3799034"/>
            <a:ext cx="418501" cy="215444"/>
          </a:xfrm>
          <a:prstGeom prst="rect">
            <a:avLst/>
          </a:prstGeom>
          <a:noFill/>
        </p:spPr>
        <p:txBody>
          <a:bodyPr wrap="square" rtlCol="0">
            <a:spAutoFit/>
          </a:bodyPr>
          <a:lstStyle/>
          <a:p>
            <a:r>
              <a:rPr lang="en-US" sz="800" dirty="0">
                <a:solidFill>
                  <a:schemeClr val="bg1"/>
                </a:solidFill>
                <a:latin typeface="+mj-lt"/>
              </a:rPr>
              <a:t>3</a:t>
            </a:r>
            <a:endParaRPr lang="en-GB" sz="800" dirty="0">
              <a:solidFill>
                <a:schemeClr val="bg1"/>
              </a:solidFill>
              <a:latin typeface="+mj-lt"/>
            </a:endParaRPr>
          </a:p>
        </p:txBody>
      </p:sp>
      <p:sp>
        <p:nvSpPr>
          <p:cNvPr id="8" name="TextBox 7">
            <a:extLst>
              <a:ext uri="{FF2B5EF4-FFF2-40B4-BE49-F238E27FC236}">
                <a16:creationId xmlns:a16="http://schemas.microsoft.com/office/drawing/2014/main" id="{FA8FE87B-ED98-E25A-365A-AC3691E0A8F6}"/>
              </a:ext>
            </a:extLst>
          </p:cNvPr>
          <p:cNvSpPr txBox="1"/>
          <p:nvPr/>
        </p:nvSpPr>
        <p:spPr>
          <a:xfrm>
            <a:off x="6381018" y="3871275"/>
            <a:ext cx="338525" cy="215444"/>
          </a:xfrm>
          <a:prstGeom prst="rect">
            <a:avLst/>
          </a:prstGeom>
          <a:noFill/>
        </p:spPr>
        <p:txBody>
          <a:bodyPr wrap="square" rtlCol="0">
            <a:spAutoFit/>
          </a:bodyPr>
          <a:lstStyle/>
          <a:p>
            <a:r>
              <a:rPr lang="en-US" sz="800" dirty="0">
                <a:solidFill>
                  <a:schemeClr val="bg1"/>
                </a:solidFill>
                <a:latin typeface="+mj-lt"/>
              </a:rPr>
              <a:t>4</a:t>
            </a:r>
            <a:endParaRPr lang="en-GB" sz="800" dirty="0">
              <a:solidFill>
                <a:schemeClr val="bg1"/>
              </a:solidFill>
              <a:latin typeface="+mj-lt"/>
            </a:endParaRPr>
          </a:p>
        </p:txBody>
      </p:sp>
    </p:spTree>
    <p:extLst>
      <p:ext uri="{BB962C8B-B14F-4D97-AF65-F5344CB8AC3E}">
        <p14:creationId xmlns:p14="http://schemas.microsoft.com/office/powerpoint/2010/main" val="523944756"/>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0A61547-2555-4DE2-A37F-A53E549174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C2447E0-8F0D-479C-94E4-82BC8EB68C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1F943397-DCDD-44CB-BBA9-9510B7698DD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E2630ADC-31DB-4C48-AC4A-DAAE5A7B8E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2CA5C44E-F54E-47E0-8989-4D8686B33C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FF54E15E-830B-4375-A239-4C51954DEA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CB37E322-FF7E-4872-BD6B-50A48CBEA5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710D0C1E-D2F8-45B2-AE14-1AC8E976F7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3216331B-17D0-4167-ABD2-B2198058C2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A53A7A96-3806-4BB3-91DE-6EED48AC78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F8C2B86C-EE71-466E-8991-503F9C9C1B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5" name="Picture 4">
            <a:extLst>
              <a:ext uri="{FF2B5EF4-FFF2-40B4-BE49-F238E27FC236}">
                <a16:creationId xmlns:a16="http://schemas.microsoft.com/office/drawing/2014/main" id="{48AED895-B535-1A24-6451-66C70BB0155D}"/>
              </a:ext>
            </a:extLst>
          </p:cNvPr>
          <p:cNvPicPr>
            <a:picLocks noChangeAspect="1"/>
          </p:cNvPicPr>
          <p:nvPr/>
        </p:nvPicPr>
        <p:blipFill>
          <a:blip r:embed="rId3"/>
          <a:stretch>
            <a:fillRect/>
          </a:stretch>
        </p:blipFill>
        <p:spPr>
          <a:xfrm>
            <a:off x="1121024" y="239593"/>
            <a:ext cx="3985935" cy="2869873"/>
          </a:xfrm>
          <a:prstGeom prst="rect">
            <a:avLst/>
          </a:prstGeom>
          <a:noFill/>
        </p:spPr>
      </p:pic>
      <p:pic>
        <p:nvPicPr>
          <p:cNvPr id="4" name="Picture 3" descr="What Were Homes Like During the Iron Age? - Twinkl Homework Help">
            <a:extLst>
              <a:ext uri="{FF2B5EF4-FFF2-40B4-BE49-F238E27FC236}">
                <a16:creationId xmlns:a16="http://schemas.microsoft.com/office/drawing/2014/main" id="{432602BA-9FEF-76FA-1394-07F09E94749B}"/>
              </a:ext>
            </a:extLst>
          </p:cNvPr>
          <p:cNvPicPr>
            <a:picLocks noChangeAspect="1"/>
          </p:cNvPicPr>
          <p:nvPr/>
        </p:nvPicPr>
        <p:blipFill>
          <a:blip r:embed="rId4"/>
          <a:stretch>
            <a:fillRect/>
          </a:stretch>
        </p:blipFill>
        <p:spPr>
          <a:xfrm>
            <a:off x="712457" y="3778141"/>
            <a:ext cx="4977562" cy="2090576"/>
          </a:xfrm>
          <a:prstGeom prst="rect">
            <a:avLst/>
          </a:prstGeom>
          <a:noFill/>
        </p:spPr>
      </p:pic>
      <p:sp>
        <p:nvSpPr>
          <p:cNvPr id="2" name="Title 1">
            <a:extLst>
              <a:ext uri="{FF2B5EF4-FFF2-40B4-BE49-F238E27FC236}">
                <a16:creationId xmlns:a16="http://schemas.microsoft.com/office/drawing/2014/main" id="{9B0DD4B5-A4BA-0F3F-D454-DBF57C61A4B1}"/>
              </a:ext>
            </a:extLst>
          </p:cNvPr>
          <p:cNvSpPr>
            <a:spLocks noGrp="1"/>
          </p:cNvSpPr>
          <p:nvPr>
            <p:ph type="title"/>
          </p:nvPr>
        </p:nvSpPr>
        <p:spPr>
          <a:xfrm>
            <a:off x="5297948" y="2440792"/>
            <a:ext cx="4457783" cy="1967948"/>
          </a:xfrm>
        </p:spPr>
        <p:txBody>
          <a:bodyPr vert="horz" lIns="91440" tIns="45720" rIns="91440" bIns="45720" rtlCol="0" anchor="b">
            <a:normAutofit/>
          </a:bodyPr>
          <a:lstStyle/>
          <a:p>
            <a:pPr algn="r">
              <a:lnSpc>
                <a:spcPct val="90000"/>
              </a:lnSpc>
            </a:pPr>
            <a:r>
              <a:rPr lang="en-US" sz="3800" dirty="0"/>
              <a:t>Iron Age People Settle at East Wear Bay 3000 Years Ago</a:t>
            </a:r>
          </a:p>
        </p:txBody>
      </p:sp>
      <p:sp>
        <p:nvSpPr>
          <p:cNvPr id="3" name="TextBox 2">
            <a:extLst>
              <a:ext uri="{FF2B5EF4-FFF2-40B4-BE49-F238E27FC236}">
                <a16:creationId xmlns:a16="http://schemas.microsoft.com/office/drawing/2014/main" id="{1F059CE5-5713-D26C-4916-2842E906A7CB}"/>
              </a:ext>
            </a:extLst>
          </p:cNvPr>
          <p:cNvSpPr txBox="1"/>
          <p:nvPr/>
        </p:nvSpPr>
        <p:spPr>
          <a:xfrm>
            <a:off x="1075027" y="3136026"/>
            <a:ext cx="3982761" cy="369332"/>
          </a:xfrm>
          <a:prstGeom prst="rect">
            <a:avLst/>
          </a:prstGeom>
          <a:noFill/>
        </p:spPr>
        <p:txBody>
          <a:bodyPr wrap="square" rtlCol="0">
            <a:spAutoFit/>
          </a:bodyPr>
          <a:lstStyle/>
          <a:p>
            <a:pPr algn="ctr"/>
            <a:r>
              <a:rPr lang="en-GB" b="1" dirty="0"/>
              <a:t>Iron Age Settlement</a:t>
            </a:r>
          </a:p>
        </p:txBody>
      </p:sp>
      <p:sp>
        <p:nvSpPr>
          <p:cNvPr id="6" name="TextBox 5">
            <a:extLst>
              <a:ext uri="{FF2B5EF4-FFF2-40B4-BE49-F238E27FC236}">
                <a16:creationId xmlns:a16="http://schemas.microsoft.com/office/drawing/2014/main" id="{12264673-8A33-BD92-0568-2428156411B6}"/>
              </a:ext>
            </a:extLst>
          </p:cNvPr>
          <p:cNvSpPr txBox="1"/>
          <p:nvPr/>
        </p:nvSpPr>
        <p:spPr>
          <a:xfrm>
            <a:off x="1932523" y="6010072"/>
            <a:ext cx="2646609" cy="369332"/>
          </a:xfrm>
          <a:prstGeom prst="rect">
            <a:avLst/>
          </a:prstGeom>
          <a:noFill/>
        </p:spPr>
        <p:txBody>
          <a:bodyPr wrap="square" rtlCol="0">
            <a:spAutoFit/>
          </a:bodyPr>
          <a:lstStyle/>
          <a:p>
            <a:r>
              <a:rPr lang="en-GB" b="1" dirty="0"/>
              <a:t>Iron Age Roundhouses</a:t>
            </a:r>
          </a:p>
        </p:txBody>
      </p:sp>
      <p:sp>
        <p:nvSpPr>
          <p:cNvPr id="7" name="TextBox 6">
            <a:extLst>
              <a:ext uri="{FF2B5EF4-FFF2-40B4-BE49-F238E27FC236}">
                <a16:creationId xmlns:a16="http://schemas.microsoft.com/office/drawing/2014/main" id="{DBB771E0-8A81-1437-87B5-92492EB7656E}"/>
              </a:ext>
            </a:extLst>
          </p:cNvPr>
          <p:cNvSpPr txBox="1"/>
          <p:nvPr/>
        </p:nvSpPr>
        <p:spPr>
          <a:xfrm>
            <a:off x="908191" y="2920582"/>
            <a:ext cx="703293" cy="215444"/>
          </a:xfrm>
          <a:prstGeom prst="rect">
            <a:avLst/>
          </a:prstGeom>
          <a:noFill/>
        </p:spPr>
        <p:txBody>
          <a:bodyPr wrap="square" rtlCol="0">
            <a:spAutoFit/>
          </a:bodyPr>
          <a:lstStyle/>
          <a:p>
            <a:r>
              <a:rPr lang="en-US" sz="800" dirty="0">
                <a:latin typeface="+mj-lt"/>
              </a:rPr>
              <a:t>5</a:t>
            </a:r>
            <a:endParaRPr lang="en-GB" sz="800" dirty="0">
              <a:latin typeface="+mj-lt"/>
            </a:endParaRPr>
          </a:p>
        </p:txBody>
      </p:sp>
      <p:sp>
        <p:nvSpPr>
          <p:cNvPr id="8" name="TextBox 7">
            <a:extLst>
              <a:ext uri="{FF2B5EF4-FFF2-40B4-BE49-F238E27FC236}">
                <a16:creationId xmlns:a16="http://schemas.microsoft.com/office/drawing/2014/main" id="{FA35D473-6127-6E9A-7100-D3418D6E2EE5}"/>
              </a:ext>
            </a:extLst>
          </p:cNvPr>
          <p:cNvSpPr txBox="1"/>
          <p:nvPr/>
        </p:nvSpPr>
        <p:spPr>
          <a:xfrm>
            <a:off x="536716" y="6033778"/>
            <a:ext cx="742950" cy="215444"/>
          </a:xfrm>
          <a:prstGeom prst="rect">
            <a:avLst/>
          </a:prstGeom>
          <a:noFill/>
        </p:spPr>
        <p:txBody>
          <a:bodyPr wrap="square" rtlCol="0">
            <a:spAutoFit/>
          </a:bodyPr>
          <a:lstStyle/>
          <a:p>
            <a:r>
              <a:rPr lang="en-US" sz="800" dirty="0">
                <a:latin typeface="+mj-lt"/>
              </a:rPr>
              <a:t>6</a:t>
            </a:r>
            <a:endParaRPr lang="en-GB" sz="800" dirty="0">
              <a:latin typeface="+mj-lt"/>
            </a:endParaRPr>
          </a:p>
        </p:txBody>
      </p:sp>
    </p:spTree>
    <p:extLst>
      <p:ext uri="{BB962C8B-B14F-4D97-AF65-F5344CB8AC3E}">
        <p14:creationId xmlns:p14="http://schemas.microsoft.com/office/powerpoint/2010/main" val="376501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DE8DE2B-61C1-46D5-BEB8-521321C182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E012C92A-B902-4B69-BDCF-CCA3021FCB4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A2BDBC14-42A0-4182-BFBA-0751F6350CB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902DC474-5BCC-4188-ACDC-AD63E6B18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7B427019-8592-4032-931B-4F27104C9D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1D6E2CEA-A5BB-4CF7-B907-AE4DBF6748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78D09D5A-29CC-4B32-9CE1-72E607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6DF3A3FC-950B-40B0-923D-0F0BC1A5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BCA0F2E1-CD3D-4521-9CCB-41A5CC6C54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9BA4F16A-21DC-462A-AD37-0A93C8B79E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FB75EBDD-038D-4572-A372-1149382957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5" name="Picture 4" descr="A group of houses on a grassy hill&#10;&#10;Description automatically generated">
            <a:extLst>
              <a:ext uri="{FF2B5EF4-FFF2-40B4-BE49-F238E27FC236}">
                <a16:creationId xmlns:a16="http://schemas.microsoft.com/office/drawing/2014/main" id="{14E66DB2-E9B7-6479-1226-B336F4B8E4DB}"/>
              </a:ext>
            </a:extLst>
          </p:cNvPr>
          <p:cNvPicPr>
            <a:picLocks noChangeAspect="1"/>
          </p:cNvPicPr>
          <p:nvPr/>
        </p:nvPicPr>
        <p:blipFill rotWithShape="1">
          <a:blip r:embed="rId3">
            <a:extLst>
              <a:ext uri="{28A0092B-C50C-407E-A947-70E740481C1C}">
                <a14:useLocalDpi xmlns:a14="http://schemas.microsoft.com/office/drawing/2010/main" val="0"/>
              </a:ext>
            </a:extLst>
          </a:blip>
          <a:srcRect t="23985" b="-6616"/>
          <a:stretch/>
        </p:blipFill>
        <p:spPr>
          <a:xfrm>
            <a:off x="0" y="0"/>
            <a:ext cx="12245009" cy="7454965"/>
          </a:xfrm>
          <a:prstGeom prst="rect">
            <a:avLst/>
          </a:prstGeom>
        </p:spPr>
      </p:pic>
      <p:sp>
        <p:nvSpPr>
          <p:cNvPr id="2" name="TextBox 1">
            <a:extLst>
              <a:ext uri="{FF2B5EF4-FFF2-40B4-BE49-F238E27FC236}">
                <a16:creationId xmlns:a16="http://schemas.microsoft.com/office/drawing/2014/main" id="{6F04E8A1-BB79-4C5F-5FED-B4982C7CACC9}"/>
              </a:ext>
            </a:extLst>
          </p:cNvPr>
          <p:cNvSpPr txBox="1"/>
          <p:nvPr/>
        </p:nvSpPr>
        <p:spPr>
          <a:xfrm>
            <a:off x="3696847" y="399195"/>
            <a:ext cx="4763558" cy="830997"/>
          </a:xfrm>
          <a:prstGeom prst="rect">
            <a:avLst/>
          </a:prstGeom>
          <a:noFill/>
        </p:spPr>
        <p:txBody>
          <a:bodyPr wrap="square" rtlCol="0">
            <a:spAutoFit/>
          </a:bodyPr>
          <a:lstStyle/>
          <a:p>
            <a:pPr algn="ctr"/>
            <a:r>
              <a:rPr lang="en-GB" sz="2400" b="1" dirty="0"/>
              <a:t>Iron Age Coastal Settlement and Roundhouses</a:t>
            </a:r>
          </a:p>
        </p:txBody>
      </p:sp>
      <p:sp>
        <p:nvSpPr>
          <p:cNvPr id="3" name="TextBox 2">
            <a:extLst>
              <a:ext uri="{FF2B5EF4-FFF2-40B4-BE49-F238E27FC236}">
                <a16:creationId xmlns:a16="http://schemas.microsoft.com/office/drawing/2014/main" id="{0A697670-9882-E775-9116-A1A18B671095}"/>
              </a:ext>
            </a:extLst>
          </p:cNvPr>
          <p:cNvSpPr txBox="1"/>
          <p:nvPr/>
        </p:nvSpPr>
        <p:spPr>
          <a:xfrm>
            <a:off x="-3174" y="1467"/>
            <a:ext cx="809625" cy="215444"/>
          </a:xfrm>
          <a:prstGeom prst="rect">
            <a:avLst/>
          </a:prstGeom>
          <a:noFill/>
        </p:spPr>
        <p:txBody>
          <a:bodyPr wrap="square" rtlCol="0">
            <a:spAutoFit/>
          </a:bodyPr>
          <a:lstStyle/>
          <a:p>
            <a:r>
              <a:rPr lang="en-US" sz="800" dirty="0">
                <a:latin typeface="+mj-lt"/>
              </a:rPr>
              <a:t>7</a:t>
            </a:r>
            <a:endParaRPr lang="en-GB" sz="800" dirty="0">
              <a:latin typeface="+mj-lt"/>
            </a:endParaRPr>
          </a:p>
        </p:txBody>
      </p:sp>
    </p:spTree>
    <p:extLst>
      <p:ext uri="{BB962C8B-B14F-4D97-AF65-F5344CB8AC3E}">
        <p14:creationId xmlns:p14="http://schemas.microsoft.com/office/powerpoint/2010/main" val="241272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AED970-1196-432B-A37F-C12405D35692}"/>
              </a:ext>
            </a:extLst>
          </p:cNvPr>
          <p:cNvSpPr txBox="1"/>
          <p:nvPr/>
        </p:nvSpPr>
        <p:spPr>
          <a:xfrm>
            <a:off x="5467811" y="2580355"/>
            <a:ext cx="3263846" cy="1200329"/>
          </a:xfrm>
          <a:prstGeom prst="rect">
            <a:avLst/>
          </a:prstGeom>
          <a:noFill/>
        </p:spPr>
        <p:txBody>
          <a:bodyPr wrap="square">
            <a:spAutoFit/>
          </a:bodyPr>
          <a:lstStyle/>
          <a:p>
            <a:r>
              <a:rPr lang="en-US" sz="3600" dirty="0">
                <a:solidFill>
                  <a:schemeClr val="accent1"/>
                </a:solidFill>
              </a:rPr>
              <a:t>The Romans Invade in 43AD</a:t>
            </a:r>
            <a:endParaRPr lang="en-GB" sz="3600" dirty="0">
              <a:solidFill>
                <a:schemeClr val="accent1"/>
              </a:solidFill>
            </a:endParaRPr>
          </a:p>
        </p:txBody>
      </p:sp>
      <p:pic>
        <p:nvPicPr>
          <p:cNvPr id="4" name="Picture 2">
            <a:extLst>
              <a:ext uri="{FF2B5EF4-FFF2-40B4-BE49-F238E27FC236}">
                <a16:creationId xmlns:a16="http://schemas.microsoft.com/office/drawing/2014/main" id="{A6A515AE-303B-A1CC-3879-88E58F27C6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393" y="231149"/>
            <a:ext cx="4560656" cy="336519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86216C57-77FD-424F-336B-EFFFD5AC75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7063" y="3797791"/>
            <a:ext cx="2829060" cy="28290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390C42B-0E2B-00AF-96F4-DB4FEFC7320A}"/>
              </a:ext>
            </a:extLst>
          </p:cNvPr>
          <p:cNvSpPr txBox="1"/>
          <p:nvPr/>
        </p:nvSpPr>
        <p:spPr>
          <a:xfrm>
            <a:off x="376131" y="3429000"/>
            <a:ext cx="460524" cy="215444"/>
          </a:xfrm>
          <a:prstGeom prst="rect">
            <a:avLst/>
          </a:prstGeom>
          <a:noFill/>
        </p:spPr>
        <p:txBody>
          <a:bodyPr wrap="square" rtlCol="0">
            <a:spAutoFit/>
          </a:bodyPr>
          <a:lstStyle/>
          <a:p>
            <a:r>
              <a:rPr lang="en-US" sz="800" dirty="0">
                <a:latin typeface="+mj-lt"/>
              </a:rPr>
              <a:t>8</a:t>
            </a:r>
            <a:endParaRPr lang="en-GB" sz="800" dirty="0">
              <a:latin typeface="+mj-lt"/>
            </a:endParaRPr>
          </a:p>
        </p:txBody>
      </p:sp>
      <p:sp>
        <p:nvSpPr>
          <p:cNvPr id="8" name="TextBox 7">
            <a:extLst>
              <a:ext uri="{FF2B5EF4-FFF2-40B4-BE49-F238E27FC236}">
                <a16:creationId xmlns:a16="http://schemas.microsoft.com/office/drawing/2014/main" id="{D99A6695-1872-194A-D545-8386A7CCFA55}"/>
              </a:ext>
            </a:extLst>
          </p:cNvPr>
          <p:cNvSpPr txBox="1"/>
          <p:nvPr/>
        </p:nvSpPr>
        <p:spPr>
          <a:xfrm>
            <a:off x="1130136" y="6328629"/>
            <a:ext cx="643404" cy="215444"/>
          </a:xfrm>
          <a:prstGeom prst="rect">
            <a:avLst/>
          </a:prstGeom>
          <a:noFill/>
        </p:spPr>
        <p:txBody>
          <a:bodyPr wrap="square" rtlCol="0">
            <a:spAutoFit/>
          </a:bodyPr>
          <a:lstStyle/>
          <a:p>
            <a:r>
              <a:rPr lang="en-US" sz="800" dirty="0">
                <a:latin typeface="+mj-lt"/>
              </a:rPr>
              <a:t>9</a:t>
            </a:r>
            <a:endParaRPr lang="en-GB" sz="800" dirty="0">
              <a:latin typeface="+mj-lt"/>
            </a:endParaRPr>
          </a:p>
        </p:txBody>
      </p:sp>
    </p:spTree>
    <p:extLst>
      <p:ext uri="{BB962C8B-B14F-4D97-AF65-F5344CB8AC3E}">
        <p14:creationId xmlns:p14="http://schemas.microsoft.com/office/powerpoint/2010/main" val="3184305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DE8DE2B-61C1-46D5-BEB8-521321C182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E012C92A-B902-4B69-BDCF-CCA3021FCB4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A2BDBC14-42A0-4182-BFBA-0751F6350CB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902DC474-5BCC-4188-ACDC-AD63E6B18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7B427019-8592-4032-931B-4F27104C9D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1D6E2CEA-A5BB-4CF7-B907-AE4DBF6748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78D09D5A-29CC-4B32-9CE1-72E607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6DF3A3FC-950B-40B0-923D-0F0BC1A5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BCA0F2E1-CD3D-4521-9CCB-41A5CC6C54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9BA4F16A-21DC-462A-AD37-0A93C8B79E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FB75EBDD-038D-4572-A372-1149382957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5" name="Picture 4" descr="A large building with a large courtyard&#10;&#10;Description automatically generated with medium confidence">
            <a:extLst>
              <a:ext uri="{FF2B5EF4-FFF2-40B4-BE49-F238E27FC236}">
                <a16:creationId xmlns:a16="http://schemas.microsoft.com/office/drawing/2014/main" id="{CB3E387B-1E88-D3E5-EAFD-5712D25AC0B1}"/>
              </a:ext>
            </a:extLst>
          </p:cNvPr>
          <p:cNvPicPr>
            <a:picLocks noChangeAspect="1"/>
          </p:cNvPicPr>
          <p:nvPr/>
        </p:nvPicPr>
        <p:blipFill rotWithShape="1">
          <a:blip r:embed="rId3">
            <a:extLst>
              <a:ext uri="{28A0092B-C50C-407E-A947-70E740481C1C}">
                <a14:useLocalDpi xmlns:a14="http://schemas.microsoft.com/office/drawing/2010/main" val="0"/>
              </a:ext>
            </a:extLst>
          </a:blip>
          <a:srcRect l="1917" r="9194"/>
          <a:stretch/>
        </p:blipFill>
        <p:spPr>
          <a:xfrm>
            <a:off x="-3156" y="-8468"/>
            <a:ext cx="12248944" cy="6890033"/>
          </a:xfrm>
          <a:prstGeom prst="rect">
            <a:avLst/>
          </a:prstGeom>
        </p:spPr>
      </p:pic>
      <p:sp>
        <p:nvSpPr>
          <p:cNvPr id="2" name="TextBox 1">
            <a:extLst>
              <a:ext uri="{FF2B5EF4-FFF2-40B4-BE49-F238E27FC236}">
                <a16:creationId xmlns:a16="http://schemas.microsoft.com/office/drawing/2014/main" id="{90CB9683-97C9-0688-1D56-8F36A8BAC419}"/>
              </a:ext>
            </a:extLst>
          </p:cNvPr>
          <p:cNvSpPr txBox="1"/>
          <p:nvPr/>
        </p:nvSpPr>
        <p:spPr>
          <a:xfrm>
            <a:off x="2571272" y="475093"/>
            <a:ext cx="6915955" cy="830997"/>
          </a:xfrm>
          <a:prstGeom prst="rect">
            <a:avLst/>
          </a:prstGeom>
          <a:noFill/>
        </p:spPr>
        <p:txBody>
          <a:bodyPr wrap="square" rtlCol="0">
            <a:spAutoFit/>
          </a:bodyPr>
          <a:lstStyle/>
          <a:p>
            <a:pPr algn="ctr"/>
            <a:r>
              <a:rPr lang="en-GB" sz="2400" b="1" dirty="0"/>
              <a:t>Artist’s impression of the Roman Villa at East Wear Bay</a:t>
            </a:r>
          </a:p>
        </p:txBody>
      </p:sp>
      <p:sp>
        <p:nvSpPr>
          <p:cNvPr id="3" name="TextBox 2">
            <a:extLst>
              <a:ext uri="{FF2B5EF4-FFF2-40B4-BE49-F238E27FC236}">
                <a16:creationId xmlns:a16="http://schemas.microsoft.com/office/drawing/2014/main" id="{D2D62161-9193-0907-091A-C830306AA440}"/>
              </a:ext>
            </a:extLst>
          </p:cNvPr>
          <p:cNvSpPr txBox="1"/>
          <p:nvPr/>
        </p:nvSpPr>
        <p:spPr>
          <a:xfrm>
            <a:off x="22098" y="0"/>
            <a:ext cx="853269" cy="215444"/>
          </a:xfrm>
          <a:prstGeom prst="rect">
            <a:avLst/>
          </a:prstGeom>
          <a:noFill/>
        </p:spPr>
        <p:txBody>
          <a:bodyPr wrap="square" rtlCol="0">
            <a:spAutoFit/>
          </a:bodyPr>
          <a:lstStyle/>
          <a:p>
            <a:r>
              <a:rPr lang="en-US" sz="800" dirty="0">
                <a:latin typeface="+mj-lt"/>
              </a:rPr>
              <a:t>10</a:t>
            </a:r>
            <a:endParaRPr lang="en-GB" sz="800" dirty="0">
              <a:latin typeface="+mj-lt"/>
            </a:endParaRPr>
          </a:p>
        </p:txBody>
      </p:sp>
    </p:spTree>
    <p:extLst>
      <p:ext uri="{BB962C8B-B14F-4D97-AF65-F5344CB8AC3E}">
        <p14:creationId xmlns:p14="http://schemas.microsoft.com/office/powerpoint/2010/main" val="376853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5"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6"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7" name="Isosceles Triangle 46">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8"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9"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0"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 name="Isosceles Triangle 50">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2" name="Isosceles Triangle 51">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AF4AC66F-276F-E966-4835-0662D1447B02}"/>
              </a:ext>
            </a:extLst>
          </p:cNvPr>
          <p:cNvSpPr>
            <a:spLocks noGrp="1"/>
          </p:cNvSpPr>
          <p:nvPr>
            <p:ph type="title"/>
          </p:nvPr>
        </p:nvSpPr>
        <p:spPr>
          <a:xfrm>
            <a:off x="6094856" y="1261331"/>
            <a:ext cx="3179146" cy="2786430"/>
          </a:xfrm>
        </p:spPr>
        <p:txBody>
          <a:bodyPr vert="horz" lIns="91440" tIns="45720" rIns="91440" bIns="45720" rtlCol="0" anchor="b">
            <a:normAutofit/>
          </a:bodyPr>
          <a:lstStyle/>
          <a:p>
            <a:pPr algn="r"/>
            <a:r>
              <a:rPr lang="en-US" sz="4600" dirty="0"/>
              <a:t>The Site is Discovered in 1924</a:t>
            </a:r>
          </a:p>
        </p:txBody>
      </p:sp>
      <p:pic>
        <p:nvPicPr>
          <p:cNvPr id="5" name="Picture 4" descr="A group of people standing outside&#10;&#10;Description automatically generated">
            <a:extLst>
              <a:ext uri="{FF2B5EF4-FFF2-40B4-BE49-F238E27FC236}">
                <a16:creationId xmlns:a16="http://schemas.microsoft.com/office/drawing/2014/main" id="{90EC67F7-C7DD-8429-BCE1-A7B7C6F66941}"/>
              </a:ext>
            </a:extLst>
          </p:cNvPr>
          <p:cNvPicPr>
            <a:picLocks noChangeAspect="1"/>
          </p:cNvPicPr>
          <p:nvPr/>
        </p:nvPicPr>
        <p:blipFill rotWithShape="1">
          <a:blip r:embed="rId3">
            <a:extLst>
              <a:ext uri="{28A0092B-C50C-407E-A947-70E740481C1C}">
                <a14:useLocalDpi xmlns:a14="http://schemas.microsoft.com/office/drawing/2010/main" val="0"/>
              </a:ext>
            </a:extLst>
          </a:blip>
          <a:srcRect l="6165" r="4646"/>
          <a:stretch/>
        </p:blipFill>
        <p:spPr>
          <a:xfrm>
            <a:off x="888603" y="1261330"/>
            <a:ext cx="4973212" cy="4335340"/>
          </a:xfrm>
          <a:prstGeom prst="rect">
            <a:avLst/>
          </a:prstGeom>
        </p:spPr>
      </p:pic>
      <p:sp>
        <p:nvSpPr>
          <p:cNvPr id="3" name="TextBox 2">
            <a:extLst>
              <a:ext uri="{FF2B5EF4-FFF2-40B4-BE49-F238E27FC236}">
                <a16:creationId xmlns:a16="http://schemas.microsoft.com/office/drawing/2014/main" id="{6AC181DD-722B-42B8-1A31-0C0092033C38}"/>
              </a:ext>
            </a:extLst>
          </p:cNvPr>
          <p:cNvSpPr txBox="1"/>
          <p:nvPr/>
        </p:nvSpPr>
        <p:spPr>
          <a:xfrm>
            <a:off x="950276" y="5666154"/>
            <a:ext cx="4849865" cy="338554"/>
          </a:xfrm>
          <a:prstGeom prst="rect">
            <a:avLst/>
          </a:prstGeom>
          <a:noFill/>
        </p:spPr>
        <p:txBody>
          <a:bodyPr wrap="square" rtlCol="0">
            <a:spAutoFit/>
          </a:bodyPr>
          <a:lstStyle/>
          <a:p>
            <a:r>
              <a:rPr lang="en-GB" sz="1600" dirty="0"/>
              <a:t>Archaeologists looking at finds from East Wear Bay</a:t>
            </a:r>
          </a:p>
        </p:txBody>
      </p:sp>
      <p:sp>
        <p:nvSpPr>
          <p:cNvPr id="4" name="TextBox 3">
            <a:extLst>
              <a:ext uri="{FF2B5EF4-FFF2-40B4-BE49-F238E27FC236}">
                <a16:creationId xmlns:a16="http://schemas.microsoft.com/office/drawing/2014/main" id="{BDFE2E7B-58EF-F41C-EE53-32E0D7D0AFEC}"/>
              </a:ext>
            </a:extLst>
          </p:cNvPr>
          <p:cNvSpPr txBox="1"/>
          <p:nvPr/>
        </p:nvSpPr>
        <p:spPr>
          <a:xfrm>
            <a:off x="650347" y="5419919"/>
            <a:ext cx="693019" cy="215444"/>
          </a:xfrm>
          <a:prstGeom prst="rect">
            <a:avLst/>
          </a:prstGeom>
          <a:noFill/>
        </p:spPr>
        <p:txBody>
          <a:bodyPr wrap="square" rtlCol="0">
            <a:spAutoFit/>
          </a:bodyPr>
          <a:lstStyle/>
          <a:p>
            <a:r>
              <a:rPr lang="en-US" sz="800" dirty="0">
                <a:latin typeface="+mj-lt"/>
              </a:rPr>
              <a:t>11</a:t>
            </a:r>
            <a:endParaRPr lang="en-GB" sz="800" dirty="0">
              <a:latin typeface="+mj-lt"/>
            </a:endParaRPr>
          </a:p>
        </p:txBody>
      </p:sp>
    </p:spTree>
    <p:extLst>
      <p:ext uri="{BB962C8B-B14F-4D97-AF65-F5344CB8AC3E}">
        <p14:creationId xmlns:p14="http://schemas.microsoft.com/office/powerpoint/2010/main" val="3745869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7FE2D-983F-7683-E4DE-E51835849041}"/>
              </a:ext>
            </a:extLst>
          </p:cNvPr>
          <p:cNvSpPr>
            <a:spLocks noGrp="1"/>
          </p:cNvSpPr>
          <p:nvPr>
            <p:ph type="title"/>
          </p:nvPr>
        </p:nvSpPr>
        <p:spPr>
          <a:xfrm>
            <a:off x="5663495" y="1823232"/>
            <a:ext cx="3368194" cy="954015"/>
          </a:xfrm>
        </p:spPr>
        <p:txBody>
          <a:bodyPr>
            <a:noAutofit/>
          </a:bodyPr>
          <a:lstStyle/>
          <a:p>
            <a:r>
              <a:rPr lang="en-GB" sz="4800" dirty="0"/>
              <a:t>East Wear Bay’s  Mosaic</a:t>
            </a:r>
          </a:p>
        </p:txBody>
      </p:sp>
      <p:pic>
        <p:nvPicPr>
          <p:cNvPr id="7" name="Picture 6" descr="A red and white pole on a stone surface&#10;&#10;Description automatically generated">
            <a:extLst>
              <a:ext uri="{FF2B5EF4-FFF2-40B4-BE49-F238E27FC236}">
                <a16:creationId xmlns:a16="http://schemas.microsoft.com/office/drawing/2014/main" id="{69A1546D-F60A-0C7A-6D5A-617C7F4378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485" y="816638"/>
            <a:ext cx="3675270" cy="4900788"/>
          </a:xfrm>
          <a:prstGeom prst="rect">
            <a:avLst/>
          </a:prstGeom>
        </p:spPr>
      </p:pic>
      <p:sp>
        <p:nvSpPr>
          <p:cNvPr id="3" name="TextBox 2">
            <a:extLst>
              <a:ext uri="{FF2B5EF4-FFF2-40B4-BE49-F238E27FC236}">
                <a16:creationId xmlns:a16="http://schemas.microsoft.com/office/drawing/2014/main" id="{DBFFF80C-FF68-7D17-8EB1-1AD865A82AE9}"/>
              </a:ext>
            </a:extLst>
          </p:cNvPr>
          <p:cNvSpPr txBox="1"/>
          <p:nvPr/>
        </p:nvSpPr>
        <p:spPr>
          <a:xfrm>
            <a:off x="535122" y="5530883"/>
            <a:ext cx="466725" cy="215444"/>
          </a:xfrm>
          <a:prstGeom prst="rect">
            <a:avLst/>
          </a:prstGeom>
          <a:noFill/>
        </p:spPr>
        <p:txBody>
          <a:bodyPr wrap="square" rtlCol="0">
            <a:spAutoFit/>
          </a:bodyPr>
          <a:lstStyle/>
          <a:p>
            <a:r>
              <a:rPr lang="en-US" sz="800" dirty="0">
                <a:latin typeface="+mj-lt"/>
              </a:rPr>
              <a:t>12</a:t>
            </a:r>
            <a:endParaRPr lang="en-GB" sz="800" dirty="0">
              <a:latin typeface="+mj-lt"/>
            </a:endParaRPr>
          </a:p>
        </p:txBody>
      </p:sp>
    </p:spTree>
    <p:extLst>
      <p:ext uri="{BB962C8B-B14F-4D97-AF65-F5344CB8AC3E}">
        <p14:creationId xmlns:p14="http://schemas.microsoft.com/office/powerpoint/2010/main" val="3387025300"/>
      </p:ext>
    </p:extLst>
  </p:cSld>
  <p:clrMapOvr>
    <a:masterClrMapping/>
  </p:clrMapOvr>
</p:sld>
</file>

<file path=ppt/theme/theme1.xml><?xml version="1.0" encoding="utf-8"?>
<a:theme xmlns:a="http://schemas.openxmlformats.org/drawingml/2006/main" name="Facet">
  <a:themeElements>
    <a:clrScheme name="East Wear Bay Colours">
      <a:dk1>
        <a:srgbClr val="000000"/>
      </a:dk1>
      <a:lt1>
        <a:sysClr val="window" lastClr="FFFFFF"/>
      </a:lt1>
      <a:dk2>
        <a:srgbClr val="2C3C43"/>
      </a:dk2>
      <a:lt2>
        <a:srgbClr val="EBEBEB"/>
      </a:lt2>
      <a:accent1>
        <a:srgbClr val="F2622D"/>
      </a:accent1>
      <a:accent2>
        <a:srgbClr val="74CEE2"/>
      </a:accent2>
      <a:accent3>
        <a:srgbClr val="F2622D"/>
      </a:accent3>
      <a:accent4>
        <a:srgbClr val="74CEE2"/>
      </a:accent4>
      <a:accent5>
        <a:srgbClr val="74CEE2"/>
      </a:accent5>
      <a:accent6>
        <a:srgbClr val="00008F"/>
      </a:accent6>
      <a:hlink>
        <a:srgbClr val="00008F"/>
      </a:hlink>
      <a:folHlink>
        <a:srgbClr val="4B4BF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0</TotalTime>
  <Words>1449</Words>
  <Application>Microsoft Office PowerPoint</Application>
  <PresentationFormat>Widescreen</PresentationFormat>
  <Paragraphs>132</Paragraphs>
  <Slides>23</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Aptos</vt:lpstr>
      <vt:lpstr>Arial</vt:lpstr>
      <vt:lpstr>Trebuchet MS</vt:lpstr>
      <vt:lpstr>Wingdings</vt:lpstr>
      <vt:lpstr>Wingdings 3</vt:lpstr>
      <vt:lpstr>Facet</vt:lpstr>
      <vt:lpstr>Roman Mosaics</vt:lpstr>
      <vt:lpstr>Introduction to East Wear Bay</vt:lpstr>
      <vt:lpstr>Location of East Wear Bay</vt:lpstr>
      <vt:lpstr>Iron Age People Settle at East Wear Bay 3000 Years Ago</vt:lpstr>
      <vt:lpstr>PowerPoint Presentation</vt:lpstr>
      <vt:lpstr>PowerPoint Presentation</vt:lpstr>
      <vt:lpstr>PowerPoint Presentation</vt:lpstr>
      <vt:lpstr>The Site is Discovered in 1924</vt:lpstr>
      <vt:lpstr>East Wear Bay’s  Mosaic</vt:lpstr>
      <vt:lpstr>PowerPoint Presentation</vt:lpstr>
      <vt:lpstr>Roman Mosaics</vt:lpstr>
      <vt:lpstr>Tesserae</vt:lpstr>
      <vt:lpstr>Modern Mosaics</vt:lpstr>
      <vt:lpstr>Let's Make Our Own Mosaics!</vt:lpstr>
      <vt:lpstr>Making A Roman Mosaic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Image Citations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Iron-Age Pottery</dc:title>
  <dc:creator>Blake Galloway</dc:creator>
  <cp:lastModifiedBy>Lindsay Banfield</cp:lastModifiedBy>
  <cp:revision>21</cp:revision>
  <dcterms:created xsi:type="dcterms:W3CDTF">2024-03-11T11:32:56Z</dcterms:created>
  <dcterms:modified xsi:type="dcterms:W3CDTF">2025-09-05T12:59:58Z</dcterms:modified>
</cp:coreProperties>
</file>