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72" r:id="rId3"/>
    <p:sldId id="273" r:id="rId4"/>
    <p:sldId id="274" r:id="rId5"/>
    <p:sldId id="275" r:id="rId6"/>
    <p:sldId id="276" r:id="rId7"/>
    <p:sldId id="277" r:id="rId8"/>
    <p:sldId id="278" r:id="rId9"/>
    <p:sldId id="257" r:id="rId10"/>
    <p:sldId id="270" r:id="rId11"/>
    <p:sldId id="267" r:id="rId12"/>
    <p:sldId id="259" r:id="rId13"/>
    <p:sldId id="261" r:id="rId14"/>
    <p:sldId id="264" r:id="rId15"/>
    <p:sldId id="266" r:id="rId16"/>
    <p:sldId id="260" r:id="rId17"/>
    <p:sldId id="265" r:id="rId18"/>
    <p:sldId id="269" r:id="rId19"/>
    <p:sldId id="262" r:id="rId20"/>
    <p:sldId id="263" r:id="rId21"/>
    <p:sldId id="280" r:id="rId22"/>
    <p:sldId id="279"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660"/>
  </p:normalViewPr>
  <p:slideViewPr>
    <p:cSldViewPr snapToGrid="0">
      <p:cViewPr varScale="1">
        <p:scale>
          <a:sx n="105" d="100"/>
          <a:sy n="105" d="100"/>
        </p:scale>
        <p:origin x="246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custSel modSld">
      <pc:chgData name="Lindsay Banfield" userId="bb0d7baa-4d03-4b10-9138-ee08136b27fb" providerId="ADAL" clId="{934AB514-CE94-443F-970E-0DC7433BB471}" dt="2025-09-08T14:17:28.649" v="583" actId="20577"/>
      <pc:docMkLst>
        <pc:docMk/>
      </pc:docMkLst>
      <pc:sldChg chg="modNotesTx">
        <pc:chgData name="Lindsay Banfield" userId="bb0d7baa-4d03-4b10-9138-ee08136b27fb" providerId="ADAL" clId="{934AB514-CE94-443F-970E-0DC7433BB471}" dt="2025-09-08T14:15:01.184" v="138" actId="20577"/>
        <pc:sldMkLst>
          <pc:docMk/>
          <pc:sldMk cId="3150562853" sldId="257"/>
        </pc:sldMkLst>
      </pc:sldChg>
      <pc:sldChg chg="modNotesTx">
        <pc:chgData name="Lindsay Banfield" userId="bb0d7baa-4d03-4b10-9138-ee08136b27fb" providerId="ADAL" clId="{934AB514-CE94-443F-970E-0DC7433BB471}" dt="2025-09-08T14:16:39.825" v="558" actId="20577"/>
        <pc:sldMkLst>
          <pc:docMk/>
          <pc:sldMk cId="3423087316" sldId="259"/>
        </pc:sldMkLst>
      </pc:sldChg>
      <pc:sldChg chg="modNotesTx">
        <pc:chgData name="Lindsay Banfield" userId="bb0d7baa-4d03-4b10-9138-ee08136b27fb" providerId="ADAL" clId="{934AB514-CE94-443F-970E-0DC7433BB471}" dt="2025-09-08T14:17:20.759" v="581" actId="20577"/>
        <pc:sldMkLst>
          <pc:docMk/>
          <pc:sldMk cId="799844810" sldId="260"/>
        </pc:sldMkLst>
      </pc:sldChg>
      <pc:sldChg chg="modNotesTx">
        <pc:chgData name="Lindsay Banfield" userId="bb0d7baa-4d03-4b10-9138-ee08136b27fb" providerId="ADAL" clId="{934AB514-CE94-443F-970E-0DC7433BB471}" dt="2025-09-08T14:16:57.944" v="569" actId="20577"/>
        <pc:sldMkLst>
          <pc:docMk/>
          <pc:sldMk cId="4239666274" sldId="261"/>
        </pc:sldMkLst>
      </pc:sldChg>
      <pc:sldChg chg="modNotesTx">
        <pc:chgData name="Lindsay Banfield" userId="bb0d7baa-4d03-4b10-9138-ee08136b27fb" providerId="ADAL" clId="{934AB514-CE94-443F-970E-0DC7433BB471}" dt="2025-09-08T14:17:07.763" v="575" actId="20577"/>
        <pc:sldMkLst>
          <pc:docMk/>
          <pc:sldMk cId="248864883" sldId="264"/>
        </pc:sldMkLst>
      </pc:sldChg>
      <pc:sldChg chg="modNotesTx">
        <pc:chgData name="Lindsay Banfield" userId="bb0d7baa-4d03-4b10-9138-ee08136b27fb" providerId="ADAL" clId="{934AB514-CE94-443F-970E-0DC7433BB471}" dt="2025-09-08T14:17:11.019" v="577" actId="20577"/>
        <pc:sldMkLst>
          <pc:docMk/>
          <pc:sldMk cId="2328808199" sldId="266"/>
        </pc:sldMkLst>
      </pc:sldChg>
      <pc:sldChg chg="modNotesTx">
        <pc:chgData name="Lindsay Banfield" userId="bb0d7baa-4d03-4b10-9138-ee08136b27fb" providerId="ADAL" clId="{934AB514-CE94-443F-970E-0DC7433BB471}" dt="2025-09-08T14:17:28.649" v="583" actId="20577"/>
        <pc:sldMkLst>
          <pc:docMk/>
          <pc:sldMk cId="1932848387" sldId="269"/>
        </pc:sldMkLst>
      </pc:sldChg>
      <pc:sldChg chg="modNotesTx">
        <pc:chgData name="Lindsay Banfield" userId="bb0d7baa-4d03-4b10-9138-ee08136b27fb" providerId="ADAL" clId="{934AB514-CE94-443F-970E-0DC7433BB471}" dt="2025-09-08T14:15:50.349" v="346" actId="20577"/>
        <pc:sldMkLst>
          <pc:docMk/>
          <pc:sldMk cId="3609967341"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DC7D1A-9C85-4FC1-A837-B7F0228361D6}" type="datetimeFigureOut">
              <a:rPr lang="en-GB" smtClean="0"/>
              <a:t>08/09/2025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DA16E8-FDBC-4B88-9679-BEB8325468D1}" type="slidenum">
              <a:rPr lang="en-GB" smtClean="0"/>
              <a:t>‹#›</a:t>
            </a:fld>
            <a:endParaRPr lang="en-GB"/>
          </a:p>
        </p:txBody>
      </p:sp>
    </p:spTree>
    <p:extLst>
      <p:ext uri="{BB962C8B-B14F-4D97-AF65-F5344CB8AC3E}">
        <p14:creationId xmlns:p14="http://schemas.microsoft.com/office/powerpoint/2010/main" val="3671985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a:t>
            </a:r>
          </a:p>
          <a:p>
            <a:r>
              <a:rPr lang="en-US" dirty="0"/>
              <a:t>This photo shows the remains of the walls of the Roman villa being excavated.</a:t>
            </a:r>
          </a:p>
          <a:p>
            <a:r>
              <a:rPr lang="en-US" dirty="0"/>
              <a:t>In the distance you can see one of the Martello Towers built in the 1800’s.</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2</a:t>
            </a:fld>
            <a:endParaRPr lang="en-GB"/>
          </a:p>
        </p:txBody>
      </p:sp>
    </p:spTree>
    <p:extLst>
      <p:ext uri="{BB962C8B-B14F-4D97-AF65-F5344CB8AC3E}">
        <p14:creationId xmlns:p14="http://schemas.microsoft.com/office/powerpoint/2010/main" val="3512668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find pottery, standing structures like the pyramids, coins, tools made out of flint, items of jewellery and even skeletons.</a:t>
            </a:r>
          </a:p>
        </p:txBody>
      </p:sp>
      <p:sp>
        <p:nvSpPr>
          <p:cNvPr id="4" name="Slide Number Placeholder 3"/>
          <p:cNvSpPr>
            <a:spLocks noGrp="1"/>
          </p:cNvSpPr>
          <p:nvPr>
            <p:ph type="sldNum" sz="quarter" idx="5"/>
          </p:nvPr>
        </p:nvSpPr>
        <p:spPr/>
        <p:txBody>
          <a:bodyPr/>
          <a:lstStyle/>
          <a:p>
            <a:fld id="{9FDA16E8-FDBC-4B88-9679-BEB8325468D1}" type="slidenum">
              <a:rPr lang="en-GB" smtClean="0"/>
              <a:t>11</a:t>
            </a:fld>
            <a:endParaRPr lang="en-GB"/>
          </a:p>
        </p:txBody>
      </p:sp>
    </p:spTree>
    <p:extLst>
      <p:ext uri="{BB962C8B-B14F-4D97-AF65-F5344CB8AC3E}">
        <p14:creationId xmlns:p14="http://schemas.microsoft.com/office/powerpoint/2010/main" val="3065148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some of the tools that we use when we are out digging at an archaeological </a:t>
            </a:r>
            <a:r>
              <a:rPr lang="en-GB" dirty="0" err="1"/>
              <a:t>iste</a:t>
            </a:r>
            <a:r>
              <a:rPr lang="en-GB" dirty="0"/>
              <a:t>. We use a lot of other tools as well because archaeologists can also be scientists and researchers, teachers and more!</a:t>
            </a:r>
          </a:p>
        </p:txBody>
      </p:sp>
      <p:sp>
        <p:nvSpPr>
          <p:cNvPr id="4" name="Slide Number Placeholder 3"/>
          <p:cNvSpPr>
            <a:spLocks noGrp="1"/>
          </p:cNvSpPr>
          <p:nvPr>
            <p:ph type="sldNum" sz="quarter" idx="5"/>
          </p:nvPr>
        </p:nvSpPr>
        <p:spPr/>
        <p:txBody>
          <a:bodyPr/>
          <a:lstStyle/>
          <a:p>
            <a:fld id="{9FDA16E8-FDBC-4B88-9679-BEB8325468D1}" type="slidenum">
              <a:rPr lang="en-GB" smtClean="0"/>
              <a:t>12</a:t>
            </a:fld>
            <a:endParaRPr lang="en-GB"/>
          </a:p>
        </p:txBody>
      </p:sp>
    </p:spTree>
    <p:extLst>
      <p:ext uri="{BB962C8B-B14F-4D97-AF65-F5344CB8AC3E}">
        <p14:creationId xmlns:p14="http://schemas.microsoft.com/office/powerpoint/2010/main" val="3578319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to make sure we are safe at al times on site. The hi-vis clothing makes us easily visible to big machines that might be on site. Hard hats protect our heads from anything falling on them. Goggles protect our eyes from dust and small bits of stone that might fly into our face when we are digging. Boots with steel toe caps protect our feet from anything falling on them. Gloves protect our hands from the dirt and anything sharp. </a:t>
            </a:r>
          </a:p>
        </p:txBody>
      </p:sp>
      <p:sp>
        <p:nvSpPr>
          <p:cNvPr id="4" name="Slide Number Placeholder 3"/>
          <p:cNvSpPr>
            <a:spLocks noGrp="1"/>
          </p:cNvSpPr>
          <p:nvPr>
            <p:ph type="sldNum" sz="quarter" idx="5"/>
          </p:nvPr>
        </p:nvSpPr>
        <p:spPr/>
        <p:txBody>
          <a:bodyPr/>
          <a:lstStyle/>
          <a:p>
            <a:fld id="{9FDA16E8-FDBC-4B88-9679-BEB8325468D1}" type="slidenum">
              <a:rPr lang="en-GB" smtClean="0"/>
              <a:t>13</a:t>
            </a:fld>
            <a:endParaRPr lang="en-GB"/>
          </a:p>
        </p:txBody>
      </p:sp>
    </p:spTree>
    <p:extLst>
      <p:ext uri="{BB962C8B-B14F-4D97-AF65-F5344CB8AC3E}">
        <p14:creationId xmlns:p14="http://schemas.microsoft.com/office/powerpoint/2010/main" val="2072707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use drawing materials such as pencils and rulers.  We use tape measures to find out how big things are. We use a compass to find out directions. We use clips to clip writing and drawing paper to our boards.</a:t>
            </a:r>
          </a:p>
        </p:txBody>
      </p:sp>
      <p:sp>
        <p:nvSpPr>
          <p:cNvPr id="4" name="Slide Number Placeholder 3"/>
          <p:cNvSpPr>
            <a:spLocks noGrp="1"/>
          </p:cNvSpPr>
          <p:nvPr>
            <p:ph type="sldNum" sz="quarter" idx="5"/>
          </p:nvPr>
        </p:nvSpPr>
        <p:spPr/>
        <p:txBody>
          <a:bodyPr/>
          <a:lstStyle/>
          <a:p>
            <a:fld id="{9FDA16E8-FDBC-4B88-9679-BEB8325468D1}" type="slidenum">
              <a:rPr lang="en-GB" smtClean="0"/>
              <a:t>14</a:t>
            </a:fld>
            <a:endParaRPr lang="en-GB"/>
          </a:p>
        </p:txBody>
      </p:sp>
    </p:spTree>
    <p:extLst>
      <p:ext uri="{BB962C8B-B14F-4D97-AF65-F5344CB8AC3E}">
        <p14:creationId xmlns:p14="http://schemas.microsoft.com/office/powerpoint/2010/main" val="1135069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use cameras to take photos of the things we are digging. The red and white sticks in the pictures are called photographic scales and they can tell the person who is looking at the photo back in the office how big something was. The scales in these two photos are both half a meter.</a:t>
            </a:r>
          </a:p>
        </p:txBody>
      </p:sp>
      <p:sp>
        <p:nvSpPr>
          <p:cNvPr id="4" name="Slide Number Placeholder 3"/>
          <p:cNvSpPr>
            <a:spLocks noGrp="1"/>
          </p:cNvSpPr>
          <p:nvPr>
            <p:ph type="sldNum" sz="quarter" idx="5"/>
          </p:nvPr>
        </p:nvSpPr>
        <p:spPr/>
        <p:txBody>
          <a:bodyPr/>
          <a:lstStyle/>
          <a:p>
            <a:fld id="{9FDA16E8-FDBC-4B88-9679-BEB8325468D1}" type="slidenum">
              <a:rPr lang="en-GB" smtClean="0"/>
              <a:t>15</a:t>
            </a:fld>
            <a:endParaRPr lang="en-GB"/>
          </a:p>
        </p:txBody>
      </p:sp>
    </p:spTree>
    <p:extLst>
      <p:ext uri="{BB962C8B-B14F-4D97-AF65-F5344CB8AC3E}">
        <p14:creationId xmlns:p14="http://schemas.microsoft.com/office/powerpoint/2010/main" val="523410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often work in all weathers unless it is too dangerous. We have to make sure the clothes we wear are warm enough in the winter and that we have waterproofs in case it rains. In the summer, we have to make sure we drink enough water, have cool clothes on and try and keep cool.</a:t>
            </a:r>
          </a:p>
        </p:txBody>
      </p:sp>
      <p:sp>
        <p:nvSpPr>
          <p:cNvPr id="4" name="Slide Number Placeholder 3"/>
          <p:cNvSpPr>
            <a:spLocks noGrp="1"/>
          </p:cNvSpPr>
          <p:nvPr>
            <p:ph type="sldNum" sz="quarter" idx="5"/>
          </p:nvPr>
        </p:nvSpPr>
        <p:spPr/>
        <p:txBody>
          <a:bodyPr/>
          <a:lstStyle/>
          <a:p>
            <a:fld id="{9FDA16E8-FDBC-4B88-9679-BEB8325468D1}" type="slidenum">
              <a:rPr lang="en-GB" smtClean="0"/>
              <a:t>16</a:t>
            </a:fld>
            <a:endParaRPr lang="en-GB"/>
          </a:p>
        </p:txBody>
      </p:sp>
    </p:spTree>
    <p:extLst>
      <p:ext uri="{BB962C8B-B14F-4D97-AF65-F5344CB8AC3E}">
        <p14:creationId xmlns:p14="http://schemas.microsoft.com/office/powerpoint/2010/main" val="410809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wear brightly coloured hi-vis clothing so that machine drivers can see us when they are working close by.</a:t>
            </a:r>
          </a:p>
        </p:txBody>
      </p:sp>
      <p:sp>
        <p:nvSpPr>
          <p:cNvPr id="4" name="Slide Number Placeholder 3"/>
          <p:cNvSpPr>
            <a:spLocks noGrp="1"/>
          </p:cNvSpPr>
          <p:nvPr>
            <p:ph type="sldNum" sz="quarter" idx="5"/>
          </p:nvPr>
        </p:nvSpPr>
        <p:spPr/>
        <p:txBody>
          <a:bodyPr/>
          <a:lstStyle/>
          <a:p>
            <a:fld id="{9FDA16E8-FDBC-4B88-9679-BEB8325468D1}" type="slidenum">
              <a:rPr lang="en-GB" smtClean="0"/>
              <a:t>17</a:t>
            </a:fld>
            <a:endParaRPr lang="en-GB"/>
          </a:p>
        </p:txBody>
      </p:sp>
    </p:spTree>
    <p:extLst>
      <p:ext uri="{BB962C8B-B14F-4D97-AF65-F5344CB8AC3E}">
        <p14:creationId xmlns:p14="http://schemas.microsoft.com/office/powerpoint/2010/main" val="2250034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lots of different jobs you can do as well as digging out on site. Being an archaeologist is a very varied profession. </a:t>
            </a:r>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18</a:t>
            </a:fld>
            <a:endParaRPr lang="en-GB"/>
          </a:p>
        </p:txBody>
      </p:sp>
    </p:spTree>
    <p:extLst>
      <p:ext uri="{BB962C8B-B14F-4D97-AF65-F5344CB8AC3E}">
        <p14:creationId xmlns:p14="http://schemas.microsoft.com/office/powerpoint/2010/main" val="4053291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3</a:t>
            </a:fld>
            <a:endParaRPr lang="en-GB"/>
          </a:p>
        </p:txBody>
      </p:sp>
    </p:spTree>
    <p:extLst>
      <p:ext uri="{BB962C8B-B14F-4D97-AF65-F5344CB8AC3E}">
        <p14:creationId xmlns:p14="http://schemas.microsoft.com/office/powerpoint/2010/main" val="641428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4</a:t>
            </a:fld>
            <a:endParaRPr lang="en-GB"/>
          </a:p>
        </p:txBody>
      </p:sp>
    </p:spTree>
    <p:extLst>
      <p:ext uri="{BB962C8B-B14F-4D97-AF65-F5344CB8AC3E}">
        <p14:creationId xmlns:p14="http://schemas.microsoft.com/office/powerpoint/2010/main" val="1168866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5</a:t>
            </a:fld>
            <a:endParaRPr lang="en-GB"/>
          </a:p>
        </p:txBody>
      </p:sp>
    </p:spTree>
    <p:extLst>
      <p:ext uri="{BB962C8B-B14F-4D97-AF65-F5344CB8AC3E}">
        <p14:creationId xmlns:p14="http://schemas.microsoft.com/office/powerpoint/2010/main" val="2559598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2,000 years ago, the Romans settled at East Wear Bay bringing lots of new ideas and ways of living with them. </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6</a:t>
            </a:fld>
            <a:endParaRPr lang="en-GB"/>
          </a:p>
        </p:txBody>
      </p:sp>
    </p:spTree>
    <p:extLst>
      <p:ext uri="{BB962C8B-B14F-4D97-AF65-F5344CB8AC3E}">
        <p14:creationId xmlns:p14="http://schemas.microsoft.com/office/powerpoint/2010/main" val="1869117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a:t>
            </a:r>
          </a:p>
          <a:p>
            <a:r>
              <a:rPr lang="en-US" dirty="0"/>
              <a:t>Most of the villa has now disappeared into the sea.</a:t>
            </a:r>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7</a:t>
            </a:fld>
            <a:endParaRPr lang="en-GB"/>
          </a:p>
        </p:txBody>
      </p:sp>
    </p:spTree>
    <p:extLst>
      <p:ext uri="{BB962C8B-B14F-4D97-AF65-F5344CB8AC3E}">
        <p14:creationId xmlns:p14="http://schemas.microsoft.com/office/powerpoint/2010/main" val="346272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was discovered over 100 years ago in 1924 by an archaeologist called Samuel </a:t>
            </a:r>
            <a:r>
              <a:rPr lang="en-US" dirty="0" err="1"/>
              <a:t>Winbolt</a:t>
            </a:r>
            <a:r>
              <a:rPr lang="en-US" dirty="0"/>
              <a:t> and his daughter Rosalind.</a:t>
            </a:r>
          </a:p>
          <a:p>
            <a:r>
              <a:rPr lang="en-US" dirty="0"/>
              <a:t>They uncovered a lot of the villa.</a:t>
            </a:r>
          </a:p>
          <a:p>
            <a:r>
              <a:rPr lang="en-US" dirty="0"/>
              <a:t>They are looking at some Roman roof tile in this picture.</a:t>
            </a:r>
            <a:endParaRPr lang="en-GB" dirty="0"/>
          </a:p>
          <a:p>
            <a:endParaRPr lang="en-GB" dirty="0"/>
          </a:p>
        </p:txBody>
      </p:sp>
      <p:sp>
        <p:nvSpPr>
          <p:cNvPr id="4" name="Slide Number Placeholder 3"/>
          <p:cNvSpPr>
            <a:spLocks noGrp="1"/>
          </p:cNvSpPr>
          <p:nvPr>
            <p:ph type="sldNum" sz="quarter" idx="5"/>
          </p:nvPr>
        </p:nvSpPr>
        <p:spPr/>
        <p:txBody>
          <a:bodyPr/>
          <a:lstStyle/>
          <a:p>
            <a:fld id="{9FDA16E8-FDBC-4B88-9679-BEB8325468D1}" type="slidenum">
              <a:rPr lang="en-GB" smtClean="0"/>
              <a:t>8</a:t>
            </a:fld>
            <a:endParaRPr lang="en-GB"/>
          </a:p>
        </p:txBody>
      </p:sp>
    </p:spTree>
    <p:extLst>
      <p:ext uri="{BB962C8B-B14F-4D97-AF65-F5344CB8AC3E}">
        <p14:creationId xmlns:p14="http://schemas.microsoft.com/office/powerpoint/2010/main" val="966019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is it that archaeologists do? Do you think there is anything that is missing here? Does any of this sound interesting?</a:t>
            </a:r>
          </a:p>
        </p:txBody>
      </p:sp>
      <p:sp>
        <p:nvSpPr>
          <p:cNvPr id="4" name="Slide Number Placeholder 3"/>
          <p:cNvSpPr>
            <a:spLocks noGrp="1"/>
          </p:cNvSpPr>
          <p:nvPr>
            <p:ph type="sldNum" sz="quarter" idx="5"/>
          </p:nvPr>
        </p:nvSpPr>
        <p:spPr/>
        <p:txBody>
          <a:bodyPr/>
          <a:lstStyle/>
          <a:p>
            <a:fld id="{9FDA16E8-FDBC-4B88-9679-BEB8325468D1}" type="slidenum">
              <a:rPr lang="en-GB" smtClean="0"/>
              <a:t>9</a:t>
            </a:fld>
            <a:endParaRPr lang="en-GB"/>
          </a:p>
        </p:txBody>
      </p:sp>
    </p:spTree>
    <p:extLst>
      <p:ext uri="{BB962C8B-B14F-4D97-AF65-F5344CB8AC3E}">
        <p14:creationId xmlns:p14="http://schemas.microsoft.com/office/powerpoint/2010/main" val="2853051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one thing that we do not do but we get asked all the time. Dinosaurs are much older than anything that archaeologists look at. We are interested in what humans have done.</a:t>
            </a:r>
          </a:p>
        </p:txBody>
      </p:sp>
      <p:sp>
        <p:nvSpPr>
          <p:cNvPr id="4" name="Slide Number Placeholder 3"/>
          <p:cNvSpPr>
            <a:spLocks noGrp="1"/>
          </p:cNvSpPr>
          <p:nvPr>
            <p:ph type="sldNum" sz="quarter" idx="5"/>
          </p:nvPr>
        </p:nvSpPr>
        <p:spPr/>
        <p:txBody>
          <a:bodyPr/>
          <a:lstStyle/>
          <a:p>
            <a:fld id="{9FDA16E8-FDBC-4B88-9679-BEB8325468D1}" type="slidenum">
              <a:rPr lang="en-GB" smtClean="0"/>
              <a:t>10</a:t>
            </a:fld>
            <a:endParaRPr lang="en-GB"/>
          </a:p>
        </p:txBody>
      </p:sp>
    </p:spTree>
    <p:extLst>
      <p:ext uri="{BB962C8B-B14F-4D97-AF65-F5344CB8AC3E}">
        <p14:creationId xmlns:p14="http://schemas.microsoft.com/office/powerpoint/2010/main" val="54680951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fi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pic>
        <p:nvPicPr>
          <p:cNvPr id="8" name="Picture 7" descr="A logo with red letters&#10;&#10;Description automatically generated">
            <a:extLst>
              <a:ext uri="{FF2B5EF4-FFF2-40B4-BE49-F238E27FC236}">
                <a16:creationId xmlns:a16="http://schemas.microsoft.com/office/drawing/2014/main" id="{1457F749-EC5D-70BE-9760-07105ABB40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10" name="Picture 9" descr="A colorful text on a white background&#10;&#10;Description automatically generated">
            <a:extLst>
              <a:ext uri="{FF2B5EF4-FFF2-40B4-BE49-F238E27FC236}">
                <a16:creationId xmlns:a16="http://schemas.microsoft.com/office/drawing/2014/main" id="{BEDC07A4-6BC5-0166-2C67-84D786CF767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11" name="Picture 10" descr="A white sign with red text&#10;&#10;Description automatically generated">
            <a:extLst>
              <a:ext uri="{FF2B5EF4-FFF2-40B4-BE49-F238E27FC236}">
                <a16:creationId xmlns:a16="http://schemas.microsoft.com/office/drawing/2014/main" id="{ECAA61D7-4888-82AE-B05D-A12B1ED1261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12" name="Picture 11" descr="A black and white logo&#10;&#10;Description automatically generated">
            <a:extLst>
              <a:ext uri="{FF2B5EF4-FFF2-40B4-BE49-F238E27FC236}">
                <a16:creationId xmlns:a16="http://schemas.microsoft.com/office/drawing/2014/main" id="{55FAE9E4-E140-74FD-9970-6812B7D424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13" name="Picture 12" descr="A logo with blue and green triangles&#10;&#10;Description automatically generated">
            <a:extLst>
              <a:ext uri="{FF2B5EF4-FFF2-40B4-BE49-F238E27FC236}">
                <a16:creationId xmlns:a16="http://schemas.microsoft.com/office/drawing/2014/main" id="{B4CF64F9-B6FA-F480-EA07-854BF00C63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14" name="Picture 13" descr="A blue and white logo&#10;&#10;Description automatically generated">
            <a:extLst>
              <a:ext uri="{FF2B5EF4-FFF2-40B4-BE49-F238E27FC236}">
                <a16:creationId xmlns:a16="http://schemas.microsoft.com/office/drawing/2014/main" id="{F0D521B2-2B36-DFE1-6898-F232505BA4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15" name="Picture 14" descr="A logo for a company&#10;&#10;Description automatically generated with medium confidence">
            <a:extLst>
              <a:ext uri="{FF2B5EF4-FFF2-40B4-BE49-F238E27FC236}">
                <a16:creationId xmlns:a16="http://schemas.microsoft.com/office/drawing/2014/main" id="{BCF7438D-04CB-EED7-B54A-C87116925FC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7" name="Picture 16" descr="A logo for a charity&#10;&#10;Description automatically generated">
            <a:extLst>
              <a:ext uri="{FF2B5EF4-FFF2-40B4-BE49-F238E27FC236}">
                <a16:creationId xmlns:a16="http://schemas.microsoft.com/office/drawing/2014/main" id="{B50B9E3E-555D-C636-6C4F-E008EC6BCE36}"/>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8" name="Picture 17" descr="A white hand with a face and eyes&#10;&#10;Description automatically generated">
            <a:extLst>
              <a:ext uri="{FF2B5EF4-FFF2-40B4-BE49-F238E27FC236}">
                <a16:creationId xmlns:a16="http://schemas.microsoft.com/office/drawing/2014/main" id="{F4D93CBF-4A3E-162E-E679-B03FFE0CD57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20" name="Picture 19" descr="A black background with white text&#10;&#10;Description automatically generated">
            <a:extLst>
              <a:ext uri="{FF2B5EF4-FFF2-40B4-BE49-F238E27FC236}">
                <a16:creationId xmlns:a16="http://schemas.microsoft.com/office/drawing/2014/main" id="{CBC5BC74-B17B-7046-C0AC-68FBE6832A06}"/>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23" name="Picture 22" descr="A black background with blue text&#10;&#10;Description automatically generated">
            <a:extLst>
              <a:ext uri="{FF2B5EF4-FFF2-40B4-BE49-F238E27FC236}">
                <a16:creationId xmlns:a16="http://schemas.microsoft.com/office/drawing/2014/main" id="{5F7D4AA6-952A-FA0E-08B5-294814CBCC67}"/>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Tree>
    <p:extLst>
      <p:ext uri="{BB962C8B-B14F-4D97-AF65-F5344CB8AC3E}">
        <p14:creationId xmlns:p14="http://schemas.microsoft.com/office/powerpoint/2010/main" val="95127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948234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4273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577229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2604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395715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548197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483257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52705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82485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46592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1E1CF3-D482-4D2A-AAD4-CF5BD5D4AB26}" type="datetimeFigureOut">
              <a:rPr lang="en-GB" smtClean="0"/>
              <a:t>08/09/2025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71732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1E1CF3-D482-4D2A-AAD4-CF5BD5D4AB26}" type="datetimeFigureOut">
              <a:rPr lang="en-GB" smtClean="0"/>
              <a:t>08/09/2025</a:t>
            </a:fld>
            <a:endParaRPr lang="en-GB"/>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C4A35409-5CDB-4624-89DF-D19BDE07EBF4}" type="slidenum">
              <a:rPr lang="en-GB" smtClean="0"/>
              <a:t>‹#›</a:t>
            </a:fld>
            <a:endParaRPr lang="en-GB" dirty="0"/>
          </a:p>
        </p:txBody>
      </p:sp>
    </p:spTree>
    <p:extLst>
      <p:ext uri="{BB962C8B-B14F-4D97-AF65-F5344CB8AC3E}">
        <p14:creationId xmlns:p14="http://schemas.microsoft.com/office/powerpoint/2010/main" val="1025962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1E1CF3-D482-4D2A-AAD4-CF5BD5D4AB26}" type="datetimeFigureOut">
              <a:rPr lang="en-GB" smtClean="0"/>
              <a:t>08/09/2025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401290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96550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4271951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71E1CF3-D482-4D2A-AAD4-CF5BD5D4AB26}" type="datetimeFigureOut">
              <a:rPr lang="en-GB" smtClean="0"/>
              <a:t>08/09/2025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4A35409-5CDB-4624-89DF-D19BDE07EBF4}" type="slidenum">
              <a:rPr lang="en-GB" smtClean="0"/>
              <a:t>‹#›</a:t>
            </a:fld>
            <a:endParaRPr lang="en-GB"/>
          </a:p>
        </p:txBody>
      </p:sp>
    </p:spTree>
    <p:extLst>
      <p:ext uri="{BB962C8B-B14F-4D97-AF65-F5344CB8AC3E}">
        <p14:creationId xmlns:p14="http://schemas.microsoft.com/office/powerpoint/2010/main" val="3231849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jpeg"/><Relationship Id="rId9" Type="http://schemas.openxmlformats.org/officeDocument/2006/relationships/image" Target="../media/image38.jpeg"/></Relationships>
</file>

<file path=ppt/slides/_rels/slide1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jpeg"/><Relationship Id="rId9" Type="http://schemas.openxmlformats.org/officeDocument/2006/relationships/image" Target="../media/image47.jpeg"/></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55.png"/><Relationship Id="rId4" Type="http://schemas.openxmlformats.org/officeDocument/2006/relationships/image" Target="../media/image49.jpeg"/><Relationship Id="rId9" Type="http://schemas.openxmlformats.org/officeDocument/2006/relationships/image" Target="../media/image54.jpeg"/></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58.JPG"/><Relationship Id="rId4" Type="http://schemas.openxmlformats.org/officeDocument/2006/relationships/image" Target="../media/image57.JPG"/></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65.jpeg"/><Relationship Id="rId4" Type="http://schemas.openxmlformats.org/officeDocument/2006/relationships/image" Target="../media/image64.jpeg"/></Relationships>
</file>

<file path=ppt/slides/_rels/slide1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jpeg"/><Relationship Id="rId7"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1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rdhct.org.uk/projects/a-town-unearthed/" TargetMode="External"/><Relationship Id="rId13" Type="http://schemas.openxmlformats.org/officeDocument/2006/relationships/hyperlink" Target="https://www.klook.com/en-GB/activity/94730-cairo-private-day-tour-historical-pyramids/?dd_referrer=https%3A%2F%2Fwww.google.com%2F" TargetMode="External"/><Relationship Id="rId18" Type="http://schemas.openxmlformats.org/officeDocument/2006/relationships/hyperlink" Target="https://www.completesafetysupplies.co.uk/protective-workwear-ppe-c67/hi-vis-jackets-parkers-c120/supertouch-hi-vis-jacket-with-id-map-pocket-orange-go-rt-3279-p1021" TargetMode="External"/><Relationship Id="rId3" Type="http://schemas.openxmlformats.org/officeDocument/2006/relationships/hyperlink" Target="http://www.disused-stations.org.uk/f/folkestone_warren/index.shtml" TargetMode="External"/><Relationship Id="rId7" Type="http://schemas.openxmlformats.org/officeDocument/2006/relationships/hyperlink" Target="https://eleanorscottarchaeology.com/els-archaeology-blog/2018/2/12/what-is-a-roman-villa" TargetMode="External"/><Relationship Id="rId12" Type="http://schemas.openxmlformats.org/officeDocument/2006/relationships/hyperlink" Target="https://www.cgtrader.com/3d-models/various/various-models/ancient-clay-pottery" TargetMode="External"/><Relationship Id="rId17" Type="http://schemas.openxmlformats.org/officeDocument/2006/relationships/hyperlink" Target="https://stock.adobe.com/uk/images/archaeological-excavations-man-and-finds-bones-of-a-skeleton-in-a-human-burial-working-tool-ruler-a-detail-of-ancient-research-prehistory/234540900" TargetMode="External"/><Relationship Id="rId2" Type="http://schemas.openxmlformats.org/officeDocument/2006/relationships/hyperlink" Target="https://folkestonejack.wordpress.com/tag/folkestone-triennial/" TargetMode="External"/><Relationship Id="rId16" Type="http://schemas.openxmlformats.org/officeDocument/2006/relationships/hyperlink" Target="https://www.yorkshiremuseum.org.uk/collections/collections-highlights/archaeology/" TargetMode="External"/><Relationship Id="rId1" Type="http://schemas.openxmlformats.org/officeDocument/2006/relationships/slideLayout" Target="../slideLayouts/slideLayout1.xml"/><Relationship Id="rId6" Type="http://schemas.openxmlformats.org/officeDocument/2006/relationships/hyperlink" Target="https://www.twinkl.co.uk/homework-help/history-homework-help/the-iron-age-facts-for-kids/what-were-homes-like-during-the-iron-age" TargetMode="External"/><Relationship Id="rId11" Type="http://schemas.openxmlformats.org/officeDocument/2006/relationships/hyperlink" Target="https://www.istockphoto.com/vector/funny-frightened-dinosaur-and-red-cross-mark-vector-illustration-gm841090638-137255759" TargetMode="External"/><Relationship Id="rId5" Type="http://schemas.openxmlformats.org/officeDocument/2006/relationships/hyperlink" Target="https://www.heritagegateway.org.uk/Gateway/Results_Single.aspx?uid=N5669&amp;resourceID=110" TargetMode="External"/><Relationship Id="rId15" Type="http://schemas.openxmlformats.org/officeDocument/2006/relationships/hyperlink" Target="https://www.linkedin.com/pulse/food-chain-real-pratik--5xpwf" TargetMode="External"/><Relationship Id="rId10" Type="http://schemas.openxmlformats.org/officeDocument/2006/relationships/hyperlink" Target="https://www.canterburytrust.co.uk/events/cba-festival-of-archaeology-site-open-day" TargetMode="External"/><Relationship Id="rId19" Type="http://schemas.openxmlformats.org/officeDocument/2006/relationships/hyperlink" Target="https://www.amazon.co.uk/1InTheOffice-Large-Binder-Colored-Capacity/dp/B07YF4HCPY" TargetMode="External"/><Relationship Id="rId4" Type="http://schemas.openxmlformats.org/officeDocument/2006/relationships/hyperlink" Target="https://www.kentonline.co.uk/folkestone/news/drone-pictures-show-site-of-roman-villa-mosaic-274128/" TargetMode="External"/><Relationship Id="rId9" Type="http://schemas.openxmlformats.org/officeDocument/2006/relationships/hyperlink" Target="https://numismatics.org/ocre/id/ric.4.ss.389?lang=en" TargetMode="External"/><Relationship Id="rId14" Type="http://schemas.openxmlformats.org/officeDocument/2006/relationships/hyperlink" Target="https://www.smithsonianmag.com/history/search-lost-hammer-led-largest-cache-roman-treasure-ever-found-britain-180967263/"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https://www.bestassignmentwriters.co.uk/blog/6-main-types-of-report-writing/"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F9ACC-B66D-CC8B-F0D1-FD69C5B82463}"/>
              </a:ext>
            </a:extLst>
          </p:cNvPr>
          <p:cNvSpPr>
            <a:spLocks noGrp="1"/>
          </p:cNvSpPr>
          <p:nvPr>
            <p:ph type="ctrTitle"/>
          </p:nvPr>
        </p:nvSpPr>
        <p:spPr>
          <a:xfrm>
            <a:off x="1667757" y="615374"/>
            <a:ext cx="7766936" cy="1646302"/>
          </a:xfrm>
        </p:spPr>
        <p:txBody>
          <a:bodyPr/>
          <a:lstStyle/>
          <a:p>
            <a:r>
              <a:rPr lang="en-GB" dirty="0"/>
              <a:t>	Careers in Archaeology</a:t>
            </a:r>
          </a:p>
        </p:txBody>
      </p:sp>
      <p:pic>
        <p:nvPicPr>
          <p:cNvPr id="2050" name="Picture 2" descr="Trowel Vectors &amp; Illustrations for Free Download | Freepik">
            <a:extLst>
              <a:ext uri="{FF2B5EF4-FFF2-40B4-BE49-F238E27FC236}">
                <a16:creationId xmlns:a16="http://schemas.microsoft.com/office/drawing/2014/main" id="{D9348C4D-B904-8069-24EB-1D45EE7BF9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7702" y="2929457"/>
            <a:ext cx="4714880" cy="1995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926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87F6B-A5DA-BC1D-9A96-33E3719BA5A2}"/>
              </a:ext>
            </a:extLst>
          </p:cNvPr>
          <p:cNvSpPr>
            <a:spLocks noGrp="1"/>
          </p:cNvSpPr>
          <p:nvPr>
            <p:ph type="title"/>
          </p:nvPr>
        </p:nvSpPr>
        <p:spPr>
          <a:xfrm>
            <a:off x="1117134" y="306951"/>
            <a:ext cx="8596668" cy="1320800"/>
          </a:xfrm>
        </p:spPr>
        <p:txBody>
          <a:bodyPr>
            <a:normAutofit fontScale="90000"/>
          </a:bodyPr>
          <a:lstStyle/>
          <a:p>
            <a:pPr algn="ctr"/>
            <a:r>
              <a:rPr lang="en-GB" dirty="0">
                <a:solidFill>
                  <a:schemeClr val="tx1"/>
                </a:solidFill>
              </a:rPr>
              <a:t>We don’t dig up dinosaurs</a:t>
            </a:r>
            <a:br>
              <a:rPr lang="en-GB" dirty="0">
                <a:solidFill>
                  <a:schemeClr val="tx1"/>
                </a:solidFill>
              </a:rPr>
            </a:br>
            <a:br>
              <a:rPr lang="en-GB" dirty="0">
                <a:solidFill>
                  <a:schemeClr val="tx1"/>
                </a:solidFill>
              </a:rPr>
            </a:br>
            <a:r>
              <a:rPr lang="en-GB" dirty="0">
                <a:solidFill>
                  <a:schemeClr val="tx1"/>
                </a:solidFill>
              </a:rPr>
              <a:t>That is a job for palaeontologists</a:t>
            </a:r>
          </a:p>
        </p:txBody>
      </p:sp>
      <p:pic>
        <p:nvPicPr>
          <p:cNvPr id="3" name="Picture 4" descr="Funny Frightened Dinosaur And Red Cross Mark Stock Illustration - Download  Image Now - Animal, Solution, Aspirations - iStock">
            <a:extLst>
              <a:ext uri="{FF2B5EF4-FFF2-40B4-BE49-F238E27FC236}">
                <a16:creationId xmlns:a16="http://schemas.microsoft.com/office/drawing/2014/main" id="{CF21781B-ED78-F268-ACA9-C336E3EEAF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958" y="2080468"/>
            <a:ext cx="4470581" cy="447058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19DFB99-080F-E2E8-C5C7-2D9D94FAB945}"/>
              </a:ext>
            </a:extLst>
          </p:cNvPr>
          <p:cNvSpPr txBox="1"/>
          <p:nvPr/>
        </p:nvSpPr>
        <p:spPr>
          <a:xfrm>
            <a:off x="3579962" y="6090249"/>
            <a:ext cx="715992" cy="215444"/>
          </a:xfrm>
          <a:prstGeom prst="rect">
            <a:avLst/>
          </a:prstGeom>
          <a:noFill/>
        </p:spPr>
        <p:txBody>
          <a:bodyPr wrap="square" rtlCol="0">
            <a:spAutoFit/>
          </a:bodyPr>
          <a:lstStyle/>
          <a:p>
            <a:r>
              <a:rPr lang="en-GB" sz="800" dirty="0">
                <a:latin typeface="+mj-lt"/>
              </a:rPr>
              <a:t>11</a:t>
            </a:r>
          </a:p>
        </p:txBody>
      </p:sp>
    </p:spTree>
    <p:extLst>
      <p:ext uri="{BB962C8B-B14F-4D97-AF65-F5344CB8AC3E}">
        <p14:creationId xmlns:p14="http://schemas.microsoft.com/office/powerpoint/2010/main" val="360996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391DE-E0DC-8B47-319C-A230AB77702F}"/>
              </a:ext>
            </a:extLst>
          </p:cNvPr>
          <p:cNvSpPr>
            <a:spLocks noGrp="1"/>
          </p:cNvSpPr>
          <p:nvPr>
            <p:ph type="title"/>
          </p:nvPr>
        </p:nvSpPr>
        <p:spPr>
          <a:xfrm>
            <a:off x="349267" y="426628"/>
            <a:ext cx="8596668" cy="1320800"/>
          </a:xfrm>
        </p:spPr>
        <p:txBody>
          <a:bodyPr/>
          <a:lstStyle/>
          <a:p>
            <a:r>
              <a:rPr lang="en-GB" dirty="0">
                <a:solidFill>
                  <a:schemeClr val="tx1"/>
                </a:solidFill>
              </a:rPr>
              <a:t>What do we find?</a:t>
            </a:r>
          </a:p>
        </p:txBody>
      </p:sp>
      <p:pic>
        <p:nvPicPr>
          <p:cNvPr id="8200" name="Picture 8" descr="The Hidden Value of 'Unextraordinary' Flint Collections | National Museum  of Ireland">
            <a:extLst>
              <a:ext uri="{FF2B5EF4-FFF2-40B4-BE49-F238E27FC236}">
                <a16:creationId xmlns:a16="http://schemas.microsoft.com/office/drawing/2014/main" id="{52666EFD-C984-5A7C-AD0E-912B24D9AB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24" y="4057345"/>
            <a:ext cx="4978943" cy="2800655"/>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Pyramids of Giza and the Sphinx: Facts about the ancient Egyptian monuments  | Live Science">
            <a:extLst>
              <a:ext uri="{FF2B5EF4-FFF2-40B4-BE49-F238E27FC236}">
                <a16:creationId xmlns:a16="http://schemas.microsoft.com/office/drawing/2014/main" id="{EB95A208-374A-3C7E-C4DE-D190F836BF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4680" y="432581"/>
            <a:ext cx="4746967" cy="2670169"/>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3D model Ancient clay pottery VR / AR / low-poly | CGTrader">
            <a:extLst>
              <a:ext uri="{FF2B5EF4-FFF2-40B4-BE49-F238E27FC236}">
                <a16:creationId xmlns:a16="http://schemas.microsoft.com/office/drawing/2014/main" id="{574D37D2-8922-74A2-A794-E72E911717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977" y="1395820"/>
            <a:ext cx="4427035" cy="248857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Money and Medals | British Museum">
            <a:extLst>
              <a:ext uri="{FF2B5EF4-FFF2-40B4-BE49-F238E27FC236}">
                <a16:creationId xmlns:a16="http://schemas.microsoft.com/office/drawing/2014/main" id="{CC75EF52-D330-7D2B-95A1-8BF301BDBC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73119" y="122798"/>
            <a:ext cx="3249261" cy="324926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AA29B62-2640-0748-E90B-E25E0A7BEC7A}"/>
              </a:ext>
            </a:extLst>
          </p:cNvPr>
          <p:cNvSpPr txBox="1"/>
          <p:nvPr/>
        </p:nvSpPr>
        <p:spPr>
          <a:xfrm>
            <a:off x="174811" y="3668946"/>
            <a:ext cx="500332" cy="215444"/>
          </a:xfrm>
          <a:prstGeom prst="rect">
            <a:avLst/>
          </a:prstGeom>
          <a:noFill/>
        </p:spPr>
        <p:txBody>
          <a:bodyPr wrap="square" rtlCol="0">
            <a:spAutoFit/>
          </a:bodyPr>
          <a:lstStyle/>
          <a:p>
            <a:r>
              <a:rPr lang="en-GB" sz="800" dirty="0">
                <a:latin typeface="+mj-lt"/>
              </a:rPr>
              <a:t>12</a:t>
            </a:r>
          </a:p>
        </p:txBody>
      </p:sp>
      <p:sp>
        <p:nvSpPr>
          <p:cNvPr id="4" name="TextBox 3">
            <a:extLst>
              <a:ext uri="{FF2B5EF4-FFF2-40B4-BE49-F238E27FC236}">
                <a16:creationId xmlns:a16="http://schemas.microsoft.com/office/drawing/2014/main" id="{052DF941-5107-ED78-90B0-305254244B12}"/>
              </a:ext>
            </a:extLst>
          </p:cNvPr>
          <p:cNvSpPr txBox="1"/>
          <p:nvPr/>
        </p:nvSpPr>
        <p:spPr>
          <a:xfrm>
            <a:off x="4026499" y="1028461"/>
            <a:ext cx="621102" cy="215444"/>
          </a:xfrm>
          <a:prstGeom prst="rect">
            <a:avLst/>
          </a:prstGeom>
          <a:noFill/>
        </p:spPr>
        <p:txBody>
          <a:bodyPr wrap="square" rtlCol="0">
            <a:spAutoFit/>
          </a:bodyPr>
          <a:lstStyle/>
          <a:p>
            <a:r>
              <a:rPr lang="en-GB" sz="800" dirty="0">
                <a:latin typeface="+mj-lt"/>
              </a:rPr>
              <a:t>13</a:t>
            </a:r>
          </a:p>
        </p:txBody>
      </p:sp>
      <p:sp>
        <p:nvSpPr>
          <p:cNvPr id="5" name="TextBox 4">
            <a:extLst>
              <a:ext uri="{FF2B5EF4-FFF2-40B4-BE49-F238E27FC236}">
                <a16:creationId xmlns:a16="http://schemas.microsoft.com/office/drawing/2014/main" id="{5763ECF1-C080-EBB2-A72D-70BA52B74FB0}"/>
              </a:ext>
            </a:extLst>
          </p:cNvPr>
          <p:cNvSpPr txBox="1"/>
          <p:nvPr/>
        </p:nvSpPr>
        <p:spPr>
          <a:xfrm>
            <a:off x="8445261" y="3183658"/>
            <a:ext cx="638354" cy="215444"/>
          </a:xfrm>
          <a:prstGeom prst="rect">
            <a:avLst/>
          </a:prstGeom>
          <a:noFill/>
        </p:spPr>
        <p:txBody>
          <a:bodyPr wrap="square" rtlCol="0">
            <a:spAutoFit/>
          </a:bodyPr>
          <a:lstStyle/>
          <a:p>
            <a:r>
              <a:rPr lang="en-GB" sz="800" dirty="0">
                <a:latin typeface="+mj-lt"/>
              </a:rPr>
              <a:t>14</a:t>
            </a:r>
          </a:p>
        </p:txBody>
      </p:sp>
      <p:sp>
        <p:nvSpPr>
          <p:cNvPr id="6" name="TextBox 5">
            <a:extLst>
              <a:ext uri="{FF2B5EF4-FFF2-40B4-BE49-F238E27FC236}">
                <a16:creationId xmlns:a16="http://schemas.microsoft.com/office/drawing/2014/main" id="{E30E0E79-36AE-E815-C640-D22287C19E29}"/>
              </a:ext>
            </a:extLst>
          </p:cNvPr>
          <p:cNvSpPr txBox="1"/>
          <p:nvPr/>
        </p:nvSpPr>
        <p:spPr>
          <a:xfrm>
            <a:off x="424977" y="6561750"/>
            <a:ext cx="817227" cy="215444"/>
          </a:xfrm>
          <a:prstGeom prst="rect">
            <a:avLst/>
          </a:prstGeom>
          <a:noFill/>
        </p:spPr>
        <p:txBody>
          <a:bodyPr wrap="square" rtlCol="0">
            <a:spAutoFit/>
          </a:bodyPr>
          <a:lstStyle/>
          <a:p>
            <a:r>
              <a:rPr lang="en-GB" sz="800" dirty="0">
                <a:latin typeface="+mj-lt"/>
              </a:rPr>
              <a:t>15</a:t>
            </a:r>
          </a:p>
        </p:txBody>
      </p:sp>
      <p:sp>
        <p:nvSpPr>
          <p:cNvPr id="7" name="TextBox 6">
            <a:extLst>
              <a:ext uri="{FF2B5EF4-FFF2-40B4-BE49-F238E27FC236}">
                <a16:creationId xmlns:a16="http://schemas.microsoft.com/office/drawing/2014/main" id="{CFB07A95-41C9-4E78-9012-5D8490F44ACE}"/>
              </a:ext>
            </a:extLst>
          </p:cNvPr>
          <p:cNvSpPr txBox="1"/>
          <p:nvPr/>
        </p:nvSpPr>
        <p:spPr>
          <a:xfrm>
            <a:off x="5035117" y="6209975"/>
            <a:ext cx="612475" cy="215444"/>
          </a:xfrm>
          <a:prstGeom prst="rect">
            <a:avLst/>
          </a:prstGeom>
          <a:noFill/>
        </p:spPr>
        <p:txBody>
          <a:bodyPr wrap="square" rtlCol="0">
            <a:spAutoFit/>
          </a:bodyPr>
          <a:lstStyle/>
          <a:p>
            <a:r>
              <a:rPr lang="en-GB" sz="800" dirty="0">
                <a:latin typeface="+mj-lt"/>
              </a:rPr>
              <a:t>16</a:t>
            </a:r>
          </a:p>
        </p:txBody>
      </p:sp>
      <p:sp>
        <p:nvSpPr>
          <p:cNvPr id="8" name="TextBox 7">
            <a:extLst>
              <a:ext uri="{FF2B5EF4-FFF2-40B4-BE49-F238E27FC236}">
                <a16:creationId xmlns:a16="http://schemas.microsoft.com/office/drawing/2014/main" id="{E7A0D586-FAC9-324F-BCAC-64F093171E5C}"/>
              </a:ext>
            </a:extLst>
          </p:cNvPr>
          <p:cNvSpPr txBox="1"/>
          <p:nvPr/>
        </p:nvSpPr>
        <p:spPr>
          <a:xfrm>
            <a:off x="6648163" y="6454028"/>
            <a:ext cx="582193" cy="215444"/>
          </a:xfrm>
          <a:prstGeom prst="rect">
            <a:avLst/>
          </a:prstGeom>
          <a:noFill/>
        </p:spPr>
        <p:txBody>
          <a:bodyPr wrap="square" rtlCol="0">
            <a:spAutoFit/>
          </a:bodyPr>
          <a:lstStyle/>
          <a:p>
            <a:r>
              <a:rPr lang="en-GB" sz="800" dirty="0">
                <a:latin typeface="+mj-lt"/>
              </a:rPr>
              <a:t>17</a:t>
            </a:r>
          </a:p>
        </p:txBody>
      </p:sp>
      <p:pic>
        <p:nvPicPr>
          <p:cNvPr id="1026" name="Picture 2">
            <a:extLst>
              <a:ext uri="{FF2B5EF4-FFF2-40B4-BE49-F238E27FC236}">
                <a16:creationId xmlns:a16="http://schemas.microsoft.com/office/drawing/2014/main" id="{8F4B2E21-C63F-25D6-90F7-95A9C1D86E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5828" y="4078280"/>
            <a:ext cx="1656888" cy="21572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skeleton in the dirt&#10;&#10;AI-generated content may be incorrect.">
            <a:extLst>
              <a:ext uri="{FF2B5EF4-FFF2-40B4-BE49-F238E27FC236}">
                <a16:creationId xmlns:a16="http://schemas.microsoft.com/office/drawing/2014/main" id="{F542F8E5-D9F5-CE74-B528-6E0CDEC689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9259" y="3480010"/>
            <a:ext cx="4599487" cy="3206929"/>
          </a:xfrm>
          <a:prstGeom prst="rect">
            <a:avLst/>
          </a:prstGeom>
        </p:spPr>
      </p:pic>
    </p:spTree>
    <p:extLst>
      <p:ext uri="{BB962C8B-B14F-4D97-AF65-F5344CB8AC3E}">
        <p14:creationId xmlns:p14="http://schemas.microsoft.com/office/powerpoint/2010/main" val="2283522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CE9C2-47C8-CA8C-6482-5061844383CA}"/>
              </a:ext>
            </a:extLst>
          </p:cNvPr>
          <p:cNvSpPr>
            <a:spLocks noGrp="1"/>
          </p:cNvSpPr>
          <p:nvPr>
            <p:ph type="title"/>
          </p:nvPr>
        </p:nvSpPr>
        <p:spPr>
          <a:xfrm>
            <a:off x="2396663" y="1611380"/>
            <a:ext cx="8596668" cy="3403600"/>
          </a:xfrm>
        </p:spPr>
        <p:txBody>
          <a:bodyPr/>
          <a:lstStyle/>
          <a:p>
            <a:r>
              <a:rPr lang="en-GB" dirty="0">
                <a:solidFill>
                  <a:schemeClr val="tx1"/>
                </a:solidFill>
              </a:rPr>
              <a:t>What tools do we use?</a:t>
            </a:r>
          </a:p>
        </p:txBody>
      </p:sp>
      <p:pic>
        <p:nvPicPr>
          <p:cNvPr id="3074" name="Picture 2" descr="Vector Illustration of Trowel Hand Tool for Digging, Smoothing Material">
            <a:extLst>
              <a:ext uri="{FF2B5EF4-FFF2-40B4-BE49-F238E27FC236}">
                <a16:creationId xmlns:a16="http://schemas.microsoft.com/office/drawing/2014/main" id="{9BDB232B-5A4F-797E-AEDD-F733121660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06847" y="1712049"/>
            <a:ext cx="1078532" cy="51469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B1DEB965-CA05-34E3-3702-45E6B6F6936B}"/>
              </a:ext>
            </a:extLst>
          </p:cNvPr>
          <p:cNvSpPr>
            <a:spLocks noGrp="1"/>
          </p:cNvSpPr>
          <p:nvPr>
            <p:ph type="body" idx="1"/>
          </p:nvPr>
        </p:nvSpPr>
        <p:spPr>
          <a:xfrm>
            <a:off x="793599" y="588973"/>
            <a:ext cx="1305028" cy="1085454"/>
          </a:xfrm>
        </p:spPr>
        <p:txBody>
          <a:bodyPr>
            <a:normAutofit/>
          </a:bodyPr>
          <a:lstStyle/>
          <a:p>
            <a:r>
              <a:rPr lang="en-GB" sz="2400" dirty="0"/>
              <a:t>Trowels</a:t>
            </a:r>
          </a:p>
        </p:txBody>
      </p:sp>
      <p:pic>
        <p:nvPicPr>
          <p:cNvPr id="3076" name="Picture 4" descr="Paintbrush Clipart PNG, Vector, PSD, and Clipart With Transparent  Background for Free Download | Pngtree">
            <a:extLst>
              <a:ext uri="{FF2B5EF4-FFF2-40B4-BE49-F238E27FC236}">
                <a16:creationId xmlns:a16="http://schemas.microsoft.com/office/drawing/2014/main" id="{A279DF0D-BC27-DC8F-85FF-9B4C3C0347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2006" y="1275103"/>
            <a:ext cx="1074071" cy="107407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80B694C-A1E6-4B3F-BD21-29C004865A33}"/>
              </a:ext>
            </a:extLst>
          </p:cNvPr>
          <p:cNvSpPr txBox="1"/>
          <p:nvPr/>
        </p:nvSpPr>
        <p:spPr>
          <a:xfrm>
            <a:off x="4562511" y="304195"/>
            <a:ext cx="1570534" cy="461665"/>
          </a:xfrm>
          <a:prstGeom prst="rect">
            <a:avLst/>
          </a:prstGeom>
          <a:noFill/>
        </p:spPr>
        <p:txBody>
          <a:bodyPr wrap="square" rtlCol="0">
            <a:spAutoFit/>
          </a:bodyPr>
          <a:lstStyle/>
          <a:p>
            <a:r>
              <a:rPr lang="en-GB" sz="2400" dirty="0"/>
              <a:t>Brushes</a:t>
            </a:r>
          </a:p>
        </p:txBody>
      </p:sp>
      <p:pic>
        <p:nvPicPr>
          <p:cNvPr id="3078" name="Picture 6" descr="Ancient Brush">
            <a:extLst>
              <a:ext uri="{FF2B5EF4-FFF2-40B4-BE49-F238E27FC236}">
                <a16:creationId xmlns:a16="http://schemas.microsoft.com/office/drawing/2014/main" id="{D799AA6E-4383-DFF9-C5F7-13A06254BC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7218" y="765860"/>
            <a:ext cx="731680" cy="73168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Dust Brush Drawing Stick Figure Small Fresh PNG Images | PSD Free Download  - Pikbest">
            <a:extLst>
              <a:ext uri="{FF2B5EF4-FFF2-40B4-BE49-F238E27FC236}">
                <a16:creationId xmlns:a16="http://schemas.microsoft.com/office/drawing/2014/main" id="{6D66FD95-C2CB-7DC6-57F7-FC19050ED5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2269" y="888295"/>
            <a:ext cx="1338444" cy="13384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04E4F71-E84D-945A-EA79-4ED2DACEBAEE}"/>
              </a:ext>
            </a:extLst>
          </p:cNvPr>
          <p:cNvSpPr txBox="1"/>
          <p:nvPr/>
        </p:nvSpPr>
        <p:spPr>
          <a:xfrm>
            <a:off x="8375250" y="959742"/>
            <a:ext cx="1696407" cy="461665"/>
          </a:xfrm>
          <a:prstGeom prst="rect">
            <a:avLst/>
          </a:prstGeom>
          <a:noFill/>
        </p:spPr>
        <p:txBody>
          <a:bodyPr wrap="square" rtlCol="0">
            <a:spAutoFit/>
          </a:bodyPr>
          <a:lstStyle/>
          <a:p>
            <a:r>
              <a:rPr lang="en-GB" sz="2400" dirty="0"/>
              <a:t>Spades</a:t>
            </a:r>
          </a:p>
        </p:txBody>
      </p:sp>
      <p:pic>
        <p:nvPicPr>
          <p:cNvPr id="3084" name="Picture 12" descr="Cartoon Shovel In Dirt Stock Clipart | Royalty-Free | FreeImages">
            <a:extLst>
              <a:ext uri="{FF2B5EF4-FFF2-40B4-BE49-F238E27FC236}">
                <a16:creationId xmlns:a16="http://schemas.microsoft.com/office/drawing/2014/main" id="{19C97BD4-670D-8435-F9E5-BF10406719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73259" y="1653342"/>
            <a:ext cx="1209055" cy="180291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Gardening mattock watercolor style vector illustration isolated on white  background. Simple mattock clipart. Garden tools watercolor cartoon  drawing. Farmhouse clipart. Pickaxe mining tool 11065025 Vector Art at  Vecteezy">
            <a:extLst>
              <a:ext uri="{FF2B5EF4-FFF2-40B4-BE49-F238E27FC236}">
                <a16:creationId xmlns:a16="http://schemas.microsoft.com/office/drawing/2014/main" id="{BD13F081-C80C-E6F9-B1F5-DC4C58C1A9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586" y="4276874"/>
            <a:ext cx="2204614" cy="132276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D27B59A-9A53-E638-CED1-C9F1ABD82429}"/>
              </a:ext>
            </a:extLst>
          </p:cNvPr>
          <p:cNvSpPr txBox="1"/>
          <p:nvPr/>
        </p:nvSpPr>
        <p:spPr>
          <a:xfrm>
            <a:off x="532962" y="3669693"/>
            <a:ext cx="1863701" cy="461665"/>
          </a:xfrm>
          <a:prstGeom prst="rect">
            <a:avLst/>
          </a:prstGeom>
          <a:noFill/>
        </p:spPr>
        <p:txBody>
          <a:bodyPr wrap="square" rtlCol="0">
            <a:spAutoFit/>
          </a:bodyPr>
          <a:lstStyle/>
          <a:p>
            <a:r>
              <a:rPr lang="en-GB" sz="2400" dirty="0"/>
              <a:t>Mattocks</a:t>
            </a:r>
          </a:p>
        </p:txBody>
      </p:sp>
      <p:pic>
        <p:nvPicPr>
          <p:cNvPr id="3088" name="Picture 16" descr="hand shovel icon:: tasmeemME.com">
            <a:extLst>
              <a:ext uri="{FF2B5EF4-FFF2-40B4-BE49-F238E27FC236}">
                <a16:creationId xmlns:a16="http://schemas.microsoft.com/office/drawing/2014/main" id="{D2A04B01-1F8D-499B-EE94-DCB0ECDEB25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82108" y="5292916"/>
            <a:ext cx="1472113" cy="14721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2E59568-6732-24FD-C63B-AF355249CE2A}"/>
              </a:ext>
            </a:extLst>
          </p:cNvPr>
          <p:cNvSpPr txBox="1"/>
          <p:nvPr/>
        </p:nvSpPr>
        <p:spPr>
          <a:xfrm>
            <a:off x="2987446" y="4707426"/>
            <a:ext cx="2031225" cy="461665"/>
          </a:xfrm>
          <a:prstGeom prst="rect">
            <a:avLst/>
          </a:prstGeom>
          <a:noFill/>
        </p:spPr>
        <p:txBody>
          <a:bodyPr wrap="square" rtlCol="0">
            <a:spAutoFit/>
          </a:bodyPr>
          <a:lstStyle/>
          <a:p>
            <a:r>
              <a:rPr lang="en-GB" sz="2400" dirty="0"/>
              <a:t>Hand Shovels</a:t>
            </a:r>
          </a:p>
        </p:txBody>
      </p:sp>
      <p:pic>
        <p:nvPicPr>
          <p:cNvPr id="3090" name="Picture 18" descr="Wheelbarrow">
            <a:extLst>
              <a:ext uri="{FF2B5EF4-FFF2-40B4-BE49-F238E27FC236}">
                <a16:creationId xmlns:a16="http://schemas.microsoft.com/office/drawing/2014/main" id="{E1807E10-57B5-BCB0-1B6C-3EA22BD77E2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27673" y="5014980"/>
            <a:ext cx="1637211" cy="753117"/>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Bucket Clipart Images - Free Download on Freepik">
            <a:extLst>
              <a:ext uri="{FF2B5EF4-FFF2-40B4-BE49-F238E27FC236}">
                <a16:creationId xmlns:a16="http://schemas.microsoft.com/office/drawing/2014/main" id="{44F906F8-0BDC-C50D-D854-6A52877CE45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33045" y="5122707"/>
            <a:ext cx="868234" cy="75311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3EA6E6D-B738-D18E-5961-52C8A7C3F6D4}"/>
              </a:ext>
            </a:extLst>
          </p:cNvPr>
          <p:cNvSpPr txBox="1"/>
          <p:nvPr/>
        </p:nvSpPr>
        <p:spPr>
          <a:xfrm>
            <a:off x="5846082" y="4376346"/>
            <a:ext cx="3662253" cy="461665"/>
          </a:xfrm>
          <a:prstGeom prst="rect">
            <a:avLst/>
          </a:prstGeom>
          <a:noFill/>
        </p:spPr>
        <p:txBody>
          <a:bodyPr wrap="square" rtlCol="0">
            <a:spAutoFit/>
          </a:bodyPr>
          <a:lstStyle/>
          <a:p>
            <a:r>
              <a:rPr lang="en-GB" sz="2400" dirty="0"/>
              <a:t>Buckets &amp; Wheelbarrows</a:t>
            </a:r>
          </a:p>
        </p:txBody>
      </p:sp>
    </p:spTree>
    <p:extLst>
      <p:ext uri="{BB962C8B-B14F-4D97-AF65-F5344CB8AC3E}">
        <p14:creationId xmlns:p14="http://schemas.microsoft.com/office/powerpoint/2010/main" val="3423087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C2F8B-562D-13FF-8BBF-1E2524B82947}"/>
              </a:ext>
            </a:extLst>
          </p:cNvPr>
          <p:cNvSpPr>
            <a:spLocks noGrp="1"/>
          </p:cNvSpPr>
          <p:nvPr>
            <p:ph type="title"/>
          </p:nvPr>
        </p:nvSpPr>
        <p:spPr>
          <a:xfrm>
            <a:off x="2347894" y="-936640"/>
            <a:ext cx="9311263" cy="3403600"/>
          </a:xfrm>
        </p:spPr>
        <p:txBody>
          <a:bodyPr/>
          <a:lstStyle/>
          <a:p>
            <a:r>
              <a:rPr lang="en-GB" dirty="0">
                <a:solidFill>
                  <a:schemeClr val="tx1"/>
                </a:solidFill>
              </a:rPr>
              <a:t>What do we wear on site?</a:t>
            </a:r>
          </a:p>
        </p:txBody>
      </p:sp>
      <p:pic>
        <p:nvPicPr>
          <p:cNvPr id="5122" name="Picture 2" descr="Yellow Hard Hat Worker Safety Flat Stock Vector (Royalty Free) 471988966 |  Shutterstock">
            <a:extLst>
              <a:ext uri="{FF2B5EF4-FFF2-40B4-BE49-F238E27FC236}">
                <a16:creationId xmlns:a16="http://schemas.microsoft.com/office/drawing/2014/main" id="{BDB432DF-901B-1B27-60FD-010DB7EE02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745"/>
          <a:stretch/>
        </p:blipFill>
        <p:spPr bwMode="auto">
          <a:xfrm>
            <a:off x="4296658" y="1026673"/>
            <a:ext cx="1773191" cy="177319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Safety Vest Clipart Transparent PNG Hd, Orange Safety Vest Icon Flat Style,  Safety Icons, Style Icons, Orange Icons PNG Image For Free Download |  Safety vest, Fashion flats, Orange icons:)">
            <a:extLst>
              <a:ext uri="{FF2B5EF4-FFF2-40B4-BE49-F238E27FC236}">
                <a16:creationId xmlns:a16="http://schemas.microsoft.com/office/drawing/2014/main" id="{57712FF8-5780-4A4B-E22E-6AA9418D43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5173" y="1318867"/>
            <a:ext cx="2296180" cy="22961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preview">
            <a:extLst>
              <a:ext uri="{FF2B5EF4-FFF2-40B4-BE49-F238E27FC236}">
                <a16:creationId xmlns:a16="http://schemas.microsoft.com/office/drawing/2014/main" id="{79155C51-F291-0913-D058-F414983E16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2983" y="2663666"/>
            <a:ext cx="3640542" cy="2730224"/>
          </a:xfrm>
          <a:prstGeom prst="rect">
            <a:avLst/>
          </a:prstGeom>
          <a:noFill/>
          <a:ln>
            <a:noFill/>
          </a:ln>
        </p:spPr>
      </p:pic>
      <p:pic>
        <p:nvPicPr>
          <p:cNvPr id="5130" name="Picture 10" descr="9,800+ Safety Goggles Stock Illustrations, Royalty-Free Vector Graphics &amp; Clip  Art - iStock | Safety glasses isolated, Safety glasses icon, Safety glasses  construction">
            <a:extLst>
              <a:ext uri="{FF2B5EF4-FFF2-40B4-BE49-F238E27FC236}">
                <a16:creationId xmlns:a16="http://schemas.microsoft.com/office/drawing/2014/main" id="{96E03A9A-E79C-9B2D-A4BE-57642C11D2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974" y="4251167"/>
            <a:ext cx="2147124" cy="1431416"/>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Objects Clipart-pair of blue gloves clip art">
            <a:extLst>
              <a:ext uri="{FF2B5EF4-FFF2-40B4-BE49-F238E27FC236}">
                <a16:creationId xmlns:a16="http://schemas.microsoft.com/office/drawing/2014/main" id="{ADCB6062-2309-B757-D7D5-D8475218D07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3666" y="4245905"/>
            <a:ext cx="1478987" cy="130150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artoon yellow work boots Royalty Free Vector Image">
            <a:extLst>
              <a:ext uri="{FF2B5EF4-FFF2-40B4-BE49-F238E27FC236}">
                <a16:creationId xmlns:a16="http://schemas.microsoft.com/office/drawing/2014/main" id="{68B594DC-3A68-8A8F-50AE-286FD2C8657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10076"/>
          <a:stretch/>
        </p:blipFill>
        <p:spPr bwMode="auto">
          <a:xfrm>
            <a:off x="4528335" y="5393890"/>
            <a:ext cx="1507564" cy="146411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6A5526B-8332-062A-475F-FF7647A96100}"/>
              </a:ext>
            </a:extLst>
          </p:cNvPr>
          <p:cNvSpPr txBox="1"/>
          <p:nvPr/>
        </p:nvSpPr>
        <p:spPr>
          <a:xfrm>
            <a:off x="414958" y="3813334"/>
            <a:ext cx="526212" cy="215444"/>
          </a:xfrm>
          <a:prstGeom prst="rect">
            <a:avLst/>
          </a:prstGeom>
          <a:noFill/>
        </p:spPr>
        <p:txBody>
          <a:bodyPr wrap="square" rtlCol="0">
            <a:spAutoFit/>
          </a:bodyPr>
          <a:lstStyle/>
          <a:p>
            <a:r>
              <a:rPr lang="en-GB" sz="800" dirty="0">
                <a:latin typeface="+mj-lt"/>
              </a:rPr>
              <a:t>18</a:t>
            </a:r>
          </a:p>
        </p:txBody>
      </p:sp>
      <p:pic>
        <p:nvPicPr>
          <p:cNvPr id="2052" name="Picture 4" descr="Supertouch Hi Vis Jacket With ID &amp; Map Pocket Orange GO/RT 3279">
            <a:extLst>
              <a:ext uri="{FF2B5EF4-FFF2-40B4-BE49-F238E27FC236}">
                <a16:creationId xmlns:a16="http://schemas.microsoft.com/office/drawing/2014/main" id="{998E3E53-EEBA-0115-9771-DD9CFCABAA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974" y="1764618"/>
            <a:ext cx="2348770" cy="23487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34D9759-CAA0-A078-CF75-4A21D39933DA}"/>
              </a:ext>
            </a:extLst>
          </p:cNvPr>
          <p:cNvSpPr txBox="1"/>
          <p:nvPr/>
        </p:nvSpPr>
        <p:spPr>
          <a:xfrm>
            <a:off x="3102374" y="5178446"/>
            <a:ext cx="629729" cy="215444"/>
          </a:xfrm>
          <a:prstGeom prst="rect">
            <a:avLst/>
          </a:prstGeom>
          <a:noFill/>
        </p:spPr>
        <p:txBody>
          <a:bodyPr wrap="square" rtlCol="0">
            <a:spAutoFit/>
          </a:bodyPr>
          <a:lstStyle/>
          <a:p>
            <a:r>
              <a:rPr lang="en-GB" sz="800" dirty="0">
                <a:latin typeface="+mj-lt"/>
              </a:rPr>
              <a:t>19</a:t>
            </a:r>
          </a:p>
        </p:txBody>
      </p:sp>
    </p:spTree>
    <p:extLst>
      <p:ext uri="{BB962C8B-B14F-4D97-AF65-F5344CB8AC3E}">
        <p14:creationId xmlns:p14="http://schemas.microsoft.com/office/powerpoint/2010/main" val="4239666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77998CB-2CEE-F895-083A-E3AC4B2A6EDE}"/>
              </a:ext>
            </a:extLst>
          </p:cNvPr>
          <p:cNvSpPr>
            <a:spLocks noGrp="1"/>
          </p:cNvSpPr>
          <p:nvPr>
            <p:ph type="body" idx="1"/>
          </p:nvPr>
        </p:nvSpPr>
        <p:spPr>
          <a:xfrm>
            <a:off x="398129" y="2411255"/>
            <a:ext cx="8596668" cy="1570962"/>
          </a:xfrm>
        </p:spPr>
        <p:txBody>
          <a:bodyPr>
            <a:noAutofit/>
          </a:bodyPr>
          <a:lstStyle/>
          <a:p>
            <a:endParaRPr lang="en-GB" sz="2400" dirty="0"/>
          </a:p>
          <a:p>
            <a:endParaRPr lang="en-GB" sz="2400" dirty="0"/>
          </a:p>
          <a:p>
            <a:endParaRPr lang="en-GB" sz="2400" dirty="0"/>
          </a:p>
          <a:p>
            <a:endParaRPr lang="en-GB" sz="2400" dirty="0"/>
          </a:p>
          <a:p>
            <a:endParaRPr lang="en-GB" sz="2400" dirty="0"/>
          </a:p>
        </p:txBody>
      </p:sp>
      <p:pic>
        <p:nvPicPr>
          <p:cNvPr id="4" name="Picture 3" descr="A picture containing ground, outdoor, chain&#10;&#10;Description automatically generated">
            <a:extLst>
              <a:ext uri="{FF2B5EF4-FFF2-40B4-BE49-F238E27FC236}">
                <a16:creationId xmlns:a16="http://schemas.microsoft.com/office/drawing/2014/main" id="{F8F41F58-863F-AC1E-2DFB-6735766B70C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5811" y="205019"/>
            <a:ext cx="4235512" cy="3548473"/>
          </a:xfrm>
          <a:prstGeom prst="rect">
            <a:avLst/>
          </a:prstGeom>
          <a:noFill/>
          <a:ln>
            <a:noFill/>
          </a:ln>
        </p:spPr>
      </p:pic>
      <p:pic>
        <p:nvPicPr>
          <p:cNvPr id="6" name="Picture 5" descr="A person in a hard hat sitting on a dirt surface&#10;&#10;Description automatically generated">
            <a:extLst>
              <a:ext uri="{FF2B5EF4-FFF2-40B4-BE49-F238E27FC236}">
                <a16:creationId xmlns:a16="http://schemas.microsoft.com/office/drawing/2014/main" id="{1093D986-8F85-7052-074D-7A5324C4CA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967" y="4088680"/>
            <a:ext cx="3243444" cy="2432583"/>
          </a:xfrm>
          <a:prstGeom prst="rect">
            <a:avLst/>
          </a:prstGeom>
        </p:spPr>
      </p:pic>
      <p:pic>
        <p:nvPicPr>
          <p:cNvPr id="6146" name="Picture 2" descr="Pencil Icon Eraser Pen Flat Design And Back To School Concept On White  Background Stock Illustration - Download Image Now - iStock">
            <a:extLst>
              <a:ext uri="{FF2B5EF4-FFF2-40B4-BE49-F238E27FC236}">
                <a16:creationId xmlns:a16="http://schemas.microsoft.com/office/drawing/2014/main" id="{7EECA2FF-A09C-CF05-EA0C-2F20BAEA82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0962" y="1101193"/>
            <a:ext cx="1869813" cy="186981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Back to school Element,Outline and Colored Ruler,Educational clip art .  11998915 Vector Art at Vecteezy">
            <a:extLst>
              <a:ext uri="{FF2B5EF4-FFF2-40B4-BE49-F238E27FC236}">
                <a16:creationId xmlns:a16="http://schemas.microsoft.com/office/drawing/2014/main" id="{DADF33EF-2684-4223-1F71-E1EE254DF8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44159">
            <a:off x="3620613" y="4563186"/>
            <a:ext cx="4229555" cy="200243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lip Art: Tools: Tape Measure Clipart Panda Free Clipart Images Clip  art, Free clip art, Construction theme party">
            <a:extLst>
              <a:ext uri="{FF2B5EF4-FFF2-40B4-BE49-F238E27FC236}">
                <a16:creationId xmlns:a16="http://schemas.microsoft.com/office/drawing/2014/main" id="{A16FBE3B-6D5C-98CC-86E7-D31D755B80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11506" y="4062050"/>
            <a:ext cx="3294080" cy="178703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lipboard Clipart – Clipartxtras throughout Clipboard Clipart ... png for  Free Download | DLPNG | Clip art, Paper doll template, Note paper">
            <a:extLst>
              <a:ext uri="{FF2B5EF4-FFF2-40B4-BE49-F238E27FC236}">
                <a16:creationId xmlns:a16="http://schemas.microsoft.com/office/drawing/2014/main" id="{F58B79C9-9796-3A45-CD13-D1797F4122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4734" y="391155"/>
            <a:ext cx="2805694" cy="40402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1InTheOffice Large Metal Binder Clips, Colored, 2&quot; Size with 1&quot; Capacity  -12 Clips : Amazon.co.uk: Stationery &amp; Office Supplies">
            <a:extLst>
              <a:ext uri="{FF2B5EF4-FFF2-40B4-BE49-F238E27FC236}">
                <a16:creationId xmlns:a16="http://schemas.microsoft.com/office/drawing/2014/main" id="{81F4B9B9-0C32-6D59-67A2-04E99B052B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2817" y="2538025"/>
            <a:ext cx="1624516" cy="131742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3B4DD0E-2AFE-2C32-AC8A-4BCC9DA327BB}"/>
              </a:ext>
            </a:extLst>
          </p:cNvPr>
          <p:cNvSpPr txBox="1"/>
          <p:nvPr/>
        </p:nvSpPr>
        <p:spPr>
          <a:xfrm>
            <a:off x="4759285" y="1547123"/>
            <a:ext cx="2247362" cy="2308324"/>
          </a:xfrm>
          <a:prstGeom prst="rect">
            <a:avLst/>
          </a:prstGeom>
          <a:noFill/>
        </p:spPr>
        <p:txBody>
          <a:bodyPr wrap="square" rtlCol="0">
            <a:spAutoFit/>
          </a:bodyPr>
          <a:lstStyle/>
          <a:p>
            <a:r>
              <a:rPr lang="en-GB" sz="2400" dirty="0"/>
              <a:t>We record what we find:</a:t>
            </a:r>
          </a:p>
          <a:p>
            <a:endParaRPr lang="en-GB" sz="2400" dirty="0"/>
          </a:p>
          <a:p>
            <a:pPr marL="285750" indent="-285750">
              <a:buFont typeface="Arial" panose="020B0604020202020204" pitchFamily="34" charset="0"/>
              <a:buChar char="•"/>
            </a:pPr>
            <a:r>
              <a:rPr lang="en-GB" sz="2400" dirty="0"/>
              <a:t>Draw</a:t>
            </a:r>
          </a:p>
          <a:p>
            <a:endParaRPr lang="en-GB" sz="2400" dirty="0"/>
          </a:p>
          <a:p>
            <a:pPr marL="285750" indent="-285750">
              <a:buFont typeface="Arial" panose="020B0604020202020204" pitchFamily="34" charset="0"/>
              <a:buChar char="•"/>
            </a:pPr>
            <a:r>
              <a:rPr lang="en-GB" sz="2400" dirty="0"/>
              <a:t>Measure</a:t>
            </a:r>
          </a:p>
        </p:txBody>
      </p:sp>
      <p:pic>
        <p:nvPicPr>
          <p:cNvPr id="6156" name="Picture 12" descr="Free clip art &quot;Compass&quot; by liftarn">
            <a:extLst>
              <a:ext uri="{FF2B5EF4-FFF2-40B4-BE49-F238E27FC236}">
                <a16:creationId xmlns:a16="http://schemas.microsoft.com/office/drawing/2014/main" id="{A7A87C94-8246-22B1-BFA9-2395527565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8091" y="336737"/>
            <a:ext cx="1479242" cy="17905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7CDD11D-6DC3-4841-70C9-3F1DF491B832}"/>
              </a:ext>
            </a:extLst>
          </p:cNvPr>
          <p:cNvSpPr txBox="1"/>
          <p:nvPr/>
        </p:nvSpPr>
        <p:spPr>
          <a:xfrm>
            <a:off x="262546" y="3679920"/>
            <a:ext cx="711090" cy="215444"/>
          </a:xfrm>
          <a:prstGeom prst="rect">
            <a:avLst/>
          </a:prstGeom>
          <a:noFill/>
        </p:spPr>
        <p:txBody>
          <a:bodyPr wrap="square" rtlCol="0">
            <a:spAutoFit/>
          </a:bodyPr>
          <a:lstStyle/>
          <a:p>
            <a:r>
              <a:rPr lang="en-GB" sz="800" dirty="0">
                <a:latin typeface="+mj-lt"/>
              </a:rPr>
              <a:t>20</a:t>
            </a:r>
          </a:p>
        </p:txBody>
      </p:sp>
      <p:sp>
        <p:nvSpPr>
          <p:cNvPr id="8" name="TextBox 7">
            <a:extLst>
              <a:ext uri="{FF2B5EF4-FFF2-40B4-BE49-F238E27FC236}">
                <a16:creationId xmlns:a16="http://schemas.microsoft.com/office/drawing/2014/main" id="{C8666EF0-3222-468D-B198-C622B7920D12}"/>
              </a:ext>
            </a:extLst>
          </p:cNvPr>
          <p:cNvSpPr txBox="1"/>
          <p:nvPr/>
        </p:nvSpPr>
        <p:spPr>
          <a:xfrm>
            <a:off x="-35534" y="6305819"/>
            <a:ext cx="867325" cy="215444"/>
          </a:xfrm>
          <a:prstGeom prst="rect">
            <a:avLst/>
          </a:prstGeom>
          <a:noFill/>
        </p:spPr>
        <p:txBody>
          <a:bodyPr wrap="square" rtlCol="0">
            <a:spAutoFit/>
          </a:bodyPr>
          <a:lstStyle/>
          <a:p>
            <a:r>
              <a:rPr lang="en-GB" sz="800" dirty="0">
                <a:latin typeface="+mj-lt"/>
              </a:rPr>
              <a:t>21</a:t>
            </a:r>
          </a:p>
        </p:txBody>
      </p:sp>
      <p:sp>
        <p:nvSpPr>
          <p:cNvPr id="9" name="TextBox 8">
            <a:extLst>
              <a:ext uri="{FF2B5EF4-FFF2-40B4-BE49-F238E27FC236}">
                <a16:creationId xmlns:a16="http://schemas.microsoft.com/office/drawing/2014/main" id="{9768E9AA-FD14-23D6-1CA1-E43954DFAF27}"/>
              </a:ext>
            </a:extLst>
          </p:cNvPr>
          <p:cNvSpPr txBox="1"/>
          <p:nvPr/>
        </p:nvSpPr>
        <p:spPr>
          <a:xfrm>
            <a:off x="7378278" y="3572198"/>
            <a:ext cx="935377" cy="215444"/>
          </a:xfrm>
          <a:prstGeom prst="rect">
            <a:avLst/>
          </a:prstGeom>
          <a:noFill/>
        </p:spPr>
        <p:txBody>
          <a:bodyPr wrap="square" rtlCol="0">
            <a:spAutoFit/>
          </a:bodyPr>
          <a:lstStyle/>
          <a:p>
            <a:r>
              <a:rPr lang="en-GB" sz="800" dirty="0">
                <a:latin typeface="+mj-lt"/>
              </a:rPr>
              <a:t>22</a:t>
            </a:r>
          </a:p>
        </p:txBody>
      </p:sp>
    </p:spTree>
    <p:extLst>
      <p:ext uri="{BB962C8B-B14F-4D97-AF65-F5344CB8AC3E}">
        <p14:creationId xmlns:p14="http://schemas.microsoft.com/office/powerpoint/2010/main" val="2488648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0C348-5FB9-991F-F77F-C1CE4CD42D99}"/>
              </a:ext>
            </a:extLst>
          </p:cNvPr>
          <p:cNvSpPr>
            <a:spLocks noGrp="1"/>
          </p:cNvSpPr>
          <p:nvPr>
            <p:ph type="title"/>
          </p:nvPr>
        </p:nvSpPr>
        <p:spPr>
          <a:xfrm>
            <a:off x="450684" y="530106"/>
            <a:ext cx="8596668" cy="1320800"/>
          </a:xfrm>
        </p:spPr>
        <p:txBody>
          <a:bodyPr>
            <a:normAutofit/>
          </a:bodyPr>
          <a:lstStyle/>
          <a:p>
            <a:r>
              <a:rPr lang="en-GB" sz="4400" dirty="0">
                <a:solidFill>
                  <a:schemeClr val="tx1"/>
                </a:solidFill>
              </a:rPr>
              <a:t>We take photographs</a:t>
            </a:r>
          </a:p>
        </p:txBody>
      </p:sp>
      <p:pic>
        <p:nvPicPr>
          <p:cNvPr id="7170" name="Picture 2" descr="camera-clipart-1 | Stoneyburn PS">
            <a:extLst>
              <a:ext uri="{FF2B5EF4-FFF2-40B4-BE49-F238E27FC236}">
                <a16:creationId xmlns:a16="http://schemas.microsoft.com/office/drawing/2014/main" id="{4544CE0C-315E-1746-4EBC-64F38332CF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63" y="2263096"/>
            <a:ext cx="3333750" cy="28289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red and white pole in the ground&#10;&#10;Description automatically generated">
            <a:extLst>
              <a:ext uri="{FF2B5EF4-FFF2-40B4-BE49-F238E27FC236}">
                <a16:creationId xmlns:a16="http://schemas.microsoft.com/office/drawing/2014/main" id="{D6EB5094-8281-8649-3EED-04CD1C5DA5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072" y="184700"/>
            <a:ext cx="5521859" cy="3671449"/>
          </a:xfrm>
          <a:prstGeom prst="rect">
            <a:avLst/>
          </a:prstGeom>
        </p:spPr>
      </p:pic>
      <p:pic>
        <p:nvPicPr>
          <p:cNvPr id="4" name="Picture 3" descr="A red and white pole in the dirt&#10;&#10;Description automatically generated">
            <a:extLst>
              <a:ext uri="{FF2B5EF4-FFF2-40B4-BE49-F238E27FC236}">
                <a16:creationId xmlns:a16="http://schemas.microsoft.com/office/drawing/2014/main" id="{00A0AE41-E1E5-228E-9299-739FFD73EA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5403" y="3429000"/>
            <a:ext cx="4984630" cy="3326043"/>
          </a:xfrm>
          <a:prstGeom prst="rect">
            <a:avLst/>
          </a:prstGeom>
        </p:spPr>
      </p:pic>
      <p:sp>
        <p:nvSpPr>
          <p:cNvPr id="3" name="TextBox 2">
            <a:extLst>
              <a:ext uri="{FF2B5EF4-FFF2-40B4-BE49-F238E27FC236}">
                <a16:creationId xmlns:a16="http://schemas.microsoft.com/office/drawing/2014/main" id="{53CC7C83-CD11-91A9-F25F-F9604A842998}"/>
              </a:ext>
            </a:extLst>
          </p:cNvPr>
          <p:cNvSpPr txBox="1"/>
          <p:nvPr/>
        </p:nvSpPr>
        <p:spPr>
          <a:xfrm>
            <a:off x="6224087" y="3171605"/>
            <a:ext cx="577969" cy="215444"/>
          </a:xfrm>
          <a:prstGeom prst="rect">
            <a:avLst/>
          </a:prstGeom>
          <a:noFill/>
        </p:spPr>
        <p:txBody>
          <a:bodyPr wrap="square" rtlCol="0">
            <a:spAutoFit/>
          </a:bodyPr>
          <a:lstStyle/>
          <a:p>
            <a:r>
              <a:rPr lang="en-GB" sz="800" dirty="0">
                <a:latin typeface="+mj-lt"/>
              </a:rPr>
              <a:t>23</a:t>
            </a:r>
          </a:p>
        </p:txBody>
      </p:sp>
      <p:sp>
        <p:nvSpPr>
          <p:cNvPr id="5" name="TextBox 4">
            <a:extLst>
              <a:ext uri="{FF2B5EF4-FFF2-40B4-BE49-F238E27FC236}">
                <a16:creationId xmlns:a16="http://schemas.microsoft.com/office/drawing/2014/main" id="{C5D42593-23B3-904B-F0AA-D986C1EFD267}"/>
              </a:ext>
            </a:extLst>
          </p:cNvPr>
          <p:cNvSpPr txBox="1"/>
          <p:nvPr/>
        </p:nvSpPr>
        <p:spPr>
          <a:xfrm>
            <a:off x="4222807" y="6581550"/>
            <a:ext cx="797767" cy="215444"/>
          </a:xfrm>
          <a:prstGeom prst="rect">
            <a:avLst/>
          </a:prstGeom>
          <a:noFill/>
        </p:spPr>
        <p:txBody>
          <a:bodyPr wrap="square" rtlCol="0">
            <a:spAutoFit/>
          </a:bodyPr>
          <a:lstStyle/>
          <a:p>
            <a:r>
              <a:rPr lang="en-GB" sz="800" dirty="0">
                <a:latin typeface="+mj-lt"/>
              </a:rPr>
              <a:t>24</a:t>
            </a:r>
          </a:p>
        </p:txBody>
      </p:sp>
    </p:spTree>
    <p:extLst>
      <p:ext uri="{BB962C8B-B14F-4D97-AF65-F5344CB8AC3E}">
        <p14:creationId xmlns:p14="http://schemas.microsoft.com/office/powerpoint/2010/main" val="2328808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7066A-3487-2E3B-9AFB-48A8F4869234}"/>
              </a:ext>
            </a:extLst>
          </p:cNvPr>
          <p:cNvSpPr>
            <a:spLocks noGrp="1"/>
          </p:cNvSpPr>
          <p:nvPr>
            <p:ph type="title"/>
          </p:nvPr>
        </p:nvSpPr>
        <p:spPr>
          <a:xfrm>
            <a:off x="417384" y="7368"/>
            <a:ext cx="8919799" cy="1765022"/>
          </a:xfrm>
        </p:spPr>
        <p:txBody>
          <a:bodyPr/>
          <a:lstStyle/>
          <a:p>
            <a:r>
              <a:rPr lang="en-GB" dirty="0">
                <a:solidFill>
                  <a:schemeClr val="tx1"/>
                </a:solidFill>
              </a:rPr>
              <a:t>We work in ALL weathers!</a:t>
            </a:r>
          </a:p>
        </p:txBody>
      </p:sp>
      <p:pic>
        <p:nvPicPr>
          <p:cNvPr id="4100" name="Picture 4" descr="a boy shivering in winter weather - shivering cold stock illustrations">
            <a:extLst>
              <a:ext uri="{FF2B5EF4-FFF2-40B4-BE49-F238E27FC236}">
                <a16:creationId xmlns:a16="http://schemas.microsoft.com/office/drawing/2014/main" id="{8CD3BDA5-FB3D-7729-7615-9C21E018D2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301" y="3276492"/>
            <a:ext cx="2282045" cy="273309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Young Woman At Outdoor With Hot Sun Light Has A Risk To Have Heat Stroke  Symptoms Such As High Body Temperature Sweat Perspire Headache Red Skin  Dehydration Stock Illustration - Download Image">
            <a:extLst>
              <a:ext uri="{FF2B5EF4-FFF2-40B4-BE49-F238E27FC236}">
                <a16:creationId xmlns:a16="http://schemas.microsoft.com/office/drawing/2014/main" id="{56A4A957-DDD7-FB6C-3A72-7A27F50353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2258" y="3167842"/>
            <a:ext cx="3593866" cy="21551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4DB68FC-E03B-35BC-CBFC-2F2A7433BCD7}"/>
              </a:ext>
            </a:extLst>
          </p:cNvPr>
          <p:cNvSpPr txBox="1"/>
          <p:nvPr/>
        </p:nvSpPr>
        <p:spPr>
          <a:xfrm>
            <a:off x="948998" y="2473334"/>
            <a:ext cx="2394192" cy="461665"/>
          </a:xfrm>
          <a:prstGeom prst="rect">
            <a:avLst/>
          </a:prstGeom>
          <a:noFill/>
        </p:spPr>
        <p:txBody>
          <a:bodyPr wrap="square" rtlCol="0">
            <a:spAutoFit/>
          </a:bodyPr>
          <a:lstStyle/>
          <a:p>
            <a:r>
              <a:rPr lang="en-GB" sz="2400" dirty="0"/>
              <a:t>Freezing Cold</a:t>
            </a:r>
          </a:p>
        </p:txBody>
      </p:sp>
      <p:sp>
        <p:nvSpPr>
          <p:cNvPr id="5" name="TextBox 4">
            <a:extLst>
              <a:ext uri="{FF2B5EF4-FFF2-40B4-BE49-F238E27FC236}">
                <a16:creationId xmlns:a16="http://schemas.microsoft.com/office/drawing/2014/main" id="{FA708DF3-8F30-761E-7FA6-0A6B6B1D6E50}"/>
              </a:ext>
            </a:extLst>
          </p:cNvPr>
          <p:cNvSpPr txBox="1"/>
          <p:nvPr/>
        </p:nvSpPr>
        <p:spPr>
          <a:xfrm>
            <a:off x="6793606" y="2562560"/>
            <a:ext cx="2543577" cy="461665"/>
          </a:xfrm>
          <a:prstGeom prst="rect">
            <a:avLst/>
          </a:prstGeom>
          <a:noFill/>
        </p:spPr>
        <p:txBody>
          <a:bodyPr wrap="square" rtlCol="0">
            <a:spAutoFit/>
          </a:bodyPr>
          <a:lstStyle/>
          <a:p>
            <a:r>
              <a:rPr lang="en-GB" sz="2400" dirty="0"/>
              <a:t>Boiling Hot</a:t>
            </a:r>
          </a:p>
        </p:txBody>
      </p:sp>
      <p:pic>
        <p:nvPicPr>
          <p:cNvPr id="4106" name="Picture 10" descr="Cloud with rain weather cartoon style Royalty Free Vector">
            <a:extLst>
              <a:ext uri="{FF2B5EF4-FFF2-40B4-BE49-F238E27FC236}">
                <a16:creationId xmlns:a16="http://schemas.microsoft.com/office/drawing/2014/main" id="{A3DE9C93-C6A3-408C-F9DD-0FE75BAFFC6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9343"/>
          <a:stretch/>
        </p:blipFill>
        <p:spPr bwMode="auto">
          <a:xfrm>
            <a:off x="3972444" y="3929731"/>
            <a:ext cx="2289578" cy="231175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42D9C48-0837-9ACC-C3AF-07C841F4AE56}"/>
              </a:ext>
            </a:extLst>
          </p:cNvPr>
          <p:cNvSpPr txBox="1"/>
          <p:nvPr/>
        </p:nvSpPr>
        <p:spPr>
          <a:xfrm>
            <a:off x="3853129" y="1966227"/>
            <a:ext cx="1950884" cy="461665"/>
          </a:xfrm>
          <a:prstGeom prst="rect">
            <a:avLst/>
          </a:prstGeom>
          <a:noFill/>
        </p:spPr>
        <p:txBody>
          <a:bodyPr wrap="square" rtlCol="0">
            <a:spAutoFit/>
          </a:bodyPr>
          <a:lstStyle/>
          <a:p>
            <a:r>
              <a:rPr lang="en-GB" sz="2400" dirty="0"/>
              <a:t>Wind &amp; Rain</a:t>
            </a:r>
          </a:p>
        </p:txBody>
      </p:sp>
      <p:pic>
        <p:nvPicPr>
          <p:cNvPr id="4108" name="Picture 12" descr="Wind Cartoon Images – Browse 123,827 Stock Photos, Vectors, and Video |  Adobe Stock">
            <a:extLst>
              <a:ext uri="{FF2B5EF4-FFF2-40B4-BE49-F238E27FC236}">
                <a16:creationId xmlns:a16="http://schemas.microsoft.com/office/drawing/2014/main" id="{2AE65C52-59C3-D293-CB83-41B57DFF21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3736" y="2562560"/>
            <a:ext cx="2320277" cy="142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844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F63FE-96A5-D663-E8D3-5E44112D2074}"/>
              </a:ext>
            </a:extLst>
          </p:cNvPr>
          <p:cNvSpPr>
            <a:spLocks noGrp="1"/>
          </p:cNvSpPr>
          <p:nvPr>
            <p:ph type="title"/>
          </p:nvPr>
        </p:nvSpPr>
        <p:spPr>
          <a:xfrm>
            <a:off x="148108" y="-843924"/>
            <a:ext cx="7972023" cy="3059090"/>
          </a:xfrm>
        </p:spPr>
        <p:txBody>
          <a:bodyPr/>
          <a:lstStyle/>
          <a:p>
            <a:r>
              <a:rPr lang="en-GB" dirty="0">
                <a:solidFill>
                  <a:schemeClr val="tx1"/>
                </a:solidFill>
              </a:rPr>
              <a:t>We work around big machines </a:t>
            </a:r>
          </a:p>
        </p:txBody>
      </p:sp>
      <p:pic>
        <p:nvPicPr>
          <p:cNvPr id="13" name="Picture 12" descr="A construction site with a bulldozer digging a hole&#10;&#10;Description automatically generated">
            <a:extLst>
              <a:ext uri="{FF2B5EF4-FFF2-40B4-BE49-F238E27FC236}">
                <a16:creationId xmlns:a16="http://schemas.microsoft.com/office/drawing/2014/main" id="{BCD31DB4-369D-26B4-4286-AC4298ACD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85767" y="2106291"/>
            <a:ext cx="5238972" cy="3929229"/>
          </a:xfrm>
          <a:prstGeom prst="rect">
            <a:avLst/>
          </a:prstGeom>
        </p:spPr>
      </p:pic>
      <p:pic>
        <p:nvPicPr>
          <p:cNvPr id="15" name="Picture 14" descr="A construction worker standing next to a construction site&#10;&#10;Description automatically generated">
            <a:extLst>
              <a:ext uri="{FF2B5EF4-FFF2-40B4-BE49-F238E27FC236}">
                <a16:creationId xmlns:a16="http://schemas.microsoft.com/office/drawing/2014/main" id="{E3B13365-BFD6-847A-6655-97CBF9F5F8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4192" y="2324466"/>
            <a:ext cx="5133449" cy="3850087"/>
          </a:xfrm>
          <a:prstGeom prst="rect">
            <a:avLst/>
          </a:prstGeom>
        </p:spPr>
      </p:pic>
      <p:pic>
        <p:nvPicPr>
          <p:cNvPr id="9" name="Picture 8" descr="A group of construction workers digging a hole in dirt&#10;&#10;Description automatically generated">
            <a:extLst>
              <a:ext uri="{FF2B5EF4-FFF2-40B4-BE49-F238E27FC236}">
                <a16:creationId xmlns:a16="http://schemas.microsoft.com/office/drawing/2014/main" id="{8F7D6E34-937B-F606-7462-6C9966E2EA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3580" y="291421"/>
            <a:ext cx="4078787" cy="3059090"/>
          </a:xfrm>
          <a:prstGeom prst="rect">
            <a:avLst/>
          </a:prstGeom>
        </p:spPr>
      </p:pic>
      <p:sp>
        <p:nvSpPr>
          <p:cNvPr id="3" name="TextBox 2">
            <a:extLst>
              <a:ext uri="{FF2B5EF4-FFF2-40B4-BE49-F238E27FC236}">
                <a16:creationId xmlns:a16="http://schemas.microsoft.com/office/drawing/2014/main" id="{DF6650EE-C530-BA69-0956-F7008EB56932}"/>
              </a:ext>
            </a:extLst>
          </p:cNvPr>
          <p:cNvSpPr txBox="1"/>
          <p:nvPr/>
        </p:nvSpPr>
        <p:spPr>
          <a:xfrm>
            <a:off x="148108" y="6474948"/>
            <a:ext cx="957532" cy="215444"/>
          </a:xfrm>
          <a:prstGeom prst="rect">
            <a:avLst/>
          </a:prstGeom>
          <a:noFill/>
        </p:spPr>
        <p:txBody>
          <a:bodyPr wrap="square" rtlCol="0">
            <a:spAutoFit/>
          </a:bodyPr>
          <a:lstStyle/>
          <a:p>
            <a:r>
              <a:rPr lang="en-GB" sz="800" dirty="0">
                <a:latin typeface="+mj-lt"/>
              </a:rPr>
              <a:t>25</a:t>
            </a:r>
          </a:p>
        </p:txBody>
      </p:sp>
      <p:sp>
        <p:nvSpPr>
          <p:cNvPr id="4" name="TextBox 3">
            <a:extLst>
              <a:ext uri="{FF2B5EF4-FFF2-40B4-BE49-F238E27FC236}">
                <a16:creationId xmlns:a16="http://schemas.microsoft.com/office/drawing/2014/main" id="{61BA02BD-B9C9-EA97-16E7-F983F93611A8}"/>
              </a:ext>
            </a:extLst>
          </p:cNvPr>
          <p:cNvSpPr txBox="1"/>
          <p:nvPr/>
        </p:nvSpPr>
        <p:spPr>
          <a:xfrm>
            <a:off x="8816196" y="5959109"/>
            <a:ext cx="595223" cy="215444"/>
          </a:xfrm>
          <a:prstGeom prst="rect">
            <a:avLst/>
          </a:prstGeom>
          <a:noFill/>
        </p:spPr>
        <p:txBody>
          <a:bodyPr wrap="square" rtlCol="0">
            <a:spAutoFit/>
          </a:bodyPr>
          <a:lstStyle/>
          <a:p>
            <a:r>
              <a:rPr lang="en-GB" sz="800" dirty="0">
                <a:latin typeface="+mj-lt"/>
              </a:rPr>
              <a:t>27</a:t>
            </a:r>
          </a:p>
        </p:txBody>
      </p:sp>
      <p:sp>
        <p:nvSpPr>
          <p:cNvPr id="5" name="TextBox 4">
            <a:extLst>
              <a:ext uri="{FF2B5EF4-FFF2-40B4-BE49-F238E27FC236}">
                <a16:creationId xmlns:a16="http://schemas.microsoft.com/office/drawing/2014/main" id="{A40CF60A-53F4-5D83-A4DA-5B129C67451B}"/>
              </a:ext>
            </a:extLst>
          </p:cNvPr>
          <p:cNvSpPr txBox="1"/>
          <p:nvPr/>
        </p:nvSpPr>
        <p:spPr>
          <a:xfrm>
            <a:off x="7565864" y="2111203"/>
            <a:ext cx="655607" cy="215444"/>
          </a:xfrm>
          <a:prstGeom prst="rect">
            <a:avLst/>
          </a:prstGeom>
          <a:noFill/>
        </p:spPr>
        <p:txBody>
          <a:bodyPr wrap="square" rtlCol="0">
            <a:spAutoFit/>
          </a:bodyPr>
          <a:lstStyle/>
          <a:p>
            <a:r>
              <a:rPr lang="en-GB" sz="800" dirty="0">
                <a:latin typeface="+mj-lt"/>
              </a:rPr>
              <a:t>26</a:t>
            </a:r>
          </a:p>
        </p:txBody>
      </p:sp>
    </p:spTree>
    <p:extLst>
      <p:ext uri="{BB962C8B-B14F-4D97-AF65-F5344CB8AC3E}">
        <p14:creationId xmlns:p14="http://schemas.microsoft.com/office/powerpoint/2010/main" val="3073423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F377-D5C3-909E-E1DD-C3FA636CDE8F}"/>
              </a:ext>
            </a:extLst>
          </p:cNvPr>
          <p:cNvSpPr>
            <a:spLocks noGrp="1"/>
          </p:cNvSpPr>
          <p:nvPr>
            <p:ph type="title"/>
          </p:nvPr>
        </p:nvSpPr>
        <p:spPr>
          <a:xfrm>
            <a:off x="902714" y="232822"/>
            <a:ext cx="8865911" cy="1320800"/>
          </a:xfrm>
        </p:spPr>
        <p:txBody>
          <a:bodyPr/>
          <a:lstStyle/>
          <a:p>
            <a:r>
              <a:rPr lang="en-GB" dirty="0">
                <a:solidFill>
                  <a:schemeClr val="tx1"/>
                </a:solidFill>
              </a:rPr>
              <a:t>What else do we do apart from digging?</a:t>
            </a:r>
          </a:p>
        </p:txBody>
      </p:sp>
      <p:pic>
        <p:nvPicPr>
          <p:cNvPr id="3" name="Picture 2" descr="Image preview">
            <a:extLst>
              <a:ext uri="{FF2B5EF4-FFF2-40B4-BE49-F238E27FC236}">
                <a16:creationId xmlns:a16="http://schemas.microsoft.com/office/drawing/2014/main" id="{7473B032-8737-D804-4BA2-D520B8F6EB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4850" y="977845"/>
            <a:ext cx="1885562" cy="2513656"/>
          </a:xfrm>
          <a:prstGeom prst="rect">
            <a:avLst/>
          </a:prstGeom>
          <a:noFill/>
          <a:ln>
            <a:noFill/>
          </a:ln>
        </p:spPr>
      </p:pic>
      <p:sp>
        <p:nvSpPr>
          <p:cNvPr id="4" name="TextBox 3">
            <a:extLst>
              <a:ext uri="{FF2B5EF4-FFF2-40B4-BE49-F238E27FC236}">
                <a16:creationId xmlns:a16="http://schemas.microsoft.com/office/drawing/2014/main" id="{45CDFC0D-12AC-DE23-8BE2-9E24ABEC735A}"/>
              </a:ext>
            </a:extLst>
          </p:cNvPr>
          <p:cNvSpPr txBox="1"/>
          <p:nvPr/>
        </p:nvSpPr>
        <p:spPr>
          <a:xfrm>
            <a:off x="6363729" y="3555890"/>
            <a:ext cx="2839791" cy="369332"/>
          </a:xfrm>
          <a:prstGeom prst="rect">
            <a:avLst/>
          </a:prstGeom>
          <a:noFill/>
        </p:spPr>
        <p:txBody>
          <a:bodyPr wrap="square" rtlCol="0">
            <a:spAutoFit/>
          </a:bodyPr>
          <a:lstStyle/>
          <a:p>
            <a:r>
              <a:rPr lang="en-GB" dirty="0"/>
              <a:t>Environmental Processing</a:t>
            </a:r>
          </a:p>
        </p:txBody>
      </p:sp>
      <p:sp>
        <p:nvSpPr>
          <p:cNvPr id="5" name="TextBox 4">
            <a:extLst>
              <a:ext uri="{FF2B5EF4-FFF2-40B4-BE49-F238E27FC236}">
                <a16:creationId xmlns:a16="http://schemas.microsoft.com/office/drawing/2014/main" id="{A1D2AAB6-7395-627C-9E72-72703BFA289A}"/>
              </a:ext>
            </a:extLst>
          </p:cNvPr>
          <p:cNvSpPr txBox="1"/>
          <p:nvPr/>
        </p:nvSpPr>
        <p:spPr>
          <a:xfrm>
            <a:off x="3815181" y="6032357"/>
            <a:ext cx="2202287" cy="369332"/>
          </a:xfrm>
          <a:prstGeom prst="rect">
            <a:avLst/>
          </a:prstGeom>
          <a:noFill/>
        </p:spPr>
        <p:txBody>
          <a:bodyPr wrap="square" rtlCol="0">
            <a:spAutoFit/>
          </a:bodyPr>
          <a:lstStyle/>
          <a:p>
            <a:r>
              <a:rPr lang="en-GB" dirty="0"/>
              <a:t>Report Writing</a:t>
            </a:r>
          </a:p>
        </p:txBody>
      </p:sp>
      <p:pic>
        <p:nvPicPr>
          <p:cNvPr id="6" name="Picture 5" descr="A picture containing ground, outdoor, person, dirt&#10;&#10;Description automatically generated">
            <a:extLst>
              <a:ext uri="{FF2B5EF4-FFF2-40B4-BE49-F238E27FC236}">
                <a16:creationId xmlns:a16="http://schemas.microsoft.com/office/drawing/2014/main" id="{E9F6C97B-0F25-A0B9-5F2A-5C077D792ED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390" y="1532997"/>
            <a:ext cx="2228850" cy="3412490"/>
          </a:xfrm>
          <a:prstGeom prst="rect">
            <a:avLst/>
          </a:prstGeom>
          <a:noFill/>
          <a:ln>
            <a:noFill/>
          </a:ln>
        </p:spPr>
      </p:pic>
      <p:sp>
        <p:nvSpPr>
          <p:cNvPr id="7" name="TextBox 6">
            <a:extLst>
              <a:ext uri="{FF2B5EF4-FFF2-40B4-BE49-F238E27FC236}">
                <a16:creationId xmlns:a16="http://schemas.microsoft.com/office/drawing/2014/main" id="{0E7EE617-69CE-7A26-0527-E35DFD5BF314}"/>
              </a:ext>
            </a:extLst>
          </p:cNvPr>
          <p:cNvSpPr txBox="1"/>
          <p:nvPr/>
        </p:nvSpPr>
        <p:spPr>
          <a:xfrm>
            <a:off x="991674" y="4974989"/>
            <a:ext cx="1352281" cy="369332"/>
          </a:xfrm>
          <a:prstGeom prst="rect">
            <a:avLst/>
          </a:prstGeom>
          <a:noFill/>
        </p:spPr>
        <p:txBody>
          <a:bodyPr wrap="square" rtlCol="0">
            <a:spAutoFit/>
          </a:bodyPr>
          <a:lstStyle/>
          <a:p>
            <a:r>
              <a:rPr lang="en-GB" dirty="0"/>
              <a:t>Surveying</a:t>
            </a:r>
          </a:p>
        </p:txBody>
      </p:sp>
      <p:sp>
        <p:nvSpPr>
          <p:cNvPr id="8" name="TextBox 7">
            <a:extLst>
              <a:ext uri="{FF2B5EF4-FFF2-40B4-BE49-F238E27FC236}">
                <a16:creationId xmlns:a16="http://schemas.microsoft.com/office/drawing/2014/main" id="{847A38CF-EAA2-804B-B338-4064B96F6A85}"/>
              </a:ext>
            </a:extLst>
          </p:cNvPr>
          <p:cNvSpPr txBox="1"/>
          <p:nvPr/>
        </p:nvSpPr>
        <p:spPr>
          <a:xfrm>
            <a:off x="10184543" y="4974989"/>
            <a:ext cx="1674253" cy="646331"/>
          </a:xfrm>
          <a:prstGeom prst="rect">
            <a:avLst/>
          </a:prstGeom>
          <a:noFill/>
        </p:spPr>
        <p:txBody>
          <a:bodyPr wrap="square" rtlCol="0">
            <a:spAutoFit/>
          </a:bodyPr>
          <a:lstStyle/>
          <a:p>
            <a:r>
              <a:rPr lang="en-GB" dirty="0"/>
              <a:t>Outreach &amp; Engagement</a:t>
            </a:r>
          </a:p>
        </p:txBody>
      </p:sp>
      <p:sp>
        <p:nvSpPr>
          <p:cNvPr id="9" name="TextBox 8">
            <a:extLst>
              <a:ext uri="{FF2B5EF4-FFF2-40B4-BE49-F238E27FC236}">
                <a16:creationId xmlns:a16="http://schemas.microsoft.com/office/drawing/2014/main" id="{6157BBBC-9B36-1339-6A96-2615D8DFE844}"/>
              </a:ext>
            </a:extLst>
          </p:cNvPr>
          <p:cNvSpPr txBox="1"/>
          <p:nvPr/>
        </p:nvSpPr>
        <p:spPr>
          <a:xfrm>
            <a:off x="3745355" y="3307441"/>
            <a:ext cx="1885562" cy="369332"/>
          </a:xfrm>
          <a:prstGeom prst="rect">
            <a:avLst/>
          </a:prstGeom>
          <a:noFill/>
        </p:spPr>
        <p:txBody>
          <a:bodyPr wrap="square" rtlCol="0">
            <a:spAutoFit/>
          </a:bodyPr>
          <a:lstStyle/>
          <a:p>
            <a:r>
              <a:rPr lang="en-GB" dirty="0"/>
              <a:t>Finds Processing</a:t>
            </a:r>
          </a:p>
        </p:txBody>
      </p:sp>
      <p:sp>
        <p:nvSpPr>
          <p:cNvPr id="10" name="TextBox 9">
            <a:extLst>
              <a:ext uri="{FF2B5EF4-FFF2-40B4-BE49-F238E27FC236}">
                <a16:creationId xmlns:a16="http://schemas.microsoft.com/office/drawing/2014/main" id="{FCD2DB24-C5A7-7B7C-E931-839CA043A028}"/>
              </a:ext>
            </a:extLst>
          </p:cNvPr>
          <p:cNvSpPr txBox="1"/>
          <p:nvPr/>
        </p:nvSpPr>
        <p:spPr>
          <a:xfrm>
            <a:off x="7473292" y="6213335"/>
            <a:ext cx="2099256" cy="376707"/>
          </a:xfrm>
          <a:prstGeom prst="rect">
            <a:avLst/>
          </a:prstGeom>
          <a:noFill/>
        </p:spPr>
        <p:txBody>
          <a:bodyPr wrap="square" rtlCol="0">
            <a:spAutoFit/>
          </a:bodyPr>
          <a:lstStyle/>
          <a:p>
            <a:r>
              <a:rPr lang="en-GB" dirty="0"/>
              <a:t>Osteology</a:t>
            </a:r>
          </a:p>
        </p:txBody>
      </p:sp>
      <p:pic>
        <p:nvPicPr>
          <p:cNvPr id="11" name="Content Placeholder 4" descr="A person looking through a microscope&#10;&#10;Description automatically generated">
            <a:extLst>
              <a:ext uri="{FF2B5EF4-FFF2-40B4-BE49-F238E27FC236}">
                <a16:creationId xmlns:a16="http://schemas.microsoft.com/office/drawing/2014/main" id="{CBD4B53A-4BD6-6E16-8FC6-D5FAFBB39FC3}"/>
              </a:ext>
            </a:extLst>
          </p:cNvPr>
          <p:cNvPicPr>
            <a:picLocks noChangeAspect="1"/>
          </p:cNvPicPr>
          <p:nvPr/>
        </p:nvPicPr>
        <p:blipFill rotWithShape="1">
          <a:blip r:embed="rId5">
            <a:extLst>
              <a:ext uri="{28A0092B-C50C-407E-A947-70E740481C1C}">
                <a14:useLocalDpi xmlns:a14="http://schemas.microsoft.com/office/drawing/2010/main" val="0"/>
              </a:ext>
            </a:extLst>
          </a:blip>
          <a:srcRect r="926" b="-3"/>
          <a:stretch/>
        </p:blipFill>
        <p:spPr>
          <a:xfrm>
            <a:off x="3156079" y="1215375"/>
            <a:ext cx="3014478" cy="2038597"/>
          </a:xfrm>
          <a:prstGeom prst="rect">
            <a:avLst/>
          </a:prstGeom>
        </p:spPr>
      </p:pic>
      <p:pic>
        <p:nvPicPr>
          <p:cNvPr id="10242" name="Picture 2" descr="6 main types of report writing | Best Assignment Writers Blog">
            <a:extLst>
              <a:ext uri="{FF2B5EF4-FFF2-40B4-BE49-F238E27FC236}">
                <a16:creationId xmlns:a16="http://schemas.microsoft.com/office/drawing/2014/main" id="{77CCCBD5-C933-50D8-3A9B-B430FAC5D4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5068" y="3942275"/>
            <a:ext cx="2918737" cy="1946797"/>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preview">
            <a:extLst>
              <a:ext uri="{FF2B5EF4-FFF2-40B4-BE49-F238E27FC236}">
                <a16:creationId xmlns:a16="http://schemas.microsoft.com/office/drawing/2014/main" id="{47EE518A-65C0-4A3F-56BF-7DA3EDE8B37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3145" b="33273"/>
          <a:stretch/>
        </p:blipFill>
        <p:spPr bwMode="auto">
          <a:xfrm>
            <a:off x="6637306" y="4148936"/>
            <a:ext cx="2778427" cy="20214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C4B7955-07C1-695B-EE51-98E91A314F7A}"/>
              </a:ext>
            </a:extLst>
          </p:cNvPr>
          <p:cNvPicPr>
            <a:picLocks noChangeAspect="1"/>
          </p:cNvPicPr>
          <p:nvPr/>
        </p:nvPicPr>
        <p:blipFill rotWithShape="1">
          <a:blip r:embed="rId8"/>
          <a:srcRect l="13918" t="6098" r="18076" b="7582"/>
          <a:stretch/>
        </p:blipFill>
        <p:spPr>
          <a:xfrm>
            <a:off x="10019234" y="1225445"/>
            <a:ext cx="1674253" cy="3705820"/>
          </a:xfrm>
          <a:prstGeom prst="rect">
            <a:avLst/>
          </a:prstGeom>
        </p:spPr>
      </p:pic>
      <p:sp>
        <p:nvSpPr>
          <p:cNvPr id="12" name="TextBox 11">
            <a:extLst>
              <a:ext uri="{FF2B5EF4-FFF2-40B4-BE49-F238E27FC236}">
                <a16:creationId xmlns:a16="http://schemas.microsoft.com/office/drawing/2014/main" id="{223EBD7A-1752-CC4C-3191-F2A50F741B84}"/>
              </a:ext>
            </a:extLst>
          </p:cNvPr>
          <p:cNvSpPr txBox="1"/>
          <p:nvPr/>
        </p:nvSpPr>
        <p:spPr>
          <a:xfrm>
            <a:off x="304754" y="4759545"/>
            <a:ext cx="497272" cy="215444"/>
          </a:xfrm>
          <a:prstGeom prst="rect">
            <a:avLst/>
          </a:prstGeom>
          <a:noFill/>
        </p:spPr>
        <p:txBody>
          <a:bodyPr wrap="square" rtlCol="0">
            <a:spAutoFit/>
          </a:bodyPr>
          <a:lstStyle/>
          <a:p>
            <a:r>
              <a:rPr lang="en-GB" sz="800" dirty="0">
                <a:latin typeface="+mj-lt"/>
              </a:rPr>
              <a:t>28</a:t>
            </a:r>
          </a:p>
        </p:txBody>
      </p:sp>
      <p:sp>
        <p:nvSpPr>
          <p:cNvPr id="14" name="TextBox 13">
            <a:extLst>
              <a:ext uri="{FF2B5EF4-FFF2-40B4-BE49-F238E27FC236}">
                <a16:creationId xmlns:a16="http://schemas.microsoft.com/office/drawing/2014/main" id="{4FFDE5E1-8797-F922-FEDE-39A3CCB56597}"/>
              </a:ext>
            </a:extLst>
          </p:cNvPr>
          <p:cNvSpPr txBox="1"/>
          <p:nvPr/>
        </p:nvSpPr>
        <p:spPr>
          <a:xfrm>
            <a:off x="2912307" y="3074350"/>
            <a:ext cx="569344" cy="215444"/>
          </a:xfrm>
          <a:prstGeom prst="rect">
            <a:avLst/>
          </a:prstGeom>
          <a:noFill/>
        </p:spPr>
        <p:txBody>
          <a:bodyPr wrap="square" rtlCol="0">
            <a:spAutoFit/>
          </a:bodyPr>
          <a:lstStyle/>
          <a:p>
            <a:r>
              <a:rPr lang="en-GB" sz="800" dirty="0">
                <a:latin typeface="+mj-lt"/>
              </a:rPr>
              <a:t>29</a:t>
            </a:r>
          </a:p>
        </p:txBody>
      </p:sp>
      <p:sp>
        <p:nvSpPr>
          <p:cNvPr id="15" name="TextBox 14">
            <a:extLst>
              <a:ext uri="{FF2B5EF4-FFF2-40B4-BE49-F238E27FC236}">
                <a16:creationId xmlns:a16="http://schemas.microsoft.com/office/drawing/2014/main" id="{3D40F02E-D41E-2304-B332-8A958C4E9B7F}"/>
              </a:ext>
            </a:extLst>
          </p:cNvPr>
          <p:cNvSpPr txBox="1"/>
          <p:nvPr/>
        </p:nvSpPr>
        <p:spPr>
          <a:xfrm>
            <a:off x="6491623" y="3340446"/>
            <a:ext cx="552091" cy="215444"/>
          </a:xfrm>
          <a:prstGeom prst="rect">
            <a:avLst/>
          </a:prstGeom>
          <a:noFill/>
        </p:spPr>
        <p:txBody>
          <a:bodyPr wrap="square" rtlCol="0">
            <a:spAutoFit/>
          </a:bodyPr>
          <a:lstStyle/>
          <a:p>
            <a:r>
              <a:rPr lang="en-GB" sz="800" dirty="0">
                <a:latin typeface="+mj-lt"/>
              </a:rPr>
              <a:t>30</a:t>
            </a:r>
          </a:p>
        </p:txBody>
      </p:sp>
      <p:sp>
        <p:nvSpPr>
          <p:cNvPr id="16" name="TextBox 15">
            <a:extLst>
              <a:ext uri="{FF2B5EF4-FFF2-40B4-BE49-F238E27FC236}">
                <a16:creationId xmlns:a16="http://schemas.microsoft.com/office/drawing/2014/main" id="{C7767A3A-1538-61D1-0CEA-BC8715DBFDC7}"/>
              </a:ext>
            </a:extLst>
          </p:cNvPr>
          <p:cNvSpPr txBox="1"/>
          <p:nvPr/>
        </p:nvSpPr>
        <p:spPr>
          <a:xfrm>
            <a:off x="2800163" y="5745271"/>
            <a:ext cx="793631" cy="215444"/>
          </a:xfrm>
          <a:prstGeom prst="rect">
            <a:avLst/>
          </a:prstGeom>
          <a:noFill/>
        </p:spPr>
        <p:txBody>
          <a:bodyPr wrap="square" rtlCol="0">
            <a:spAutoFit/>
          </a:bodyPr>
          <a:lstStyle/>
          <a:p>
            <a:r>
              <a:rPr lang="en-GB" sz="800" dirty="0">
                <a:latin typeface="+mj-lt"/>
              </a:rPr>
              <a:t>31</a:t>
            </a:r>
          </a:p>
        </p:txBody>
      </p:sp>
      <p:sp>
        <p:nvSpPr>
          <p:cNvPr id="17" name="TextBox 16">
            <a:extLst>
              <a:ext uri="{FF2B5EF4-FFF2-40B4-BE49-F238E27FC236}">
                <a16:creationId xmlns:a16="http://schemas.microsoft.com/office/drawing/2014/main" id="{92DA8DE6-03DA-4B7B-BB8D-D322A78E455D}"/>
              </a:ext>
            </a:extLst>
          </p:cNvPr>
          <p:cNvSpPr txBox="1"/>
          <p:nvPr/>
        </p:nvSpPr>
        <p:spPr>
          <a:xfrm>
            <a:off x="6403999" y="5976411"/>
            <a:ext cx="661702" cy="215444"/>
          </a:xfrm>
          <a:prstGeom prst="rect">
            <a:avLst/>
          </a:prstGeom>
          <a:noFill/>
        </p:spPr>
        <p:txBody>
          <a:bodyPr wrap="square" rtlCol="0">
            <a:spAutoFit/>
          </a:bodyPr>
          <a:lstStyle/>
          <a:p>
            <a:r>
              <a:rPr lang="en-GB" sz="800" dirty="0">
                <a:latin typeface="+mj-lt"/>
              </a:rPr>
              <a:t>32</a:t>
            </a:r>
          </a:p>
        </p:txBody>
      </p:sp>
      <p:sp>
        <p:nvSpPr>
          <p:cNvPr id="18" name="TextBox 17">
            <a:extLst>
              <a:ext uri="{FF2B5EF4-FFF2-40B4-BE49-F238E27FC236}">
                <a16:creationId xmlns:a16="http://schemas.microsoft.com/office/drawing/2014/main" id="{2970CC79-F610-3252-E947-E3CB99A4035F}"/>
              </a:ext>
            </a:extLst>
          </p:cNvPr>
          <p:cNvSpPr txBox="1"/>
          <p:nvPr/>
        </p:nvSpPr>
        <p:spPr>
          <a:xfrm>
            <a:off x="9768625" y="4737683"/>
            <a:ext cx="293670" cy="215444"/>
          </a:xfrm>
          <a:prstGeom prst="rect">
            <a:avLst/>
          </a:prstGeom>
          <a:noFill/>
        </p:spPr>
        <p:txBody>
          <a:bodyPr wrap="none" rtlCol="0">
            <a:spAutoFit/>
          </a:bodyPr>
          <a:lstStyle/>
          <a:p>
            <a:r>
              <a:rPr lang="en-GB" sz="800" dirty="0">
                <a:latin typeface="+mj-lt"/>
              </a:rPr>
              <a:t>33</a:t>
            </a:r>
          </a:p>
        </p:txBody>
      </p:sp>
    </p:spTree>
    <p:extLst>
      <p:ext uri="{BB962C8B-B14F-4D97-AF65-F5344CB8AC3E}">
        <p14:creationId xmlns:p14="http://schemas.microsoft.com/office/powerpoint/2010/main" val="1932848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046BD-3194-4559-2BA4-2CADDEBB05C1}"/>
              </a:ext>
            </a:extLst>
          </p:cNvPr>
          <p:cNvSpPr>
            <a:spLocks noGrp="1"/>
          </p:cNvSpPr>
          <p:nvPr>
            <p:ph type="title"/>
          </p:nvPr>
        </p:nvSpPr>
        <p:spPr>
          <a:xfrm>
            <a:off x="1136839" y="-734293"/>
            <a:ext cx="8596668" cy="3403600"/>
          </a:xfrm>
        </p:spPr>
        <p:txBody>
          <a:bodyPr/>
          <a:lstStyle/>
          <a:p>
            <a:pPr algn="ctr"/>
            <a:r>
              <a:rPr lang="en-GB" dirty="0">
                <a:solidFill>
                  <a:schemeClr val="tx1"/>
                </a:solidFill>
              </a:rPr>
              <a:t>Being an archaeologist is hard work, but fun and very exciting!</a:t>
            </a:r>
          </a:p>
        </p:txBody>
      </p:sp>
      <p:pic>
        <p:nvPicPr>
          <p:cNvPr id="1028" name="Picture 4" descr="Image preview">
            <a:extLst>
              <a:ext uri="{FF2B5EF4-FFF2-40B4-BE49-F238E27FC236}">
                <a16:creationId xmlns:a16="http://schemas.microsoft.com/office/drawing/2014/main" id="{A4F73D50-CD00-FD11-3B8E-56DEBDB64C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6467" y="1800094"/>
            <a:ext cx="4945353" cy="494535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16AEE0A-9009-740E-2705-3D9935CA5629}"/>
              </a:ext>
            </a:extLst>
          </p:cNvPr>
          <p:cNvSpPr txBox="1"/>
          <p:nvPr/>
        </p:nvSpPr>
        <p:spPr>
          <a:xfrm>
            <a:off x="2881223" y="6530003"/>
            <a:ext cx="720161" cy="215444"/>
          </a:xfrm>
          <a:prstGeom prst="rect">
            <a:avLst/>
          </a:prstGeom>
          <a:noFill/>
        </p:spPr>
        <p:txBody>
          <a:bodyPr wrap="square" rtlCol="0">
            <a:spAutoFit/>
          </a:bodyPr>
          <a:lstStyle/>
          <a:p>
            <a:r>
              <a:rPr lang="en-GB" sz="800" dirty="0">
                <a:latin typeface="+mj-lt"/>
              </a:rPr>
              <a:t>34</a:t>
            </a:r>
          </a:p>
        </p:txBody>
      </p:sp>
    </p:spTree>
    <p:extLst>
      <p:ext uri="{BB962C8B-B14F-4D97-AF65-F5344CB8AC3E}">
        <p14:creationId xmlns:p14="http://schemas.microsoft.com/office/powerpoint/2010/main" val="2938854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6E1F3-BC94-8037-3B92-A4C82ADD625D}"/>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400"/>
              <a:t>Introduction to East Wear Bay</a:t>
            </a:r>
          </a:p>
        </p:txBody>
      </p:sp>
      <p:pic>
        <p:nvPicPr>
          <p:cNvPr id="4" name="Picture 3" descr="Folkestone Harbour | FolkestoneJack's Tracks | Page 2">
            <a:extLst>
              <a:ext uri="{FF2B5EF4-FFF2-40B4-BE49-F238E27FC236}">
                <a16:creationId xmlns:a16="http://schemas.microsoft.com/office/drawing/2014/main" id="{A084A10C-5BDF-E83E-FF3C-BB43A9555351}"/>
              </a:ext>
            </a:extLst>
          </p:cNvPr>
          <p:cNvPicPr>
            <a:picLocks noChangeAspect="1"/>
          </p:cNvPicPr>
          <p:nvPr/>
        </p:nvPicPr>
        <p:blipFill rotWithShape="1">
          <a:blip r:embed="rId3"/>
          <a:srcRect t="19880" r="2" b="14309"/>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p:spPr>
      </p:pic>
      <p:sp>
        <p:nvSpPr>
          <p:cNvPr id="5" name="TextBox 4">
            <a:extLst>
              <a:ext uri="{FF2B5EF4-FFF2-40B4-BE49-F238E27FC236}">
                <a16:creationId xmlns:a16="http://schemas.microsoft.com/office/drawing/2014/main" id="{01A8DC14-339F-D570-0390-0A3B2E597224}"/>
              </a:ext>
            </a:extLst>
          </p:cNvPr>
          <p:cNvSpPr txBox="1"/>
          <p:nvPr/>
        </p:nvSpPr>
        <p:spPr>
          <a:xfrm>
            <a:off x="509119" y="3896829"/>
            <a:ext cx="336430" cy="215444"/>
          </a:xfrm>
          <a:prstGeom prst="rect">
            <a:avLst/>
          </a:prstGeom>
          <a:noFill/>
        </p:spPr>
        <p:txBody>
          <a:bodyPr wrap="square" rtlCol="0">
            <a:spAutoFit/>
          </a:bodyPr>
          <a:lstStyle/>
          <a:p>
            <a:r>
              <a:rPr lang="en-GB" sz="800" dirty="0">
                <a:latin typeface="+mj-lt"/>
              </a:rPr>
              <a:t>1</a:t>
            </a:r>
          </a:p>
        </p:txBody>
      </p:sp>
    </p:spTree>
    <p:extLst>
      <p:ext uri="{BB962C8B-B14F-4D97-AF65-F5344CB8AC3E}">
        <p14:creationId xmlns:p14="http://schemas.microsoft.com/office/powerpoint/2010/main" val="3919836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E0298D8-6DC7-5112-AD48-8DA557A5F42F}"/>
              </a:ext>
            </a:extLst>
          </p:cNvPr>
          <p:cNvSpPr>
            <a:spLocks noGrp="1"/>
          </p:cNvSpPr>
          <p:nvPr>
            <p:ph type="ctrTitle"/>
          </p:nvPr>
        </p:nvSpPr>
        <p:spPr>
          <a:xfrm>
            <a:off x="946350" y="-683722"/>
            <a:ext cx="7766936" cy="1646302"/>
          </a:xfrm>
        </p:spPr>
        <p:txBody>
          <a:bodyPr/>
          <a:lstStyle/>
          <a:p>
            <a:r>
              <a:rPr lang="en-GB" sz="6000" dirty="0"/>
              <a:t>	Image Citations</a:t>
            </a:r>
          </a:p>
        </p:txBody>
      </p:sp>
      <p:sp>
        <p:nvSpPr>
          <p:cNvPr id="7" name="TextBox 6">
            <a:extLst>
              <a:ext uri="{FF2B5EF4-FFF2-40B4-BE49-F238E27FC236}">
                <a16:creationId xmlns:a16="http://schemas.microsoft.com/office/drawing/2014/main" id="{5AE903EE-D5A5-6B5A-A3CA-CBFB127A5120}"/>
              </a:ext>
            </a:extLst>
          </p:cNvPr>
          <p:cNvSpPr txBox="1"/>
          <p:nvPr/>
        </p:nvSpPr>
        <p:spPr>
          <a:xfrm>
            <a:off x="946350" y="1051630"/>
            <a:ext cx="8870510" cy="6740307"/>
          </a:xfrm>
          <a:prstGeom prst="rect">
            <a:avLst/>
          </a:prstGeom>
          <a:noFill/>
        </p:spPr>
        <p:txBody>
          <a:bodyPr wrap="square" rtlCol="0">
            <a:spAutoFit/>
          </a:bodyPr>
          <a:lstStyle/>
          <a:p>
            <a:pPr marL="228600" indent="-228600">
              <a:buFontTx/>
              <a:buAutoNum type="arabicPeriod"/>
            </a:pPr>
            <a:r>
              <a:rPr lang="en-US" sz="1200" dirty="0">
                <a:hlinkClick r:id="rId2"/>
              </a:rPr>
              <a:t>https://folkestonejack.wordpress.com/tag/folkestone-triennial/</a:t>
            </a:r>
            <a:r>
              <a:rPr lang="en-US" sz="1200" dirty="0"/>
              <a:t> [accessed on 21/08/25]</a:t>
            </a:r>
          </a:p>
          <a:p>
            <a:pPr marL="228600" indent="-228600">
              <a:buAutoNum type="arabicPeriod"/>
            </a:pPr>
            <a:r>
              <a:rPr lang="en-US" sz="1200" dirty="0">
                <a:hlinkClick r:id="rId3"/>
              </a:rPr>
              <a:t>http://www.disused-stations.org.uk/f/folkestone_warren/index.shtml</a:t>
            </a:r>
            <a:r>
              <a:rPr lang="en-US" sz="1200" dirty="0"/>
              <a:t> [accessed on 21/08/25]</a:t>
            </a:r>
          </a:p>
          <a:p>
            <a:pPr marL="228600" indent="-228600">
              <a:buAutoNum type="arabicPeriod"/>
            </a:pPr>
            <a:r>
              <a:rPr lang="en-US" sz="1200" dirty="0">
                <a:hlinkClick r:id="rId4"/>
              </a:rPr>
              <a:t>https://www.kentonline.co.uk/folkestone/news/drone-pictures-show-site-of-roman-villa-mosaic-274128/</a:t>
            </a:r>
            <a:r>
              <a:rPr lang="en-US" sz="1200" dirty="0"/>
              <a:t> [accessed on 21/08/25]</a:t>
            </a:r>
          </a:p>
          <a:p>
            <a:pPr marL="228600" indent="-228600">
              <a:buAutoNum type="arabicPeriod"/>
            </a:pPr>
            <a:r>
              <a:rPr lang="en-US" sz="1200" dirty="0">
                <a:hlinkClick r:id="rId5"/>
              </a:rPr>
              <a:t>https://www.heritagegateway.org.uk/Gateway/Results_Single.aspx?uid=N5669&amp;resourceID=110</a:t>
            </a:r>
            <a:r>
              <a:rPr lang="en-US" sz="1200" dirty="0"/>
              <a:t> [accessed 21/08/25]</a:t>
            </a:r>
          </a:p>
          <a:p>
            <a:pPr marL="228600" indent="-228600">
              <a:buAutoNum type="arabicPeriod"/>
            </a:pPr>
            <a:r>
              <a:rPr lang="en-US" sz="1200" dirty="0">
                <a:hlinkClick r:id="rId6"/>
              </a:rPr>
              <a:t>https://www.twinkl.co.uk/homework-help/history-homework-help/the-iron-age-facts-for-kids/what-were-homes-like-during-the-iron-age</a:t>
            </a:r>
            <a:r>
              <a:rPr lang="en-US" sz="1200" dirty="0"/>
              <a:t> [accessed on 21/08/25]</a:t>
            </a:r>
          </a:p>
          <a:p>
            <a:pPr marL="228600" indent="-228600">
              <a:buAutoNum type="arabicPeriod"/>
            </a:pPr>
            <a:r>
              <a:rPr lang="en-US" sz="1200" dirty="0">
                <a:hlinkClick r:id="rId7"/>
              </a:rPr>
              <a:t>https://eleanorscottarchaeology.com/els-archaeology-blog/2018/2/12/what-is-a-roman-villa</a:t>
            </a:r>
            <a:r>
              <a:rPr lang="en-US" sz="1200" dirty="0"/>
              <a:t> [accessed 21/08/25]</a:t>
            </a:r>
          </a:p>
          <a:p>
            <a:pPr marL="228600" indent="-228600">
              <a:buAutoNum type="arabicPeriod"/>
            </a:pPr>
            <a:r>
              <a:rPr lang="en-US" sz="1200" dirty="0">
                <a:hlinkClick r:id="rId8"/>
              </a:rPr>
              <a:t>https://rdhct.org.uk/projects/a-town-unearthed/</a:t>
            </a:r>
            <a:r>
              <a:rPr lang="en-US" sz="1200" dirty="0"/>
              <a:t> [accessed on 21/08/25]</a:t>
            </a:r>
          </a:p>
          <a:p>
            <a:pPr marL="228600" indent="-228600">
              <a:buAutoNum type="arabicPeriod"/>
            </a:pPr>
            <a:r>
              <a:rPr lang="en-US" sz="1200" dirty="0">
                <a:hlinkClick r:id="rId9"/>
              </a:rPr>
              <a:t>https://numismatics.org/ocre/id/ric.4.ss.389?lang=en</a:t>
            </a:r>
            <a:r>
              <a:rPr lang="en-US" sz="1200" dirty="0"/>
              <a:t> [accessed 21/08/25]</a:t>
            </a:r>
          </a:p>
          <a:p>
            <a:pPr marL="228600" indent="-228600">
              <a:buAutoNum type="arabicPeriod"/>
            </a:pPr>
            <a:r>
              <a:rPr lang="en-US" sz="1200" dirty="0">
                <a:hlinkClick r:id="rId10"/>
              </a:rPr>
              <a:t>https://www.canterburytrust.co.uk/events/cba-festival-of-archaeology-site-open-day</a:t>
            </a:r>
            <a:r>
              <a:rPr lang="en-US" sz="1200" dirty="0"/>
              <a:t> [accessed 21/08/25]</a:t>
            </a:r>
          </a:p>
          <a:p>
            <a:pPr marL="228600" indent="-228600">
              <a:buFontTx/>
              <a:buAutoNum type="arabicPeriod"/>
            </a:pPr>
            <a:r>
              <a:rPr lang="en-US" sz="1200" dirty="0"/>
              <a:t>Photo copyrighted to Folkestone County Library: The </a:t>
            </a:r>
            <a:r>
              <a:rPr lang="en-US" sz="1200" dirty="0" err="1"/>
              <a:t>Winbolt</a:t>
            </a:r>
            <a:r>
              <a:rPr lang="en-US" sz="1200" dirty="0"/>
              <a:t> Collection [accessed 21/08/25]</a:t>
            </a:r>
          </a:p>
          <a:p>
            <a:pPr marL="228600" indent="-228600">
              <a:buFontTx/>
              <a:buAutoNum type="arabicPeriod"/>
            </a:pPr>
            <a:r>
              <a:rPr lang="en-US" sz="1200" dirty="0">
                <a:hlinkClick r:id="rId11"/>
              </a:rPr>
              <a:t>https://www.istockphoto.com/vector/funny-frightened-dinosaur-and-red-cross-mark-vector-illustration-gm841090638-137255759</a:t>
            </a:r>
            <a:r>
              <a:rPr lang="en-US" sz="1200" dirty="0"/>
              <a:t> [accessed on 21/08/25]</a:t>
            </a:r>
          </a:p>
          <a:p>
            <a:pPr marL="228600" indent="-228600">
              <a:buFontTx/>
              <a:buAutoNum type="arabicPeriod"/>
            </a:pPr>
            <a:r>
              <a:rPr lang="en-US" sz="1200" dirty="0">
                <a:hlinkClick r:id="rId12"/>
              </a:rPr>
              <a:t>https://www.cgtrader.com/3d-models/various/various-models/ancient-clay-pottery</a:t>
            </a:r>
            <a:r>
              <a:rPr lang="en-US" sz="1200" dirty="0"/>
              <a:t> [accessed on 21/08/25]</a:t>
            </a:r>
          </a:p>
          <a:p>
            <a:pPr marL="228600" indent="-228600">
              <a:buFontTx/>
              <a:buAutoNum type="arabicPeriod"/>
            </a:pPr>
            <a:r>
              <a:rPr lang="en-US" sz="1200" dirty="0">
                <a:hlinkClick r:id="rId13"/>
              </a:rPr>
              <a:t>https://www.klook.com/en-GB/activity/94730-cairo-private-day-tour-historical-pyramids/?dd_referrer=https%3A%2F%2Fwww.google.com%2F</a:t>
            </a:r>
            <a:r>
              <a:rPr lang="en-US" sz="1200" dirty="0"/>
              <a:t> [accessed on 21/08/25]</a:t>
            </a:r>
          </a:p>
          <a:p>
            <a:pPr marL="228600" indent="-228600">
              <a:buFontTx/>
              <a:buAutoNum type="arabicPeriod"/>
            </a:pPr>
            <a:r>
              <a:rPr lang="en-US" sz="1200" dirty="0">
                <a:hlinkClick r:id="rId14"/>
              </a:rPr>
              <a:t>https://www.smithsonianmag.com/history/search-lost-hammer-led-largest-cache-roman-treasure-ever-found-britain-180967263/</a:t>
            </a:r>
            <a:r>
              <a:rPr lang="en-US" sz="1200" dirty="0"/>
              <a:t> [accessed on 21/08/25]</a:t>
            </a:r>
          </a:p>
          <a:p>
            <a:pPr marL="228600" indent="-228600">
              <a:buFontTx/>
              <a:buAutoNum type="arabicPeriod"/>
            </a:pPr>
            <a:r>
              <a:rPr lang="en-US" sz="1200" dirty="0">
                <a:hlinkClick r:id="rId15"/>
              </a:rPr>
              <a:t>https://www.linkedin.com/pulse/food-chain-real-pratik--5xpwf</a:t>
            </a:r>
            <a:r>
              <a:rPr lang="en-US" sz="1200" dirty="0"/>
              <a:t> [accessed on 21/08/25]</a:t>
            </a:r>
          </a:p>
          <a:p>
            <a:pPr marL="228600" indent="-228600">
              <a:buFontTx/>
              <a:buAutoNum type="arabicPeriod"/>
            </a:pPr>
            <a:r>
              <a:rPr lang="en-US" sz="1200" dirty="0">
                <a:hlinkClick r:id="rId16"/>
              </a:rPr>
              <a:t>https://www.yorkshiremuseum.org.uk/collections/collections-highlights/archaeology/</a:t>
            </a:r>
            <a:r>
              <a:rPr lang="en-US" sz="1200" dirty="0"/>
              <a:t> [accessed on 21/08/25]</a:t>
            </a:r>
          </a:p>
          <a:p>
            <a:pPr marL="228600" indent="-228600">
              <a:buFontTx/>
              <a:buAutoNum type="arabicPeriod"/>
            </a:pPr>
            <a:r>
              <a:rPr lang="en-US" sz="1200" dirty="0">
                <a:hlinkClick r:id="rId17"/>
              </a:rPr>
              <a:t>https://stock.adobe.com/uk/images/archaeological-excavations-man-and-finds-bones-of-a-skeleton-in-a-human-burial-working-tool-ruler-a-detail-of-ancient-research-prehistory/234540900</a:t>
            </a:r>
            <a:r>
              <a:rPr lang="en-US" sz="1200" dirty="0"/>
              <a:t> [accessed om 21/08/25]</a:t>
            </a:r>
          </a:p>
          <a:p>
            <a:pPr marL="228600" indent="-228600">
              <a:buFontTx/>
              <a:buAutoNum type="arabicPeriod"/>
            </a:pPr>
            <a:r>
              <a:rPr lang="en-US" sz="1200" dirty="0">
                <a:hlinkClick r:id="rId18"/>
              </a:rPr>
              <a:t>https://www.completesafetysupplies.co.uk/protective-workwear-ppe-c67/hi-vis-jackets-parkers-c120/supertouch-hi-vis-jacket-with-id-map-pocket-orange-go-rt-3279-p1021</a:t>
            </a:r>
            <a:r>
              <a:rPr lang="en-US" sz="1200" dirty="0"/>
              <a:t> [accessed on 21/09/25]</a:t>
            </a:r>
          </a:p>
          <a:p>
            <a:pPr marL="228600" indent="-228600">
              <a:buFontTx/>
              <a:buAutoNum type="arabicPeriod"/>
            </a:pPr>
            <a:r>
              <a:rPr lang="en-US" sz="1200" dirty="0"/>
              <a:t>CAT own image</a:t>
            </a:r>
          </a:p>
          <a:p>
            <a:pPr marL="228600" indent="-228600">
              <a:buFontTx/>
              <a:buAutoNum type="arabicPeriod"/>
            </a:pPr>
            <a:r>
              <a:rPr lang="en-US" sz="1200" dirty="0">
                <a:hlinkClick r:id="rId19"/>
              </a:rPr>
              <a:t>https://www.amazon.co.uk/1InTheOffice-Large-Binder-Colored-Capacity/dp/B07YF4HCPY</a:t>
            </a:r>
            <a:r>
              <a:rPr lang="en-US" sz="1200" dirty="0"/>
              <a:t> [accessed on 21/08/25] </a:t>
            </a:r>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latin typeface="+mj-lt"/>
            </a:endParaRPr>
          </a:p>
        </p:txBody>
      </p:sp>
    </p:spTree>
    <p:extLst>
      <p:ext uri="{BB962C8B-B14F-4D97-AF65-F5344CB8AC3E}">
        <p14:creationId xmlns:p14="http://schemas.microsoft.com/office/powerpoint/2010/main" val="3632378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C1A1FC-8EC8-CC05-AE6F-471599424844}"/>
              </a:ext>
            </a:extLst>
          </p:cNvPr>
          <p:cNvSpPr txBox="1"/>
          <p:nvPr/>
        </p:nvSpPr>
        <p:spPr>
          <a:xfrm>
            <a:off x="963603" y="1524621"/>
            <a:ext cx="8870510" cy="3046988"/>
          </a:xfrm>
          <a:prstGeom prst="rect">
            <a:avLst/>
          </a:prstGeom>
          <a:noFill/>
        </p:spPr>
        <p:txBody>
          <a:bodyPr wrap="square" rtlCol="0">
            <a:spAutoFit/>
          </a:bodyPr>
          <a:lstStyle/>
          <a:p>
            <a:r>
              <a:rPr lang="en-US" sz="1200" dirty="0"/>
              <a:t>21. CAT own image</a:t>
            </a:r>
          </a:p>
          <a:p>
            <a:r>
              <a:rPr lang="en-US" sz="1200" dirty="0"/>
              <a:t>22. CAT own image</a:t>
            </a:r>
          </a:p>
          <a:p>
            <a:r>
              <a:rPr lang="en-US" sz="1200" dirty="0"/>
              <a:t>23. CAT own image</a:t>
            </a:r>
          </a:p>
          <a:p>
            <a:r>
              <a:rPr lang="en-US" sz="1200" dirty="0"/>
              <a:t>24. CAT own image</a:t>
            </a:r>
          </a:p>
          <a:p>
            <a:r>
              <a:rPr lang="en-US" sz="1200" dirty="0"/>
              <a:t>25. CAT own image</a:t>
            </a:r>
          </a:p>
          <a:p>
            <a:r>
              <a:rPr lang="en-US" sz="1200" dirty="0"/>
              <a:t>26. CAT own image</a:t>
            </a:r>
          </a:p>
          <a:p>
            <a:r>
              <a:rPr lang="en-US" sz="1200" dirty="0"/>
              <a:t>27. CAT own image</a:t>
            </a:r>
          </a:p>
          <a:p>
            <a:r>
              <a:rPr lang="en-US" sz="1200" dirty="0"/>
              <a:t>28. CAT own image</a:t>
            </a:r>
          </a:p>
          <a:p>
            <a:r>
              <a:rPr lang="en-US" sz="1200" dirty="0"/>
              <a:t>29. CAT own image</a:t>
            </a:r>
          </a:p>
          <a:p>
            <a:r>
              <a:rPr lang="en-US" sz="1200" dirty="0"/>
              <a:t>30. CAT own image</a:t>
            </a:r>
          </a:p>
          <a:p>
            <a:r>
              <a:rPr lang="en-US" sz="1200" dirty="0"/>
              <a:t>31. </a:t>
            </a:r>
            <a:r>
              <a:rPr lang="en-US" sz="1200" dirty="0">
                <a:hlinkClick r:id="rId2"/>
              </a:rPr>
              <a:t>https://www.bestassignmentwriters.co.uk/blog/6-main-types-of-report-writing/</a:t>
            </a:r>
            <a:r>
              <a:rPr lang="en-US" sz="1200" dirty="0"/>
              <a:t> [accessed on 21/08/25]</a:t>
            </a:r>
          </a:p>
          <a:p>
            <a:r>
              <a:rPr lang="en-US" sz="1200" dirty="0"/>
              <a:t>32. CAT own image</a:t>
            </a:r>
          </a:p>
          <a:p>
            <a:r>
              <a:rPr lang="en-US" sz="1200" dirty="0"/>
              <a:t>33. CAT own image</a:t>
            </a:r>
          </a:p>
          <a:p>
            <a:r>
              <a:rPr lang="en-US" sz="1200" dirty="0"/>
              <a:t>34. CAT own image</a:t>
            </a:r>
          </a:p>
          <a:p>
            <a:endParaRPr lang="en-US" sz="1200" dirty="0"/>
          </a:p>
          <a:p>
            <a:endParaRPr lang="en-US" sz="1200" dirty="0"/>
          </a:p>
        </p:txBody>
      </p:sp>
      <p:sp>
        <p:nvSpPr>
          <p:cNvPr id="4" name="TextBox 3">
            <a:extLst>
              <a:ext uri="{FF2B5EF4-FFF2-40B4-BE49-F238E27FC236}">
                <a16:creationId xmlns:a16="http://schemas.microsoft.com/office/drawing/2014/main" id="{4F489BED-B61A-7CCF-D4F4-C0A0E10D7B56}"/>
              </a:ext>
            </a:extLst>
          </p:cNvPr>
          <p:cNvSpPr txBox="1"/>
          <p:nvPr/>
        </p:nvSpPr>
        <p:spPr>
          <a:xfrm>
            <a:off x="2499503" y="0"/>
            <a:ext cx="6103188" cy="1015663"/>
          </a:xfrm>
          <a:prstGeom prst="rect">
            <a:avLst/>
          </a:prstGeom>
          <a:noFill/>
        </p:spPr>
        <p:txBody>
          <a:bodyPr wrap="square">
            <a:spAutoFit/>
          </a:bodyPr>
          <a:lstStyle/>
          <a:p>
            <a:r>
              <a:rPr lang="en-GB" sz="6000" dirty="0">
                <a:solidFill>
                  <a:schemeClr val="accent1"/>
                </a:solidFill>
                <a:latin typeface="+mj-lt"/>
              </a:rPr>
              <a:t>	Image Citations</a:t>
            </a:r>
          </a:p>
        </p:txBody>
      </p:sp>
    </p:spTree>
    <p:extLst>
      <p:ext uri="{BB962C8B-B14F-4D97-AF65-F5344CB8AC3E}">
        <p14:creationId xmlns:p14="http://schemas.microsoft.com/office/powerpoint/2010/main" val="1307947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0AFA5050-C27A-BAC6-9650-8DEA1F180D49}"/>
              </a:ext>
            </a:extLst>
          </p:cNvPr>
          <p:cNvSpPr txBox="1">
            <a:spLocks/>
          </p:cNvSpPr>
          <p:nvPr/>
        </p:nvSpPr>
        <p:spPr>
          <a:xfrm>
            <a:off x="1458998" y="2766844"/>
            <a:ext cx="9274003" cy="1646302"/>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6000" dirty="0"/>
              <a:t>Thank you for listening!</a:t>
            </a:r>
          </a:p>
        </p:txBody>
      </p:sp>
    </p:spTree>
    <p:extLst>
      <p:ext uri="{BB962C8B-B14F-4D97-AF65-F5344CB8AC3E}">
        <p14:creationId xmlns:p14="http://schemas.microsoft.com/office/powerpoint/2010/main" val="1425614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B6D7C-E05D-A2C3-389E-EFA9A30DB79E}"/>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Location of East Wear Bay</a:t>
            </a:r>
          </a:p>
        </p:txBody>
      </p:sp>
      <p:pic>
        <p:nvPicPr>
          <p:cNvPr id="5" name="Picture 4" descr="Canterbury Archaeological Trust documents Folkestone Roman villa mosaic at  risk from coastal erosion">
            <a:extLst>
              <a:ext uri="{FF2B5EF4-FFF2-40B4-BE49-F238E27FC236}">
                <a16:creationId xmlns:a16="http://schemas.microsoft.com/office/drawing/2014/main" id="{7763D7D0-49A6-C20B-BE00-D2B40E6836B8}"/>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pic>
        <p:nvPicPr>
          <p:cNvPr id="3" name="Picture 2" descr="Disused Stations: Folkestone Warren Halt">
            <a:extLst>
              <a:ext uri="{FF2B5EF4-FFF2-40B4-BE49-F238E27FC236}">
                <a16:creationId xmlns:a16="http://schemas.microsoft.com/office/drawing/2014/main" id="{A5856105-2DF5-A461-3F8E-CDD8495D72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288"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F4EE4D7-FE0D-2545-0782-243F093BBC6A}"/>
              </a:ext>
            </a:extLst>
          </p:cNvPr>
          <p:cNvSpPr txBox="1"/>
          <p:nvPr/>
        </p:nvSpPr>
        <p:spPr>
          <a:xfrm>
            <a:off x="609601" y="3789382"/>
            <a:ext cx="616507" cy="215444"/>
          </a:xfrm>
          <a:prstGeom prst="rect">
            <a:avLst/>
          </a:prstGeom>
          <a:noFill/>
        </p:spPr>
        <p:txBody>
          <a:bodyPr wrap="square" rtlCol="0">
            <a:spAutoFit/>
          </a:bodyPr>
          <a:lstStyle/>
          <a:p>
            <a:r>
              <a:rPr lang="en-GB" sz="800" dirty="0">
                <a:latin typeface="+mj-lt"/>
              </a:rPr>
              <a:t>2</a:t>
            </a:r>
          </a:p>
        </p:txBody>
      </p:sp>
      <p:sp>
        <p:nvSpPr>
          <p:cNvPr id="8" name="TextBox 7">
            <a:extLst>
              <a:ext uri="{FF2B5EF4-FFF2-40B4-BE49-F238E27FC236}">
                <a16:creationId xmlns:a16="http://schemas.microsoft.com/office/drawing/2014/main" id="{5FE65877-2D7D-E925-828D-00213DF4470A}"/>
              </a:ext>
            </a:extLst>
          </p:cNvPr>
          <p:cNvSpPr txBox="1"/>
          <p:nvPr/>
        </p:nvSpPr>
        <p:spPr>
          <a:xfrm>
            <a:off x="6383548" y="3789382"/>
            <a:ext cx="603849" cy="215444"/>
          </a:xfrm>
          <a:prstGeom prst="rect">
            <a:avLst/>
          </a:prstGeom>
          <a:noFill/>
        </p:spPr>
        <p:txBody>
          <a:bodyPr wrap="square" rtlCol="0">
            <a:spAutoFit/>
          </a:bodyPr>
          <a:lstStyle/>
          <a:p>
            <a:r>
              <a:rPr lang="en-GB" sz="800" dirty="0">
                <a:latin typeface="+mj-lt"/>
              </a:rPr>
              <a:t>3</a:t>
            </a:r>
          </a:p>
        </p:txBody>
      </p:sp>
    </p:spTree>
    <p:extLst>
      <p:ext uri="{BB962C8B-B14F-4D97-AF65-F5344CB8AC3E}">
        <p14:creationId xmlns:p14="http://schemas.microsoft.com/office/powerpoint/2010/main" val="523944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AED895-B535-1A24-6451-66C70BB0155D}"/>
              </a:ext>
            </a:extLst>
          </p:cNvPr>
          <p:cNvPicPr>
            <a:picLocks noChangeAspect="1"/>
          </p:cNvPicPr>
          <p:nvPr/>
        </p:nvPicPr>
        <p:blipFill>
          <a:blip r:embed="rId3"/>
          <a:stretch>
            <a:fillRect/>
          </a:stretch>
        </p:blipFill>
        <p:spPr>
          <a:xfrm>
            <a:off x="1121024" y="239593"/>
            <a:ext cx="3985935" cy="2869873"/>
          </a:xfrm>
          <a:prstGeom prst="rect">
            <a:avLst/>
          </a:prstGeom>
          <a:noFill/>
        </p:spPr>
      </p:pic>
      <p:pic>
        <p:nvPicPr>
          <p:cNvPr id="4" name="Picture 3" descr="What Were Homes Like During the Iron Age? - Twinkl Homework Help">
            <a:extLst>
              <a:ext uri="{FF2B5EF4-FFF2-40B4-BE49-F238E27FC236}">
                <a16:creationId xmlns:a16="http://schemas.microsoft.com/office/drawing/2014/main" id="{432602BA-9FEF-76FA-1394-07F09E94749B}"/>
              </a:ext>
            </a:extLst>
          </p:cNvPr>
          <p:cNvPicPr>
            <a:picLocks noChangeAspect="1"/>
          </p:cNvPicPr>
          <p:nvPr/>
        </p:nvPicPr>
        <p:blipFill>
          <a:blip r:embed="rId4"/>
          <a:stretch>
            <a:fillRect/>
          </a:stretch>
        </p:blipFill>
        <p:spPr>
          <a:xfrm>
            <a:off x="712457" y="3778141"/>
            <a:ext cx="4977562" cy="2090576"/>
          </a:xfrm>
          <a:prstGeom prst="rect">
            <a:avLst/>
          </a:prstGeom>
          <a:noFill/>
        </p:spPr>
      </p:pic>
      <p:sp>
        <p:nvSpPr>
          <p:cNvPr id="2" name="Title 1">
            <a:extLst>
              <a:ext uri="{FF2B5EF4-FFF2-40B4-BE49-F238E27FC236}">
                <a16:creationId xmlns:a16="http://schemas.microsoft.com/office/drawing/2014/main" id="{9B0DD4B5-A4BA-0F3F-D454-DBF57C61A4B1}"/>
              </a:ext>
            </a:extLst>
          </p:cNvPr>
          <p:cNvSpPr>
            <a:spLocks noGrp="1"/>
          </p:cNvSpPr>
          <p:nvPr>
            <p:ph type="title"/>
          </p:nvPr>
        </p:nvSpPr>
        <p:spPr>
          <a:xfrm>
            <a:off x="5297948" y="2440792"/>
            <a:ext cx="4457783" cy="1967948"/>
          </a:xfrm>
        </p:spPr>
        <p:txBody>
          <a:bodyPr vert="horz" lIns="91440" tIns="45720" rIns="91440" bIns="45720" rtlCol="0" anchor="b">
            <a:normAutofit/>
          </a:bodyPr>
          <a:lstStyle/>
          <a:p>
            <a:pPr algn="r">
              <a:lnSpc>
                <a:spcPct val="90000"/>
              </a:lnSpc>
            </a:pPr>
            <a:r>
              <a:rPr lang="en-US" sz="3800" dirty="0"/>
              <a:t>Iron Age People Settle at East Wear Bay 3000 Years Ago</a:t>
            </a:r>
          </a:p>
        </p:txBody>
      </p:sp>
      <p:sp>
        <p:nvSpPr>
          <p:cNvPr id="3" name="TextBox 2">
            <a:extLst>
              <a:ext uri="{FF2B5EF4-FFF2-40B4-BE49-F238E27FC236}">
                <a16:creationId xmlns:a16="http://schemas.microsoft.com/office/drawing/2014/main" id="{1F059CE5-5713-D26C-4916-2842E906A7CB}"/>
              </a:ext>
            </a:extLst>
          </p:cNvPr>
          <p:cNvSpPr txBox="1"/>
          <p:nvPr/>
        </p:nvSpPr>
        <p:spPr>
          <a:xfrm>
            <a:off x="1075027" y="3136026"/>
            <a:ext cx="3982761" cy="369332"/>
          </a:xfrm>
          <a:prstGeom prst="rect">
            <a:avLst/>
          </a:prstGeom>
          <a:noFill/>
        </p:spPr>
        <p:txBody>
          <a:bodyPr wrap="square" rtlCol="0">
            <a:spAutoFit/>
          </a:bodyPr>
          <a:lstStyle/>
          <a:p>
            <a:pPr algn="ctr"/>
            <a:r>
              <a:rPr lang="en-GB" b="1" dirty="0"/>
              <a:t>Iron Age Settlement</a:t>
            </a:r>
          </a:p>
        </p:txBody>
      </p:sp>
      <p:sp>
        <p:nvSpPr>
          <p:cNvPr id="6" name="TextBox 5">
            <a:extLst>
              <a:ext uri="{FF2B5EF4-FFF2-40B4-BE49-F238E27FC236}">
                <a16:creationId xmlns:a16="http://schemas.microsoft.com/office/drawing/2014/main" id="{12264673-8A33-BD92-0568-2428156411B6}"/>
              </a:ext>
            </a:extLst>
          </p:cNvPr>
          <p:cNvSpPr txBox="1"/>
          <p:nvPr/>
        </p:nvSpPr>
        <p:spPr>
          <a:xfrm>
            <a:off x="1932523" y="6010072"/>
            <a:ext cx="2646609" cy="369332"/>
          </a:xfrm>
          <a:prstGeom prst="rect">
            <a:avLst/>
          </a:prstGeom>
          <a:noFill/>
        </p:spPr>
        <p:txBody>
          <a:bodyPr wrap="square" rtlCol="0">
            <a:spAutoFit/>
          </a:bodyPr>
          <a:lstStyle/>
          <a:p>
            <a:r>
              <a:rPr lang="en-GB" b="1" dirty="0"/>
              <a:t>Iron Age Roundhouses</a:t>
            </a:r>
          </a:p>
        </p:txBody>
      </p:sp>
      <p:sp>
        <p:nvSpPr>
          <p:cNvPr id="7" name="TextBox 6">
            <a:extLst>
              <a:ext uri="{FF2B5EF4-FFF2-40B4-BE49-F238E27FC236}">
                <a16:creationId xmlns:a16="http://schemas.microsoft.com/office/drawing/2014/main" id="{520F3BBD-3D8D-98F1-D0E9-F6E86A5D5F73}"/>
              </a:ext>
            </a:extLst>
          </p:cNvPr>
          <p:cNvSpPr txBox="1"/>
          <p:nvPr/>
        </p:nvSpPr>
        <p:spPr>
          <a:xfrm>
            <a:off x="930035" y="2933237"/>
            <a:ext cx="507341" cy="215444"/>
          </a:xfrm>
          <a:prstGeom prst="rect">
            <a:avLst/>
          </a:prstGeom>
          <a:noFill/>
        </p:spPr>
        <p:txBody>
          <a:bodyPr wrap="square" rtlCol="0">
            <a:spAutoFit/>
          </a:bodyPr>
          <a:lstStyle/>
          <a:p>
            <a:r>
              <a:rPr lang="en-GB" sz="800" dirty="0">
                <a:latin typeface="+mj-lt"/>
              </a:rPr>
              <a:t>4</a:t>
            </a:r>
          </a:p>
        </p:txBody>
      </p:sp>
      <p:sp>
        <p:nvSpPr>
          <p:cNvPr id="8" name="TextBox 7">
            <a:extLst>
              <a:ext uri="{FF2B5EF4-FFF2-40B4-BE49-F238E27FC236}">
                <a16:creationId xmlns:a16="http://schemas.microsoft.com/office/drawing/2014/main" id="{AEE6C880-E862-3584-208F-9E355FD39495}"/>
              </a:ext>
            </a:extLst>
          </p:cNvPr>
          <p:cNvSpPr txBox="1"/>
          <p:nvPr/>
        </p:nvSpPr>
        <p:spPr>
          <a:xfrm>
            <a:off x="712457" y="6033778"/>
            <a:ext cx="483080" cy="215444"/>
          </a:xfrm>
          <a:prstGeom prst="rect">
            <a:avLst/>
          </a:prstGeom>
          <a:noFill/>
        </p:spPr>
        <p:txBody>
          <a:bodyPr wrap="square" rtlCol="0">
            <a:spAutoFit/>
          </a:bodyPr>
          <a:lstStyle/>
          <a:p>
            <a:r>
              <a:rPr lang="en-GB" sz="800" dirty="0">
                <a:latin typeface="+mj-lt"/>
              </a:rPr>
              <a:t>5</a:t>
            </a:r>
          </a:p>
        </p:txBody>
      </p:sp>
    </p:spTree>
    <p:extLst>
      <p:ext uri="{BB962C8B-B14F-4D97-AF65-F5344CB8AC3E}">
        <p14:creationId xmlns:p14="http://schemas.microsoft.com/office/powerpoint/2010/main" val="37650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houses on a grassy hill&#10;&#10;Description automatically generated">
            <a:extLst>
              <a:ext uri="{FF2B5EF4-FFF2-40B4-BE49-F238E27FC236}">
                <a16:creationId xmlns:a16="http://schemas.microsoft.com/office/drawing/2014/main" id="{14E66DB2-E9B7-6479-1226-B336F4B8E4DB}"/>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2" name="TextBox 1">
            <a:extLst>
              <a:ext uri="{FF2B5EF4-FFF2-40B4-BE49-F238E27FC236}">
                <a16:creationId xmlns:a16="http://schemas.microsoft.com/office/drawing/2014/main" id="{6F04E8A1-BB79-4C5F-5FED-B4982C7CACC9}"/>
              </a:ext>
            </a:extLst>
          </p:cNvPr>
          <p:cNvSpPr txBox="1"/>
          <p:nvPr/>
        </p:nvSpPr>
        <p:spPr>
          <a:xfrm>
            <a:off x="3696847" y="399195"/>
            <a:ext cx="4763558" cy="830997"/>
          </a:xfrm>
          <a:prstGeom prst="rect">
            <a:avLst/>
          </a:prstGeom>
          <a:noFill/>
        </p:spPr>
        <p:txBody>
          <a:bodyPr wrap="square" rtlCol="0">
            <a:spAutoFit/>
          </a:bodyPr>
          <a:lstStyle/>
          <a:p>
            <a:pPr algn="ctr"/>
            <a:r>
              <a:rPr lang="en-GB" sz="2400" b="1" dirty="0"/>
              <a:t>Iron Age Coastal Settlement and Roundhouses</a:t>
            </a:r>
          </a:p>
        </p:txBody>
      </p:sp>
      <p:sp>
        <p:nvSpPr>
          <p:cNvPr id="3" name="TextBox 2">
            <a:extLst>
              <a:ext uri="{FF2B5EF4-FFF2-40B4-BE49-F238E27FC236}">
                <a16:creationId xmlns:a16="http://schemas.microsoft.com/office/drawing/2014/main" id="{8D904221-BF50-C3FA-1E51-3F70FE00EF9A}"/>
              </a:ext>
            </a:extLst>
          </p:cNvPr>
          <p:cNvSpPr txBox="1"/>
          <p:nvPr/>
        </p:nvSpPr>
        <p:spPr>
          <a:xfrm>
            <a:off x="0" y="0"/>
            <a:ext cx="508958" cy="215444"/>
          </a:xfrm>
          <a:prstGeom prst="rect">
            <a:avLst/>
          </a:prstGeom>
          <a:noFill/>
        </p:spPr>
        <p:txBody>
          <a:bodyPr wrap="square" rtlCol="0">
            <a:spAutoFit/>
          </a:bodyPr>
          <a:lstStyle/>
          <a:p>
            <a:r>
              <a:rPr lang="en-GB" sz="800" dirty="0">
                <a:latin typeface="+mj-lt"/>
              </a:rPr>
              <a:t>6</a:t>
            </a:r>
          </a:p>
        </p:txBody>
      </p:sp>
    </p:spTree>
    <p:extLst>
      <p:ext uri="{BB962C8B-B14F-4D97-AF65-F5344CB8AC3E}">
        <p14:creationId xmlns:p14="http://schemas.microsoft.com/office/powerpoint/2010/main" val="241272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C233A-D4F1-0E50-AD3B-14F43B4C489B}"/>
              </a:ext>
            </a:extLst>
          </p:cNvPr>
          <p:cNvSpPr>
            <a:spLocks noGrp="1"/>
          </p:cNvSpPr>
          <p:nvPr>
            <p:ph type="title"/>
          </p:nvPr>
        </p:nvSpPr>
        <p:spPr>
          <a:xfrm>
            <a:off x="5380563" y="2404534"/>
            <a:ext cx="3893439" cy="1646302"/>
          </a:xfrm>
        </p:spPr>
        <p:txBody>
          <a:bodyPr vert="horz" lIns="91440" tIns="45720" rIns="91440" bIns="45720" rtlCol="0" anchor="b">
            <a:normAutofit/>
          </a:bodyPr>
          <a:lstStyle/>
          <a:p>
            <a:pPr algn="r">
              <a:lnSpc>
                <a:spcPct val="90000"/>
              </a:lnSpc>
            </a:pPr>
            <a:r>
              <a:rPr lang="en-US" sz="4200"/>
              <a:t>The Romans Invade in 43AD</a:t>
            </a:r>
          </a:p>
        </p:txBody>
      </p:sp>
      <p:pic>
        <p:nvPicPr>
          <p:cNvPr id="3" name="Picture 2">
            <a:extLst>
              <a:ext uri="{FF2B5EF4-FFF2-40B4-BE49-F238E27FC236}">
                <a16:creationId xmlns:a16="http://schemas.microsoft.com/office/drawing/2014/main" id="{45968498-092F-0F3F-D927-6C62DD1075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076" y="211898"/>
            <a:ext cx="4233111" cy="31235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87421359-CE76-D76D-052E-BA409A0BAE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428" y="3681321"/>
            <a:ext cx="2829060" cy="28290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7E10093-165E-DD16-ED8D-230E28079DB6}"/>
              </a:ext>
            </a:extLst>
          </p:cNvPr>
          <p:cNvSpPr txBox="1"/>
          <p:nvPr/>
        </p:nvSpPr>
        <p:spPr>
          <a:xfrm>
            <a:off x="319983" y="3145842"/>
            <a:ext cx="450185" cy="215444"/>
          </a:xfrm>
          <a:prstGeom prst="rect">
            <a:avLst/>
          </a:prstGeom>
          <a:noFill/>
        </p:spPr>
        <p:txBody>
          <a:bodyPr wrap="square" rtlCol="0">
            <a:spAutoFit/>
          </a:bodyPr>
          <a:lstStyle/>
          <a:p>
            <a:r>
              <a:rPr lang="en-GB" sz="800" dirty="0">
                <a:latin typeface="+mj-lt"/>
              </a:rPr>
              <a:t>7</a:t>
            </a:r>
          </a:p>
        </p:txBody>
      </p:sp>
      <p:sp>
        <p:nvSpPr>
          <p:cNvPr id="9" name="TextBox 8">
            <a:extLst>
              <a:ext uri="{FF2B5EF4-FFF2-40B4-BE49-F238E27FC236}">
                <a16:creationId xmlns:a16="http://schemas.microsoft.com/office/drawing/2014/main" id="{DC90841C-8035-0419-1672-C7E74125A49A}"/>
              </a:ext>
            </a:extLst>
          </p:cNvPr>
          <p:cNvSpPr txBox="1"/>
          <p:nvPr/>
        </p:nvSpPr>
        <p:spPr>
          <a:xfrm>
            <a:off x="770168" y="6260725"/>
            <a:ext cx="638354" cy="215444"/>
          </a:xfrm>
          <a:prstGeom prst="rect">
            <a:avLst/>
          </a:prstGeom>
          <a:noFill/>
        </p:spPr>
        <p:txBody>
          <a:bodyPr wrap="square" rtlCol="0">
            <a:spAutoFit/>
          </a:bodyPr>
          <a:lstStyle/>
          <a:p>
            <a:r>
              <a:rPr lang="en-GB" sz="800" dirty="0">
                <a:latin typeface="+mj-lt"/>
              </a:rPr>
              <a:t>8</a:t>
            </a:r>
          </a:p>
        </p:txBody>
      </p:sp>
    </p:spTree>
    <p:extLst>
      <p:ext uri="{BB962C8B-B14F-4D97-AF65-F5344CB8AC3E}">
        <p14:creationId xmlns:p14="http://schemas.microsoft.com/office/powerpoint/2010/main" val="365073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building with a large courtyard&#10;&#10;Description automatically generated with medium confidence">
            <a:extLst>
              <a:ext uri="{FF2B5EF4-FFF2-40B4-BE49-F238E27FC236}">
                <a16:creationId xmlns:a16="http://schemas.microsoft.com/office/drawing/2014/main" id="{CB3E387B-1E88-D3E5-EAFD-5712D25AC0B1}"/>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2" name="TextBox 1">
            <a:extLst>
              <a:ext uri="{FF2B5EF4-FFF2-40B4-BE49-F238E27FC236}">
                <a16:creationId xmlns:a16="http://schemas.microsoft.com/office/drawing/2014/main" id="{90CB9683-97C9-0688-1D56-8F36A8BAC419}"/>
              </a:ext>
            </a:extLst>
          </p:cNvPr>
          <p:cNvSpPr txBox="1"/>
          <p:nvPr/>
        </p:nvSpPr>
        <p:spPr>
          <a:xfrm>
            <a:off x="2571272" y="475093"/>
            <a:ext cx="6915955" cy="830997"/>
          </a:xfrm>
          <a:prstGeom prst="rect">
            <a:avLst/>
          </a:prstGeom>
          <a:noFill/>
        </p:spPr>
        <p:txBody>
          <a:bodyPr wrap="square" rtlCol="0">
            <a:spAutoFit/>
          </a:bodyPr>
          <a:lstStyle/>
          <a:p>
            <a:pPr algn="ctr"/>
            <a:r>
              <a:rPr lang="en-GB" sz="2400" b="1" dirty="0"/>
              <a:t>Artist’s impression of the Roman Villa at East Wear Bay</a:t>
            </a:r>
          </a:p>
        </p:txBody>
      </p:sp>
      <p:sp>
        <p:nvSpPr>
          <p:cNvPr id="3" name="TextBox 2">
            <a:extLst>
              <a:ext uri="{FF2B5EF4-FFF2-40B4-BE49-F238E27FC236}">
                <a16:creationId xmlns:a16="http://schemas.microsoft.com/office/drawing/2014/main" id="{A3E4DEF1-817F-D9AE-7CC7-4D724159B354}"/>
              </a:ext>
            </a:extLst>
          </p:cNvPr>
          <p:cNvSpPr txBox="1"/>
          <p:nvPr/>
        </p:nvSpPr>
        <p:spPr>
          <a:xfrm>
            <a:off x="-3156" y="0"/>
            <a:ext cx="457200" cy="215444"/>
          </a:xfrm>
          <a:prstGeom prst="rect">
            <a:avLst/>
          </a:prstGeom>
          <a:noFill/>
        </p:spPr>
        <p:txBody>
          <a:bodyPr wrap="square" rtlCol="0">
            <a:spAutoFit/>
          </a:bodyPr>
          <a:lstStyle/>
          <a:p>
            <a:r>
              <a:rPr lang="en-GB" sz="800" dirty="0">
                <a:latin typeface="+mj-lt"/>
              </a:rPr>
              <a:t>9</a:t>
            </a:r>
          </a:p>
        </p:txBody>
      </p:sp>
    </p:spTree>
    <p:extLst>
      <p:ext uri="{BB962C8B-B14F-4D97-AF65-F5344CB8AC3E}">
        <p14:creationId xmlns:p14="http://schemas.microsoft.com/office/powerpoint/2010/main" val="37685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C66F-276F-E966-4835-0662D1447B02}"/>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r>
              <a:rPr lang="en-US" sz="4600"/>
              <a:t>The Site is Discovered in 1924</a:t>
            </a:r>
          </a:p>
        </p:txBody>
      </p:sp>
      <p:pic>
        <p:nvPicPr>
          <p:cNvPr id="5" name="Picture 4" descr="A group of people standing outside&#10;&#10;Description automatically generated">
            <a:extLst>
              <a:ext uri="{FF2B5EF4-FFF2-40B4-BE49-F238E27FC236}">
                <a16:creationId xmlns:a16="http://schemas.microsoft.com/office/drawing/2014/main" id="{90EC67F7-C7DD-8429-BCE1-A7B7C6F66941}"/>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888603" y="1261330"/>
            <a:ext cx="4973212" cy="4335340"/>
          </a:xfrm>
          <a:prstGeom prst="rect">
            <a:avLst/>
          </a:prstGeom>
        </p:spPr>
      </p:pic>
      <p:sp>
        <p:nvSpPr>
          <p:cNvPr id="3" name="TextBox 2">
            <a:extLst>
              <a:ext uri="{FF2B5EF4-FFF2-40B4-BE49-F238E27FC236}">
                <a16:creationId xmlns:a16="http://schemas.microsoft.com/office/drawing/2014/main" id="{6AC181DD-722B-42B8-1A31-0C0092033C38}"/>
              </a:ext>
            </a:extLst>
          </p:cNvPr>
          <p:cNvSpPr txBox="1"/>
          <p:nvPr/>
        </p:nvSpPr>
        <p:spPr>
          <a:xfrm>
            <a:off x="950276" y="5666154"/>
            <a:ext cx="4849865" cy="338554"/>
          </a:xfrm>
          <a:prstGeom prst="rect">
            <a:avLst/>
          </a:prstGeom>
          <a:noFill/>
        </p:spPr>
        <p:txBody>
          <a:bodyPr wrap="square" rtlCol="0">
            <a:spAutoFit/>
          </a:bodyPr>
          <a:lstStyle/>
          <a:p>
            <a:r>
              <a:rPr lang="en-GB" sz="1600" dirty="0"/>
              <a:t>Archaeologists looking at finds from East Wear Bay</a:t>
            </a:r>
          </a:p>
        </p:txBody>
      </p:sp>
      <p:sp>
        <p:nvSpPr>
          <p:cNvPr id="4" name="TextBox 3">
            <a:extLst>
              <a:ext uri="{FF2B5EF4-FFF2-40B4-BE49-F238E27FC236}">
                <a16:creationId xmlns:a16="http://schemas.microsoft.com/office/drawing/2014/main" id="{450F1A3C-82B0-E8C4-16E8-A3CFEA332E56}"/>
              </a:ext>
            </a:extLst>
          </p:cNvPr>
          <p:cNvSpPr txBox="1"/>
          <p:nvPr/>
        </p:nvSpPr>
        <p:spPr>
          <a:xfrm>
            <a:off x="655562" y="5415968"/>
            <a:ext cx="1017917" cy="215444"/>
          </a:xfrm>
          <a:prstGeom prst="rect">
            <a:avLst/>
          </a:prstGeom>
          <a:noFill/>
        </p:spPr>
        <p:txBody>
          <a:bodyPr wrap="square" rtlCol="0">
            <a:spAutoFit/>
          </a:bodyPr>
          <a:lstStyle/>
          <a:p>
            <a:r>
              <a:rPr lang="en-GB" sz="800" dirty="0">
                <a:latin typeface="+mj-lt"/>
              </a:rPr>
              <a:t>10</a:t>
            </a:r>
          </a:p>
        </p:txBody>
      </p:sp>
    </p:spTree>
    <p:extLst>
      <p:ext uri="{BB962C8B-B14F-4D97-AF65-F5344CB8AC3E}">
        <p14:creationId xmlns:p14="http://schemas.microsoft.com/office/powerpoint/2010/main" val="374586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2F071-64A6-5CAD-8E4D-8EE11F0EE8EB}"/>
              </a:ext>
            </a:extLst>
          </p:cNvPr>
          <p:cNvSpPr>
            <a:spLocks noGrp="1"/>
          </p:cNvSpPr>
          <p:nvPr>
            <p:ph type="title"/>
          </p:nvPr>
        </p:nvSpPr>
        <p:spPr>
          <a:xfrm>
            <a:off x="464834" y="-819597"/>
            <a:ext cx="8596668" cy="3403600"/>
          </a:xfrm>
        </p:spPr>
        <p:txBody>
          <a:bodyPr/>
          <a:lstStyle/>
          <a:p>
            <a:r>
              <a:rPr lang="en-GB" dirty="0">
                <a:solidFill>
                  <a:schemeClr val="tx1"/>
                </a:solidFill>
              </a:rPr>
              <a:t>What do archaeologists do?</a:t>
            </a:r>
          </a:p>
        </p:txBody>
      </p:sp>
      <p:sp>
        <p:nvSpPr>
          <p:cNvPr id="3" name="Text Placeholder 2">
            <a:extLst>
              <a:ext uri="{FF2B5EF4-FFF2-40B4-BE49-F238E27FC236}">
                <a16:creationId xmlns:a16="http://schemas.microsoft.com/office/drawing/2014/main" id="{5C3AA5B9-9106-653A-1941-D8BA016DD295}"/>
              </a:ext>
            </a:extLst>
          </p:cNvPr>
          <p:cNvSpPr>
            <a:spLocks noGrp="1"/>
          </p:cNvSpPr>
          <p:nvPr>
            <p:ph type="body" idx="1"/>
          </p:nvPr>
        </p:nvSpPr>
        <p:spPr>
          <a:xfrm>
            <a:off x="637563" y="2466363"/>
            <a:ext cx="9036485" cy="2872288"/>
          </a:xfrm>
        </p:spPr>
        <p:txBody>
          <a:bodyPr>
            <a:normAutofit fontScale="25000" lnSpcReduction="20000"/>
          </a:bodyPr>
          <a:lstStyle/>
          <a:p>
            <a:endParaRPr lang="en-GB" sz="2000" dirty="0"/>
          </a:p>
          <a:p>
            <a:pPr marL="285750" indent="-285750">
              <a:buFont typeface="Wingdings" panose="05000000000000000000" pitchFamily="2" charset="2"/>
              <a:buChar char="Ø"/>
            </a:pPr>
            <a:r>
              <a:rPr lang="en-GB" sz="8600" dirty="0">
                <a:solidFill>
                  <a:schemeClr val="tx1"/>
                </a:solidFill>
              </a:rPr>
              <a:t>Dig or excavate the ground/look at standing </a:t>
            </a:r>
          </a:p>
          <a:p>
            <a:r>
              <a:rPr lang="en-GB" sz="8600" dirty="0">
                <a:solidFill>
                  <a:schemeClr val="tx1"/>
                </a:solidFill>
              </a:rPr>
              <a:t>    buildings.</a:t>
            </a:r>
          </a:p>
          <a:p>
            <a:pPr marL="1143000" indent="-1143000">
              <a:buFont typeface="Wingdings" panose="05000000000000000000" pitchFamily="2" charset="2"/>
              <a:buChar char="Ø"/>
            </a:pPr>
            <a:endParaRPr lang="en-GB" sz="8600" dirty="0">
              <a:solidFill>
                <a:schemeClr val="tx1"/>
              </a:solidFill>
            </a:endParaRPr>
          </a:p>
          <a:p>
            <a:pPr marL="285750" indent="-285750">
              <a:buFont typeface="Wingdings" panose="05000000000000000000" pitchFamily="2" charset="2"/>
              <a:buChar char="Ø"/>
            </a:pPr>
            <a:r>
              <a:rPr lang="en-GB" sz="8600" dirty="0">
                <a:solidFill>
                  <a:schemeClr val="tx1"/>
                </a:solidFill>
              </a:rPr>
              <a:t>Understand what people of the past were like and how they lived.</a:t>
            </a:r>
          </a:p>
          <a:p>
            <a:pPr marL="1143000" indent="-1143000">
              <a:buFont typeface="Wingdings" panose="05000000000000000000" pitchFamily="2" charset="2"/>
              <a:buChar char="Ø"/>
            </a:pPr>
            <a:endParaRPr lang="en-GB" sz="8600" dirty="0">
              <a:solidFill>
                <a:schemeClr val="tx1"/>
              </a:solidFill>
            </a:endParaRPr>
          </a:p>
          <a:p>
            <a:pPr marL="285750" indent="-285750">
              <a:buFont typeface="Wingdings" panose="05000000000000000000" pitchFamily="2" charset="2"/>
              <a:buChar char="Ø"/>
            </a:pPr>
            <a:r>
              <a:rPr lang="en-GB" sz="8600" dirty="0">
                <a:solidFill>
                  <a:schemeClr val="tx1"/>
                </a:solidFill>
              </a:rPr>
              <a:t>Study what was made, used and left behind – artefacts.</a:t>
            </a:r>
          </a:p>
          <a:p>
            <a:pPr marL="1143000" indent="-1143000">
              <a:buFont typeface="Wingdings" panose="05000000000000000000" pitchFamily="2" charset="2"/>
              <a:buChar char="Ø"/>
            </a:pPr>
            <a:endParaRPr lang="en-GB" sz="8600" dirty="0">
              <a:solidFill>
                <a:schemeClr val="tx1"/>
              </a:solidFill>
            </a:endParaRPr>
          </a:p>
          <a:p>
            <a:pPr marL="285750" indent="-285750">
              <a:buFont typeface="Wingdings" panose="05000000000000000000" pitchFamily="2" charset="2"/>
              <a:buChar char="Ø"/>
            </a:pPr>
            <a:r>
              <a:rPr lang="en-GB" sz="8600" dirty="0">
                <a:solidFill>
                  <a:schemeClr val="tx1"/>
                </a:solidFill>
              </a:rPr>
              <a:t>Tools, weapons, clothing, coins, </a:t>
            </a:r>
          </a:p>
          <a:p>
            <a:r>
              <a:rPr lang="en-GB" sz="8600" dirty="0">
                <a:solidFill>
                  <a:schemeClr val="tx1"/>
                </a:solidFill>
              </a:rPr>
              <a:t>    pottery, monuments and bones. </a:t>
            </a:r>
          </a:p>
          <a:p>
            <a:endParaRPr lang="en-GB" sz="8600" dirty="0">
              <a:solidFill>
                <a:schemeClr val="tx1"/>
              </a:solidFill>
            </a:endParaRPr>
          </a:p>
          <a:p>
            <a:endParaRPr lang="en-GB" dirty="0">
              <a:solidFill>
                <a:schemeClr val="tx1"/>
              </a:solidFill>
            </a:endParaRPr>
          </a:p>
          <a:p>
            <a:pPr marL="342900" indent="-342900">
              <a:buFont typeface="Arial" panose="020B0604020202020204" pitchFamily="34" charset="0"/>
              <a:buChar char="•"/>
            </a:pPr>
            <a:endParaRPr lang="en-GB" sz="2000" dirty="0">
              <a:solidFill>
                <a:schemeClr val="accent3"/>
              </a:solidFill>
            </a:endParaRPr>
          </a:p>
          <a:p>
            <a:pPr marL="342900" indent="-342900">
              <a:buFont typeface="Arial" panose="020B0604020202020204" pitchFamily="34" charset="0"/>
              <a:buChar char="•"/>
            </a:pPr>
            <a:endParaRPr lang="en-GB" sz="2000" dirty="0"/>
          </a:p>
        </p:txBody>
      </p:sp>
      <p:pic>
        <p:nvPicPr>
          <p:cNvPr id="1026" name="Picture 2" descr="Archaeologist Cartoon Woman Vector Images (over 180)">
            <a:extLst>
              <a:ext uri="{FF2B5EF4-FFF2-40B4-BE49-F238E27FC236}">
                <a16:creationId xmlns:a16="http://schemas.microsoft.com/office/drawing/2014/main" id="{40117CA7-C8D5-CDCC-2D21-FAF091C431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1924" y="4118995"/>
            <a:ext cx="2530340" cy="21086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Archaeologist brushing skeleton and bone from desert sand symbol  illustration cartoon vector 13041654 Vector Art at Vecteezy">
            <a:extLst>
              <a:ext uri="{FF2B5EF4-FFF2-40B4-BE49-F238E27FC236}">
                <a16:creationId xmlns:a16="http://schemas.microsoft.com/office/drawing/2014/main" id="{0DAB49BD-A502-7AA1-92B6-08F5B47754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5409" y="864430"/>
            <a:ext cx="1892366" cy="187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562853"/>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1" id="{27BC248E-C522-4FC9-A4B4-380025F2ED00}" vid="{2212CA7F-BBE4-4FEC-9667-FE7176F50E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EWB_TEMPLATE</Template>
  <TotalTime>1014</TotalTime>
  <Words>1679</Words>
  <Application>Microsoft Office PowerPoint</Application>
  <PresentationFormat>Widescreen</PresentationFormat>
  <Paragraphs>186</Paragraphs>
  <Slides>22</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Aptos</vt:lpstr>
      <vt:lpstr>Arial</vt:lpstr>
      <vt:lpstr>Trebuchet MS</vt:lpstr>
      <vt:lpstr>Wingdings</vt:lpstr>
      <vt:lpstr>Wingdings 3</vt:lpstr>
      <vt:lpstr>Facet</vt:lpstr>
      <vt:lpstr> Careers in Archaeology</vt:lpstr>
      <vt:lpstr>Introduction to East Wear Bay</vt:lpstr>
      <vt:lpstr>Location of East Wear Bay</vt:lpstr>
      <vt:lpstr>Iron Age People Settle at East Wear Bay 3000 Years Ago</vt:lpstr>
      <vt:lpstr>PowerPoint Presentation</vt:lpstr>
      <vt:lpstr>The Romans Invade in 43AD</vt:lpstr>
      <vt:lpstr>PowerPoint Presentation</vt:lpstr>
      <vt:lpstr>The Site is Discovered in 1924</vt:lpstr>
      <vt:lpstr>What do archaeologists do?</vt:lpstr>
      <vt:lpstr>We don’t dig up dinosaurs  That is a job for palaeontologists</vt:lpstr>
      <vt:lpstr>What do we find?</vt:lpstr>
      <vt:lpstr>What tools do we use?</vt:lpstr>
      <vt:lpstr>What do we wear on site?</vt:lpstr>
      <vt:lpstr>PowerPoint Presentation</vt:lpstr>
      <vt:lpstr>We take photographs</vt:lpstr>
      <vt:lpstr>We work in ALL weathers!</vt:lpstr>
      <vt:lpstr>We work around big machines </vt:lpstr>
      <vt:lpstr>What else do we do apart from digging?</vt:lpstr>
      <vt:lpstr>Being an archaeologist is hard work, but fun and very exciting!</vt:lpstr>
      <vt:lpstr> Image Citations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 Morgan</dc:creator>
  <cp:lastModifiedBy>Lindsay Banfield</cp:lastModifiedBy>
  <cp:revision>18</cp:revision>
  <dcterms:created xsi:type="dcterms:W3CDTF">2024-03-26T08:17:52Z</dcterms:created>
  <dcterms:modified xsi:type="dcterms:W3CDTF">2025-09-08T14:17:33Z</dcterms:modified>
</cp:coreProperties>
</file>