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77" r:id="rId12"/>
    <p:sldId id="276" r:id="rId13"/>
    <p:sldId id="278" r:id="rId14"/>
    <p:sldId id="279" r:id="rId15"/>
    <p:sldId id="280" r:id="rId16"/>
    <p:sldId id="281" r:id="rId17"/>
    <p:sldId id="282" r:id="rId18"/>
    <p:sldId id="283" r:id="rId19"/>
    <p:sldId id="284" r:id="rId20"/>
    <p:sldId id="285" r:id="rId21"/>
    <p:sldId id="286" r:id="rId22"/>
    <p:sldId id="275"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4" autoAdjust="0"/>
    <p:restoredTop sz="94660"/>
  </p:normalViewPr>
  <p:slideViewPr>
    <p:cSldViewPr snapToGrid="0">
      <p:cViewPr varScale="1">
        <p:scale>
          <a:sx n="105" d="100"/>
          <a:sy n="105" d="100"/>
        </p:scale>
        <p:origin x="238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say Banfield" userId="bb0d7baa-4d03-4b10-9138-ee08136b27fb" providerId="ADAL" clId="{934AB514-CE94-443F-970E-0DC7433BB471}"/>
    <pc:docChg chg="custSel modSld">
      <pc:chgData name="Lindsay Banfield" userId="bb0d7baa-4d03-4b10-9138-ee08136b27fb" providerId="ADAL" clId="{934AB514-CE94-443F-970E-0DC7433BB471}" dt="2025-09-05T12:54:05.833" v="872" actId="20577"/>
      <pc:docMkLst>
        <pc:docMk/>
      </pc:docMkLst>
      <pc:sldChg chg="modNotesTx">
        <pc:chgData name="Lindsay Banfield" userId="bb0d7baa-4d03-4b10-9138-ee08136b27fb" providerId="ADAL" clId="{934AB514-CE94-443F-970E-0DC7433BB471}" dt="2025-09-05T12:51:25.090" v="307" actId="20577"/>
        <pc:sldMkLst>
          <pc:docMk/>
          <pc:sldMk cId="1623197578" sldId="264"/>
        </pc:sldMkLst>
      </pc:sldChg>
      <pc:sldChg chg="modNotesTx">
        <pc:chgData name="Lindsay Banfield" userId="bb0d7baa-4d03-4b10-9138-ee08136b27fb" providerId="ADAL" clId="{934AB514-CE94-443F-970E-0DC7433BB471}" dt="2025-09-05T12:53:02.448" v="603" actId="20577"/>
        <pc:sldMkLst>
          <pc:docMk/>
          <pc:sldMk cId="3130305876" sldId="265"/>
        </pc:sldMkLst>
      </pc:sldChg>
      <pc:sldChg chg="modNotesTx">
        <pc:chgData name="Lindsay Banfield" userId="bb0d7baa-4d03-4b10-9138-ee08136b27fb" providerId="ADAL" clId="{934AB514-CE94-443F-970E-0DC7433BB471}" dt="2025-09-05T12:54:05.833" v="872" actId="20577"/>
        <pc:sldMkLst>
          <pc:docMk/>
          <pc:sldMk cId="1672029381" sldId="27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861013-CAF4-4E05-B89D-5B1D69C3D683}" type="datetimeFigureOut">
              <a:rPr lang="en-GB" smtClean="0"/>
              <a:t>05/09/2025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30E898-20F7-47E3-AB94-A343C2BADD31}" type="slidenum">
              <a:rPr lang="en-GB" smtClean="0"/>
              <a:t>‹#›</a:t>
            </a:fld>
            <a:endParaRPr lang="en-GB"/>
          </a:p>
        </p:txBody>
      </p:sp>
    </p:spTree>
    <p:extLst>
      <p:ext uri="{BB962C8B-B14F-4D97-AF65-F5344CB8AC3E}">
        <p14:creationId xmlns:p14="http://schemas.microsoft.com/office/powerpoint/2010/main" val="1979120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East Wear Bay is an Iron Age and Roman period site on top of the cliffs in Folkestone.</a:t>
            </a:r>
          </a:p>
          <a:p>
            <a:r>
              <a:rPr lang="en-US" dirty="0"/>
              <a:t>This photo shows the remains of the walls of the Roman villa being excavated.</a:t>
            </a:r>
          </a:p>
          <a:p>
            <a:r>
              <a:rPr lang="en-US" dirty="0"/>
              <a:t>In the distance you can see one of the Martello Towers built in the 1800’s.</a:t>
            </a:r>
            <a:endParaRPr lang="en-GB" dirty="0"/>
          </a:p>
          <a:p>
            <a:endParaRPr lang="en-GB" dirty="0"/>
          </a:p>
        </p:txBody>
      </p:sp>
      <p:sp>
        <p:nvSpPr>
          <p:cNvPr id="4" name="Slide Number Placeholder 3"/>
          <p:cNvSpPr>
            <a:spLocks noGrp="1"/>
          </p:cNvSpPr>
          <p:nvPr>
            <p:ph type="sldNum" sz="quarter" idx="5"/>
          </p:nvPr>
        </p:nvSpPr>
        <p:spPr/>
        <p:txBody>
          <a:bodyPr/>
          <a:lstStyle/>
          <a:p>
            <a:fld id="{4530E898-20F7-47E3-AB94-A343C2BADD31}" type="slidenum">
              <a:rPr lang="en-GB" smtClean="0"/>
              <a:t>2</a:t>
            </a:fld>
            <a:endParaRPr lang="en-GB"/>
          </a:p>
        </p:txBody>
      </p:sp>
    </p:spTree>
    <p:extLst>
      <p:ext uri="{BB962C8B-B14F-4D97-AF65-F5344CB8AC3E}">
        <p14:creationId xmlns:p14="http://schemas.microsoft.com/office/powerpoint/2010/main" val="3381889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the directions for making an IA pot. We recommend going through all the stages with the children first before letting them make their own pot. It is also possible to go through each stage with the class with the clay being moulded at the same time.</a:t>
            </a:r>
          </a:p>
        </p:txBody>
      </p:sp>
      <p:sp>
        <p:nvSpPr>
          <p:cNvPr id="4" name="Slide Number Placeholder 3"/>
          <p:cNvSpPr>
            <a:spLocks noGrp="1"/>
          </p:cNvSpPr>
          <p:nvPr>
            <p:ph type="sldNum" sz="quarter" idx="5"/>
          </p:nvPr>
        </p:nvSpPr>
        <p:spPr/>
        <p:txBody>
          <a:bodyPr/>
          <a:lstStyle/>
          <a:p>
            <a:fld id="{4530E898-20F7-47E3-AB94-A343C2BADD31}" type="slidenum">
              <a:rPr lang="en-GB" smtClean="0"/>
              <a:t>11</a:t>
            </a:fld>
            <a:endParaRPr lang="en-GB"/>
          </a:p>
        </p:txBody>
      </p:sp>
    </p:spTree>
    <p:extLst>
      <p:ext uri="{BB962C8B-B14F-4D97-AF65-F5344CB8AC3E}">
        <p14:creationId xmlns:p14="http://schemas.microsoft.com/office/powerpoint/2010/main" val="327931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sits right on the edge of the cliff. Over the 3,000 years since the Iron Age people were here, the cliff has eroded away by the sea, wind and rain. It would have been a lot further out than it is now. </a:t>
            </a:r>
          </a:p>
          <a:p>
            <a:r>
              <a:rPr lang="en-US" dirty="0"/>
              <a:t>The site was discovered in 1924 and since then the cliffs have eroded away by 30m, so can you imagine how much has disappeared in 3,000 years!</a:t>
            </a:r>
          </a:p>
          <a:p>
            <a:r>
              <a:rPr lang="en-US" dirty="0"/>
              <a:t>It’s a race against time to find out as much as we can before it is lost to the sea forever.</a:t>
            </a:r>
          </a:p>
          <a:p>
            <a:r>
              <a:rPr lang="en-US" dirty="0"/>
              <a:t>Does anyone </a:t>
            </a:r>
            <a:r>
              <a:rPr lang="en-US" dirty="0" err="1"/>
              <a:t>recognise</a:t>
            </a:r>
            <a:r>
              <a:rPr lang="en-US" dirty="0"/>
              <a:t> where the site is and have you visited before?</a:t>
            </a:r>
            <a:endParaRPr lang="en-GB" dirty="0"/>
          </a:p>
          <a:p>
            <a:endParaRPr lang="en-GB" dirty="0"/>
          </a:p>
        </p:txBody>
      </p:sp>
      <p:sp>
        <p:nvSpPr>
          <p:cNvPr id="4" name="Slide Number Placeholder 3"/>
          <p:cNvSpPr>
            <a:spLocks noGrp="1"/>
          </p:cNvSpPr>
          <p:nvPr>
            <p:ph type="sldNum" sz="quarter" idx="5"/>
          </p:nvPr>
        </p:nvSpPr>
        <p:spPr/>
        <p:txBody>
          <a:bodyPr/>
          <a:lstStyle/>
          <a:p>
            <a:fld id="{4530E898-20F7-47E3-AB94-A343C2BADD31}" type="slidenum">
              <a:rPr lang="en-GB" smtClean="0"/>
              <a:t>3</a:t>
            </a:fld>
            <a:endParaRPr lang="en-GB"/>
          </a:p>
        </p:txBody>
      </p:sp>
    </p:spTree>
    <p:extLst>
      <p:ext uri="{BB962C8B-B14F-4D97-AF65-F5344CB8AC3E}">
        <p14:creationId xmlns:p14="http://schemas.microsoft.com/office/powerpoint/2010/main" val="285757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Iron Age people settled at East Wear Bay 3,000 years ago. </a:t>
            </a:r>
          </a:p>
          <a:p>
            <a:r>
              <a:rPr lang="en-US" dirty="0"/>
              <a:t>They lived in roundhouses with pointed thatched roofs and walls made from wattle and daub (a mixture of mud, animal dung and twigs).</a:t>
            </a:r>
          </a:p>
          <a:p>
            <a:r>
              <a:rPr lang="en-US" dirty="0"/>
              <a:t>In the </a:t>
            </a:r>
            <a:r>
              <a:rPr lang="en-US" dirty="0" err="1"/>
              <a:t>centre</a:t>
            </a:r>
            <a:r>
              <a:rPr lang="en-US" dirty="0"/>
              <a:t> of the roundhouse was a fire where food would be cooked.</a:t>
            </a:r>
          </a:p>
          <a:p>
            <a:r>
              <a:rPr lang="en-US" dirty="0"/>
              <a:t>By the end of the Iron Age, the roundhouses would have been safely enclosed within a ‘hillfort’, surrounded by walls and ditches, which defended the people against enemy attack.</a:t>
            </a:r>
            <a:endParaRPr lang="en-GB" dirty="0"/>
          </a:p>
        </p:txBody>
      </p:sp>
      <p:sp>
        <p:nvSpPr>
          <p:cNvPr id="4" name="Slide Number Placeholder 3"/>
          <p:cNvSpPr>
            <a:spLocks noGrp="1"/>
          </p:cNvSpPr>
          <p:nvPr>
            <p:ph type="sldNum" sz="quarter" idx="5"/>
          </p:nvPr>
        </p:nvSpPr>
        <p:spPr/>
        <p:txBody>
          <a:bodyPr/>
          <a:lstStyle/>
          <a:p>
            <a:fld id="{4530E898-20F7-47E3-AB94-A343C2BADD31}" type="slidenum">
              <a:rPr lang="en-GB" smtClean="0"/>
              <a:t>4</a:t>
            </a:fld>
            <a:endParaRPr lang="en-GB"/>
          </a:p>
        </p:txBody>
      </p:sp>
    </p:spTree>
    <p:extLst>
      <p:ext uri="{BB962C8B-B14F-4D97-AF65-F5344CB8AC3E}">
        <p14:creationId xmlns:p14="http://schemas.microsoft.com/office/powerpoint/2010/main" val="4143267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modern-day artist’s impression of what the Iron Age settlement may have looked like at East Wear Bay.</a:t>
            </a:r>
          </a:p>
          <a:p>
            <a:r>
              <a:rPr lang="en-US" dirty="0"/>
              <a:t>Remember the Martello Tower that we saw earlier won’t be here because it was built much later.</a:t>
            </a:r>
          </a:p>
          <a:p>
            <a:r>
              <a:rPr lang="en-US" dirty="0"/>
              <a:t>Iron Age farmers grew crops and vegetables. They kept geese, goats and pigs and had large herds of cows and flocks of sheep.</a:t>
            </a:r>
          </a:p>
          <a:p>
            <a:r>
              <a:rPr lang="en-US" dirty="0"/>
              <a:t>They would do activities like weaving, making pottery and thatching the roofs.</a:t>
            </a:r>
            <a:endParaRPr lang="en-GB" dirty="0"/>
          </a:p>
          <a:p>
            <a:endParaRPr lang="en-GB" dirty="0"/>
          </a:p>
        </p:txBody>
      </p:sp>
      <p:sp>
        <p:nvSpPr>
          <p:cNvPr id="4" name="Slide Number Placeholder 3"/>
          <p:cNvSpPr>
            <a:spLocks noGrp="1"/>
          </p:cNvSpPr>
          <p:nvPr>
            <p:ph type="sldNum" sz="quarter" idx="5"/>
          </p:nvPr>
        </p:nvSpPr>
        <p:spPr/>
        <p:txBody>
          <a:bodyPr/>
          <a:lstStyle/>
          <a:p>
            <a:fld id="{4530E898-20F7-47E3-AB94-A343C2BADD31}" type="slidenum">
              <a:rPr lang="en-GB" smtClean="0"/>
              <a:t>5</a:t>
            </a:fld>
            <a:endParaRPr lang="en-GB"/>
          </a:p>
        </p:txBody>
      </p:sp>
    </p:spTree>
    <p:extLst>
      <p:ext uri="{BB962C8B-B14F-4D97-AF65-F5344CB8AC3E}">
        <p14:creationId xmlns:p14="http://schemas.microsoft.com/office/powerpoint/2010/main" val="1594073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2,000 years ago, the Romans settled at East Wear Bay bringing lots of new ideas and ways of living with them. </a:t>
            </a:r>
            <a:endParaRPr lang="en-GB" dirty="0"/>
          </a:p>
          <a:p>
            <a:endParaRPr lang="en-GB" dirty="0"/>
          </a:p>
        </p:txBody>
      </p:sp>
      <p:sp>
        <p:nvSpPr>
          <p:cNvPr id="4" name="Slide Number Placeholder 3"/>
          <p:cNvSpPr>
            <a:spLocks noGrp="1"/>
          </p:cNvSpPr>
          <p:nvPr>
            <p:ph type="sldNum" sz="quarter" idx="5"/>
          </p:nvPr>
        </p:nvSpPr>
        <p:spPr/>
        <p:txBody>
          <a:bodyPr/>
          <a:lstStyle/>
          <a:p>
            <a:fld id="{4530E898-20F7-47E3-AB94-A343C2BADD31}" type="slidenum">
              <a:rPr lang="en-GB" smtClean="0"/>
              <a:t>6</a:t>
            </a:fld>
            <a:endParaRPr lang="en-GB"/>
          </a:p>
        </p:txBody>
      </p:sp>
    </p:spTree>
    <p:extLst>
      <p:ext uri="{BB962C8B-B14F-4D97-AF65-F5344CB8AC3E}">
        <p14:creationId xmlns:p14="http://schemas.microsoft.com/office/powerpoint/2010/main" val="226009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houses the Romans lived in were very different to the Iron Age roundhouses.</a:t>
            </a:r>
          </a:p>
          <a:p>
            <a:r>
              <a:rPr lang="en-US" dirty="0"/>
              <a:t>The Romans lived in villas and this is an artist’s impression of what the villa at East Wear Bay may have looked like.</a:t>
            </a:r>
          </a:p>
          <a:p>
            <a:r>
              <a:rPr lang="en-US" dirty="0"/>
              <a:t>The edge of the cliff is a lot further out than it is today.</a:t>
            </a:r>
          </a:p>
          <a:p>
            <a:r>
              <a:rPr lang="en-US" dirty="0"/>
              <a:t>There was a bathhouse at this villa and a room with a beautiful mosaic floor.</a:t>
            </a:r>
          </a:p>
          <a:p>
            <a:r>
              <a:rPr lang="en-US" dirty="0"/>
              <a:t>It probably had gardens where fruit, vegetables and herbs were grown. </a:t>
            </a:r>
          </a:p>
          <a:p>
            <a:r>
              <a:rPr lang="en-US" dirty="0"/>
              <a:t>Most of the villa has now disappeared into the sea.</a:t>
            </a:r>
            <a:endParaRPr lang="en-GB" dirty="0"/>
          </a:p>
        </p:txBody>
      </p:sp>
      <p:sp>
        <p:nvSpPr>
          <p:cNvPr id="4" name="Slide Number Placeholder 3"/>
          <p:cNvSpPr>
            <a:spLocks noGrp="1"/>
          </p:cNvSpPr>
          <p:nvPr>
            <p:ph type="sldNum" sz="quarter" idx="5"/>
          </p:nvPr>
        </p:nvSpPr>
        <p:spPr/>
        <p:txBody>
          <a:bodyPr/>
          <a:lstStyle/>
          <a:p>
            <a:fld id="{4530E898-20F7-47E3-AB94-A343C2BADD31}" type="slidenum">
              <a:rPr lang="en-GB" smtClean="0"/>
              <a:t>7</a:t>
            </a:fld>
            <a:endParaRPr lang="en-GB"/>
          </a:p>
        </p:txBody>
      </p:sp>
    </p:spTree>
    <p:extLst>
      <p:ext uri="{BB962C8B-B14F-4D97-AF65-F5344CB8AC3E}">
        <p14:creationId xmlns:p14="http://schemas.microsoft.com/office/powerpoint/2010/main" val="3834537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was discovered over 100 years ago in 1924 by an archaeologist called Samuel </a:t>
            </a:r>
            <a:r>
              <a:rPr lang="en-US" dirty="0" err="1"/>
              <a:t>Winbolt</a:t>
            </a:r>
            <a:r>
              <a:rPr lang="en-US" dirty="0"/>
              <a:t> and his daughter Rosalind.</a:t>
            </a:r>
          </a:p>
          <a:p>
            <a:r>
              <a:rPr lang="en-US" dirty="0"/>
              <a:t>They uncovered a lot of the villa.</a:t>
            </a:r>
          </a:p>
          <a:p>
            <a:r>
              <a:rPr lang="en-US" dirty="0"/>
              <a:t>They are looking at some Roman roof tile in this picture.</a:t>
            </a:r>
            <a:endParaRPr lang="en-GB" dirty="0"/>
          </a:p>
        </p:txBody>
      </p:sp>
      <p:sp>
        <p:nvSpPr>
          <p:cNvPr id="4" name="Slide Number Placeholder 3"/>
          <p:cNvSpPr>
            <a:spLocks noGrp="1"/>
          </p:cNvSpPr>
          <p:nvPr>
            <p:ph type="sldNum" sz="quarter" idx="5"/>
          </p:nvPr>
        </p:nvSpPr>
        <p:spPr/>
        <p:txBody>
          <a:bodyPr/>
          <a:lstStyle/>
          <a:p>
            <a:fld id="{4530E898-20F7-47E3-AB94-A343C2BADD31}" type="slidenum">
              <a:rPr lang="en-GB" smtClean="0"/>
              <a:t>8</a:t>
            </a:fld>
            <a:endParaRPr lang="en-GB"/>
          </a:p>
        </p:txBody>
      </p:sp>
    </p:spTree>
    <p:extLst>
      <p:ext uri="{BB962C8B-B14F-4D97-AF65-F5344CB8AC3E}">
        <p14:creationId xmlns:p14="http://schemas.microsoft.com/office/powerpoint/2010/main" val="3265085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Hand around some of the pictures of the Iron Age pottery that are available to download. Ask the students what they think about them. How were they made? Can they see any decoration? What shapes can they see? What do they think the texture is like? What colour is the clay? </a:t>
            </a:r>
          </a:p>
        </p:txBody>
      </p:sp>
      <p:sp>
        <p:nvSpPr>
          <p:cNvPr id="4" name="Slide Number Placeholder 3"/>
          <p:cNvSpPr>
            <a:spLocks noGrp="1"/>
          </p:cNvSpPr>
          <p:nvPr>
            <p:ph type="sldNum" sz="quarter" idx="5"/>
          </p:nvPr>
        </p:nvSpPr>
        <p:spPr/>
        <p:txBody>
          <a:bodyPr/>
          <a:lstStyle/>
          <a:p>
            <a:fld id="{4530E898-20F7-47E3-AB94-A343C2BADD31}" type="slidenum">
              <a:rPr lang="en-GB" smtClean="0"/>
              <a:t>9</a:t>
            </a:fld>
            <a:endParaRPr lang="en-GB"/>
          </a:p>
        </p:txBody>
      </p:sp>
    </p:spTree>
    <p:extLst>
      <p:ext uri="{BB962C8B-B14F-4D97-AF65-F5344CB8AC3E}">
        <p14:creationId xmlns:p14="http://schemas.microsoft.com/office/powerpoint/2010/main" val="3629455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After taking some time looking at the different pottery examples, you can move on to making your own pots. Take this opportunity to set the classroom up with tablecloths, allow children to put on aprons and roll up their sleeves, handout the pre-portioned clay.</a:t>
            </a:r>
          </a:p>
        </p:txBody>
      </p:sp>
      <p:sp>
        <p:nvSpPr>
          <p:cNvPr id="4" name="Slide Number Placeholder 3"/>
          <p:cNvSpPr>
            <a:spLocks noGrp="1"/>
          </p:cNvSpPr>
          <p:nvPr>
            <p:ph type="sldNum" sz="quarter" idx="5"/>
          </p:nvPr>
        </p:nvSpPr>
        <p:spPr/>
        <p:txBody>
          <a:bodyPr/>
          <a:lstStyle/>
          <a:p>
            <a:fld id="{4530E898-20F7-47E3-AB94-A343C2BADD31}" type="slidenum">
              <a:rPr lang="en-GB" smtClean="0"/>
              <a:t>10</a:t>
            </a:fld>
            <a:endParaRPr lang="en-GB"/>
          </a:p>
        </p:txBody>
      </p:sp>
    </p:spTree>
    <p:extLst>
      <p:ext uri="{BB962C8B-B14F-4D97-AF65-F5344CB8AC3E}">
        <p14:creationId xmlns:p14="http://schemas.microsoft.com/office/powerpoint/2010/main" val="550482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1104172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860894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70921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31917343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12725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23395289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15141676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3377598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3571565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9545E3-D2D1-4F4D-8C0B-18B55E540A82}" type="datetimeFigureOut">
              <a:rPr lang="en-GB" smtClean="0"/>
              <a:t>05/09/2025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1614619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9545E3-D2D1-4F4D-8C0B-18B55E540A82}" type="datetimeFigureOut">
              <a:rPr lang="en-GB" smtClean="0"/>
              <a:t>05/09/2025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262423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9545E3-D2D1-4F4D-8C0B-18B55E540A82}" type="datetimeFigureOut">
              <a:rPr lang="en-GB" smtClean="0"/>
              <a:t>05/09/2025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2092607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09545E3-D2D1-4F4D-8C0B-18B55E540A82}" type="datetimeFigureOut">
              <a:rPr lang="en-GB" smtClean="0"/>
              <a:t>05/09/2025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640430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9545E3-D2D1-4F4D-8C0B-18B55E540A82}" type="datetimeFigureOut">
              <a:rPr lang="en-GB" smtClean="0"/>
              <a:t>05/09/2025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249897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9545E3-D2D1-4F4D-8C0B-18B55E540A82}" type="datetimeFigureOut">
              <a:rPr lang="en-GB" smtClean="0"/>
              <a:t>05/09/2025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624455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09545E3-D2D1-4F4D-8C0B-18B55E540A82}" type="datetimeFigureOut">
              <a:rPr lang="en-GB" smtClean="0"/>
              <a:t>05/09/2025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27AF3AC-B5A9-4C41-85ED-FFA27ACA2777}" type="slidenum">
              <a:rPr lang="en-GB" smtClean="0"/>
              <a:t>‹#›</a:t>
            </a:fld>
            <a:endParaRPr lang="en-GB"/>
          </a:p>
        </p:txBody>
      </p:sp>
    </p:spTree>
    <p:extLst>
      <p:ext uri="{BB962C8B-B14F-4D97-AF65-F5344CB8AC3E}">
        <p14:creationId xmlns:p14="http://schemas.microsoft.com/office/powerpoint/2010/main" val="1472997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09545E3-D2D1-4F4D-8C0B-18B55E540A82}" type="datetimeFigureOut">
              <a:rPr lang="en-GB" smtClean="0"/>
              <a:t>05/09/2025</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27AF3AC-B5A9-4C41-85ED-FFA27ACA2777}" type="slidenum">
              <a:rPr lang="en-GB" smtClean="0"/>
              <a:t>‹#›</a:t>
            </a:fld>
            <a:endParaRPr lang="en-GB"/>
          </a:p>
        </p:txBody>
      </p:sp>
    </p:spTree>
    <p:extLst>
      <p:ext uri="{BB962C8B-B14F-4D97-AF65-F5344CB8AC3E}">
        <p14:creationId xmlns:p14="http://schemas.microsoft.com/office/powerpoint/2010/main" val="59155186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jp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jfif"/><Relationship Id="rId4" Type="http://schemas.openxmlformats.org/officeDocument/2006/relationships/image" Target="../media/image3.jp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image" Target="../media/image25.emf"/><Relationship Id="rId7" Type="http://schemas.openxmlformats.org/officeDocument/2006/relationships/image" Target="../media/image29.emf"/><Relationship Id="rId2" Type="http://schemas.openxmlformats.org/officeDocument/2006/relationships/image" Target="../media/image24.emf"/><Relationship Id="rId1" Type="http://schemas.openxmlformats.org/officeDocument/2006/relationships/slideLayout" Target="../slideLayouts/slideLayout7.xml"/><Relationship Id="rId6" Type="http://schemas.openxmlformats.org/officeDocument/2006/relationships/image" Target="../media/image28.emf"/><Relationship Id="rId5" Type="http://schemas.openxmlformats.org/officeDocument/2006/relationships/image" Target="../media/image26.emf"/><Relationship Id="rId4" Type="http://schemas.openxmlformats.org/officeDocument/2006/relationships/image" Target="../media/image27.emf"/></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hyperlink" Target="https://www.pinterest.com/pin/pottery-in-archaeology-iron-age--400750066821499799/" TargetMode="External"/><Relationship Id="rId18" Type="http://schemas.openxmlformats.org/officeDocument/2006/relationships/hyperlink" Target="https://www.twinkl.co.uk/homework-help/history-homework-help/the-iron-age-facts-for-kids/what-were-homes-like-during-the-iron-age" TargetMode="External"/><Relationship Id="rId3" Type="http://schemas.openxmlformats.org/officeDocument/2006/relationships/image" Target="../media/image3.jpg"/><Relationship Id="rId21" Type="http://schemas.openxmlformats.org/officeDocument/2006/relationships/hyperlink" Target="https://numismatics.org/ocre/id/ric.4.ss.389?lang=en" TargetMode="External"/><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hyperlink" Target="https://www.heritagegateway.org.uk/Gateway/Results_Single.aspx?uid=N5669&amp;resourceID=110" TargetMode="External"/><Relationship Id="rId2" Type="http://schemas.openxmlformats.org/officeDocument/2006/relationships/image" Target="../media/image2.jpg"/><Relationship Id="rId16" Type="http://schemas.openxmlformats.org/officeDocument/2006/relationships/hyperlink" Target="https://www.kentonline.co.uk/folkestone/news/drone-pictures-show-site-of-roman-villa-mosaic-274128/" TargetMode="External"/><Relationship Id="rId20" Type="http://schemas.openxmlformats.org/officeDocument/2006/relationships/hyperlink" Target="https://rdhct.org.uk/projects/a-town-unearthed/" TargetMode="External"/><Relationship Id="rId1" Type="http://schemas.openxmlformats.org/officeDocument/2006/relationships/slideLayout" Target="../slideLayouts/slideLayout6.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hyperlink" Target="http://www.disused-stations.org.uk/f/folkestone_warren/index.shtml" TargetMode="External"/><Relationship Id="rId23" Type="http://schemas.openxmlformats.org/officeDocument/2006/relationships/hyperlink" Target="https://uk.pinterest.com/pin/handbuilt-iron-age-pots-from-canterbury--167336942375818147/" TargetMode="External"/><Relationship Id="rId10" Type="http://schemas.openxmlformats.org/officeDocument/2006/relationships/image" Target="../media/image10.png"/><Relationship Id="rId19" Type="http://schemas.openxmlformats.org/officeDocument/2006/relationships/hyperlink" Target="https://eleanorscottarchaeology.com/els-archaeology-blog/2018/2/12/what-is-a-roman-villa" TargetMode="External"/><Relationship Id="rId4" Type="http://schemas.openxmlformats.org/officeDocument/2006/relationships/image" Target="../media/image4.png"/><Relationship Id="rId9" Type="http://schemas.openxmlformats.org/officeDocument/2006/relationships/image" Target="../media/image9.jfif"/><Relationship Id="rId14" Type="http://schemas.openxmlformats.org/officeDocument/2006/relationships/hyperlink" Target="https://folkestonejack.wordpress.com/tag/folkestone-triennial/" TargetMode="External"/><Relationship Id="rId22" Type="http://schemas.openxmlformats.org/officeDocument/2006/relationships/hyperlink" Target="https://www.canterburytrust.co.uk/events/cba-festival-of-archaeology-site-open-day"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ED28B-C899-CA94-0ED8-4D6C128DFF59}"/>
              </a:ext>
            </a:extLst>
          </p:cNvPr>
          <p:cNvSpPr>
            <a:spLocks noGrp="1"/>
          </p:cNvSpPr>
          <p:nvPr>
            <p:ph type="ctrTitle"/>
          </p:nvPr>
        </p:nvSpPr>
        <p:spPr>
          <a:xfrm>
            <a:off x="2594910" y="92766"/>
            <a:ext cx="5251968" cy="1646302"/>
          </a:xfrm>
        </p:spPr>
        <p:txBody>
          <a:bodyPr/>
          <a:lstStyle/>
          <a:p>
            <a:r>
              <a:rPr lang="en-GB" dirty="0"/>
              <a:t>Iron-Age Pottery</a:t>
            </a:r>
          </a:p>
        </p:txBody>
      </p:sp>
      <p:pic>
        <p:nvPicPr>
          <p:cNvPr id="4" name="Picture 2" descr="Pottery in Archaeology (Iron Age) | Ritaroberts's Blog">
            <a:extLst>
              <a:ext uri="{FF2B5EF4-FFF2-40B4-BE49-F238E27FC236}">
                <a16:creationId xmlns:a16="http://schemas.microsoft.com/office/drawing/2014/main" id="{0D0425B8-95FE-A0CF-D559-002CCA8ED6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29" r="4674" b="-1"/>
          <a:stretch/>
        </p:blipFill>
        <p:spPr bwMode="auto">
          <a:xfrm>
            <a:off x="2473125" y="1739068"/>
            <a:ext cx="5495539" cy="3781609"/>
          </a:xfrm>
          <a:custGeom>
            <a:avLst/>
            <a:gdLst/>
            <a:ahLst/>
            <a:cxnLst/>
            <a:rect l="l" t="t" r="r" b="b"/>
            <a:pathLst>
              <a:path w="6002835" h="4194796">
                <a:moveTo>
                  <a:pt x="0" y="0"/>
                </a:moveTo>
                <a:lnTo>
                  <a:pt x="5999418" y="0"/>
                </a:lnTo>
                <a:lnTo>
                  <a:pt x="5996190" y="32760"/>
                </a:lnTo>
                <a:cubicBezTo>
                  <a:pt x="5998706" y="293110"/>
                  <a:pt x="5983874" y="553460"/>
                  <a:pt x="5997116" y="813682"/>
                </a:cubicBezTo>
                <a:cubicBezTo>
                  <a:pt x="6007314" y="1015047"/>
                  <a:pt x="6000824" y="1216284"/>
                  <a:pt x="5997116" y="1417522"/>
                </a:cubicBezTo>
                <a:cubicBezTo>
                  <a:pt x="5989967" y="1803471"/>
                  <a:pt x="6000824" y="2188911"/>
                  <a:pt x="5996190" y="2574351"/>
                </a:cubicBezTo>
                <a:cubicBezTo>
                  <a:pt x="5994204" y="2745205"/>
                  <a:pt x="5996454" y="2915805"/>
                  <a:pt x="6000824" y="3086660"/>
                </a:cubicBezTo>
                <a:cubicBezTo>
                  <a:pt x="6007180" y="3330611"/>
                  <a:pt x="5997382" y="3574689"/>
                  <a:pt x="5986656" y="3818514"/>
                </a:cubicBezTo>
                <a:cubicBezTo>
                  <a:pt x="5983054" y="3885559"/>
                  <a:pt x="5982107" y="3952684"/>
                  <a:pt x="5983808" y="4019746"/>
                </a:cubicBezTo>
                <a:lnTo>
                  <a:pt x="5993788" y="4173418"/>
                </a:lnTo>
                <a:lnTo>
                  <a:pt x="5955106" y="4175101"/>
                </a:lnTo>
                <a:cubicBezTo>
                  <a:pt x="5890100" y="4175133"/>
                  <a:pt x="5825078" y="4173227"/>
                  <a:pt x="5760087" y="4171956"/>
                </a:cubicBezTo>
                <a:cubicBezTo>
                  <a:pt x="5521345" y="4167509"/>
                  <a:pt x="5282477" y="4171956"/>
                  <a:pt x="5044242" y="4149213"/>
                </a:cubicBezTo>
                <a:cubicBezTo>
                  <a:pt x="4979506" y="4143051"/>
                  <a:pt x="4914326" y="4139111"/>
                  <a:pt x="4849272" y="4139890"/>
                </a:cubicBezTo>
                <a:cubicBezTo>
                  <a:pt x="4784218" y="4140668"/>
                  <a:pt x="4719291" y="4146163"/>
                  <a:pt x="4655063" y="4158869"/>
                </a:cubicBezTo>
                <a:cubicBezTo>
                  <a:pt x="4447578" y="4199146"/>
                  <a:pt x="4239457" y="4201688"/>
                  <a:pt x="4029811" y="4185424"/>
                </a:cubicBezTo>
                <a:cubicBezTo>
                  <a:pt x="3943792" y="4178690"/>
                  <a:pt x="3857774" y="4167509"/>
                  <a:pt x="3771375" y="4169669"/>
                </a:cubicBezTo>
                <a:cubicBezTo>
                  <a:pt x="3623225" y="4173608"/>
                  <a:pt x="3474948" y="4165603"/>
                  <a:pt x="3326672" y="4167636"/>
                </a:cubicBezTo>
                <a:cubicBezTo>
                  <a:pt x="3322669" y="4168208"/>
                  <a:pt x="3318578" y="4167674"/>
                  <a:pt x="3314855" y="4166111"/>
                </a:cubicBezTo>
                <a:cubicBezTo>
                  <a:pt x="3278008" y="4140827"/>
                  <a:pt x="3237604" y="4150610"/>
                  <a:pt x="3199487" y="4157217"/>
                </a:cubicBezTo>
                <a:cubicBezTo>
                  <a:pt x="3072810" y="4179198"/>
                  <a:pt x="2946260" y="4189998"/>
                  <a:pt x="2817550" y="4172972"/>
                </a:cubicBezTo>
                <a:cubicBezTo>
                  <a:pt x="2694647" y="4155146"/>
                  <a:pt x="2569990" y="4152923"/>
                  <a:pt x="2446541" y="4166365"/>
                </a:cubicBezTo>
                <a:cubicBezTo>
                  <a:pt x="2276791" y="4186186"/>
                  <a:pt x="2107677" y="4181993"/>
                  <a:pt x="1938308" y="4166365"/>
                </a:cubicBezTo>
                <a:cubicBezTo>
                  <a:pt x="1869570" y="4160013"/>
                  <a:pt x="1799815" y="4149213"/>
                  <a:pt x="1731712" y="4165095"/>
                </a:cubicBezTo>
                <a:cubicBezTo>
                  <a:pt x="1647854" y="4184535"/>
                  <a:pt x="1564250" y="4178182"/>
                  <a:pt x="1480137" y="4173862"/>
                </a:cubicBezTo>
                <a:cubicBezTo>
                  <a:pt x="1373663" y="4168271"/>
                  <a:pt x="1267442" y="4152135"/>
                  <a:pt x="1160586" y="4164841"/>
                </a:cubicBezTo>
                <a:cubicBezTo>
                  <a:pt x="1111161" y="4170685"/>
                  <a:pt x="1062116" y="4179961"/>
                  <a:pt x="1012055" y="4177547"/>
                </a:cubicBezTo>
                <a:cubicBezTo>
                  <a:pt x="873562" y="4171194"/>
                  <a:pt x="735196" y="4163697"/>
                  <a:pt x="596449" y="4164841"/>
                </a:cubicBezTo>
                <a:cubicBezTo>
                  <a:pt x="538383" y="4165222"/>
                  <a:pt x="480699" y="4167128"/>
                  <a:pt x="422887" y="4171321"/>
                </a:cubicBezTo>
                <a:cubicBezTo>
                  <a:pt x="315015" y="4179198"/>
                  <a:pt x="207524" y="4168525"/>
                  <a:pt x="100033" y="4164714"/>
                </a:cubicBezTo>
                <a:lnTo>
                  <a:pt x="0" y="4169195"/>
                </a:lnTo>
                <a:close/>
              </a:path>
            </a:pathLst>
          </a:custGeom>
          <a:noFill/>
          <a:extLst>
            <a:ext uri="{909E8E84-426E-40DD-AFC4-6F175D3DCCD1}">
              <a14:hiddenFill xmlns:a14="http://schemas.microsoft.com/office/drawing/2010/main">
                <a:solidFill>
                  <a:srgbClr val="FFFFFF"/>
                </a:solidFill>
              </a14:hiddenFill>
            </a:ext>
          </a:extLst>
        </p:spPr>
      </p:pic>
      <p:pic>
        <p:nvPicPr>
          <p:cNvPr id="27" name="Picture 26" descr="A logo with red letters&#10;&#10;Description automatically generated">
            <a:extLst>
              <a:ext uri="{FF2B5EF4-FFF2-40B4-BE49-F238E27FC236}">
                <a16:creationId xmlns:a16="http://schemas.microsoft.com/office/drawing/2014/main" id="{5589542B-A60A-5CD3-F89E-A072AD6350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6663" y="6260138"/>
            <a:ext cx="587034" cy="563553"/>
          </a:xfrm>
          <a:prstGeom prst="rect">
            <a:avLst/>
          </a:prstGeom>
        </p:spPr>
      </p:pic>
      <p:pic>
        <p:nvPicPr>
          <p:cNvPr id="28" name="Picture 27" descr="A colorful text on a white background&#10;&#10;Description automatically generated">
            <a:extLst>
              <a:ext uri="{FF2B5EF4-FFF2-40B4-BE49-F238E27FC236}">
                <a16:creationId xmlns:a16="http://schemas.microsoft.com/office/drawing/2014/main" id="{2237353E-3B3F-AE09-A42A-AD20E376F6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6107" y="6344851"/>
            <a:ext cx="911619" cy="478840"/>
          </a:xfrm>
          <a:prstGeom prst="rect">
            <a:avLst/>
          </a:prstGeom>
        </p:spPr>
      </p:pic>
      <p:pic>
        <p:nvPicPr>
          <p:cNvPr id="29" name="Picture 28" descr="A white sign with red text&#10;&#10;Description automatically generated">
            <a:extLst>
              <a:ext uri="{FF2B5EF4-FFF2-40B4-BE49-F238E27FC236}">
                <a16:creationId xmlns:a16="http://schemas.microsoft.com/office/drawing/2014/main" id="{DC0F12CB-D2FD-E7F1-F23D-BEB84F3A99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2455" y="6340228"/>
            <a:ext cx="911619" cy="462229"/>
          </a:xfrm>
          <a:prstGeom prst="rect">
            <a:avLst/>
          </a:prstGeom>
        </p:spPr>
      </p:pic>
      <p:pic>
        <p:nvPicPr>
          <p:cNvPr id="30" name="Picture 29" descr="A black and white logo&#10;&#10;Description automatically generated">
            <a:extLst>
              <a:ext uri="{FF2B5EF4-FFF2-40B4-BE49-F238E27FC236}">
                <a16:creationId xmlns:a16="http://schemas.microsoft.com/office/drawing/2014/main" id="{D20AE73C-D1D8-7350-A190-DB430993D2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74907" y="6309181"/>
            <a:ext cx="749250" cy="475994"/>
          </a:xfrm>
          <a:prstGeom prst="rect">
            <a:avLst/>
          </a:prstGeom>
        </p:spPr>
      </p:pic>
      <p:pic>
        <p:nvPicPr>
          <p:cNvPr id="31" name="Picture 30" descr="A logo with blue and green triangles&#10;&#10;Description automatically generated">
            <a:extLst>
              <a:ext uri="{FF2B5EF4-FFF2-40B4-BE49-F238E27FC236}">
                <a16:creationId xmlns:a16="http://schemas.microsoft.com/office/drawing/2014/main" id="{2FD626EE-F3C1-694C-7862-F45E09C1D29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78342" y="6260138"/>
            <a:ext cx="371312" cy="530190"/>
          </a:xfrm>
          <a:prstGeom prst="rect">
            <a:avLst/>
          </a:prstGeom>
        </p:spPr>
      </p:pic>
      <p:pic>
        <p:nvPicPr>
          <p:cNvPr id="32" name="Picture 31" descr="A blue and white logo&#10;&#10;Description automatically generated">
            <a:extLst>
              <a:ext uri="{FF2B5EF4-FFF2-40B4-BE49-F238E27FC236}">
                <a16:creationId xmlns:a16="http://schemas.microsoft.com/office/drawing/2014/main" id="{3FA96537-D296-DC04-5D63-BA8058D4263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38585" y="6432526"/>
            <a:ext cx="1174242" cy="365125"/>
          </a:xfrm>
          <a:prstGeom prst="rect">
            <a:avLst/>
          </a:prstGeom>
        </p:spPr>
      </p:pic>
      <p:pic>
        <p:nvPicPr>
          <p:cNvPr id="33" name="Picture 32" descr="A logo for a company&#10;&#10;Description automatically generated with medium confidence">
            <a:extLst>
              <a:ext uri="{FF2B5EF4-FFF2-40B4-BE49-F238E27FC236}">
                <a16:creationId xmlns:a16="http://schemas.microsoft.com/office/drawing/2014/main" id="{C142DC44-2E6C-8740-C2C3-6A713C16C0D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35585" y="6254991"/>
            <a:ext cx="553862" cy="553862"/>
          </a:xfrm>
          <a:prstGeom prst="rect">
            <a:avLst/>
          </a:prstGeom>
        </p:spPr>
      </p:pic>
      <p:pic>
        <p:nvPicPr>
          <p:cNvPr id="34" name="Picture 33" descr="A logo for a charity&#10;&#10;Description automatically generated">
            <a:extLst>
              <a:ext uri="{FF2B5EF4-FFF2-40B4-BE49-F238E27FC236}">
                <a16:creationId xmlns:a16="http://schemas.microsoft.com/office/drawing/2014/main" id="{A21B79EE-74A3-2592-5D02-24EB1655E3E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08743" y="6223924"/>
            <a:ext cx="677031" cy="677031"/>
          </a:xfrm>
          <a:prstGeom prst="rect">
            <a:avLst/>
          </a:prstGeom>
        </p:spPr>
      </p:pic>
      <p:pic>
        <p:nvPicPr>
          <p:cNvPr id="35" name="Picture 34" descr="A white hand with a face and eyes&#10;&#10;Description automatically generated">
            <a:extLst>
              <a:ext uri="{FF2B5EF4-FFF2-40B4-BE49-F238E27FC236}">
                <a16:creationId xmlns:a16="http://schemas.microsoft.com/office/drawing/2014/main" id="{DA71E954-55E2-2283-FD78-8200009D208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92694" y="5805010"/>
            <a:ext cx="1024139" cy="1024754"/>
          </a:xfrm>
          <a:prstGeom prst="rect">
            <a:avLst/>
          </a:prstGeom>
        </p:spPr>
      </p:pic>
      <p:pic>
        <p:nvPicPr>
          <p:cNvPr id="36" name="Picture 35" descr="A black background with white text&#10;&#10;Description automatically generated">
            <a:extLst>
              <a:ext uri="{FF2B5EF4-FFF2-40B4-BE49-F238E27FC236}">
                <a16:creationId xmlns:a16="http://schemas.microsoft.com/office/drawing/2014/main" id="{F3763B25-944E-0E42-425D-F19DA8E234E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700960" y="6107445"/>
            <a:ext cx="1520552" cy="598084"/>
          </a:xfrm>
          <a:prstGeom prst="rect">
            <a:avLst/>
          </a:prstGeom>
        </p:spPr>
      </p:pic>
      <p:pic>
        <p:nvPicPr>
          <p:cNvPr id="37" name="Picture 36" descr="A black background with blue text&#10;&#10;Description automatically generated">
            <a:extLst>
              <a:ext uri="{FF2B5EF4-FFF2-40B4-BE49-F238E27FC236}">
                <a16:creationId xmlns:a16="http://schemas.microsoft.com/office/drawing/2014/main" id="{FEAB579B-9BA6-884B-3409-6C857E6A052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6104" y="6406487"/>
            <a:ext cx="986529" cy="417204"/>
          </a:xfrm>
          <a:prstGeom prst="rect">
            <a:avLst/>
          </a:prstGeom>
        </p:spPr>
      </p:pic>
      <p:sp>
        <p:nvSpPr>
          <p:cNvPr id="3" name="TextBox 2">
            <a:extLst>
              <a:ext uri="{FF2B5EF4-FFF2-40B4-BE49-F238E27FC236}">
                <a16:creationId xmlns:a16="http://schemas.microsoft.com/office/drawing/2014/main" id="{AAF7BB1C-B9FD-A457-16D2-BCBA9D550DAE}"/>
              </a:ext>
            </a:extLst>
          </p:cNvPr>
          <p:cNvSpPr txBox="1"/>
          <p:nvPr/>
        </p:nvSpPr>
        <p:spPr>
          <a:xfrm>
            <a:off x="2258241" y="5305233"/>
            <a:ext cx="429768" cy="215444"/>
          </a:xfrm>
          <a:prstGeom prst="rect">
            <a:avLst/>
          </a:prstGeom>
          <a:noFill/>
        </p:spPr>
        <p:txBody>
          <a:bodyPr wrap="square" rtlCol="0">
            <a:spAutoFit/>
          </a:bodyPr>
          <a:lstStyle/>
          <a:p>
            <a:r>
              <a:rPr lang="en-US" sz="800" dirty="0">
                <a:latin typeface="+mj-lt"/>
              </a:rPr>
              <a:t>1</a:t>
            </a:r>
            <a:endParaRPr lang="en-GB" sz="800" dirty="0">
              <a:latin typeface="+mj-lt"/>
            </a:endParaRPr>
          </a:p>
        </p:txBody>
      </p:sp>
    </p:spTree>
    <p:extLst>
      <p:ext uri="{BB962C8B-B14F-4D97-AF65-F5344CB8AC3E}">
        <p14:creationId xmlns:p14="http://schemas.microsoft.com/office/powerpoint/2010/main" val="2282842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8460BD8-AE3F-4AC9-9D0B-717052AA5D3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8" name="Straight Connector 7">
              <a:extLst>
                <a:ext uri="{FF2B5EF4-FFF2-40B4-BE49-F238E27FC236}">
                  <a16:creationId xmlns:a16="http://schemas.microsoft.com/office/drawing/2014/main" id="{54420CFE-F482-466E-9E1E-C78513C0B8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5331032B-BD21-4BDA-920C-12E35805256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0" name="Rectangle 23">
              <a:extLst>
                <a:ext uri="{FF2B5EF4-FFF2-40B4-BE49-F238E27FC236}">
                  <a16:creationId xmlns:a16="http://schemas.microsoft.com/office/drawing/2014/main" id="{E7514DA3-59E7-409E-8A3B-AD097F6E5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1" name="Rectangle 25">
              <a:extLst>
                <a:ext uri="{FF2B5EF4-FFF2-40B4-BE49-F238E27FC236}">
                  <a16:creationId xmlns:a16="http://schemas.microsoft.com/office/drawing/2014/main" id="{57B9A2A6-3BE4-4599-9364-F71C5BFD61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2" name="Isosceles Triangle 11">
              <a:extLst>
                <a:ext uri="{FF2B5EF4-FFF2-40B4-BE49-F238E27FC236}">
                  <a16:creationId xmlns:a16="http://schemas.microsoft.com/office/drawing/2014/main" id="{4FD744C6-4ED8-4BC9-BF68-6BDF701C5D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Rectangle 27">
              <a:extLst>
                <a:ext uri="{FF2B5EF4-FFF2-40B4-BE49-F238E27FC236}">
                  <a16:creationId xmlns:a16="http://schemas.microsoft.com/office/drawing/2014/main" id="{092C5BAD-C911-4F8F-A1C5-470268BE6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8">
              <a:extLst>
                <a:ext uri="{FF2B5EF4-FFF2-40B4-BE49-F238E27FC236}">
                  <a16:creationId xmlns:a16="http://schemas.microsoft.com/office/drawing/2014/main" id="{B133D0C8-4EC4-424F-8E70-0482D5B1B6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9">
              <a:extLst>
                <a:ext uri="{FF2B5EF4-FFF2-40B4-BE49-F238E27FC236}">
                  <a16:creationId xmlns:a16="http://schemas.microsoft.com/office/drawing/2014/main" id="{7B1532A0-F4B3-4DE8-B18F-740CAAD25A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Isosceles Triangle 15">
              <a:extLst>
                <a:ext uri="{FF2B5EF4-FFF2-40B4-BE49-F238E27FC236}">
                  <a16:creationId xmlns:a16="http://schemas.microsoft.com/office/drawing/2014/main" id="{8EFDD162-BBBA-4062-8BBF-53DBA10913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Isosceles Triangle 16">
              <a:extLst>
                <a:ext uri="{FF2B5EF4-FFF2-40B4-BE49-F238E27FC236}">
                  <a16:creationId xmlns:a16="http://schemas.microsoft.com/office/drawing/2014/main" id="{DCFC9E65-3E19-4483-B952-25D29683CA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useBgFill="1">
        <p:nvSpPr>
          <p:cNvPr id="19" name="Rectangle 18">
            <a:extLst>
              <a:ext uri="{FF2B5EF4-FFF2-40B4-BE49-F238E27FC236}">
                <a16:creationId xmlns:a16="http://schemas.microsoft.com/office/drawing/2014/main" id="{4F57DB1C-6494-4CC4-A5E8-9319575653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a:extLst>
              <a:ext uri="{FF2B5EF4-FFF2-40B4-BE49-F238E27FC236}">
                <a16:creationId xmlns:a16="http://schemas.microsoft.com/office/drawing/2014/main" id="{FFFB778B-5206-4BB0-A468-327E713676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3" name="Freeform: Shape 22">
            <a:extLst>
              <a:ext uri="{FF2B5EF4-FFF2-40B4-BE49-F238E27FC236}">
                <a16:creationId xmlns:a16="http://schemas.microsoft.com/office/drawing/2014/main" id="{E6C0471D-BE03-4D81-BDB5-D510BC0D8A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53379" y="-1"/>
            <a:ext cx="5438621" cy="6857999"/>
          </a:xfrm>
          <a:custGeom>
            <a:avLst/>
            <a:gdLst>
              <a:gd name="connsiteX0" fmla="*/ 0 w 5438621"/>
              <a:gd name="connsiteY0" fmla="*/ 0 h 6857999"/>
              <a:gd name="connsiteX1" fmla="*/ 573774 w 5438621"/>
              <a:gd name="connsiteY1" fmla="*/ 0 h 6857999"/>
              <a:gd name="connsiteX2" fmla="*/ 1182808 w 5438621"/>
              <a:gd name="connsiteY2" fmla="*/ 0 h 6857999"/>
              <a:gd name="connsiteX3" fmla="*/ 4537195 w 5438621"/>
              <a:gd name="connsiteY3" fmla="*/ 0 h 6857999"/>
              <a:gd name="connsiteX4" fmla="*/ 5187609 w 5438621"/>
              <a:gd name="connsiteY4" fmla="*/ 0 h 6857999"/>
              <a:gd name="connsiteX5" fmla="*/ 5438621 w 5438621"/>
              <a:gd name="connsiteY5" fmla="*/ 0 h 6857999"/>
              <a:gd name="connsiteX6" fmla="*/ 5438621 w 5438621"/>
              <a:gd name="connsiteY6" fmla="*/ 6857999 h 6857999"/>
              <a:gd name="connsiteX7" fmla="*/ 4802807 w 5438621"/>
              <a:gd name="connsiteY7" fmla="*/ 6857999 h 6857999"/>
              <a:gd name="connsiteX8" fmla="*/ 4537195 w 5438621"/>
              <a:gd name="connsiteY8" fmla="*/ 6857999 h 6857999"/>
              <a:gd name="connsiteX9" fmla="*/ 1182808 w 5438621"/>
              <a:gd name="connsiteY9" fmla="*/ 6857999 h 6857999"/>
              <a:gd name="connsiteX10" fmla="*/ 1049897 w 5438621"/>
              <a:gd name="connsiteY10"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38621" h="6857999">
                <a:moveTo>
                  <a:pt x="0" y="0"/>
                </a:moveTo>
                <a:lnTo>
                  <a:pt x="573774" y="0"/>
                </a:lnTo>
                <a:lnTo>
                  <a:pt x="1182808" y="0"/>
                </a:lnTo>
                <a:lnTo>
                  <a:pt x="4537195" y="0"/>
                </a:lnTo>
                <a:lnTo>
                  <a:pt x="5187609" y="0"/>
                </a:lnTo>
                <a:lnTo>
                  <a:pt x="5438621" y="0"/>
                </a:lnTo>
                <a:lnTo>
                  <a:pt x="5438621" y="6857999"/>
                </a:lnTo>
                <a:lnTo>
                  <a:pt x="4802807" y="6857999"/>
                </a:lnTo>
                <a:lnTo>
                  <a:pt x="4537195" y="6857999"/>
                </a:lnTo>
                <a:lnTo>
                  <a:pt x="1182808" y="6857999"/>
                </a:lnTo>
                <a:lnTo>
                  <a:pt x="1049897" y="68579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25" name="Straight Connector 24">
            <a:extLst>
              <a:ext uri="{FF2B5EF4-FFF2-40B4-BE49-F238E27FC236}">
                <a16:creationId xmlns:a16="http://schemas.microsoft.com/office/drawing/2014/main" id="{E5E836EB-03CD-4BA5-A751-21D2ACC283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453743" y="3483429"/>
            <a:ext cx="6738258" cy="3374570"/>
          </a:xfrm>
          <a:prstGeom prst="line">
            <a:avLst/>
          </a:prstGeom>
          <a:ln w="9525">
            <a:solidFill>
              <a:schemeClr val="accent1">
                <a:lumMod val="60000"/>
                <a:lumOff val="40000"/>
                <a:alpha val="80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22721A85-1EA4-4D87-97AB-0BB4AB78F92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678143" y="0"/>
            <a:ext cx="860630" cy="6857999"/>
          </a:xfrm>
          <a:prstGeom prst="line">
            <a:avLst/>
          </a:prstGeom>
          <a:ln w="15875" cap="sq">
            <a:solidFill>
              <a:schemeClr val="accent1"/>
            </a:solidFill>
            <a:bevel/>
          </a:ln>
        </p:spPr>
        <p:style>
          <a:lnRef idx="2">
            <a:schemeClr val="accent1"/>
          </a:lnRef>
          <a:fillRef idx="0">
            <a:schemeClr val="accent1"/>
          </a:fillRef>
          <a:effectRef idx="1">
            <a:schemeClr val="accent1"/>
          </a:effectRef>
          <a:fontRef idx="minor">
            <a:schemeClr val="tx1"/>
          </a:fontRef>
        </p:style>
      </p:cxnSp>
      <p:sp>
        <p:nvSpPr>
          <p:cNvPr id="29" name="Isosceles Triangle 28">
            <a:extLst>
              <a:ext uri="{FF2B5EF4-FFF2-40B4-BE49-F238E27FC236}">
                <a16:creationId xmlns:a16="http://schemas.microsoft.com/office/drawing/2014/main" id="{A27691EB-14CF-4237-B5EB-C94B92677A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349404" y="0"/>
            <a:ext cx="842596" cy="5666154"/>
          </a:xfrm>
          <a:prstGeom prst="triangle">
            <a:avLst>
              <a:gd name="adj" fmla="val 100000"/>
            </a:avLst>
          </a:prstGeom>
          <a:solidFill>
            <a:schemeClr val="accent2">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8AF0850F-56F8-96D9-C9C1-A0B5C0D9B5B7}"/>
              </a:ext>
            </a:extLst>
          </p:cNvPr>
          <p:cNvSpPr>
            <a:spLocks noGrp="1"/>
          </p:cNvSpPr>
          <p:nvPr>
            <p:ph type="title"/>
          </p:nvPr>
        </p:nvSpPr>
        <p:spPr>
          <a:xfrm>
            <a:off x="829734" y="854529"/>
            <a:ext cx="5799665" cy="5148943"/>
          </a:xfrm>
        </p:spPr>
        <p:txBody>
          <a:bodyPr vert="horz" lIns="91440" tIns="45720" rIns="91440" bIns="45720" rtlCol="0" anchor="ctr">
            <a:normAutofit/>
          </a:bodyPr>
          <a:lstStyle/>
          <a:p>
            <a:pPr algn="r"/>
            <a:r>
              <a:rPr lang="en-US" sz="6000" dirty="0"/>
              <a:t>Making Iron Age Pottery…</a:t>
            </a:r>
          </a:p>
        </p:txBody>
      </p:sp>
    </p:spTree>
    <p:extLst>
      <p:ext uri="{BB962C8B-B14F-4D97-AF65-F5344CB8AC3E}">
        <p14:creationId xmlns:p14="http://schemas.microsoft.com/office/powerpoint/2010/main" val="3130305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281A61E-A5DE-84DE-40EA-C84D6BE90A92}"/>
              </a:ext>
            </a:extLst>
          </p:cNvPr>
          <p:cNvPicPr>
            <a:picLocks noChangeAspect="1"/>
          </p:cNvPicPr>
          <p:nvPr/>
        </p:nvPicPr>
        <p:blipFill rotWithShape="1">
          <a:blip r:embed="rId3">
            <a:extLst>
              <a:ext uri="{28A0092B-C50C-407E-A947-70E740481C1C}">
                <a14:useLocalDpi xmlns:a14="http://schemas.microsoft.com/office/drawing/2010/main" val="0"/>
              </a:ext>
            </a:extLst>
          </a:blip>
          <a:srcRect t="17521" b="10925"/>
          <a:stretch/>
        </p:blipFill>
        <p:spPr bwMode="auto">
          <a:xfrm>
            <a:off x="3394544" y="966595"/>
            <a:ext cx="4464050" cy="4616450"/>
          </a:xfrm>
          <a:prstGeom prst="rect">
            <a:avLst/>
          </a:prstGeom>
          <a:noFill/>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A690E154-E876-BD8F-4BE8-E2C8BDAD2570}"/>
              </a:ext>
            </a:extLst>
          </p:cNvPr>
          <p:cNvSpPr txBox="1"/>
          <p:nvPr/>
        </p:nvSpPr>
        <p:spPr>
          <a:xfrm>
            <a:off x="2716693" y="373288"/>
            <a:ext cx="6103088" cy="461665"/>
          </a:xfrm>
          <a:prstGeom prst="rect">
            <a:avLst/>
          </a:prstGeom>
          <a:noFill/>
        </p:spPr>
        <p:txBody>
          <a:bodyPr wrap="square">
            <a:spAutoFit/>
          </a:bodyPr>
          <a:lstStyle/>
          <a:p>
            <a:pPr algn="ctr"/>
            <a:r>
              <a:rPr lang="en-GB" sz="2400" b="1" dirty="0">
                <a:solidFill>
                  <a:schemeClr val="accent1"/>
                </a:solidFill>
              </a:rPr>
              <a:t>Stage 1:</a:t>
            </a:r>
          </a:p>
        </p:txBody>
      </p:sp>
      <p:sp>
        <p:nvSpPr>
          <p:cNvPr id="6" name="TextBox 5">
            <a:extLst>
              <a:ext uri="{FF2B5EF4-FFF2-40B4-BE49-F238E27FC236}">
                <a16:creationId xmlns:a16="http://schemas.microsoft.com/office/drawing/2014/main" id="{48D5CD1E-550B-E2B4-D319-3436CB921EDE}"/>
              </a:ext>
            </a:extLst>
          </p:cNvPr>
          <p:cNvSpPr txBox="1"/>
          <p:nvPr/>
        </p:nvSpPr>
        <p:spPr>
          <a:xfrm>
            <a:off x="2577496" y="5846329"/>
            <a:ext cx="6098146" cy="461665"/>
          </a:xfrm>
          <a:prstGeom prst="rect">
            <a:avLst/>
          </a:prstGeom>
          <a:noFill/>
        </p:spPr>
        <p:txBody>
          <a:bodyPr wrap="square">
            <a:spAutoFit/>
          </a:bodyPr>
          <a:lstStyle/>
          <a:p>
            <a:pPr algn="ctr"/>
            <a:r>
              <a:rPr lang="en-GB" sz="2400" b="1" dirty="0">
                <a:solidFill>
                  <a:schemeClr val="accent1"/>
                </a:solidFill>
              </a:rPr>
              <a:t>Start off with a ball of clay</a:t>
            </a:r>
          </a:p>
        </p:txBody>
      </p:sp>
    </p:spTree>
    <p:extLst>
      <p:ext uri="{BB962C8B-B14F-4D97-AF65-F5344CB8AC3E}">
        <p14:creationId xmlns:p14="http://schemas.microsoft.com/office/powerpoint/2010/main" val="1672029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EDEEA3-B406-3988-B060-A8614EE5953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5" name="Picture 4">
            <a:extLst>
              <a:ext uri="{FF2B5EF4-FFF2-40B4-BE49-F238E27FC236}">
                <a16:creationId xmlns:a16="http://schemas.microsoft.com/office/drawing/2014/main" id="{350D554A-B791-7F90-F347-BC4E4B3F074A}"/>
              </a:ext>
            </a:extLst>
          </p:cNvPr>
          <p:cNvPicPr>
            <a:picLocks noChangeAspect="1"/>
          </p:cNvPicPr>
          <p:nvPr/>
        </p:nvPicPr>
        <p:blipFill rotWithShape="1">
          <a:blip r:embed="rId2">
            <a:extLst>
              <a:ext uri="{28A0092B-C50C-407E-A947-70E740481C1C}">
                <a14:useLocalDpi xmlns:a14="http://schemas.microsoft.com/office/drawing/2010/main" val="0"/>
              </a:ext>
            </a:extLst>
          </a:blip>
          <a:srcRect t="17521" b="10925"/>
          <a:stretch/>
        </p:blipFill>
        <p:spPr bwMode="auto">
          <a:xfrm>
            <a:off x="2413421" y="1318111"/>
            <a:ext cx="3802782" cy="3932606"/>
          </a:xfrm>
          <a:prstGeom prst="rect">
            <a:avLst/>
          </a:prstGeom>
          <a:noFill/>
          <a:ln>
            <a:no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9D207272-6D87-4157-16BA-DCA9CC34EDCC}"/>
              </a:ext>
            </a:extLst>
          </p:cNvPr>
          <p:cNvPicPr>
            <a:picLocks noChangeAspect="1"/>
          </p:cNvPicPr>
          <p:nvPr/>
        </p:nvPicPr>
        <p:blipFill rotWithShape="1">
          <a:blip r:embed="rId2">
            <a:extLst>
              <a:ext uri="{28A0092B-C50C-407E-A947-70E740481C1C}">
                <a14:useLocalDpi xmlns:a14="http://schemas.microsoft.com/office/drawing/2010/main" val="0"/>
              </a:ext>
            </a:extLst>
          </a:blip>
          <a:srcRect t="17521" b="10925"/>
          <a:stretch/>
        </p:blipFill>
        <p:spPr bwMode="auto">
          <a:xfrm>
            <a:off x="6216203" y="2091476"/>
            <a:ext cx="2751786" cy="2845731"/>
          </a:xfrm>
          <a:prstGeom prst="rect">
            <a:avLst/>
          </a:prstGeom>
          <a:noFill/>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1EB5C2AD-2AE8-940B-023A-A73DA2D414D7}"/>
              </a:ext>
            </a:extLst>
          </p:cNvPr>
          <p:cNvSpPr txBox="1"/>
          <p:nvPr/>
        </p:nvSpPr>
        <p:spPr>
          <a:xfrm>
            <a:off x="4127679" y="379927"/>
            <a:ext cx="3464417" cy="461665"/>
          </a:xfrm>
          <a:prstGeom prst="rect">
            <a:avLst/>
          </a:prstGeom>
          <a:noFill/>
        </p:spPr>
        <p:txBody>
          <a:bodyPr wrap="square" rtlCol="0">
            <a:spAutoFit/>
          </a:bodyPr>
          <a:lstStyle/>
          <a:p>
            <a:pPr algn="ctr"/>
            <a:r>
              <a:rPr lang="en-GB" sz="2400" b="1" dirty="0">
                <a:solidFill>
                  <a:schemeClr val="accent1"/>
                </a:solidFill>
              </a:rPr>
              <a:t>Stage 2:</a:t>
            </a:r>
          </a:p>
        </p:txBody>
      </p:sp>
      <p:sp>
        <p:nvSpPr>
          <p:cNvPr id="8" name="TextBox 7">
            <a:extLst>
              <a:ext uri="{FF2B5EF4-FFF2-40B4-BE49-F238E27FC236}">
                <a16:creationId xmlns:a16="http://schemas.microsoft.com/office/drawing/2014/main" id="{2F49717D-EC07-2BCC-3C56-FF0BB0AB99AA}"/>
              </a:ext>
            </a:extLst>
          </p:cNvPr>
          <p:cNvSpPr txBox="1"/>
          <p:nvPr/>
        </p:nvSpPr>
        <p:spPr>
          <a:xfrm>
            <a:off x="3139225" y="5368973"/>
            <a:ext cx="5441324" cy="830997"/>
          </a:xfrm>
          <a:prstGeom prst="rect">
            <a:avLst/>
          </a:prstGeom>
          <a:noFill/>
        </p:spPr>
        <p:txBody>
          <a:bodyPr wrap="square" rtlCol="0">
            <a:spAutoFit/>
          </a:bodyPr>
          <a:lstStyle/>
          <a:p>
            <a:pPr algn="ctr"/>
            <a:r>
              <a:rPr lang="en-GB" sz="2400" b="1" dirty="0">
                <a:solidFill>
                  <a:schemeClr val="accent1"/>
                </a:solidFill>
              </a:rPr>
              <a:t>Divide into two balls</a:t>
            </a:r>
          </a:p>
          <a:p>
            <a:pPr algn="ctr"/>
            <a:r>
              <a:rPr lang="en-GB" sz="2400" b="1" dirty="0">
                <a:solidFill>
                  <a:schemeClr val="accent1"/>
                </a:solidFill>
              </a:rPr>
              <a:t>One bigger than the other</a:t>
            </a:r>
          </a:p>
        </p:txBody>
      </p:sp>
    </p:spTree>
    <p:extLst>
      <p:ext uri="{BB962C8B-B14F-4D97-AF65-F5344CB8AC3E}">
        <p14:creationId xmlns:p14="http://schemas.microsoft.com/office/powerpoint/2010/main" val="17793476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7DBA14-F8B0-15A2-CF84-C7F36FF060A2}"/>
              </a:ext>
            </a:extLst>
          </p:cNvPr>
          <p:cNvPicPr>
            <a:picLocks noChangeAspect="1"/>
          </p:cNvPicPr>
          <p:nvPr/>
        </p:nvPicPr>
        <p:blipFill rotWithShape="1">
          <a:blip r:embed="rId2">
            <a:extLst>
              <a:ext uri="{28A0092B-C50C-407E-A947-70E740481C1C}">
                <a14:useLocalDpi xmlns:a14="http://schemas.microsoft.com/office/drawing/2010/main" val="0"/>
              </a:ext>
            </a:extLst>
          </a:blip>
          <a:srcRect t="22274" b="19943"/>
          <a:stretch/>
        </p:blipFill>
        <p:spPr bwMode="auto">
          <a:xfrm>
            <a:off x="2563881" y="1165538"/>
            <a:ext cx="6079940" cy="4694350"/>
          </a:xfrm>
          <a:prstGeom prst="rect">
            <a:avLst/>
          </a:prstGeom>
          <a:noFill/>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39C2A950-5DD1-EBE1-AAEB-12DD9813B76B}"/>
              </a:ext>
            </a:extLst>
          </p:cNvPr>
          <p:cNvSpPr txBox="1"/>
          <p:nvPr/>
        </p:nvSpPr>
        <p:spPr>
          <a:xfrm>
            <a:off x="3844344" y="463640"/>
            <a:ext cx="3709116" cy="461665"/>
          </a:xfrm>
          <a:prstGeom prst="rect">
            <a:avLst/>
          </a:prstGeom>
          <a:noFill/>
        </p:spPr>
        <p:txBody>
          <a:bodyPr wrap="square" rtlCol="0">
            <a:spAutoFit/>
          </a:bodyPr>
          <a:lstStyle/>
          <a:p>
            <a:pPr algn="ctr"/>
            <a:r>
              <a:rPr lang="en-GB" sz="2400" b="1" dirty="0">
                <a:solidFill>
                  <a:schemeClr val="accent1"/>
                </a:solidFill>
              </a:rPr>
              <a:t>Stage 3:</a:t>
            </a:r>
          </a:p>
        </p:txBody>
      </p:sp>
      <p:sp>
        <p:nvSpPr>
          <p:cNvPr id="6" name="TextBox 5">
            <a:extLst>
              <a:ext uri="{FF2B5EF4-FFF2-40B4-BE49-F238E27FC236}">
                <a16:creationId xmlns:a16="http://schemas.microsoft.com/office/drawing/2014/main" id="{952A2827-7590-14B8-EDB8-E7E0E5ECCB2D}"/>
              </a:ext>
            </a:extLst>
          </p:cNvPr>
          <p:cNvSpPr txBox="1"/>
          <p:nvPr/>
        </p:nvSpPr>
        <p:spPr>
          <a:xfrm>
            <a:off x="2563881" y="5731098"/>
            <a:ext cx="6246254" cy="461665"/>
          </a:xfrm>
          <a:prstGeom prst="rect">
            <a:avLst/>
          </a:prstGeom>
          <a:noFill/>
        </p:spPr>
        <p:txBody>
          <a:bodyPr wrap="square" rtlCol="0">
            <a:spAutoFit/>
          </a:bodyPr>
          <a:lstStyle/>
          <a:p>
            <a:pPr algn="ctr"/>
            <a:r>
              <a:rPr lang="en-GB" sz="2400" b="1" dirty="0">
                <a:solidFill>
                  <a:schemeClr val="accent1"/>
                </a:solidFill>
              </a:rPr>
              <a:t>Flatten the smaller ball out</a:t>
            </a:r>
          </a:p>
        </p:txBody>
      </p:sp>
    </p:spTree>
    <p:extLst>
      <p:ext uri="{BB962C8B-B14F-4D97-AF65-F5344CB8AC3E}">
        <p14:creationId xmlns:p14="http://schemas.microsoft.com/office/powerpoint/2010/main" val="4061593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3E835B-A942-2C84-1529-A0EDF5A590F3}"/>
              </a:ext>
            </a:extLst>
          </p:cNvPr>
          <p:cNvPicPr>
            <a:picLocks noChangeAspect="1"/>
          </p:cNvPicPr>
          <p:nvPr/>
        </p:nvPicPr>
        <p:blipFill rotWithShape="1">
          <a:blip r:embed="rId2">
            <a:extLst>
              <a:ext uri="{28A0092B-C50C-407E-A947-70E740481C1C}">
                <a14:useLocalDpi xmlns:a14="http://schemas.microsoft.com/office/drawing/2010/main" val="0"/>
              </a:ext>
            </a:extLst>
          </a:blip>
          <a:srcRect t="20037" b="18182"/>
          <a:stretch/>
        </p:blipFill>
        <p:spPr bwMode="auto">
          <a:xfrm>
            <a:off x="3348239" y="1314450"/>
            <a:ext cx="4838700" cy="4229100"/>
          </a:xfrm>
          <a:prstGeom prst="rect">
            <a:avLst/>
          </a:prstGeom>
          <a:noFill/>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80EDD9F7-7703-3C62-A39A-B408677A1D6A}"/>
              </a:ext>
            </a:extLst>
          </p:cNvPr>
          <p:cNvSpPr txBox="1"/>
          <p:nvPr/>
        </p:nvSpPr>
        <p:spPr>
          <a:xfrm>
            <a:off x="4217831" y="495836"/>
            <a:ext cx="3000778" cy="461665"/>
          </a:xfrm>
          <a:prstGeom prst="rect">
            <a:avLst/>
          </a:prstGeom>
          <a:noFill/>
        </p:spPr>
        <p:txBody>
          <a:bodyPr wrap="square" rtlCol="0">
            <a:spAutoFit/>
          </a:bodyPr>
          <a:lstStyle/>
          <a:p>
            <a:pPr algn="ctr"/>
            <a:r>
              <a:rPr lang="en-GB" sz="2400" b="1" dirty="0">
                <a:solidFill>
                  <a:schemeClr val="accent1"/>
                </a:solidFill>
              </a:rPr>
              <a:t>Stage 4:</a:t>
            </a:r>
          </a:p>
        </p:txBody>
      </p:sp>
      <p:sp>
        <p:nvSpPr>
          <p:cNvPr id="4" name="TextBox 3">
            <a:extLst>
              <a:ext uri="{FF2B5EF4-FFF2-40B4-BE49-F238E27FC236}">
                <a16:creationId xmlns:a16="http://schemas.microsoft.com/office/drawing/2014/main" id="{93397234-4AFF-568A-FE26-50128E3E6BCC}"/>
              </a:ext>
            </a:extLst>
          </p:cNvPr>
          <p:cNvSpPr txBox="1"/>
          <p:nvPr/>
        </p:nvSpPr>
        <p:spPr>
          <a:xfrm>
            <a:off x="3110248" y="5415566"/>
            <a:ext cx="5499279" cy="461665"/>
          </a:xfrm>
          <a:prstGeom prst="rect">
            <a:avLst/>
          </a:prstGeom>
          <a:noFill/>
        </p:spPr>
        <p:txBody>
          <a:bodyPr wrap="square" rtlCol="0">
            <a:spAutoFit/>
          </a:bodyPr>
          <a:lstStyle/>
          <a:p>
            <a:pPr algn="ctr"/>
            <a:r>
              <a:rPr lang="en-GB" sz="2400" b="1" dirty="0">
                <a:solidFill>
                  <a:schemeClr val="accent1"/>
                </a:solidFill>
              </a:rPr>
              <a:t>Shape the clay into a shallow bowl </a:t>
            </a:r>
          </a:p>
        </p:txBody>
      </p:sp>
    </p:spTree>
    <p:extLst>
      <p:ext uri="{BB962C8B-B14F-4D97-AF65-F5344CB8AC3E}">
        <p14:creationId xmlns:p14="http://schemas.microsoft.com/office/powerpoint/2010/main" val="3433711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4AC17C0-BD09-5660-60AB-C61ED4B46B84}"/>
              </a:ext>
            </a:extLst>
          </p:cNvPr>
          <p:cNvPicPr>
            <a:picLocks noChangeAspect="1"/>
          </p:cNvPicPr>
          <p:nvPr/>
        </p:nvPicPr>
        <p:blipFill rotWithShape="1">
          <a:blip r:embed="rId2">
            <a:extLst>
              <a:ext uri="{28A0092B-C50C-407E-A947-70E740481C1C}">
                <a14:useLocalDpi xmlns:a14="http://schemas.microsoft.com/office/drawing/2010/main" val="0"/>
              </a:ext>
            </a:extLst>
          </a:blip>
          <a:srcRect t="22929" b="24748"/>
          <a:stretch/>
        </p:blipFill>
        <p:spPr bwMode="auto">
          <a:xfrm>
            <a:off x="2119040" y="1114023"/>
            <a:ext cx="6542615" cy="4459309"/>
          </a:xfrm>
          <a:prstGeom prst="rect">
            <a:avLst/>
          </a:prstGeom>
          <a:noFill/>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AA69F90C-3189-17AA-7E76-5BB15EE3FF42}"/>
              </a:ext>
            </a:extLst>
          </p:cNvPr>
          <p:cNvSpPr txBox="1"/>
          <p:nvPr/>
        </p:nvSpPr>
        <p:spPr>
          <a:xfrm>
            <a:off x="3715555" y="489397"/>
            <a:ext cx="3425780" cy="461665"/>
          </a:xfrm>
          <a:prstGeom prst="rect">
            <a:avLst/>
          </a:prstGeom>
          <a:noFill/>
        </p:spPr>
        <p:txBody>
          <a:bodyPr wrap="square" rtlCol="0">
            <a:spAutoFit/>
          </a:bodyPr>
          <a:lstStyle/>
          <a:p>
            <a:pPr algn="ctr"/>
            <a:r>
              <a:rPr lang="en-GB" sz="2400" b="1" dirty="0">
                <a:solidFill>
                  <a:schemeClr val="accent1"/>
                </a:solidFill>
              </a:rPr>
              <a:t>Stage 5:</a:t>
            </a:r>
          </a:p>
        </p:txBody>
      </p:sp>
      <p:sp>
        <p:nvSpPr>
          <p:cNvPr id="4" name="TextBox 3">
            <a:extLst>
              <a:ext uri="{FF2B5EF4-FFF2-40B4-BE49-F238E27FC236}">
                <a16:creationId xmlns:a16="http://schemas.microsoft.com/office/drawing/2014/main" id="{4B7ED77D-8847-EDE9-E766-B0334ED6D9DF}"/>
              </a:ext>
            </a:extLst>
          </p:cNvPr>
          <p:cNvSpPr txBox="1"/>
          <p:nvPr/>
        </p:nvSpPr>
        <p:spPr>
          <a:xfrm>
            <a:off x="2292133" y="5537606"/>
            <a:ext cx="6954592" cy="830997"/>
          </a:xfrm>
          <a:prstGeom prst="rect">
            <a:avLst/>
          </a:prstGeom>
          <a:noFill/>
        </p:spPr>
        <p:txBody>
          <a:bodyPr wrap="square" rtlCol="0">
            <a:spAutoFit/>
          </a:bodyPr>
          <a:lstStyle/>
          <a:p>
            <a:pPr algn="ctr"/>
            <a:r>
              <a:rPr lang="en-GB" sz="2400" b="1" dirty="0">
                <a:solidFill>
                  <a:schemeClr val="accent1"/>
                </a:solidFill>
              </a:rPr>
              <a:t>Roll the larger ball into a long, </a:t>
            </a:r>
          </a:p>
          <a:p>
            <a:pPr algn="ctr"/>
            <a:r>
              <a:rPr lang="en-GB" sz="2400" b="1" dirty="0">
                <a:solidFill>
                  <a:schemeClr val="accent1"/>
                </a:solidFill>
              </a:rPr>
              <a:t>thin sausage</a:t>
            </a:r>
          </a:p>
        </p:txBody>
      </p:sp>
    </p:spTree>
    <p:extLst>
      <p:ext uri="{BB962C8B-B14F-4D97-AF65-F5344CB8AC3E}">
        <p14:creationId xmlns:p14="http://schemas.microsoft.com/office/powerpoint/2010/main" val="24195670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6163747-E8BC-E5A4-92D2-09FF1C507621}"/>
              </a:ext>
            </a:extLst>
          </p:cNvPr>
          <p:cNvPicPr>
            <a:picLocks noChangeAspect="1"/>
          </p:cNvPicPr>
          <p:nvPr/>
        </p:nvPicPr>
        <p:blipFill rotWithShape="1">
          <a:blip r:embed="rId2">
            <a:extLst>
              <a:ext uri="{28A0092B-C50C-407E-A947-70E740481C1C}">
                <a14:useLocalDpi xmlns:a14="http://schemas.microsoft.com/office/drawing/2010/main" val="0"/>
              </a:ext>
            </a:extLst>
          </a:blip>
          <a:srcRect t="21533" b="19787"/>
          <a:stretch/>
        </p:blipFill>
        <p:spPr bwMode="auto">
          <a:xfrm>
            <a:off x="3338536" y="1327821"/>
            <a:ext cx="4832350" cy="3841750"/>
          </a:xfrm>
          <a:prstGeom prst="rect">
            <a:avLst/>
          </a:prstGeom>
          <a:noFill/>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DD80CADC-146F-56B5-9809-85A3D332803D}"/>
              </a:ext>
            </a:extLst>
          </p:cNvPr>
          <p:cNvSpPr txBox="1"/>
          <p:nvPr/>
        </p:nvSpPr>
        <p:spPr>
          <a:xfrm>
            <a:off x="4346619" y="482957"/>
            <a:ext cx="2588654" cy="461665"/>
          </a:xfrm>
          <a:prstGeom prst="rect">
            <a:avLst/>
          </a:prstGeom>
          <a:noFill/>
        </p:spPr>
        <p:txBody>
          <a:bodyPr wrap="square" rtlCol="0">
            <a:spAutoFit/>
          </a:bodyPr>
          <a:lstStyle/>
          <a:p>
            <a:pPr algn="ctr"/>
            <a:r>
              <a:rPr lang="en-GB" sz="2400" b="1" dirty="0">
                <a:solidFill>
                  <a:schemeClr val="accent1"/>
                </a:solidFill>
              </a:rPr>
              <a:t>Stage 6:</a:t>
            </a:r>
          </a:p>
        </p:txBody>
      </p:sp>
      <p:sp>
        <p:nvSpPr>
          <p:cNvPr id="4" name="TextBox 3">
            <a:extLst>
              <a:ext uri="{FF2B5EF4-FFF2-40B4-BE49-F238E27FC236}">
                <a16:creationId xmlns:a16="http://schemas.microsoft.com/office/drawing/2014/main" id="{BDA083B7-82DA-0519-8A01-5360FC4C20D8}"/>
              </a:ext>
            </a:extLst>
          </p:cNvPr>
          <p:cNvSpPr txBox="1"/>
          <p:nvPr/>
        </p:nvSpPr>
        <p:spPr>
          <a:xfrm>
            <a:off x="1990860" y="5325413"/>
            <a:ext cx="7527701" cy="830997"/>
          </a:xfrm>
          <a:prstGeom prst="rect">
            <a:avLst/>
          </a:prstGeom>
          <a:noFill/>
        </p:spPr>
        <p:txBody>
          <a:bodyPr wrap="square" rtlCol="0">
            <a:spAutoFit/>
          </a:bodyPr>
          <a:lstStyle/>
          <a:p>
            <a:pPr algn="ctr"/>
            <a:r>
              <a:rPr lang="en-GB" sz="2400" b="1" dirty="0">
                <a:solidFill>
                  <a:schemeClr val="accent1"/>
                </a:solidFill>
              </a:rPr>
              <a:t>Wrap the sausage around the shallow bowl </a:t>
            </a:r>
          </a:p>
          <a:p>
            <a:pPr algn="ctr"/>
            <a:r>
              <a:rPr lang="en-GB" sz="2400" b="1" dirty="0">
                <a:solidFill>
                  <a:schemeClr val="accent1"/>
                </a:solidFill>
              </a:rPr>
              <a:t>and build the sides up</a:t>
            </a:r>
          </a:p>
        </p:txBody>
      </p:sp>
    </p:spTree>
    <p:extLst>
      <p:ext uri="{BB962C8B-B14F-4D97-AF65-F5344CB8AC3E}">
        <p14:creationId xmlns:p14="http://schemas.microsoft.com/office/powerpoint/2010/main" val="3472030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C425D79-365D-3675-F0BB-ABE50DA2C9BA}"/>
              </a:ext>
            </a:extLst>
          </p:cNvPr>
          <p:cNvPicPr>
            <a:picLocks noChangeAspect="1"/>
          </p:cNvPicPr>
          <p:nvPr/>
        </p:nvPicPr>
        <p:blipFill rotWithShape="1">
          <a:blip r:embed="rId2">
            <a:extLst>
              <a:ext uri="{28A0092B-C50C-407E-A947-70E740481C1C}">
                <a14:useLocalDpi xmlns:a14="http://schemas.microsoft.com/office/drawing/2010/main" val="0"/>
              </a:ext>
            </a:extLst>
          </a:blip>
          <a:srcRect t="19370" b="20111"/>
          <a:stretch/>
        </p:blipFill>
        <p:spPr bwMode="auto">
          <a:xfrm>
            <a:off x="3390140" y="1033753"/>
            <a:ext cx="4845050" cy="4146550"/>
          </a:xfrm>
          <a:prstGeom prst="rect">
            <a:avLst/>
          </a:prstGeom>
          <a:noFill/>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69D4AF57-3E82-B05D-6523-2A52B75D0F81}"/>
              </a:ext>
            </a:extLst>
          </p:cNvPr>
          <p:cNvSpPr txBox="1"/>
          <p:nvPr/>
        </p:nvSpPr>
        <p:spPr>
          <a:xfrm>
            <a:off x="3522372" y="341290"/>
            <a:ext cx="3998890" cy="461665"/>
          </a:xfrm>
          <a:prstGeom prst="rect">
            <a:avLst/>
          </a:prstGeom>
          <a:noFill/>
        </p:spPr>
        <p:txBody>
          <a:bodyPr wrap="square" rtlCol="0">
            <a:spAutoFit/>
          </a:bodyPr>
          <a:lstStyle/>
          <a:p>
            <a:pPr algn="ctr"/>
            <a:r>
              <a:rPr lang="en-GB" sz="2400" b="1" dirty="0">
                <a:solidFill>
                  <a:schemeClr val="accent1"/>
                </a:solidFill>
              </a:rPr>
              <a:t>Stage 7:</a:t>
            </a:r>
          </a:p>
        </p:txBody>
      </p:sp>
      <p:sp>
        <p:nvSpPr>
          <p:cNvPr id="6" name="TextBox 5">
            <a:extLst>
              <a:ext uri="{FF2B5EF4-FFF2-40B4-BE49-F238E27FC236}">
                <a16:creationId xmlns:a16="http://schemas.microsoft.com/office/drawing/2014/main" id="{E4282782-0DE9-45F2-5E76-A659B509097E}"/>
              </a:ext>
            </a:extLst>
          </p:cNvPr>
          <p:cNvSpPr txBox="1"/>
          <p:nvPr/>
        </p:nvSpPr>
        <p:spPr>
          <a:xfrm>
            <a:off x="2884868" y="5408748"/>
            <a:ext cx="5479961" cy="830997"/>
          </a:xfrm>
          <a:prstGeom prst="rect">
            <a:avLst/>
          </a:prstGeom>
          <a:noFill/>
        </p:spPr>
        <p:txBody>
          <a:bodyPr wrap="square" rtlCol="0">
            <a:spAutoFit/>
          </a:bodyPr>
          <a:lstStyle/>
          <a:p>
            <a:pPr algn="ctr"/>
            <a:r>
              <a:rPr lang="en-GB" sz="2400" b="1" dirty="0">
                <a:solidFill>
                  <a:schemeClr val="accent1"/>
                </a:solidFill>
              </a:rPr>
              <a:t>Smooth out the sides and blend the clay together</a:t>
            </a:r>
          </a:p>
        </p:txBody>
      </p:sp>
    </p:spTree>
    <p:extLst>
      <p:ext uri="{BB962C8B-B14F-4D97-AF65-F5344CB8AC3E}">
        <p14:creationId xmlns:p14="http://schemas.microsoft.com/office/powerpoint/2010/main" val="7918222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825DB05-0084-2DD1-782D-FC755FF86046}"/>
              </a:ext>
            </a:extLst>
          </p:cNvPr>
          <p:cNvPicPr>
            <a:picLocks noChangeAspect="1"/>
          </p:cNvPicPr>
          <p:nvPr/>
        </p:nvPicPr>
        <p:blipFill rotWithShape="1">
          <a:blip r:embed="rId2">
            <a:extLst>
              <a:ext uri="{28A0092B-C50C-407E-A947-70E740481C1C}">
                <a14:useLocalDpi xmlns:a14="http://schemas.microsoft.com/office/drawing/2010/main" val="0"/>
              </a:ext>
            </a:extLst>
          </a:blip>
          <a:srcRect t="28982" b="24568"/>
          <a:stretch/>
        </p:blipFill>
        <p:spPr bwMode="auto">
          <a:xfrm>
            <a:off x="3660820" y="1566568"/>
            <a:ext cx="5460205" cy="3491069"/>
          </a:xfrm>
          <a:prstGeom prst="rect">
            <a:avLst/>
          </a:prstGeom>
          <a:noFill/>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73485CBE-6546-984E-C7E6-97DDBA17CD9A}"/>
              </a:ext>
            </a:extLst>
          </p:cNvPr>
          <p:cNvSpPr txBox="1"/>
          <p:nvPr/>
        </p:nvSpPr>
        <p:spPr>
          <a:xfrm>
            <a:off x="4436772" y="650383"/>
            <a:ext cx="3084490" cy="461665"/>
          </a:xfrm>
          <a:prstGeom prst="rect">
            <a:avLst/>
          </a:prstGeom>
          <a:noFill/>
        </p:spPr>
        <p:txBody>
          <a:bodyPr wrap="square" rtlCol="0">
            <a:spAutoFit/>
          </a:bodyPr>
          <a:lstStyle/>
          <a:p>
            <a:pPr algn="ctr"/>
            <a:r>
              <a:rPr lang="en-GB" sz="2400" b="1" dirty="0">
                <a:solidFill>
                  <a:schemeClr val="accent1"/>
                </a:solidFill>
              </a:rPr>
              <a:t>Stage 8:</a:t>
            </a:r>
          </a:p>
        </p:txBody>
      </p:sp>
      <p:sp>
        <p:nvSpPr>
          <p:cNvPr id="4" name="TextBox 3">
            <a:extLst>
              <a:ext uri="{FF2B5EF4-FFF2-40B4-BE49-F238E27FC236}">
                <a16:creationId xmlns:a16="http://schemas.microsoft.com/office/drawing/2014/main" id="{E97C10FA-95E1-1DAA-0632-FC80D285073D}"/>
              </a:ext>
            </a:extLst>
          </p:cNvPr>
          <p:cNvSpPr txBox="1"/>
          <p:nvPr/>
        </p:nvSpPr>
        <p:spPr>
          <a:xfrm>
            <a:off x="3660820" y="5512158"/>
            <a:ext cx="4520484" cy="830997"/>
          </a:xfrm>
          <a:prstGeom prst="rect">
            <a:avLst/>
          </a:prstGeom>
          <a:noFill/>
        </p:spPr>
        <p:txBody>
          <a:bodyPr wrap="square" rtlCol="0">
            <a:spAutoFit/>
          </a:bodyPr>
          <a:lstStyle/>
          <a:p>
            <a:pPr algn="ctr"/>
            <a:r>
              <a:rPr lang="en-GB" sz="2400" b="1" dirty="0">
                <a:solidFill>
                  <a:schemeClr val="accent1"/>
                </a:solidFill>
              </a:rPr>
              <a:t>Decorate your pot with the tools provided</a:t>
            </a:r>
          </a:p>
        </p:txBody>
      </p:sp>
    </p:spTree>
    <p:extLst>
      <p:ext uri="{BB962C8B-B14F-4D97-AF65-F5344CB8AC3E}">
        <p14:creationId xmlns:p14="http://schemas.microsoft.com/office/powerpoint/2010/main" val="16616353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C85953-467F-A72C-3C9E-CDECBD922101}"/>
              </a:ext>
            </a:extLst>
          </p:cNvPr>
          <p:cNvSpPr txBox="1"/>
          <p:nvPr/>
        </p:nvSpPr>
        <p:spPr>
          <a:xfrm>
            <a:off x="2366493" y="199527"/>
            <a:ext cx="6098146" cy="646331"/>
          </a:xfrm>
          <a:prstGeom prst="rect">
            <a:avLst/>
          </a:prstGeom>
          <a:noFill/>
        </p:spPr>
        <p:txBody>
          <a:bodyPr wrap="square">
            <a:spAutoFit/>
          </a:bodyPr>
          <a:lstStyle/>
          <a:p>
            <a:pPr algn="ctr"/>
            <a:r>
              <a:rPr lang="en-GB" sz="3600" dirty="0">
                <a:solidFill>
                  <a:schemeClr val="accent1"/>
                </a:solidFill>
              </a:rPr>
              <a:t>Now It Is Your Turn!</a:t>
            </a:r>
          </a:p>
        </p:txBody>
      </p:sp>
      <p:pic>
        <p:nvPicPr>
          <p:cNvPr id="4" name="Picture 3">
            <a:extLst>
              <a:ext uri="{FF2B5EF4-FFF2-40B4-BE49-F238E27FC236}">
                <a16:creationId xmlns:a16="http://schemas.microsoft.com/office/drawing/2014/main" id="{5BB8BAD9-4857-FA44-3577-1410E2509A8A}"/>
              </a:ext>
            </a:extLst>
          </p:cNvPr>
          <p:cNvPicPr>
            <a:picLocks noChangeAspect="1"/>
          </p:cNvPicPr>
          <p:nvPr/>
        </p:nvPicPr>
        <p:blipFill rotWithShape="1">
          <a:blip r:embed="rId2">
            <a:extLst>
              <a:ext uri="{28A0092B-C50C-407E-A947-70E740481C1C}">
                <a14:useLocalDpi xmlns:a14="http://schemas.microsoft.com/office/drawing/2010/main" val="0"/>
              </a:ext>
            </a:extLst>
          </a:blip>
          <a:srcRect t="17521" b="10925"/>
          <a:stretch/>
        </p:blipFill>
        <p:spPr bwMode="auto">
          <a:xfrm>
            <a:off x="341562" y="1869276"/>
            <a:ext cx="1271065" cy="1314458"/>
          </a:xfrm>
          <a:prstGeom prst="rect">
            <a:avLst/>
          </a:prstGeom>
          <a:noFill/>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6099B2BF-522F-0F8E-C8C1-74731384FABE}"/>
              </a:ext>
            </a:extLst>
          </p:cNvPr>
          <p:cNvSpPr txBox="1"/>
          <p:nvPr/>
        </p:nvSpPr>
        <p:spPr>
          <a:xfrm>
            <a:off x="425753" y="1304922"/>
            <a:ext cx="1117390" cy="369332"/>
          </a:xfrm>
          <a:prstGeom prst="rect">
            <a:avLst/>
          </a:prstGeom>
          <a:noFill/>
        </p:spPr>
        <p:txBody>
          <a:bodyPr wrap="square" rtlCol="0">
            <a:spAutoFit/>
          </a:bodyPr>
          <a:lstStyle/>
          <a:p>
            <a:r>
              <a:rPr lang="en-GB" b="1" dirty="0"/>
              <a:t>Stage 1:</a:t>
            </a:r>
          </a:p>
        </p:txBody>
      </p:sp>
      <p:pic>
        <p:nvPicPr>
          <p:cNvPr id="6" name="Picture 5">
            <a:extLst>
              <a:ext uri="{FF2B5EF4-FFF2-40B4-BE49-F238E27FC236}">
                <a16:creationId xmlns:a16="http://schemas.microsoft.com/office/drawing/2014/main" id="{43797994-D396-5530-4304-87A50059260B}"/>
              </a:ext>
            </a:extLst>
          </p:cNvPr>
          <p:cNvPicPr>
            <a:picLocks noChangeAspect="1"/>
          </p:cNvPicPr>
          <p:nvPr/>
        </p:nvPicPr>
        <p:blipFill rotWithShape="1">
          <a:blip r:embed="rId2">
            <a:extLst>
              <a:ext uri="{28A0092B-C50C-407E-A947-70E740481C1C}">
                <a14:useLocalDpi xmlns:a14="http://schemas.microsoft.com/office/drawing/2010/main" val="0"/>
              </a:ext>
            </a:extLst>
          </a:blip>
          <a:srcRect t="17521" b="10925"/>
          <a:stretch/>
        </p:blipFill>
        <p:spPr bwMode="auto">
          <a:xfrm>
            <a:off x="2186442" y="1869276"/>
            <a:ext cx="1327654" cy="1372979"/>
          </a:xfrm>
          <a:prstGeom prst="rect">
            <a:avLst/>
          </a:prstGeom>
          <a:noFill/>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7A974C9B-C438-D911-720A-86935EE42671}"/>
              </a:ext>
            </a:extLst>
          </p:cNvPr>
          <p:cNvPicPr>
            <a:picLocks noChangeAspect="1"/>
          </p:cNvPicPr>
          <p:nvPr/>
        </p:nvPicPr>
        <p:blipFill rotWithShape="1">
          <a:blip r:embed="rId2">
            <a:extLst>
              <a:ext uri="{28A0092B-C50C-407E-A947-70E740481C1C}">
                <a14:useLocalDpi xmlns:a14="http://schemas.microsoft.com/office/drawing/2010/main" val="0"/>
              </a:ext>
            </a:extLst>
          </a:blip>
          <a:srcRect t="17521" b="10925"/>
          <a:stretch/>
        </p:blipFill>
        <p:spPr bwMode="auto">
          <a:xfrm>
            <a:off x="3428070" y="2230858"/>
            <a:ext cx="899232" cy="929932"/>
          </a:xfrm>
          <a:prstGeom prst="rect">
            <a:avLst/>
          </a:prstGeom>
          <a:noFill/>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66B0F006-BD2D-6269-6D98-1711DBD53E3D}"/>
              </a:ext>
            </a:extLst>
          </p:cNvPr>
          <p:cNvSpPr txBox="1"/>
          <p:nvPr/>
        </p:nvSpPr>
        <p:spPr>
          <a:xfrm>
            <a:off x="2467449" y="1304922"/>
            <a:ext cx="1410237" cy="369332"/>
          </a:xfrm>
          <a:prstGeom prst="rect">
            <a:avLst/>
          </a:prstGeom>
          <a:noFill/>
        </p:spPr>
        <p:txBody>
          <a:bodyPr wrap="square" rtlCol="0">
            <a:spAutoFit/>
          </a:bodyPr>
          <a:lstStyle/>
          <a:p>
            <a:pPr algn="ctr"/>
            <a:r>
              <a:rPr lang="en-GB" b="1" dirty="0"/>
              <a:t>Stage 2:</a:t>
            </a:r>
          </a:p>
        </p:txBody>
      </p:sp>
      <p:pic>
        <p:nvPicPr>
          <p:cNvPr id="9" name="Picture 8">
            <a:extLst>
              <a:ext uri="{FF2B5EF4-FFF2-40B4-BE49-F238E27FC236}">
                <a16:creationId xmlns:a16="http://schemas.microsoft.com/office/drawing/2014/main" id="{EBE0731B-5A50-559C-EF37-31D1AC53B433}"/>
              </a:ext>
            </a:extLst>
          </p:cNvPr>
          <p:cNvPicPr>
            <a:picLocks noChangeAspect="1"/>
          </p:cNvPicPr>
          <p:nvPr/>
        </p:nvPicPr>
        <p:blipFill rotWithShape="1">
          <a:blip r:embed="rId3">
            <a:extLst>
              <a:ext uri="{28A0092B-C50C-407E-A947-70E740481C1C}">
                <a14:useLocalDpi xmlns:a14="http://schemas.microsoft.com/office/drawing/2010/main" val="0"/>
              </a:ext>
            </a:extLst>
          </a:blip>
          <a:srcRect t="22274" b="19943"/>
          <a:stretch/>
        </p:blipFill>
        <p:spPr bwMode="auto">
          <a:xfrm>
            <a:off x="4660141" y="1970159"/>
            <a:ext cx="2193510" cy="1693619"/>
          </a:xfrm>
          <a:prstGeom prst="rect">
            <a:avLst/>
          </a:prstGeom>
          <a:noFill/>
          <a:ln>
            <a:noFill/>
          </a:ln>
          <a:extLst>
            <a:ext uri="{53640926-AAD7-44D8-BBD7-CCE9431645EC}">
              <a14:shadowObscured xmlns:a14="http://schemas.microsoft.com/office/drawing/2010/main"/>
            </a:ext>
          </a:extLst>
        </p:spPr>
      </p:pic>
      <p:sp>
        <p:nvSpPr>
          <p:cNvPr id="10" name="TextBox 9">
            <a:extLst>
              <a:ext uri="{FF2B5EF4-FFF2-40B4-BE49-F238E27FC236}">
                <a16:creationId xmlns:a16="http://schemas.microsoft.com/office/drawing/2014/main" id="{2BE8C291-47B9-5AF5-F62D-AB15A23BDFB5}"/>
              </a:ext>
            </a:extLst>
          </p:cNvPr>
          <p:cNvSpPr txBox="1"/>
          <p:nvPr/>
        </p:nvSpPr>
        <p:spPr>
          <a:xfrm>
            <a:off x="4969433" y="1304922"/>
            <a:ext cx="1539026" cy="369332"/>
          </a:xfrm>
          <a:prstGeom prst="rect">
            <a:avLst/>
          </a:prstGeom>
          <a:noFill/>
        </p:spPr>
        <p:txBody>
          <a:bodyPr wrap="square" rtlCol="0">
            <a:spAutoFit/>
          </a:bodyPr>
          <a:lstStyle/>
          <a:p>
            <a:pPr algn="ctr"/>
            <a:r>
              <a:rPr lang="en-GB" b="1" dirty="0"/>
              <a:t>Stage 3:</a:t>
            </a:r>
          </a:p>
        </p:txBody>
      </p:sp>
      <p:pic>
        <p:nvPicPr>
          <p:cNvPr id="11" name="Picture 10">
            <a:extLst>
              <a:ext uri="{FF2B5EF4-FFF2-40B4-BE49-F238E27FC236}">
                <a16:creationId xmlns:a16="http://schemas.microsoft.com/office/drawing/2014/main" id="{A1B302E3-135D-DEF8-63C8-8FE2148F37C6}"/>
              </a:ext>
            </a:extLst>
          </p:cNvPr>
          <p:cNvPicPr>
            <a:picLocks noChangeAspect="1"/>
          </p:cNvPicPr>
          <p:nvPr/>
        </p:nvPicPr>
        <p:blipFill rotWithShape="1">
          <a:blip r:embed="rId4">
            <a:extLst>
              <a:ext uri="{28A0092B-C50C-407E-A947-70E740481C1C}">
                <a14:useLocalDpi xmlns:a14="http://schemas.microsoft.com/office/drawing/2010/main" val="0"/>
              </a:ext>
            </a:extLst>
          </a:blip>
          <a:srcRect t="22929" b="24748"/>
          <a:stretch/>
        </p:blipFill>
        <p:spPr bwMode="auto">
          <a:xfrm>
            <a:off x="464637" y="4394896"/>
            <a:ext cx="2014411" cy="1372980"/>
          </a:xfrm>
          <a:prstGeom prst="rect">
            <a:avLst/>
          </a:prstGeom>
          <a:noFill/>
          <a:ln>
            <a:noFill/>
          </a:ln>
          <a:extLst>
            <a:ext uri="{53640926-AAD7-44D8-BBD7-CCE9431645EC}">
              <a14:shadowObscured xmlns:a14="http://schemas.microsoft.com/office/drawing/2010/main"/>
            </a:ext>
          </a:extLst>
        </p:spPr>
      </p:pic>
      <p:sp>
        <p:nvSpPr>
          <p:cNvPr id="12" name="TextBox 11">
            <a:extLst>
              <a:ext uri="{FF2B5EF4-FFF2-40B4-BE49-F238E27FC236}">
                <a16:creationId xmlns:a16="http://schemas.microsoft.com/office/drawing/2014/main" id="{3512972C-5C69-4EBF-EE3D-5D0466BB1A84}"/>
              </a:ext>
            </a:extLst>
          </p:cNvPr>
          <p:cNvSpPr txBox="1"/>
          <p:nvPr/>
        </p:nvSpPr>
        <p:spPr>
          <a:xfrm>
            <a:off x="7600207" y="1304922"/>
            <a:ext cx="1539026" cy="369332"/>
          </a:xfrm>
          <a:prstGeom prst="rect">
            <a:avLst/>
          </a:prstGeom>
          <a:noFill/>
        </p:spPr>
        <p:txBody>
          <a:bodyPr wrap="square" rtlCol="0">
            <a:spAutoFit/>
          </a:bodyPr>
          <a:lstStyle/>
          <a:p>
            <a:pPr algn="ctr"/>
            <a:r>
              <a:rPr lang="en-GB" b="1" dirty="0"/>
              <a:t>Stage 4:</a:t>
            </a:r>
          </a:p>
        </p:txBody>
      </p:sp>
      <p:sp>
        <p:nvSpPr>
          <p:cNvPr id="13" name="TextBox 12">
            <a:extLst>
              <a:ext uri="{FF2B5EF4-FFF2-40B4-BE49-F238E27FC236}">
                <a16:creationId xmlns:a16="http://schemas.microsoft.com/office/drawing/2014/main" id="{4519EA05-4E3A-5D69-1F5A-04F66A8D75D7}"/>
              </a:ext>
            </a:extLst>
          </p:cNvPr>
          <p:cNvSpPr txBox="1"/>
          <p:nvPr/>
        </p:nvSpPr>
        <p:spPr>
          <a:xfrm>
            <a:off x="708410" y="3851050"/>
            <a:ext cx="1663075" cy="369332"/>
          </a:xfrm>
          <a:prstGeom prst="rect">
            <a:avLst/>
          </a:prstGeom>
          <a:noFill/>
        </p:spPr>
        <p:txBody>
          <a:bodyPr wrap="square" rtlCol="0">
            <a:spAutoFit/>
          </a:bodyPr>
          <a:lstStyle/>
          <a:p>
            <a:pPr algn="ctr"/>
            <a:r>
              <a:rPr lang="en-GB" b="1" dirty="0"/>
              <a:t>Stage 5:</a:t>
            </a:r>
          </a:p>
        </p:txBody>
      </p:sp>
      <p:pic>
        <p:nvPicPr>
          <p:cNvPr id="14" name="Picture 13">
            <a:extLst>
              <a:ext uri="{FF2B5EF4-FFF2-40B4-BE49-F238E27FC236}">
                <a16:creationId xmlns:a16="http://schemas.microsoft.com/office/drawing/2014/main" id="{0F438EAB-2ABE-17DC-0A17-3910ABB08D6B}"/>
              </a:ext>
            </a:extLst>
          </p:cNvPr>
          <p:cNvPicPr>
            <a:picLocks noChangeAspect="1"/>
          </p:cNvPicPr>
          <p:nvPr/>
        </p:nvPicPr>
        <p:blipFill rotWithShape="1">
          <a:blip r:embed="rId5">
            <a:extLst>
              <a:ext uri="{28A0092B-C50C-407E-A947-70E740481C1C}">
                <a14:useLocalDpi xmlns:a14="http://schemas.microsoft.com/office/drawing/2010/main" val="0"/>
              </a:ext>
            </a:extLst>
          </a:blip>
          <a:srcRect t="20037" b="18182"/>
          <a:stretch/>
        </p:blipFill>
        <p:spPr bwMode="auto">
          <a:xfrm>
            <a:off x="7501923" y="1970158"/>
            <a:ext cx="1851018" cy="1617819"/>
          </a:xfrm>
          <a:prstGeom prst="rect">
            <a:avLst/>
          </a:prstGeom>
          <a:noFill/>
          <a:ln>
            <a:noFill/>
          </a:ln>
          <a:extLst>
            <a:ext uri="{53640926-AAD7-44D8-BBD7-CCE9431645EC}">
              <a14:shadowObscured xmlns:a14="http://schemas.microsoft.com/office/drawing/2010/main"/>
            </a:ext>
          </a:extLst>
        </p:spPr>
      </p:pic>
      <p:pic>
        <p:nvPicPr>
          <p:cNvPr id="15" name="Picture 14">
            <a:extLst>
              <a:ext uri="{FF2B5EF4-FFF2-40B4-BE49-F238E27FC236}">
                <a16:creationId xmlns:a16="http://schemas.microsoft.com/office/drawing/2014/main" id="{C891B3B2-E26D-5D13-E7B5-0C3F21951033}"/>
              </a:ext>
            </a:extLst>
          </p:cNvPr>
          <p:cNvPicPr>
            <a:picLocks noChangeAspect="1"/>
          </p:cNvPicPr>
          <p:nvPr/>
        </p:nvPicPr>
        <p:blipFill rotWithShape="1">
          <a:blip r:embed="rId6">
            <a:extLst>
              <a:ext uri="{28A0092B-C50C-407E-A947-70E740481C1C}">
                <a14:useLocalDpi xmlns:a14="http://schemas.microsoft.com/office/drawing/2010/main" val="0"/>
              </a:ext>
            </a:extLst>
          </a:blip>
          <a:srcRect t="21533" b="19787"/>
          <a:stretch/>
        </p:blipFill>
        <p:spPr bwMode="auto">
          <a:xfrm>
            <a:off x="2971760" y="4581371"/>
            <a:ext cx="1605916" cy="1276714"/>
          </a:xfrm>
          <a:prstGeom prst="rect">
            <a:avLst/>
          </a:prstGeom>
          <a:noFill/>
          <a:ln>
            <a:noFill/>
          </a:ln>
          <a:extLst>
            <a:ext uri="{53640926-AAD7-44D8-BBD7-CCE9431645EC}">
              <a14:shadowObscured xmlns:a14="http://schemas.microsoft.com/office/drawing/2010/main"/>
            </a:ext>
          </a:extLst>
        </p:spPr>
      </p:pic>
      <p:sp>
        <p:nvSpPr>
          <p:cNvPr id="16" name="TextBox 15">
            <a:extLst>
              <a:ext uri="{FF2B5EF4-FFF2-40B4-BE49-F238E27FC236}">
                <a16:creationId xmlns:a16="http://schemas.microsoft.com/office/drawing/2014/main" id="{91F5028E-3CF6-D19F-6B18-7730C4C7B319}"/>
              </a:ext>
            </a:extLst>
          </p:cNvPr>
          <p:cNvSpPr txBox="1"/>
          <p:nvPr/>
        </p:nvSpPr>
        <p:spPr>
          <a:xfrm>
            <a:off x="2889296" y="3851050"/>
            <a:ext cx="1770845" cy="369332"/>
          </a:xfrm>
          <a:prstGeom prst="rect">
            <a:avLst/>
          </a:prstGeom>
          <a:noFill/>
        </p:spPr>
        <p:txBody>
          <a:bodyPr wrap="square" rtlCol="0">
            <a:spAutoFit/>
          </a:bodyPr>
          <a:lstStyle/>
          <a:p>
            <a:pPr algn="ctr"/>
            <a:r>
              <a:rPr lang="en-GB" b="1" dirty="0"/>
              <a:t>Stage 6:</a:t>
            </a:r>
          </a:p>
        </p:txBody>
      </p:sp>
      <p:pic>
        <p:nvPicPr>
          <p:cNvPr id="17" name="Picture 16">
            <a:extLst>
              <a:ext uri="{FF2B5EF4-FFF2-40B4-BE49-F238E27FC236}">
                <a16:creationId xmlns:a16="http://schemas.microsoft.com/office/drawing/2014/main" id="{0DFA6677-10FA-06B6-C3EF-B64C38D4CAFE}"/>
              </a:ext>
            </a:extLst>
          </p:cNvPr>
          <p:cNvPicPr>
            <a:picLocks noChangeAspect="1"/>
          </p:cNvPicPr>
          <p:nvPr/>
        </p:nvPicPr>
        <p:blipFill rotWithShape="1">
          <a:blip r:embed="rId7">
            <a:extLst>
              <a:ext uri="{28A0092B-C50C-407E-A947-70E740481C1C}">
                <a14:useLocalDpi xmlns:a14="http://schemas.microsoft.com/office/drawing/2010/main" val="0"/>
              </a:ext>
            </a:extLst>
          </a:blip>
          <a:srcRect t="19370" b="20111"/>
          <a:stretch/>
        </p:blipFill>
        <p:spPr bwMode="auto">
          <a:xfrm>
            <a:off x="5070388" y="4304688"/>
            <a:ext cx="1815072" cy="1553397"/>
          </a:xfrm>
          <a:prstGeom prst="rect">
            <a:avLst/>
          </a:prstGeom>
          <a:noFill/>
          <a:ln>
            <a:noFill/>
          </a:ln>
          <a:extLst>
            <a:ext uri="{53640926-AAD7-44D8-BBD7-CCE9431645EC}">
              <a14:shadowObscured xmlns:a14="http://schemas.microsoft.com/office/drawing/2010/main"/>
            </a:ext>
          </a:extLst>
        </p:spPr>
      </p:pic>
      <p:sp>
        <p:nvSpPr>
          <p:cNvPr id="18" name="TextBox 17">
            <a:extLst>
              <a:ext uri="{FF2B5EF4-FFF2-40B4-BE49-F238E27FC236}">
                <a16:creationId xmlns:a16="http://schemas.microsoft.com/office/drawing/2014/main" id="{C19B5C52-C87B-DE39-B065-8A69AC414BD5}"/>
              </a:ext>
            </a:extLst>
          </p:cNvPr>
          <p:cNvSpPr txBox="1"/>
          <p:nvPr/>
        </p:nvSpPr>
        <p:spPr>
          <a:xfrm>
            <a:off x="5070388" y="3851654"/>
            <a:ext cx="1571223" cy="369332"/>
          </a:xfrm>
          <a:prstGeom prst="rect">
            <a:avLst/>
          </a:prstGeom>
          <a:noFill/>
        </p:spPr>
        <p:txBody>
          <a:bodyPr wrap="square" rtlCol="0">
            <a:spAutoFit/>
          </a:bodyPr>
          <a:lstStyle/>
          <a:p>
            <a:pPr algn="ctr"/>
            <a:r>
              <a:rPr lang="en-GB" b="1" dirty="0"/>
              <a:t>Stage 7:</a:t>
            </a:r>
          </a:p>
        </p:txBody>
      </p:sp>
      <p:pic>
        <p:nvPicPr>
          <p:cNvPr id="20" name="Picture 19">
            <a:extLst>
              <a:ext uri="{FF2B5EF4-FFF2-40B4-BE49-F238E27FC236}">
                <a16:creationId xmlns:a16="http://schemas.microsoft.com/office/drawing/2014/main" id="{36616E07-9221-09CD-F3D9-7A19FC744CF2}"/>
              </a:ext>
            </a:extLst>
          </p:cNvPr>
          <p:cNvPicPr>
            <a:picLocks noChangeAspect="1"/>
          </p:cNvPicPr>
          <p:nvPr/>
        </p:nvPicPr>
        <p:blipFill rotWithShape="1">
          <a:blip r:embed="rId8">
            <a:extLst>
              <a:ext uri="{28A0092B-C50C-407E-A947-70E740481C1C}">
                <a14:useLocalDpi xmlns:a14="http://schemas.microsoft.com/office/drawing/2010/main" val="0"/>
              </a:ext>
            </a:extLst>
          </a:blip>
          <a:srcRect l="9792" t="28982" r="7667" b="24568"/>
          <a:stretch/>
        </p:blipFill>
        <p:spPr bwMode="auto">
          <a:xfrm>
            <a:off x="7295707" y="4624920"/>
            <a:ext cx="1605915" cy="1243965"/>
          </a:xfrm>
          <a:prstGeom prst="rect">
            <a:avLst/>
          </a:prstGeom>
          <a:noFill/>
          <a:ln>
            <a:noFill/>
          </a:ln>
          <a:extLst>
            <a:ext uri="{53640926-AAD7-44D8-BBD7-CCE9431645EC}">
              <a14:shadowObscured xmlns:a14="http://schemas.microsoft.com/office/drawing/2010/main"/>
            </a:ext>
          </a:extLst>
        </p:spPr>
      </p:pic>
      <p:sp>
        <p:nvSpPr>
          <p:cNvPr id="21" name="TextBox 20">
            <a:extLst>
              <a:ext uri="{FF2B5EF4-FFF2-40B4-BE49-F238E27FC236}">
                <a16:creationId xmlns:a16="http://schemas.microsoft.com/office/drawing/2014/main" id="{515B23D0-3FF5-7F49-388B-AAA20C7A92B3}"/>
              </a:ext>
            </a:extLst>
          </p:cNvPr>
          <p:cNvSpPr txBox="1"/>
          <p:nvPr/>
        </p:nvSpPr>
        <p:spPr>
          <a:xfrm>
            <a:off x="7173533" y="3857756"/>
            <a:ext cx="1571223" cy="369332"/>
          </a:xfrm>
          <a:prstGeom prst="rect">
            <a:avLst/>
          </a:prstGeom>
          <a:noFill/>
        </p:spPr>
        <p:txBody>
          <a:bodyPr wrap="square" rtlCol="0">
            <a:spAutoFit/>
          </a:bodyPr>
          <a:lstStyle/>
          <a:p>
            <a:pPr algn="ctr"/>
            <a:r>
              <a:rPr lang="en-GB" b="1" dirty="0"/>
              <a:t>Stage 8:</a:t>
            </a:r>
          </a:p>
        </p:txBody>
      </p:sp>
    </p:spTree>
    <p:extLst>
      <p:ext uri="{BB962C8B-B14F-4D97-AF65-F5344CB8AC3E}">
        <p14:creationId xmlns:p14="http://schemas.microsoft.com/office/powerpoint/2010/main" val="426454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Isosceles Triangle 13">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6D66E1F3-BC94-8037-3B92-A4C82ADD625D}"/>
              </a:ext>
            </a:extLst>
          </p:cNvPr>
          <p:cNvSpPr>
            <a:spLocks noGrp="1"/>
          </p:cNvSpPr>
          <p:nvPr>
            <p:ph type="title"/>
          </p:nvPr>
        </p:nvSpPr>
        <p:spPr>
          <a:xfrm>
            <a:off x="985969" y="4473227"/>
            <a:ext cx="8288032" cy="1096648"/>
          </a:xfrm>
        </p:spPr>
        <p:txBody>
          <a:bodyPr vert="horz" lIns="91440" tIns="45720" rIns="91440" bIns="45720" rtlCol="0" anchor="b">
            <a:normAutofit/>
          </a:bodyPr>
          <a:lstStyle/>
          <a:p>
            <a:r>
              <a:rPr lang="en-US" sz="4400"/>
              <a:t>Introduction to East Wear Bay</a:t>
            </a:r>
          </a:p>
        </p:txBody>
      </p:sp>
      <p:pic>
        <p:nvPicPr>
          <p:cNvPr id="4" name="Picture 3" descr="Folkestone Harbour | FolkestoneJack's Tracks | Page 2">
            <a:extLst>
              <a:ext uri="{FF2B5EF4-FFF2-40B4-BE49-F238E27FC236}">
                <a16:creationId xmlns:a16="http://schemas.microsoft.com/office/drawing/2014/main" id="{A084A10C-5BDF-E83E-FF3C-BB43A9555351}"/>
              </a:ext>
            </a:extLst>
          </p:cNvPr>
          <p:cNvPicPr>
            <a:picLocks noChangeAspect="1"/>
          </p:cNvPicPr>
          <p:nvPr/>
        </p:nvPicPr>
        <p:blipFill rotWithShape="1">
          <a:blip r:embed="rId3"/>
          <a:srcRect t="19880" r="2" b="14309"/>
          <a:stretch/>
        </p:blipFill>
        <p:spPr>
          <a:xfrm>
            <a:off x="677334" y="468621"/>
            <a:ext cx="8274669" cy="3635025"/>
          </a:xfrm>
          <a:custGeom>
            <a:avLst/>
            <a:gdLst/>
            <a:ahLst/>
            <a:cxnLst/>
            <a:rect l="l" t="t" r="r" b="b"/>
            <a:pathLst>
              <a:path w="8274669" h="3635025">
                <a:moveTo>
                  <a:pt x="540554" y="0"/>
                </a:moveTo>
                <a:lnTo>
                  <a:pt x="8274669" y="0"/>
                </a:lnTo>
                <a:lnTo>
                  <a:pt x="8274669" y="3635025"/>
                </a:lnTo>
                <a:lnTo>
                  <a:pt x="0" y="3635025"/>
                </a:lnTo>
                <a:close/>
              </a:path>
            </a:pathLst>
          </a:custGeom>
          <a:noFill/>
        </p:spPr>
      </p:pic>
      <p:sp>
        <p:nvSpPr>
          <p:cNvPr id="3" name="TextBox 2">
            <a:extLst>
              <a:ext uri="{FF2B5EF4-FFF2-40B4-BE49-F238E27FC236}">
                <a16:creationId xmlns:a16="http://schemas.microsoft.com/office/drawing/2014/main" id="{CB556EB3-A07A-3095-8D11-0A53726E37D0}"/>
              </a:ext>
            </a:extLst>
          </p:cNvPr>
          <p:cNvSpPr txBox="1"/>
          <p:nvPr/>
        </p:nvSpPr>
        <p:spPr>
          <a:xfrm>
            <a:off x="508035" y="3897346"/>
            <a:ext cx="603504" cy="215444"/>
          </a:xfrm>
          <a:prstGeom prst="rect">
            <a:avLst/>
          </a:prstGeom>
          <a:noFill/>
        </p:spPr>
        <p:txBody>
          <a:bodyPr wrap="square" rtlCol="0">
            <a:spAutoFit/>
          </a:bodyPr>
          <a:lstStyle/>
          <a:p>
            <a:r>
              <a:rPr lang="en-US" sz="800" dirty="0">
                <a:latin typeface="+mj-lt"/>
              </a:rPr>
              <a:t>2</a:t>
            </a:r>
            <a:endParaRPr lang="en-GB" sz="800" dirty="0">
              <a:latin typeface="+mj-lt"/>
            </a:endParaRPr>
          </a:p>
        </p:txBody>
      </p:sp>
    </p:spTree>
    <p:extLst>
      <p:ext uri="{BB962C8B-B14F-4D97-AF65-F5344CB8AC3E}">
        <p14:creationId xmlns:p14="http://schemas.microsoft.com/office/powerpoint/2010/main" val="39198362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C58F7-372D-9548-F603-7A43C7AE7383}"/>
              </a:ext>
            </a:extLst>
          </p:cNvPr>
          <p:cNvSpPr>
            <a:spLocks noGrp="1"/>
          </p:cNvSpPr>
          <p:nvPr>
            <p:ph type="title"/>
          </p:nvPr>
        </p:nvSpPr>
        <p:spPr/>
        <p:txBody>
          <a:bodyPr/>
          <a:lstStyle/>
          <a:p>
            <a:pPr algn="ctr"/>
            <a:r>
              <a:rPr lang="en-GB" dirty="0"/>
              <a:t>Let’s Reflect</a:t>
            </a:r>
          </a:p>
        </p:txBody>
      </p:sp>
      <p:sp>
        <p:nvSpPr>
          <p:cNvPr id="3" name="Content Placeholder 2">
            <a:extLst>
              <a:ext uri="{FF2B5EF4-FFF2-40B4-BE49-F238E27FC236}">
                <a16:creationId xmlns:a16="http://schemas.microsoft.com/office/drawing/2014/main" id="{914510E1-12D8-6681-23AF-5E034A59501D}"/>
              </a:ext>
            </a:extLst>
          </p:cNvPr>
          <p:cNvSpPr>
            <a:spLocks noGrp="1"/>
          </p:cNvSpPr>
          <p:nvPr>
            <p:ph idx="1"/>
          </p:nvPr>
        </p:nvSpPr>
        <p:spPr>
          <a:xfrm>
            <a:off x="677334" y="1824159"/>
            <a:ext cx="8596668" cy="3880773"/>
          </a:xfrm>
        </p:spPr>
        <p:txBody>
          <a:bodyPr/>
          <a:lstStyle/>
          <a:p>
            <a:r>
              <a:rPr lang="en-GB" dirty="0"/>
              <a:t>Did anyone find this activity difficult?</a:t>
            </a:r>
          </a:p>
          <a:p>
            <a:endParaRPr lang="en-GB" dirty="0"/>
          </a:p>
          <a:p>
            <a:r>
              <a:rPr lang="en-GB" dirty="0"/>
              <a:t>Why was it hard?</a:t>
            </a:r>
          </a:p>
          <a:p>
            <a:endParaRPr lang="en-GB" dirty="0"/>
          </a:p>
          <a:p>
            <a:r>
              <a:rPr lang="en-GB" dirty="0"/>
              <a:t>Do you think people in the Iron Age found it difficult to make pottery?</a:t>
            </a:r>
          </a:p>
          <a:p>
            <a:endParaRPr lang="en-GB" dirty="0"/>
          </a:p>
          <a:p>
            <a:r>
              <a:rPr lang="en-GB" dirty="0"/>
              <a:t>How important was it to be able to make pottery?</a:t>
            </a:r>
          </a:p>
          <a:p>
            <a:endParaRPr lang="en-GB" dirty="0"/>
          </a:p>
          <a:p>
            <a:r>
              <a:rPr lang="en-GB" dirty="0"/>
              <a:t>Do you think you would have enjoyed living in the Iron Age?</a:t>
            </a:r>
          </a:p>
        </p:txBody>
      </p:sp>
    </p:spTree>
    <p:extLst>
      <p:ext uri="{BB962C8B-B14F-4D97-AF65-F5344CB8AC3E}">
        <p14:creationId xmlns:p14="http://schemas.microsoft.com/office/powerpoint/2010/main" val="13289801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C535A4-4313-9CDB-0CF1-B991BE1DA1BF}"/>
              </a:ext>
            </a:extLst>
          </p:cNvPr>
          <p:cNvSpPr txBox="1"/>
          <p:nvPr/>
        </p:nvSpPr>
        <p:spPr>
          <a:xfrm>
            <a:off x="932688" y="2563106"/>
            <a:ext cx="9015984" cy="1938992"/>
          </a:xfrm>
          <a:prstGeom prst="rect">
            <a:avLst/>
          </a:prstGeom>
          <a:noFill/>
        </p:spPr>
        <p:txBody>
          <a:bodyPr wrap="square">
            <a:spAutoFit/>
          </a:bodyPr>
          <a:lstStyle/>
          <a:p>
            <a:pPr algn="ctr"/>
            <a:r>
              <a:rPr lang="en-GB" sz="6000" dirty="0">
                <a:solidFill>
                  <a:schemeClr val="accent1"/>
                </a:solidFill>
              </a:rPr>
              <a:t>Thank You All For Taking Part!</a:t>
            </a:r>
          </a:p>
        </p:txBody>
      </p:sp>
    </p:spTree>
    <p:extLst>
      <p:ext uri="{BB962C8B-B14F-4D97-AF65-F5344CB8AC3E}">
        <p14:creationId xmlns:p14="http://schemas.microsoft.com/office/powerpoint/2010/main" val="19391408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B53BE-CD63-AE58-9FC5-0D9291BAD0C5}"/>
              </a:ext>
            </a:extLst>
          </p:cNvPr>
          <p:cNvSpPr>
            <a:spLocks noGrp="1"/>
          </p:cNvSpPr>
          <p:nvPr>
            <p:ph type="title"/>
          </p:nvPr>
        </p:nvSpPr>
        <p:spPr>
          <a:xfrm>
            <a:off x="519047" y="223120"/>
            <a:ext cx="10181913" cy="2253130"/>
          </a:xfrm>
        </p:spPr>
        <p:txBody>
          <a:bodyPr>
            <a:normAutofit/>
          </a:bodyPr>
          <a:lstStyle/>
          <a:p>
            <a:pPr algn="ctr"/>
            <a:r>
              <a:rPr lang="en-US" sz="6000" dirty="0"/>
              <a:t>Image Citations</a:t>
            </a:r>
            <a:endParaRPr lang="en-GB" sz="6000" dirty="0"/>
          </a:p>
        </p:txBody>
      </p:sp>
      <p:pic>
        <p:nvPicPr>
          <p:cNvPr id="3" name="Picture 2" descr="A logo with red letters&#10;&#10;Description automatically generated">
            <a:extLst>
              <a:ext uri="{FF2B5EF4-FFF2-40B4-BE49-F238E27FC236}">
                <a16:creationId xmlns:a16="http://schemas.microsoft.com/office/drawing/2014/main" id="{28827DE6-FD7F-2C31-03BE-E034185E3E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6663" y="6260138"/>
            <a:ext cx="587034" cy="563553"/>
          </a:xfrm>
          <a:prstGeom prst="rect">
            <a:avLst/>
          </a:prstGeom>
        </p:spPr>
      </p:pic>
      <p:pic>
        <p:nvPicPr>
          <p:cNvPr id="4" name="Picture 3" descr="A colorful text on a white background&#10;&#10;Description automatically generated">
            <a:extLst>
              <a:ext uri="{FF2B5EF4-FFF2-40B4-BE49-F238E27FC236}">
                <a16:creationId xmlns:a16="http://schemas.microsoft.com/office/drawing/2014/main" id="{5828F06E-4A03-3CAE-3205-CEB763436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6107" y="6344851"/>
            <a:ext cx="911619" cy="478840"/>
          </a:xfrm>
          <a:prstGeom prst="rect">
            <a:avLst/>
          </a:prstGeom>
        </p:spPr>
      </p:pic>
      <p:pic>
        <p:nvPicPr>
          <p:cNvPr id="5" name="Picture 4" descr="A white sign with red text&#10;&#10;Description automatically generated">
            <a:extLst>
              <a:ext uri="{FF2B5EF4-FFF2-40B4-BE49-F238E27FC236}">
                <a16:creationId xmlns:a16="http://schemas.microsoft.com/office/drawing/2014/main" id="{0FAA3838-7BC8-0E34-8C58-BE4574C33B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2455" y="6340228"/>
            <a:ext cx="911619" cy="462229"/>
          </a:xfrm>
          <a:prstGeom prst="rect">
            <a:avLst/>
          </a:prstGeom>
        </p:spPr>
      </p:pic>
      <p:pic>
        <p:nvPicPr>
          <p:cNvPr id="6" name="Picture 5" descr="A black and white logo&#10;&#10;Description automatically generated">
            <a:extLst>
              <a:ext uri="{FF2B5EF4-FFF2-40B4-BE49-F238E27FC236}">
                <a16:creationId xmlns:a16="http://schemas.microsoft.com/office/drawing/2014/main" id="{F6ED9F91-9B84-B5E7-4108-5067B1095B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4907" y="6309181"/>
            <a:ext cx="749250" cy="475994"/>
          </a:xfrm>
          <a:prstGeom prst="rect">
            <a:avLst/>
          </a:prstGeom>
        </p:spPr>
      </p:pic>
      <p:pic>
        <p:nvPicPr>
          <p:cNvPr id="7" name="Picture 6" descr="A logo with blue and green triangles&#10;&#10;Description automatically generated">
            <a:extLst>
              <a:ext uri="{FF2B5EF4-FFF2-40B4-BE49-F238E27FC236}">
                <a16:creationId xmlns:a16="http://schemas.microsoft.com/office/drawing/2014/main" id="{6EBB30AA-D1D6-0C77-2C06-53403EC687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78342" y="6260138"/>
            <a:ext cx="371312" cy="530190"/>
          </a:xfrm>
          <a:prstGeom prst="rect">
            <a:avLst/>
          </a:prstGeom>
        </p:spPr>
      </p:pic>
      <p:pic>
        <p:nvPicPr>
          <p:cNvPr id="8" name="Picture 7" descr="A blue and white logo&#10;&#10;Description automatically generated">
            <a:extLst>
              <a:ext uri="{FF2B5EF4-FFF2-40B4-BE49-F238E27FC236}">
                <a16:creationId xmlns:a16="http://schemas.microsoft.com/office/drawing/2014/main" id="{067D2811-A784-0848-77CD-06B78C7C69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38585" y="6432526"/>
            <a:ext cx="1174242" cy="365125"/>
          </a:xfrm>
          <a:prstGeom prst="rect">
            <a:avLst/>
          </a:prstGeom>
        </p:spPr>
      </p:pic>
      <p:pic>
        <p:nvPicPr>
          <p:cNvPr id="9" name="Picture 8" descr="A logo for a company&#10;&#10;Description automatically generated with medium confidence">
            <a:extLst>
              <a:ext uri="{FF2B5EF4-FFF2-40B4-BE49-F238E27FC236}">
                <a16:creationId xmlns:a16="http://schemas.microsoft.com/office/drawing/2014/main" id="{95952EC2-9084-1863-2594-F7C995FF115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35585" y="6254991"/>
            <a:ext cx="553862" cy="553862"/>
          </a:xfrm>
          <a:prstGeom prst="rect">
            <a:avLst/>
          </a:prstGeom>
        </p:spPr>
      </p:pic>
      <p:pic>
        <p:nvPicPr>
          <p:cNvPr id="10" name="Picture 9" descr="A logo for a charity&#10;&#10;Description automatically generated">
            <a:extLst>
              <a:ext uri="{FF2B5EF4-FFF2-40B4-BE49-F238E27FC236}">
                <a16:creationId xmlns:a16="http://schemas.microsoft.com/office/drawing/2014/main" id="{055C216D-BEE7-41B4-551E-7244B5E96F7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08743" y="6223924"/>
            <a:ext cx="677031" cy="677031"/>
          </a:xfrm>
          <a:prstGeom prst="rect">
            <a:avLst/>
          </a:prstGeom>
        </p:spPr>
      </p:pic>
      <p:pic>
        <p:nvPicPr>
          <p:cNvPr id="11" name="Picture 10" descr="A white hand with a face and eyes&#10;&#10;Description automatically generated">
            <a:extLst>
              <a:ext uri="{FF2B5EF4-FFF2-40B4-BE49-F238E27FC236}">
                <a16:creationId xmlns:a16="http://schemas.microsoft.com/office/drawing/2014/main" id="{9EB487E9-2C62-0082-FF7E-300896C5D6E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92694" y="5805010"/>
            <a:ext cx="1024139" cy="1024754"/>
          </a:xfrm>
          <a:prstGeom prst="rect">
            <a:avLst/>
          </a:prstGeom>
        </p:spPr>
      </p:pic>
      <p:pic>
        <p:nvPicPr>
          <p:cNvPr id="12" name="Picture 11" descr="A black background with white text&#10;&#10;Description automatically generated">
            <a:extLst>
              <a:ext uri="{FF2B5EF4-FFF2-40B4-BE49-F238E27FC236}">
                <a16:creationId xmlns:a16="http://schemas.microsoft.com/office/drawing/2014/main" id="{E0E94994-0B66-70A2-EC34-B4BA2F5CF80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700960" y="6107445"/>
            <a:ext cx="1520552" cy="598084"/>
          </a:xfrm>
          <a:prstGeom prst="rect">
            <a:avLst/>
          </a:prstGeom>
        </p:spPr>
      </p:pic>
      <p:pic>
        <p:nvPicPr>
          <p:cNvPr id="13" name="Picture 12" descr="A black background with blue text&#10;&#10;Description automatically generated">
            <a:extLst>
              <a:ext uri="{FF2B5EF4-FFF2-40B4-BE49-F238E27FC236}">
                <a16:creationId xmlns:a16="http://schemas.microsoft.com/office/drawing/2014/main" id="{56874C72-4291-2015-D87A-9AFFE99FE12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6104" y="6406487"/>
            <a:ext cx="986529" cy="417204"/>
          </a:xfrm>
          <a:prstGeom prst="rect">
            <a:avLst/>
          </a:prstGeom>
        </p:spPr>
      </p:pic>
      <p:sp>
        <p:nvSpPr>
          <p:cNvPr id="14" name="TextBox 13">
            <a:extLst>
              <a:ext uri="{FF2B5EF4-FFF2-40B4-BE49-F238E27FC236}">
                <a16:creationId xmlns:a16="http://schemas.microsoft.com/office/drawing/2014/main" id="{58485A94-9C32-6BB9-FFBE-E26605785A06}"/>
              </a:ext>
            </a:extLst>
          </p:cNvPr>
          <p:cNvSpPr txBox="1"/>
          <p:nvPr/>
        </p:nvSpPr>
        <p:spPr>
          <a:xfrm>
            <a:off x="1211410" y="1720840"/>
            <a:ext cx="8476488" cy="3416320"/>
          </a:xfrm>
          <a:prstGeom prst="rect">
            <a:avLst/>
          </a:prstGeom>
          <a:noFill/>
        </p:spPr>
        <p:txBody>
          <a:bodyPr wrap="square" rtlCol="0">
            <a:spAutoFit/>
          </a:bodyPr>
          <a:lstStyle/>
          <a:p>
            <a:pPr marL="228600" indent="-228600">
              <a:buAutoNum type="arabicPeriod"/>
            </a:pPr>
            <a:r>
              <a:rPr lang="en-US" sz="1200" dirty="0">
                <a:latin typeface="+mj-lt"/>
                <a:hlinkClick r:id="rId13"/>
              </a:rPr>
              <a:t>https://www.pinterest.com/pin/pottery-in-archaeology-iron-age--400750066821499799/</a:t>
            </a:r>
            <a:r>
              <a:rPr lang="en-US" sz="1200" dirty="0">
                <a:latin typeface="+mj-lt"/>
              </a:rPr>
              <a:t> [accessed on 19/08/25]</a:t>
            </a:r>
          </a:p>
          <a:p>
            <a:pPr marL="228600" indent="-228600">
              <a:buFontTx/>
              <a:buAutoNum type="arabicPeriod"/>
            </a:pPr>
            <a:r>
              <a:rPr lang="en-US" sz="1200" dirty="0">
                <a:hlinkClick r:id="rId14"/>
              </a:rPr>
              <a:t>https://folkestonejack.wordpress.com/tag/folkestone-triennial/</a:t>
            </a:r>
            <a:r>
              <a:rPr lang="en-US" sz="1200" dirty="0"/>
              <a:t> [accessed on 19/08/25]</a:t>
            </a:r>
          </a:p>
          <a:p>
            <a:pPr marL="228600" indent="-228600">
              <a:buAutoNum type="arabicPeriod"/>
            </a:pPr>
            <a:r>
              <a:rPr lang="en-US" sz="1200" dirty="0">
                <a:hlinkClick r:id="rId15"/>
              </a:rPr>
              <a:t>http://www.disused-stations.org.uk/f/folkestone_warren/index.shtml</a:t>
            </a:r>
            <a:r>
              <a:rPr lang="en-US" sz="1200" dirty="0"/>
              <a:t> [accessed on 19/08/25]</a:t>
            </a:r>
          </a:p>
          <a:p>
            <a:pPr marL="228600" indent="-228600">
              <a:buAutoNum type="arabicPeriod"/>
            </a:pPr>
            <a:r>
              <a:rPr lang="en-US" sz="1200" dirty="0">
                <a:hlinkClick r:id="rId16"/>
              </a:rPr>
              <a:t>https://www.kentonline.co.uk/folkestone/news/drone-pictures-show-site-of-roman-villa-mosaic-274128/</a:t>
            </a:r>
            <a:r>
              <a:rPr lang="en-US" sz="1200" dirty="0"/>
              <a:t> [accessed on 19/08/25]</a:t>
            </a:r>
          </a:p>
          <a:p>
            <a:pPr marL="228600" indent="-228600">
              <a:buAutoNum type="arabicPeriod"/>
            </a:pPr>
            <a:r>
              <a:rPr lang="en-US" sz="1200" dirty="0">
                <a:hlinkClick r:id="rId17"/>
              </a:rPr>
              <a:t>https://www.heritagegateway.org.uk/Gateway/Results_Single.aspx?uid=N5669&amp;resourceID=110</a:t>
            </a:r>
            <a:r>
              <a:rPr lang="en-US" sz="1200" dirty="0"/>
              <a:t> [accessed 19/08/25]</a:t>
            </a:r>
          </a:p>
          <a:p>
            <a:pPr marL="228600" indent="-228600">
              <a:buAutoNum type="arabicPeriod"/>
            </a:pPr>
            <a:r>
              <a:rPr lang="en-US" sz="1200" dirty="0">
                <a:hlinkClick r:id="rId18"/>
              </a:rPr>
              <a:t>https://www.twinkl.co.uk/homework-help/history-homework-help/the-iron-age-facts-for-kids/what-were-homes-like-during-the-iron-age</a:t>
            </a:r>
            <a:r>
              <a:rPr lang="en-US" sz="1200" dirty="0"/>
              <a:t> [accessed on 19/08/25]</a:t>
            </a:r>
          </a:p>
          <a:p>
            <a:pPr marL="228600" indent="-228600">
              <a:buAutoNum type="arabicPeriod"/>
            </a:pPr>
            <a:r>
              <a:rPr lang="en-US" sz="1200" dirty="0">
                <a:hlinkClick r:id="rId19"/>
              </a:rPr>
              <a:t>https://eleanorscottarchaeology.com/els-archaeology-blog/2018/2/12/what-is-a-roman-villa</a:t>
            </a:r>
            <a:r>
              <a:rPr lang="en-US" sz="1200" dirty="0"/>
              <a:t> [accessed 19/08/25]</a:t>
            </a:r>
          </a:p>
          <a:p>
            <a:pPr marL="228600" indent="-228600">
              <a:buAutoNum type="arabicPeriod"/>
            </a:pPr>
            <a:r>
              <a:rPr lang="en-US" sz="1200" dirty="0">
                <a:hlinkClick r:id="rId20"/>
              </a:rPr>
              <a:t>https://rdhct.org.uk/projects/a-town-unearthed/</a:t>
            </a:r>
            <a:r>
              <a:rPr lang="en-US" sz="1200" dirty="0"/>
              <a:t> [accessed on 19/08/25]</a:t>
            </a:r>
          </a:p>
          <a:p>
            <a:pPr marL="228600" indent="-228600">
              <a:buAutoNum type="arabicPeriod"/>
            </a:pPr>
            <a:r>
              <a:rPr lang="en-US" sz="1200" dirty="0">
                <a:hlinkClick r:id="rId21"/>
              </a:rPr>
              <a:t>https://numismatics.org/ocre/id/ric.4.ss.389?lang=en</a:t>
            </a:r>
            <a:r>
              <a:rPr lang="en-US" sz="1200" dirty="0"/>
              <a:t> [accessed 19/08/25]</a:t>
            </a:r>
          </a:p>
          <a:p>
            <a:pPr marL="228600" indent="-228600">
              <a:buAutoNum type="arabicPeriod"/>
            </a:pPr>
            <a:r>
              <a:rPr lang="en-US" sz="1200" dirty="0">
                <a:hlinkClick r:id="rId22"/>
              </a:rPr>
              <a:t>https://www.canterburytrust.co.uk/events/cba-festival-of-archaeology-site-open-day</a:t>
            </a:r>
            <a:r>
              <a:rPr lang="en-US" sz="1200" dirty="0"/>
              <a:t> [accessed 19/08/25]</a:t>
            </a:r>
          </a:p>
          <a:p>
            <a:pPr marL="228600" indent="-228600">
              <a:buFontTx/>
              <a:buAutoNum type="arabicPeriod"/>
            </a:pPr>
            <a:r>
              <a:rPr lang="en-US" sz="1200" dirty="0"/>
              <a:t>Photo copyrighted to Folkestone County Library: The </a:t>
            </a:r>
            <a:r>
              <a:rPr lang="en-US" sz="1200" dirty="0" err="1"/>
              <a:t>Winbolt</a:t>
            </a:r>
            <a:r>
              <a:rPr lang="en-US" sz="1200"/>
              <a:t> Collection [accessed 18/08/25]</a:t>
            </a:r>
            <a:endParaRPr lang="en-US" sz="1200" dirty="0"/>
          </a:p>
          <a:p>
            <a:pPr marL="228600" indent="-228600">
              <a:buAutoNum type="arabicPeriod"/>
            </a:pPr>
            <a:r>
              <a:rPr lang="en-US" sz="1200" dirty="0">
                <a:hlinkClick r:id="rId23"/>
              </a:rPr>
              <a:t>https://uk.pinterest.com/pin/handbuilt-iron-age-pots-from-canterbury--167336942375818147/</a:t>
            </a:r>
            <a:r>
              <a:rPr lang="en-US" sz="1200" dirty="0"/>
              <a:t> [accessed on 19/08/25]</a:t>
            </a:r>
          </a:p>
          <a:p>
            <a:pPr marL="228600" indent="-228600">
              <a:buFontTx/>
              <a:buAutoNum type="arabicPeriod"/>
            </a:pPr>
            <a:endParaRPr lang="en-US" sz="1200" dirty="0"/>
          </a:p>
          <a:p>
            <a:pPr marL="228600" indent="-228600">
              <a:buFontTx/>
              <a:buAutoNum type="arabicPeriod"/>
            </a:pPr>
            <a:endParaRPr lang="en-US" sz="1200" dirty="0"/>
          </a:p>
          <a:p>
            <a:pPr marL="228600" indent="-228600">
              <a:buAutoNum type="arabicPeriod"/>
            </a:pPr>
            <a:endParaRPr lang="en-GB" sz="1200" dirty="0">
              <a:latin typeface="+mj-lt"/>
            </a:endParaRPr>
          </a:p>
        </p:txBody>
      </p:sp>
    </p:spTree>
    <p:extLst>
      <p:ext uri="{BB962C8B-B14F-4D97-AF65-F5344CB8AC3E}">
        <p14:creationId xmlns:p14="http://schemas.microsoft.com/office/powerpoint/2010/main" val="954988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EA39187-0197-4C1D-BE4A-06B353C7B2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E0FD730-D6BC-440A-89CF-7AA0C22C2F2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31382DE6-64CB-4577-89E8-47941290A9D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3ABD17EF-A676-4770-A8C8-E83BA02300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5">
              <a:extLst>
                <a:ext uri="{FF2B5EF4-FFF2-40B4-BE49-F238E27FC236}">
                  <a16:creationId xmlns:a16="http://schemas.microsoft.com/office/drawing/2014/main" id="{380D4582-A9DE-4A6E-8537-EFC4F860C3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Isosceles Triangle 14">
              <a:extLst>
                <a:ext uri="{FF2B5EF4-FFF2-40B4-BE49-F238E27FC236}">
                  <a16:creationId xmlns:a16="http://schemas.microsoft.com/office/drawing/2014/main" id="{D66B8CF3-0959-4E8D-8F3A-AF62F21D99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7">
              <a:extLst>
                <a:ext uri="{FF2B5EF4-FFF2-40B4-BE49-F238E27FC236}">
                  <a16:creationId xmlns:a16="http://schemas.microsoft.com/office/drawing/2014/main" id="{97D4D559-2783-4E84-BB73-7F51D02357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8">
              <a:extLst>
                <a:ext uri="{FF2B5EF4-FFF2-40B4-BE49-F238E27FC236}">
                  <a16:creationId xmlns:a16="http://schemas.microsoft.com/office/drawing/2014/main" id="{8834FE36-E841-40B5-9465-1CFC99ED5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9">
              <a:extLst>
                <a:ext uri="{FF2B5EF4-FFF2-40B4-BE49-F238E27FC236}">
                  <a16:creationId xmlns:a16="http://schemas.microsoft.com/office/drawing/2014/main" id="{1A4197A1-AE79-4DC1-9E3A-845B40BA8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326F6688-CBD0-42EE-9B90-25100FE89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EF23F9BB-FC2E-48BA-8E63-A4436C28DA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21EB6D7C-E05D-A2C3-389E-EFA9A30DB79E}"/>
              </a:ext>
            </a:extLst>
          </p:cNvPr>
          <p:cNvSpPr>
            <a:spLocks noGrp="1"/>
          </p:cNvSpPr>
          <p:nvPr>
            <p:ph type="title"/>
          </p:nvPr>
        </p:nvSpPr>
        <p:spPr>
          <a:xfrm>
            <a:off x="609601" y="4385066"/>
            <a:ext cx="10923638" cy="1317643"/>
          </a:xfrm>
        </p:spPr>
        <p:txBody>
          <a:bodyPr vert="horz" lIns="91440" tIns="45720" rIns="91440" bIns="45720" rtlCol="0" anchor="b">
            <a:normAutofit/>
          </a:bodyPr>
          <a:lstStyle/>
          <a:p>
            <a:r>
              <a:rPr lang="en-US" sz="5400" dirty="0"/>
              <a:t>Location of East Wear Bay</a:t>
            </a:r>
          </a:p>
        </p:txBody>
      </p:sp>
      <p:sp>
        <p:nvSpPr>
          <p:cNvPr id="22" name="Rectangle 21">
            <a:extLst>
              <a:ext uri="{FF2B5EF4-FFF2-40B4-BE49-F238E27FC236}">
                <a16:creationId xmlns:a16="http://schemas.microsoft.com/office/drawing/2014/main" id="{4F71A406-3CB7-4E4D-B434-24E6AA4F39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1772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5" name="Picture 4" descr="Canterbury Archaeological Trust documents Folkestone Roman villa mosaic at  risk from coastal erosion">
            <a:extLst>
              <a:ext uri="{FF2B5EF4-FFF2-40B4-BE49-F238E27FC236}">
                <a16:creationId xmlns:a16="http://schemas.microsoft.com/office/drawing/2014/main" id="{7763D7D0-49A6-C20B-BE00-D2B40E6836B8}"/>
              </a:ext>
            </a:extLst>
          </p:cNvPr>
          <p:cNvPicPr>
            <a:picLocks noChangeAspect="1"/>
          </p:cNvPicPr>
          <p:nvPr/>
        </p:nvPicPr>
        <p:blipFill rotWithShape="1">
          <a:blip r:embed="rId3"/>
          <a:srcRect t="4108" r="2" b="528"/>
          <a:stretch/>
        </p:blipFill>
        <p:spPr>
          <a:xfrm>
            <a:off x="6590989" y="181036"/>
            <a:ext cx="5333999" cy="3815164"/>
          </a:xfrm>
          <a:prstGeom prst="rect">
            <a:avLst/>
          </a:prstGeom>
          <a:noFill/>
        </p:spPr>
      </p:pic>
      <p:sp>
        <p:nvSpPr>
          <p:cNvPr id="6" name="Rectangle 5">
            <a:extLst>
              <a:ext uri="{FF2B5EF4-FFF2-40B4-BE49-F238E27FC236}">
                <a16:creationId xmlns:a16="http://schemas.microsoft.com/office/drawing/2014/main" id="{9974F649-D8A4-8126-44E0-EFE2942E3BB9}"/>
              </a:ext>
            </a:extLst>
          </p:cNvPr>
          <p:cNvSpPr/>
          <p:nvPr/>
        </p:nvSpPr>
        <p:spPr>
          <a:xfrm>
            <a:off x="5601012" y="3424766"/>
            <a:ext cx="494988" cy="165101"/>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Disused Stations: Folkestone Warren Halt">
            <a:extLst>
              <a:ext uri="{FF2B5EF4-FFF2-40B4-BE49-F238E27FC236}">
                <a16:creationId xmlns:a16="http://schemas.microsoft.com/office/drawing/2014/main" id="{A273E30C-53FC-78AC-786A-8328CBF69B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925" y="181036"/>
            <a:ext cx="5265132" cy="381516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9D11C83-50D6-E446-5B80-4C45468294E8}"/>
              </a:ext>
            </a:extLst>
          </p:cNvPr>
          <p:cNvSpPr txBox="1"/>
          <p:nvPr/>
        </p:nvSpPr>
        <p:spPr>
          <a:xfrm>
            <a:off x="304766" y="3799034"/>
            <a:ext cx="384049" cy="215444"/>
          </a:xfrm>
          <a:prstGeom prst="rect">
            <a:avLst/>
          </a:prstGeom>
          <a:noFill/>
        </p:spPr>
        <p:txBody>
          <a:bodyPr wrap="square" rtlCol="0">
            <a:spAutoFit/>
          </a:bodyPr>
          <a:lstStyle/>
          <a:p>
            <a:r>
              <a:rPr lang="en-US" sz="800" dirty="0">
                <a:solidFill>
                  <a:schemeClr val="bg1"/>
                </a:solidFill>
                <a:latin typeface="+mj-lt"/>
              </a:rPr>
              <a:t>3</a:t>
            </a:r>
            <a:endParaRPr lang="en-GB" sz="800" dirty="0">
              <a:solidFill>
                <a:schemeClr val="bg1"/>
              </a:solidFill>
              <a:latin typeface="+mj-lt"/>
            </a:endParaRPr>
          </a:p>
        </p:txBody>
      </p:sp>
      <p:sp>
        <p:nvSpPr>
          <p:cNvPr id="9" name="TextBox 8">
            <a:extLst>
              <a:ext uri="{FF2B5EF4-FFF2-40B4-BE49-F238E27FC236}">
                <a16:creationId xmlns:a16="http://schemas.microsoft.com/office/drawing/2014/main" id="{779F29F3-4AE0-FCA2-B0B1-C46A5D81CBAC}"/>
              </a:ext>
            </a:extLst>
          </p:cNvPr>
          <p:cNvSpPr txBox="1"/>
          <p:nvPr/>
        </p:nvSpPr>
        <p:spPr>
          <a:xfrm>
            <a:off x="6387734" y="3776948"/>
            <a:ext cx="457201" cy="215444"/>
          </a:xfrm>
          <a:prstGeom prst="rect">
            <a:avLst/>
          </a:prstGeom>
          <a:noFill/>
        </p:spPr>
        <p:txBody>
          <a:bodyPr wrap="square" rtlCol="0">
            <a:spAutoFit/>
          </a:bodyPr>
          <a:lstStyle/>
          <a:p>
            <a:r>
              <a:rPr lang="en-US" sz="800" dirty="0">
                <a:solidFill>
                  <a:schemeClr val="bg1"/>
                </a:solidFill>
                <a:latin typeface="+mj-lt"/>
              </a:rPr>
              <a:t>4</a:t>
            </a:r>
            <a:endParaRPr lang="en-GB" sz="800" dirty="0">
              <a:solidFill>
                <a:schemeClr val="bg1"/>
              </a:solidFill>
              <a:latin typeface="+mj-lt"/>
            </a:endParaRPr>
          </a:p>
        </p:txBody>
      </p:sp>
    </p:spTree>
    <p:extLst>
      <p:ext uri="{BB962C8B-B14F-4D97-AF65-F5344CB8AC3E}">
        <p14:creationId xmlns:p14="http://schemas.microsoft.com/office/powerpoint/2010/main" val="523944756"/>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0A61547-2555-4DE2-A37F-A53E549174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C2447E0-8F0D-479C-94E4-82BC8EB68C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1F943397-DCDD-44CB-BBA9-9510B7698DD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E2630ADC-31DB-4C48-AC4A-DAAE5A7B8E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5">
              <a:extLst>
                <a:ext uri="{FF2B5EF4-FFF2-40B4-BE49-F238E27FC236}">
                  <a16:creationId xmlns:a16="http://schemas.microsoft.com/office/drawing/2014/main" id="{2CA5C44E-F54E-47E0-8989-4D8686B33C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Isosceles Triangle 14">
              <a:extLst>
                <a:ext uri="{FF2B5EF4-FFF2-40B4-BE49-F238E27FC236}">
                  <a16:creationId xmlns:a16="http://schemas.microsoft.com/office/drawing/2014/main" id="{FF54E15E-830B-4375-A239-4C51954DEA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7">
              <a:extLst>
                <a:ext uri="{FF2B5EF4-FFF2-40B4-BE49-F238E27FC236}">
                  <a16:creationId xmlns:a16="http://schemas.microsoft.com/office/drawing/2014/main" id="{CB37E322-FF7E-4872-BD6B-50A48CBEA5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8">
              <a:extLst>
                <a:ext uri="{FF2B5EF4-FFF2-40B4-BE49-F238E27FC236}">
                  <a16:creationId xmlns:a16="http://schemas.microsoft.com/office/drawing/2014/main" id="{710D0C1E-D2F8-45B2-AE14-1AC8E976F7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9">
              <a:extLst>
                <a:ext uri="{FF2B5EF4-FFF2-40B4-BE49-F238E27FC236}">
                  <a16:creationId xmlns:a16="http://schemas.microsoft.com/office/drawing/2014/main" id="{3216331B-17D0-4167-ABD2-B2198058C2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A53A7A96-3806-4BB3-91DE-6EED48AC78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F8C2B86C-EE71-466E-8991-503F9C9C1B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5" name="Picture 4">
            <a:extLst>
              <a:ext uri="{FF2B5EF4-FFF2-40B4-BE49-F238E27FC236}">
                <a16:creationId xmlns:a16="http://schemas.microsoft.com/office/drawing/2014/main" id="{48AED895-B535-1A24-6451-66C70BB0155D}"/>
              </a:ext>
            </a:extLst>
          </p:cNvPr>
          <p:cNvPicPr>
            <a:picLocks noChangeAspect="1"/>
          </p:cNvPicPr>
          <p:nvPr/>
        </p:nvPicPr>
        <p:blipFill>
          <a:blip r:embed="rId3"/>
          <a:stretch>
            <a:fillRect/>
          </a:stretch>
        </p:blipFill>
        <p:spPr>
          <a:xfrm>
            <a:off x="1121024" y="239593"/>
            <a:ext cx="3985935" cy="2869873"/>
          </a:xfrm>
          <a:prstGeom prst="rect">
            <a:avLst/>
          </a:prstGeom>
          <a:noFill/>
        </p:spPr>
      </p:pic>
      <p:pic>
        <p:nvPicPr>
          <p:cNvPr id="4" name="Picture 3" descr="What Were Homes Like During the Iron Age? - Twinkl Homework Help">
            <a:extLst>
              <a:ext uri="{FF2B5EF4-FFF2-40B4-BE49-F238E27FC236}">
                <a16:creationId xmlns:a16="http://schemas.microsoft.com/office/drawing/2014/main" id="{432602BA-9FEF-76FA-1394-07F09E94749B}"/>
              </a:ext>
            </a:extLst>
          </p:cNvPr>
          <p:cNvPicPr>
            <a:picLocks noChangeAspect="1"/>
          </p:cNvPicPr>
          <p:nvPr/>
        </p:nvPicPr>
        <p:blipFill>
          <a:blip r:embed="rId4"/>
          <a:stretch>
            <a:fillRect/>
          </a:stretch>
        </p:blipFill>
        <p:spPr>
          <a:xfrm>
            <a:off x="712457" y="3778141"/>
            <a:ext cx="4977562" cy="2090576"/>
          </a:xfrm>
          <a:prstGeom prst="rect">
            <a:avLst/>
          </a:prstGeom>
          <a:noFill/>
        </p:spPr>
      </p:pic>
      <p:sp>
        <p:nvSpPr>
          <p:cNvPr id="2" name="Title 1">
            <a:extLst>
              <a:ext uri="{FF2B5EF4-FFF2-40B4-BE49-F238E27FC236}">
                <a16:creationId xmlns:a16="http://schemas.microsoft.com/office/drawing/2014/main" id="{9B0DD4B5-A4BA-0F3F-D454-DBF57C61A4B1}"/>
              </a:ext>
            </a:extLst>
          </p:cNvPr>
          <p:cNvSpPr>
            <a:spLocks noGrp="1"/>
          </p:cNvSpPr>
          <p:nvPr>
            <p:ph type="title"/>
          </p:nvPr>
        </p:nvSpPr>
        <p:spPr>
          <a:xfrm>
            <a:off x="5297948" y="2440792"/>
            <a:ext cx="4457783" cy="1967948"/>
          </a:xfrm>
        </p:spPr>
        <p:txBody>
          <a:bodyPr vert="horz" lIns="91440" tIns="45720" rIns="91440" bIns="45720" rtlCol="0" anchor="b">
            <a:normAutofit/>
          </a:bodyPr>
          <a:lstStyle/>
          <a:p>
            <a:pPr algn="r">
              <a:lnSpc>
                <a:spcPct val="90000"/>
              </a:lnSpc>
            </a:pPr>
            <a:r>
              <a:rPr lang="en-US" sz="3800" dirty="0"/>
              <a:t>Iron Age People Settle at East Wear Bay 3000 Years Ago</a:t>
            </a:r>
          </a:p>
        </p:txBody>
      </p:sp>
      <p:sp>
        <p:nvSpPr>
          <p:cNvPr id="3" name="TextBox 2">
            <a:extLst>
              <a:ext uri="{FF2B5EF4-FFF2-40B4-BE49-F238E27FC236}">
                <a16:creationId xmlns:a16="http://schemas.microsoft.com/office/drawing/2014/main" id="{1F059CE5-5713-D26C-4916-2842E906A7CB}"/>
              </a:ext>
            </a:extLst>
          </p:cNvPr>
          <p:cNvSpPr txBox="1"/>
          <p:nvPr/>
        </p:nvSpPr>
        <p:spPr>
          <a:xfrm>
            <a:off x="1075027" y="3136026"/>
            <a:ext cx="3982761" cy="369332"/>
          </a:xfrm>
          <a:prstGeom prst="rect">
            <a:avLst/>
          </a:prstGeom>
          <a:noFill/>
        </p:spPr>
        <p:txBody>
          <a:bodyPr wrap="square" rtlCol="0">
            <a:spAutoFit/>
          </a:bodyPr>
          <a:lstStyle/>
          <a:p>
            <a:pPr algn="ctr"/>
            <a:r>
              <a:rPr lang="en-GB" b="1" dirty="0"/>
              <a:t>Iron Age Settlement</a:t>
            </a:r>
          </a:p>
        </p:txBody>
      </p:sp>
      <p:sp>
        <p:nvSpPr>
          <p:cNvPr id="6" name="TextBox 5">
            <a:extLst>
              <a:ext uri="{FF2B5EF4-FFF2-40B4-BE49-F238E27FC236}">
                <a16:creationId xmlns:a16="http://schemas.microsoft.com/office/drawing/2014/main" id="{12264673-8A33-BD92-0568-2428156411B6}"/>
              </a:ext>
            </a:extLst>
          </p:cNvPr>
          <p:cNvSpPr txBox="1"/>
          <p:nvPr/>
        </p:nvSpPr>
        <p:spPr>
          <a:xfrm>
            <a:off x="1932523" y="6010072"/>
            <a:ext cx="2646609" cy="369332"/>
          </a:xfrm>
          <a:prstGeom prst="rect">
            <a:avLst/>
          </a:prstGeom>
          <a:noFill/>
        </p:spPr>
        <p:txBody>
          <a:bodyPr wrap="square" rtlCol="0">
            <a:spAutoFit/>
          </a:bodyPr>
          <a:lstStyle/>
          <a:p>
            <a:r>
              <a:rPr lang="en-GB" b="1" dirty="0"/>
              <a:t>Iron Age Roundhouses</a:t>
            </a:r>
          </a:p>
        </p:txBody>
      </p:sp>
      <p:sp>
        <p:nvSpPr>
          <p:cNvPr id="7" name="TextBox 6">
            <a:extLst>
              <a:ext uri="{FF2B5EF4-FFF2-40B4-BE49-F238E27FC236}">
                <a16:creationId xmlns:a16="http://schemas.microsoft.com/office/drawing/2014/main" id="{03961B56-E1FD-2CBF-2C81-0CDDA5EFA9ED}"/>
              </a:ext>
            </a:extLst>
          </p:cNvPr>
          <p:cNvSpPr txBox="1"/>
          <p:nvPr/>
        </p:nvSpPr>
        <p:spPr>
          <a:xfrm>
            <a:off x="932540" y="2940278"/>
            <a:ext cx="584141" cy="215444"/>
          </a:xfrm>
          <a:prstGeom prst="rect">
            <a:avLst/>
          </a:prstGeom>
          <a:noFill/>
        </p:spPr>
        <p:txBody>
          <a:bodyPr wrap="square" rtlCol="0">
            <a:spAutoFit/>
          </a:bodyPr>
          <a:lstStyle/>
          <a:p>
            <a:r>
              <a:rPr lang="en-US" sz="800" dirty="0">
                <a:latin typeface="+mj-lt"/>
              </a:rPr>
              <a:t>5</a:t>
            </a:r>
            <a:endParaRPr lang="en-GB" sz="800" dirty="0">
              <a:latin typeface="+mj-lt"/>
            </a:endParaRPr>
          </a:p>
        </p:txBody>
      </p:sp>
      <p:sp>
        <p:nvSpPr>
          <p:cNvPr id="8" name="TextBox 7">
            <a:extLst>
              <a:ext uri="{FF2B5EF4-FFF2-40B4-BE49-F238E27FC236}">
                <a16:creationId xmlns:a16="http://schemas.microsoft.com/office/drawing/2014/main" id="{747A693F-F3B2-888A-7A5A-48FF568B4361}"/>
              </a:ext>
            </a:extLst>
          </p:cNvPr>
          <p:cNvSpPr txBox="1"/>
          <p:nvPr/>
        </p:nvSpPr>
        <p:spPr>
          <a:xfrm>
            <a:off x="521207" y="5926056"/>
            <a:ext cx="629907" cy="215444"/>
          </a:xfrm>
          <a:prstGeom prst="rect">
            <a:avLst/>
          </a:prstGeom>
          <a:noFill/>
        </p:spPr>
        <p:txBody>
          <a:bodyPr wrap="square" rtlCol="0">
            <a:spAutoFit/>
          </a:bodyPr>
          <a:lstStyle/>
          <a:p>
            <a:r>
              <a:rPr lang="en-US" sz="800" dirty="0">
                <a:latin typeface="+mj-lt"/>
              </a:rPr>
              <a:t>6</a:t>
            </a:r>
            <a:endParaRPr lang="en-GB" sz="800" dirty="0">
              <a:latin typeface="+mj-lt"/>
            </a:endParaRPr>
          </a:p>
        </p:txBody>
      </p:sp>
    </p:spTree>
    <p:extLst>
      <p:ext uri="{BB962C8B-B14F-4D97-AF65-F5344CB8AC3E}">
        <p14:creationId xmlns:p14="http://schemas.microsoft.com/office/powerpoint/2010/main" val="376501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DE8DE2B-61C1-46D5-BEB8-521321C182C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E012C92A-B902-4B69-BDCF-CCA3021FCB4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A2BDBC14-42A0-4182-BFBA-0751F6350CB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902DC474-5BCC-4188-ACDC-AD63E6B18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5">
              <a:extLst>
                <a:ext uri="{FF2B5EF4-FFF2-40B4-BE49-F238E27FC236}">
                  <a16:creationId xmlns:a16="http://schemas.microsoft.com/office/drawing/2014/main" id="{7B427019-8592-4032-931B-4F27104C9D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Isosceles Triangle 14">
              <a:extLst>
                <a:ext uri="{FF2B5EF4-FFF2-40B4-BE49-F238E27FC236}">
                  <a16:creationId xmlns:a16="http://schemas.microsoft.com/office/drawing/2014/main" id="{1D6E2CEA-A5BB-4CF7-B907-AE4DBF6748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7">
              <a:extLst>
                <a:ext uri="{FF2B5EF4-FFF2-40B4-BE49-F238E27FC236}">
                  <a16:creationId xmlns:a16="http://schemas.microsoft.com/office/drawing/2014/main" id="{78D09D5A-29CC-4B32-9CE1-72E607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8">
              <a:extLst>
                <a:ext uri="{FF2B5EF4-FFF2-40B4-BE49-F238E27FC236}">
                  <a16:creationId xmlns:a16="http://schemas.microsoft.com/office/drawing/2014/main" id="{6DF3A3FC-950B-40B0-923D-0F0BC1A5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9">
              <a:extLst>
                <a:ext uri="{FF2B5EF4-FFF2-40B4-BE49-F238E27FC236}">
                  <a16:creationId xmlns:a16="http://schemas.microsoft.com/office/drawing/2014/main" id="{BCA0F2E1-CD3D-4521-9CCB-41A5CC6C54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9BA4F16A-21DC-462A-AD37-0A93C8B79E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FB75EBDD-038D-4572-A372-1149382957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5" name="Picture 4" descr="A group of houses on a grassy hill&#10;&#10;Description automatically generated">
            <a:extLst>
              <a:ext uri="{FF2B5EF4-FFF2-40B4-BE49-F238E27FC236}">
                <a16:creationId xmlns:a16="http://schemas.microsoft.com/office/drawing/2014/main" id="{14E66DB2-E9B7-6479-1226-B336F4B8E4DB}"/>
              </a:ext>
            </a:extLst>
          </p:cNvPr>
          <p:cNvPicPr>
            <a:picLocks noChangeAspect="1"/>
          </p:cNvPicPr>
          <p:nvPr/>
        </p:nvPicPr>
        <p:blipFill rotWithShape="1">
          <a:blip r:embed="rId3">
            <a:extLst>
              <a:ext uri="{28A0092B-C50C-407E-A947-70E740481C1C}">
                <a14:useLocalDpi xmlns:a14="http://schemas.microsoft.com/office/drawing/2010/main" val="0"/>
              </a:ext>
            </a:extLst>
          </a:blip>
          <a:srcRect t="23985" b="-6616"/>
          <a:stretch/>
        </p:blipFill>
        <p:spPr>
          <a:xfrm>
            <a:off x="0" y="0"/>
            <a:ext cx="12245009" cy="7454965"/>
          </a:xfrm>
          <a:prstGeom prst="rect">
            <a:avLst/>
          </a:prstGeom>
        </p:spPr>
      </p:pic>
      <p:sp>
        <p:nvSpPr>
          <p:cNvPr id="2" name="TextBox 1">
            <a:extLst>
              <a:ext uri="{FF2B5EF4-FFF2-40B4-BE49-F238E27FC236}">
                <a16:creationId xmlns:a16="http://schemas.microsoft.com/office/drawing/2014/main" id="{6F04E8A1-BB79-4C5F-5FED-B4982C7CACC9}"/>
              </a:ext>
            </a:extLst>
          </p:cNvPr>
          <p:cNvSpPr txBox="1"/>
          <p:nvPr/>
        </p:nvSpPr>
        <p:spPr>
          <a:xfrm>
            <a:off x="3696847" y="399195"/>
            <a:ext cx="4763558" cy="830997"/>
          </a:xfrm>
          <a:prstGeom prst="rect">
            <a:avLst/>
          </a:prstGeom>
          <a:noFill/>
        </p:spPr>
        <p:txBody>
          <a:bodyPr wrap="square" rtlCol="0">
            <a:spAutoFit/>
          </a:bodyPr>
          <a:lstStyle/>
          <a:p>
            <a:pPr algn="ctr"/>
            <a:r>
              <a:rPr lang="en-GB" sz="2400" b="1" dirty="0"/>
              <a:t>Iron Age Coastal Settlement and Roundhouses</a:t>
            </a:r>
          </a:p>
        </p:txBody>
      </p:sp>
      <p:sp>
        <p:nvSpPr>
          <p:cNvPr id="3" name="TextBox 2">
            <a:extLst>
              <a:ext uri="{FF2B5EF4-FFF2-40B4-BE49-F238E27FC236}">
                <a16:creationId xmlns:a16="http://schemas.microsoft.com/office/drawing/2014/main" id="{8683E2AA-00EA-33FE-4A97-AC5CDD60D53E}"/>
              </a:ext>
            </a:extLst>
          </p:cNvPr>
          <p:cNvSpPr txBox="1"/>
          <p:nvPr/>
        </p:nvSpPr>
        <p:spPr>
          <a:xfrm>
            <a:off x="3176" y="9144"/>
            <a:ext cx="603504" cy="215444"/>
          </a:xfrm>
          <a:prstGeom prst="rect">
            <a:avLst/>
          </a:prstGeom>
          <a:noFill/>
        </p:spPr>
        <p:txBody>
          <a:bodyPr wrap="square" rtlCol="0">
            <a:spAutoFit/>
          </a:bodyPr>
          <a:lstStyle/>
          <a:p>
            <a:r>
              <a:rPr lang="en-US" sz="800" dirty="0">
                <a:latin typeface="+mj-lt"/>
              </a:rPr>
              <a:t>7</a:t>
            </a:r>
            <a:endParaRPr lang="en-GB" sz="800" dirty="0">
              <a:latin typeface="+mj-lt"/>
            </a:endParaRPr>
          </a:p>
        </p:txBody>
      </p:sp>
    </p:spTree>
    <p:extLst>
      <p:ext uri="{BB962C8B-B14F-4D97-AF65-F5344CB8AC3E}">
        <p14:creationId xmlns:p14="http://schemas.microsoft.com/office/powerpoint/2010/main" val="241272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5EA39187-0197-4C1D-BE4A-06B353C7B2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49" name="Straight Connector 48">
              <a:extLst>
                <a:ext uri="{FF2B5EF4-FFF2-40B4-BE49-F238E27FC236}">
                  <a16:creationId xmlns:a16="http://schemas.microsoft.com/office/drawing/2014/main" id="{9E0FD730-D6BC-440A-89CF-7AA0C22C2F2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31382DE6-64CB-4577-89E8-47941290A9D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51" name="Rectangle 23">
              <a:extLst>
                <a:ext uri="{FF2B5EF4-FFF2-40B4-BE49-F238E27FC236}">
                  <a16:creationId xmlns:a16="http://schemas.microsoft.com/office/drawing/2014/main" id="{3ABD17EF-A676-4770-A8C8-E83BA02300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2" name="Rectangle 25">
              <a:extLst>
                <a:ext uri="{FF2B5EF4-FFF2-40B4-BE49-F238E27FC236}">
                  <a16:creationId xmlns:a16="http://schemas.microsoft.com/office/drawing/2014/main" id="{380D4582-A9DE-4A6E-8537-EFC4F860C3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3" name="Isosceles Triangle 52">
              <a:extLst>
                <a:ext uri="{FF2B5EF4-FFF2-40B4-BE49-F238E27FC236}">
                  <a16:creationId xmlns:a16="http://schemas.microsoft.com/office/drawing/2014/main" id="{D66B8CF3-0959-4E8D-8F3A-AF62F21D99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4" name="Rectangle 27">
              <a:extLst>
                <a:ext uri="{FF2B5EF4-FFF2-40B4-BE49-F238E27FC236}">
                  <a16:creationId xmlns:a16="http://schemas.microsoft.com/office/drawing/2014/main" id="{97D4D559-2783-4E84-BB73-7F51D02357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5" name="Rectangle 28">
              <a:extLst>
                <a:ext uri="{FF2B5EF4-FFF2-40B4-BE49-F238E27FC236}">
                  <a16:creationId xmlns:a16="http://schemas.microsoft.com/office/drawing/2014/main" id="{8834FE36-E841-40B5-9465-1CFC99ED5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6" name="Rectangle 29">
              <a:extLst>
                <a:ext uri="{FF2B5EF4-FFF2-40B4-BE49-F238E27FC236}">
                  <a16:creationId xmlns:a16="http://schemas.microsoft.com/office/drawing/2014/main" id="{1A4197A1-AE79-4DC1-9E3A-845B40BA8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7" name="Isosceles Triangle 56">
              <a:extLst>
                <a:ext uri="{FF2B5EF4-FFF2-40B4-BE49-F238E27FC236}">
                  <a16:creationId xmlns:a16="http://schemas.microsoft.com/office/drawing/2014/main" id="{326F6688-CBD0-42EE-9B90-25100FE89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8" name="Isosceles Triangle 57">
              <a:extLst>
                <a:ext uri="{FF2B5EF4-FFF2-40B4-BE49-F238E27FC236}">
                  <a16:creationId xmlns:a16="http://schemas.microsoft.com/office/drawing/2014/main" id="{EF23F9BB-FC2E-48BA-8E63-A4436C28DA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C27C233A-D4F1-0E50-AD3B-14F43B4C489B}"/>
              </a:ext>
            </a:extLst>
          </p:cNvPr>
          <p:cNvSpPr>
            <a:spLocks noGrp="1"/>
          </p:cNvSpPr>
          <p:nvPr>
            <p:ph type="title"/>
          </p:nvPr>
        </p:nvSpPr>
        <p:spPr>
          <a:xfrm>
            <a:off x="5380563" y="2404534"/>
            <a:ext cx="3893439" cy="1646302"/>
          </a:xfrm>
        </p:spPr>
        <p:txBody>
          <a:bodyPr vert="horz" lIns="91440" tIns="45720" rIns="91440" bIns="45720" rtlCol="0" anchor="b">
            <a:normAutofit/>
          </a:bodyPr>
          <a:lstStyle/>
          <a:p>
            <a:pPr algn="r">
              <a:lnSpc>
                <a:spcPct val="90000"/>
              </a:lnSpc>
            </a:pPr>
            <a:r>
              <a:rPr lang="en-US" sz="4200"/>
              <a:t>The Romans Invade in 43AD</a:t>
            </a:r>
          </a:p>
        </p:txBody>
      </p:sp>
      <p:cxnSp>
        <p:nvCxnSpPr>
          <p:cNvPr id="60" name="Straight Connector 59">
            <a:extLst>
              <a:ext uri="{FF2B5EF4-FFF2-40B4-BE49-F238E27FC236}">
                <a16:creationId xmlns:a16="http://schemas.microsoft.com/office/drawing/2014/main" id="{2EC607CC-319E-425D-8A0C-EC6E84F6C37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2012" y="3433493"/>
            <a:ext cx="45494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0F153329-A064-2753-2910-1E1B302E25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337" y="297209"/>
            <a:ext cx="4238246" cy="312729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a:extLst>
              <a:ext uri="{FF2B5EF4-FFF2-40B4-BE49-F238E27FC236}">
                <a16:creationId xmlns:a16="http://schemas.microsoft.com/office/drawing/2014/main" id="{B41FA5B3-DE4C-88B6-55A4-4D62BED65D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3468" y="3775847"/>
            <a:ext cx="2829060" cy="282906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090052C-D74E-F99D-14B6-ABAE55C3EC6F}"/>
              </a:ext>
            </a:extLst>
          </p:cNvPr>
          <p:cNvSpPr txBox="1"/>
          <p:nvPr/>
        </p:nvSpPr>
        <p:spPr>
          <a:xfrm>
            <a:off x="720357" y="3237300"/>
            <a:ext cx="593558" cy="215444"/>
          </a:xfrm>
          <a:prstGeom prst="rect">
            <a:avLst/>
          </a:prstGeom>
          <a:noFill/>
        </p:spPr>
        <p:txBody>
          <a:bodyPr wrap="square" rtlCol="0">
            <a:spAutoFit/>
          </a:bodyPr>
          <a:lstStyle/>
          <a:p>
            <a:r>
              <a:rPr lang="en-US" sz="800" dirty="0">
                <a:latin typeface="+mj-lt"/>
              </a:rPr>
              <a:t>8</a:t>
            </a:r>
            <a:endParaRPr lang="en-GB" sz="800" dirty="0">
              <a:latin typeface="+mj-lt"/>
            </a:endParaRPr>
          </a:p>
        </p:txBody>
      </p:sp>
      <p:sp>
        <p:nvSpPr>
          <p:cNvPr id="8" name="TextBox 7">
            <a:extLst>
              <a:ext uri="{FF2B5EF4-FFF2-40B4-BE49-F238E27FC236}">
                <a16:creationId xmlns:a16="http://schemas.microsoft.com/office/drawing/2014/main" id="{F3BD3EC5-E58A-374B-1502-08AB562804A3}"/>
              </a:ext>
            </a:extLst>
          </p:cNvPr>
          <p:cNvSpPr txBox="1"/>
          <p:nvPr/>
        </p:nvSpPr>
        <p:spPr>
          <a:xfrm>
            <a:off x="1222765" y="6256876"/>
            <a:ext cx="555057" cy="215444"/>
          </a:xfrm>
          <a:prstGeom prst="rect">
            <a:avLst/>
          </a:prstGeom>
          <a:noFill/>
        </p:spPr>
        <p:txBody>
          <a:bodyPr wrap="square" rtlCol="0">
            <a:spAutoFit/>
          </a:bodyPr>
          <a:lstStyle/>
          <a:p>
            <a:r>
              <a:rPr lang="en-US" sz="800" dirty="0">
                <a:latin typeface="+mj-lt"/>
              </a:rPr>
              <a:t>9</a:t>
            </a:r>
            <a:endParaRPr lang="en-GB" sz="800" dirty="0">
              <a:latin typeface="+mj-lt"/>
            </a:endParaRPr>
          </a:p>
        </p:txBody>
      </p:sp>
    </p:spTree>
    <p:extLst>
      <p:ext uri="{BB962C8B-B14F-4D97-AF65-F5344CB8AC3E}">
        <p14:creationId xmlns:p14="http://schemas.microsoft.com/office/powerpoint/2010/main" val="3650739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DE8DE2B-61C1-46D5-BEB8-521321C182C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E012C92A-B902-4B69-BDCF-CCA3021FCB4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A2BDBC14-42A0-4182-BFBA-0751F6350CB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902DC474-5BCC-4188-ACDC-AD63E6B18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5">
              <a:extLst>
                <a:ext uri="{FF2B5EF4-FFF2-40B4-BE49-F238E27FC236}">
                  <a16:creationId xmlns:a16="http://schemas.microsoft.com/office/drawing/2014/main" id="{7B427019-8592-4032-931B-4F27104C9D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Isosceles Triangle 14">
              <a:extLst>
                <a:ext uri="{FF2B5EF4-FFF2-40B4-BE49-F238E27FC236}">
                  <a16:creationId xmlns:a16="http://schemas.microsoft.com/office/drawing/2014/main" id="{1D6E2CEA-A5BB-4CF7-B907-AE4DBF6748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7">
              <a:extLst>
                <a:ext uri="{FF2B5EF4-FFF2-40B4-BE49-F238E27FC236}">
                  <a16:creationId xmlns:a16="http://schemas.microsoft.com/office/drawing/2014/main" id="{78D09D5A-29CC-4B32-9CE1-72E607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8">
              <a:extLst>
                <a:ext uri="{FF2B5EF4-FFF2-40B4-BE49-F238E27FC236}">
                  <a16:creationId xmlns:a16="http://schemas.microsoft.com/office/drawing/2014/main" id="{6DF3A3FC-950B-40B0-923D-0F0BC1A5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9">
              <a:extLst>
                <a:ext uri="{FF2B5EF4-FFF2-40B4-BE49-F238E27FC236}">
                  <a16:creationId xmlns:a16="http://schemas.microsoft.com/office/drawing/2014/main" id="{BCA0F2E1-CD3D-4521-9CCB-41A5CC6C54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9BA4F16A-21DC-462A-AD37-0A93C8B79E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FB75EBDD-038D-4572-A372-1149382957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5" name="Picture 4" descr="A large building with a large courtyard&#10;&#10;Description automatically generated with medium confidence">
            <a:extLst>
              <a:ext uri="{FF2B5EF4-FFF2-40B4-BE49-F238E27FC236}">
                <a16:creationId xmlns:a16="http://schemas.microsoft.com/office/drawing/2014/main" id="{CB3E387B-1E88-D3E5-EAFD-5712D25AC0B1}"/>
              </a:ext>
            </a:extLst>
          </p:cNvPr>
          <p:cNvPicPr>
            <a:picLocks noChangeAspect="1"/>
          </p:cNvPicPr>
          <p:nvPr/>
        </p:nvPicPr>
        <p:blipFill rotWithShape="1">
          <a:blip r:embed="rId3">
            <a:extLst>
              <a:ext uri="{28A0092B-C50C-407E-A947-70E740481C1C}">
                <a14:useLocalDpi xmlns:a14="http://schemas.microsoft.com/office/drawing/2010/main" val="0"/>
              </a:ext>
            </a:extLst>
          </a:blip>
          <a:srcRect l="1917" r="9194"/>
          <a:stretch/>
        </p:blipFill>
        <p:spPr>
          <a:xfrm>
            <a:off x="-3156" y="-8468"/>
            <a:ext cx="12248944" cy="6890033"/>
          </a:xfrm>
          <a:prstGeom prst="rect">
            <a:avLst/>
          </a:prstGeom>
        </p:spPr>
      </p:pic>
      <p:sp>
        <p:nvSpPr>
          <p:cNvPr id="2" name="TextBox 1">
            <a:extLst>
              <a:ext uri="{FF2B5EF4-FFF2-40B4-BE49-F238E27FC236}">
                <a16:creationId xmlns:a16="http://schemas.microsoft.com/office/drawing/2014/main" id="{90CB9683-97C9-0688-1D56-8F36A8BAC419}"/>
              </a:ext>
            </a:extLst>
          </p:cNvPr>
          <p:cNvSpPr txBox="1"/>
          <p:nvPr/>
        </p:nvSpPr>
        <p:spPr>
          <a:xfrm>
            <a:off x="2571272" y="475093"/>
            <a:ext cx="6915955" cy="830997"/>
          </a:xfrm>
          <a:prstGeom prst="rect">
            <a:avLst/>
          </a:prstGeom>
          <a:noFill/>
        </p:spPr>
        <p:txBody>
          <a:bodyPr wrap="square" rtlCol="0">
            <a:spAutoFit/>
          </a:bodyPr>
          <a:lstStyle/>
          <a:p>
            <a:pPr algn="ctr"/>
            <a:r>
              <a:rPr lang="en-GB" sz="2400" b="1" dirty="0"/>
              <a:t>Artist’s impression of the Roman Villa at East Wear Bay</a:t>
            </a:r>
          </a:p>
        </p:txBody>
      </p:sp>
      <p:sp>
        <p:nvSpPr>
          <p:cNvPr id="3" name="TextBox 2">
            <a:extLst>
              <a:ext uri="{FF2B5EF4-FFF2-40B4-BE49-F238E27FC236}">
                <a16:creationId xmlns:a16="http://schemas.microsoft.com/office/drawing/2014/main" id="{4E0DC44B-2260-E585-CBAD-3CCBBCC4786C}"/>
              </a:ext>
            </a:extLst>
          </p:cNvPr>
          <p:cNvSpPr txBox="1"/>
          <p:nvPr/>
        </p:nvSpPr>
        <p:spPr>
          <a:xfrm>
            <a:off x="-6330" y="18288"/>
            <a:ext cx="649224" cy="215444"/>
          </a:xfrm>
          <a:prstGeom prst="rect">
            <a:avLst/>
          </a:prstGeom>
          <a:noFill/>
        </p:spPr>
        <p:txBody>
          <a:bodyPr wrap="square" rtlCol="0">
            <a:spAutoFit/>
          </a:bodyPr>
          <a:lstStyle/>
          <a:p>
            <a:r>
              <a:rPr lang="en-US" sz="800" dirty="0">
                <a:latin typeface="+mj-lt"/>
              </a:rPr>
              <a:t>10</a:t>
            </a:r>
            <a:endParaRPr lang="en-GB" sz="800" dirty="0">
              <a:latin typeface="+mj-lt"/>
            </a:endParaRPr>
          </a:p>
        </p:txBody>
      </p:sp>
    </p:spTree>
    <p:extLst>
      <p:ext uri="{BB962C8B-B14F-4D97-AF65-F5344CB8AC3E}">
        <p14:creationId xmlns:p14="http://schemas.microsoft.com/office/powerpoint/2010/main" val="376853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4" name="Group 43">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5"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6"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7" name="Isosceles Triangle 46">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8"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9"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0"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 name="Isosceles Triangle 50">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2" name="Isosceles Triangle 51">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AF4AC66F-276F-E966-4835-0662D1447B02}"/>
              </a:ext>
            </a:extLst>
          </p:cNvPr>
          <p:cNvSpPr>
            <a:spLocks noGrp="1"/>
          </p:cNvSpPr>
          <p:nvPr>
            <p:ph type="title"/>
          </p:nvPr>
        </p:nvSpPr>
        <p:spPr>
          <a:xfrm>
            <a:off x="6094856" y="1261331"/>
            <a:ext cx="3179146" cy="2786430"/>
          </a:xfrm>
        </p:spPr>
        <p:txBody>
          <a:bodyPr vert="horz" lIns="91440" tIns="45720" rIns="91440" bIns="45720" rtlCol="0" anchor="b">
            <a:normAutofit/>
          </a:bodyPr>
          <a:lstStyle/>
          <a:p>
            <a:pPr algn="r"/>
            <a:r>
              <a:rPr lang="en-US" sz="4600"/>
              <a:t>The Site is Discovered in 1924</a:t>
            </a:r>
          </a:p>
        </p:txBody>
      </p:sp>
      <p:pic>
        <p:nvPicPr>
          <p:cNvPr id="5" name="Picture 4" descr="A group of people standing outside&#10;&#10;Description automatically generated">
            <a:extLst>
              <a:ext uri="{FF2B5EF4-FFF2-40B4-BE49-F238E27FC236}">
                <a16:creationId xmlns:a16="http://schemas.microsoft.com/office/drawing/2014/main" id="{90EC67F7-C7DD-8429-BCE1-A7B7C6F66941}"/>
              </a:ext>
            </a:extLst>
          </p:cNvPr>
          <p:cNvPicPr>
            <a:picLocks noChangeAspect="1"/>
          </p:cNvPicPr>
          <p:nvPr/>
        </p:nvPicPr>
        <p:blipFill rotWithShape="1">
          <a:blip r:embed="rId3">
            <a:extLst>
              <a:ext uri="{28A0092B-C50C-407E-A947-70E740481C1C}">
                <a14:useLocalDpi xmlns:a14="http://schemas.microsoft.com/office/drawing/2010/main" val="0"/>
              </a:ext>
            </a:extLst>
          </a:blip>
          <a:srcRect l="6165" r="4646"/>
          <a:stretch/>
        </p:blipFill>
        <p:spPr>
          <a:xfrm>
            <a:off x="888603" y="1261330"/>
            <a:ext cx="4973212" cy="4335340"/>
          </a:xfrm>
          <a:prstGeom prst="rect">
            <a:avLst/>
          </a:prstGeom>
        </p:spPr>
      </p:pic>
      <p:sp>
        <p:nvSpPr>
          <p:cNvPr id="4" name="TextBox 3">
            <a:extLst>
              <a:ext uri="{FF2B5EF4-FFF2-40B4-BE49-F238E27FC236}">
                <a16:creationId xmlns:a16="http://schemas.microsoft.com/office/drawing/2014/main" id="{4D672A6E-1A13-60B0-EDE0-57245C3A64B8}"/>
              </a:ext>
            </a:extLst>
          </p:cNvPr>
          <p:cNvSpPr txBox="1"/>
          <p:nvPr/>
        </p:nvSpPr>
        <p:spPr>
          <a:xfrm>
            <a:off x="655562" y="5381226"/>
            <a:ext cx="1067013" cy="215444"/>
          </a:xfrm>
          <a:prstGeom prst="rect">
            <a:avLst/>
          </a:prstGeom>
          <a:noFill/>
        </p:spPr>
        <p:txBody>
          <a:bodyPr wrap="square" rtlCol="0">
            <a:spAutoFit/>
          </a:bodyPr>
          <a:lstStyle/>
          <a:p>
            <a:r>
              <a:rPr lang="en-US" sz="800" dirty="0">
                <a:latin typeface="+mj-lt"/>
              </a:rPr>
              <a:t>11</a:t>
            </a:r>
            <a:endParaRPr lang="en-GB" sz="800" dirty="0">
              <a:latin typeface="+mj-lt"/>
            </a:endParaRPr>
          </a:p>
        </p:txBody>
      </p:sp>
    </p:spTree>
    <p:extLst>
      <p:ext uri="{BB962C8B-B14F-4D97-AF65-F5344CB8AC3E}">
        <p14:creationId xmlns:p14="http://schemas.microsoft.com/office/powerpoint/2010/main" val="3745869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90A61547-2555-4DE2-A37F-A53E549174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C2447E0-8F0D-479C-94E4-82BC8EB68C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1F943397-DCDD-44CB-BBA9-9510B7698DD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7" name="Rectangle 23">
              <a:extLst>
                <a:ext uri="{FF2B5EF4-FFF2-40B4-BE49-F238E27FC236}">
                  <a16:creationId xmlns:a16="http://schemas.microsoft.com/office/drawing/2014/main" id="{E2630ADC-31DB-4C48-AC4A-DAAE5A7B8E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8" name="Rectangle 25">
              <a:extLst>
                <a:ext uri="{FF2B5EF4-FFF2-40B4-BE49-F238E27FC236}">
                  <a16:creationId xmlns:a16="http://schemas.microsoft.com/office/drawing/2014/main" id="{2CA5C44E-F54E-47E0-8989-4D8686B33C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9" name="Isosceles Triangle 28">
              <a:extLst>
                <a:ext uri="{FF2B5EF4-FFF2-40B4-BE49-F238E27FC236}">
                  <a16:creationId xmlns:a16="http://schemas.microsoft.com/office/drawing/2014/main" id="{FF54E15E-830B-4375-A239-4C51954DEA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0" name="Rectangle 27">
              <a:extLst>
                <a:ext uri="{FF2B5EF4-FFF2-40B4-BE49-F238E27FC236}">
                  <a16:creationId xmlns:a16="http://schemas.microsoft.com/office/drawing/2014/main" id="{CB37E322-FF7E-4872-BD6B-50A48CBEA5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 name="Rectangle 28">
              <a:extLst>
                <a:ext uri="{FF2B5EF4-FFF2-40B4-BE49-F238E27FC236}">
                  <a16:creationId xmlns:a16="http://schemas.microsoft.com/office/drawing/2014/main" id="{710D0C1E-D2F8-45B2-AE14-1AC8E976F7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2" name="Rectangle 29">
              <a:extLst>
                <a:ext uri="{FF2B5EF4-FFF2-40B4-BE49-F238E27FC236}">
                  <a16:creationId xmlns:a16="http://schemas.microsoft.com/office/drawing/2014/main" id="{3216331B-17D0-4167-ABD2-B2198058C2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3" name="Isosceles Triangle 32">
              <a:extLst>
                <a:ext uri="{FF2B5EF4-FFF2-40B4-BE49-F238E27FC236}">
                  <a16:creationId xmlns:a16="http://schemas.microsoft.com/office/drawing/2014/main" id="{A53A7A96-3806-4BB3-91DE-6EED48AC78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4" name="Isosceles Triangle 33">
              <a:extLst>
                <a:ext uri="{FF2B5EF4-FFF2-40B4-BE49-F238E27FC236}">
                  <a16:creationId xmlns:a16="http://schemas.microsoft.com/office/drawing/2014/main" id="{F8C2B86C-EE71-466E-8991-503F9C9C1B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15464DD8-6882-E73D-7795-DBB7A6D6D9A4}"/>
              </a:ext>
            </a:extLst>
          </p:cNvPr>
          <p:cNvSpPr>
            <a:spLocks noGrp="1"/>
          </p:cNvSpPr>
          <p:nvPr>
            <p:ph type="title"/>
          </p:nvPr>
        </p:nvSpPr>
        <p:spPr>
          <a:xfrm>
            <a:off x="1016339" y="5168964"/>
            <a:ext cx="8288035" cy="1384236"/>
          </a:xfrm>
        </p:spPr>
        <p:txBody>
          <a:bodyPr vert="horz" lIns="91440" tIns="45720" rIns="91440" bIns="45720" rtlCol="0" anchor="b">
            <a:normAutofit fontScale="90000"/>
          </a:bodyPr>
          <a:lstStyle/>
          <a:p>
            <a:pPr algn="ctr"/>
            <a:r>
              <a:rPr lang="en-US" sz="4800" dirty="0"/>
              <a:t>What Is Pottery and What Can It Tell Us?</a:t>
            </a:r>
          </a:p>
        </p:txBody>
      </p:sp>
      <p:pic>
        <p:nvPicPr>
          <p:cNvPr id="7" name="Picture 2" descr="Handbuilt Iron Age Pots from Canterbury">
            <a:extLst>
              <a:ext uri="{FF2B5EF4-FFF2-40B4-BE49-F238E27FC236}">
                <a16:creationId xmlns:a16="http://schemas.microsoft.com/office/drawing/2014/main" id="{430B3D67-94A3-DAD3-7148-58B7DE22BF2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38237" y="430078"/>
            <a:ext cx="6506158" cy="448924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141DB5E-3433-47C4-5F20-384271CF6B8D}"/>
              </a:ext>
            </a:extLst>
          </p:cNvPr>
          <p:cNvSpPr txBox="1"/>
          <p:nvPr/>
        </p:nvSpPr>
        <p:spPr>
          <a:xfrm>
            <a:off x="1758289" y="4731315"/>
            <a:ext cx="759191" cy="215444"/>
          </a:xfrm>
          <a:prstGeom prst="rect">
            <a:avLst/>
          </a:prstGeom>
          <a:noFill/>
        </p:spPr>
        <p:txBody>
          <a:bodyPr wrap="square" rtlCol="0">
            <a:spAutoFit/>
          </a:bodyPr>
          <a:lstStyle/>
          <a:p>
            <a:r>
              <a:rPr lang="en-US" sz="800" dirty="0">
                <a:latin typeface="+mj-lt"/>
              </a:rPr>
              <a:t>12</a:t>
            </a:r>
            <a:endParaRPr lang="en-GB" sz="800" dirty="0">
              <a:latin typeface="+mj-lt"/>
            </a:endParaRPr>
          </a:p>
        </p:txBody>
      </p:sp>
    </p:spTree>
    <p:extLst>
      <p:ext uri="{BB962C8B-B14F-4D97-AF65-F5344CB8AC3E}">
        <p14:creationId xmlns:p14="http://schemas.microsoft.com/office/powerpoint/2010/main" val="1623197578"/>
      </p:ext>
    </p:extLst>
  </p:cSld>
  <p:clrMapOvr>
    <a:masterClrMapping/>
  </p:clrMapOvr>
</p:sld>
</file>

<file path=ppt/theme/theme1.xml><?xml version="1.0" encoding="utf-8"?>
<a:theme xmlns:a="http://schemas.openxmlformats.org/drawingml/2006/main" name="Facet">
  <a:themeElements>
    <a:clrScheme name="East Wear Bay Colours">
      <a:dk1>
        <a:srgbClr val="000000"/>
      </a:dk1>
      <a:lt1>
        <a:sysClr val="window" lastClr="FFFFFF"/>
      </a:lt1>
      <a:dk2>
        <a:srgbClr val="2C3C43"/>
      </a:dk2>
      <a:lt2>
        <a:srgbClr val="EBEBEB"/>
      </a:lt2>
      <a:accent1>
        <a:srgbClr val="F2622D"/>
      </a:accent1>
      <a:accent2>
        <a:srgbClr val="74CEE2"/>
      </a:accent2>
      <a:accent3>
        <a:srgbClr val="F2622D"/>
      </a:accent3>
      <a:accent4>
        <a:srgbClr val="74CEE2"/>
      </a:accent4>
      <a:accent5>
        <a:srgbClr val="74CEE2"/>
      </a:accent5>
      <a:accent6>
        <a:srgbClr val="00008F"/>
      </a:accent6>
      <a:hlink>
        <a:srgbClr val="00008F"/>
      </a:hlink>
      <a:folHlink>
        <a:srgbClr val="4B4BFF"/>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Facet</Template>
  <TotalTime>5</TotalTime>
  <Words>1160</Words>
  <Application>Microsoft Office PowerPoint</Application>
  <PresentationFormat>Widescreen</PresentationFormat>
  <Paragraphs>115</Paragraphs>
  <Slides>22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Aptos</vt:lpstr>
      <vt:lpstr>Arial</vt:lpstr>
      <vt:lpstr>Trebuchet MS</vt:lpstr>
      <vt:lpstr>Wingdings 3</vt:lpstr>
      <vt:lpstr>Facet</vt:lpstr>
      <vt:lpstr>Iron-Age Pottery</vt:lpstr>
      <vt:lpstr>Introduction to East Wear Bay</vt:lpstr>
      <vt:lpstr>Location of East Wear Bay</vt:lpstr>
      <vt:lpstr>Iron Age People Settle at East Wear Bay 3000 Years Ago</vt:lpstr>
      <vt:lpstr>PowerPoint Presentation</vt:lpstr>
      <vt:lpstr>The Romans Invade in 43AD</vt:lpstr>
      <vt:lpstr>PowerPoint Presentation</vt:lpstr>
      <vt:lpstr>The Site is Discovered in 1924</vt:lpstr>
      <vt:lpstr>What Is Pottery and What Can It Tell Us?</vt:lpstr>
      <vt:lpstr>Making Iron Age Pottery…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Let’s Reflect</vt:lpstr>
      <vt:lpstr>PowerPoint Presentation</vt:lpstr>
      <vt:lpstr>Image Citations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Iron-Age Pottery</dc:title>
  <dc:creator>Blake Galloway</dc:creator>
  <cp:lastModifiedBy>Lindsay Banfield</cp:lastModifiedBy>
  <cp:revision>10</cp:revision>
  <dcterms:created xsi:type="dcterms:W3CDTF">2024-03-11T11:32:56Z</dcterms:created>
  <dcterms:modified xsi:type="dcterms:W3CDTF">2025-09-05T12:54:13Z</dcterms:modified>
</cp:coreProperties>
</file>