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 id="2147483668" r:id="rId5"/>
    <p:sldMasterId id="2147483669" r:id="rId6"/>
    <p:sldMasterId id="2147483667" r:id="rId7"/>
  </p:sldMasterIdLst>
  <p:notesMasterIdLst>
    <p:notesMasterId r:id="rId28"/>
  </p:notesMasterIdLst>
  <p:handoutMasterIdLst>
    <p:handoutMasterId r:id="rId29"/>
  </p:handoutMasterIdLst>
  <p:sldIdLst>
    <p:sldId id="274" r:id="rId8"/>
    <p:sldId id="275" r:id="rId9"/>
    <p:sldId id="277" r:id="rId10"/>
    <p:sldId id="278" r:id="rId11"/>
    <p:sldId id="279" r:id="rId12"/>
    <p:sldId id="280" r:id="rId13"/>
    <p:sldId id="281" r:id="rId14"/>
    <p:sldId id="282" r:id="rId15"/>
    <p:sldId id="283" r:id="rId16"/>
    <p:sldId id="284" r:id="rId17"/>
    <p:sldId id="285" r:id="rId18"/>
    <p:sldId id="287" r:id="rId19"/>
    <p:sldId id="288" r:id="rId20"/>
    <p:sldId id="289" r:id="rId21"/>
    <p:sldId id="290" r:id="rId22"/>
    <p:sldId id="291" r:id="rId23"/>
    <p:sldId id="292" r:id="rId24"/>
    <p:sldId id="293" r:id="rId25"/>
    <p:sldId id="294" r:id="rId26"/>
    <p:sldId id="295" r:id="rId27"/>
  </p:sldIdLst>
  <p:sldSz cx="16459200" cy="21945600"/>
  <p:notesSz cx="6858000" cy="9144000"/>
  <p:defaultTextStyle>
    <a:defPPr>
      <a:defRPr lang="en-US"/>
    </a:defPPr>
    <a:lvl1pPr marL="0" algn="l" defTabSz="1843430" rtl="0" eaLnBrk="1" latinLnBrk="0" hangingPunct="1">
      <a:defRPr sz="3629" kern="1200">
        <a:solidFill>
          <a:schemeClr val="tx1"/>
        </a:solidFill>
        <a:latin typeface="+mn-lt"/>
        <a:ea typeface="+mn-ea"/>
        <a:cs typeface="+mn-cs"/>
      </a:defRPr>
    </a:lvl1pPr>
    <a:lvl2pPr marL="921715" algn="l" defTabSz="1843430" rtl="0" eaLnBrk="1" latinLnBrk="0" hangingPunct="1">
      <a:defRPr sz="3629" kern="1200">
        <a:solidFill>
          <a:schemeClr val="tx1"/>
        </a:solidFill>
        <a:latin typeface="+mn-lt"/>
        <a:ea typeface="+mn-ea"/>
        <a:cs typeface="+mn-cs"/>
      </a:defRPr>
    </a:lvl2pPr>
    <a:lvl3pPr marL="1843430" algn="l" defTabSz="1843430" rtl="0" eaLnBrk="1" latinLnBrk="0" hangingPunct="1">
      <a:defRPr sz="3629" kern="1200">
        <a:solidFill>
          <a:schemeClr val="tx1"/>
        </a:solidFill>
        <a:latin typeface="+mn-lt"/>
        <a:ea typeface="+mn-ea"/>
        <a:cs typeface="+mn-cs"/>
      </a:defRPr>
    </a:lvl3pPr>
    <a:lvl4pPr marL="2765146" algn="l" defTabSz="1843430" rtl="0" eaLnBrk="1" latinLnBrk="0" hangingPunct="1">
      <a:defRPr sz="3629" kern="1200">
        <a:solidFill>
          <a:schemeClr val="tx1"/>
        </a:solidFill>
        <a:latin typeface="+mn-lt"/>
        <a:ea typeface="+mn-ea"/>
        <a:cs typeface="+mn-cs"/>
      </a:defRPr>
    </a:lvl4pPr>
    <a:lvl5pPr marL="3686861" algn="l" defTabSz="1843430" rtl="0" eaLnBrk="1" latinLnBrk="0" hangingPunct="1">
      <a:defRPr sz="3629" kern="1200">
        <a:solidFill>
          <a:schemeClr val="tx1"/>
        </a:solidFill>
        <a:latin typeface="+mn-lt"/>
        <a:ea typeface="+mn-ea"/>
        <a:cs typeface="+mn-cs"/>
      </a:defRPr>
    </a:lvl5pPr>
    <a:lvl6pPr marL="4608576" algn="l" defTabSz="1843430" rtl="0" eaLnBrk="1" latinLnBrk="0" hangingPunct="1">
      <a:defRPr sz="3629" kern="1200">
        <a:solidFill>
          <a:schemeClr val="tx1"/>
        </a:solidFill>
        <a:latin typeface="+mn-lt"/>
        <a:ea typeface="+mn-ea"/>
        <a:cs typeface="+mn-cs"/>
      </a:defRPr>
    </a:lvl6pPr>
    <a:lvl7pPr marL="5530291" algn="l" defTabSz="1843430" rtl="0" eaLnBrk="1" latinLnBrk="0" hangingPunct="1">
      <a:defRPr sz="3629" kern="1200">
        <a:solidFill>
          <a:schemeClr val="tx1"/>
        </a:solidFill>
        <a:latin typeface="+mn-lt"/>
        <a:ea typeface="+mn-ea"/>
        <a:cs typeface="+mn-cs"/>
      </a:defRPr>
    </a:lvl7pPr>
    <a:lvl8pPr marL="6452006" algn="l" defTabSz="1843430" rtl="0" eaLnBrk="1" latinLnBrk="0" hangingPunct="1">
      <a:defRPr sz="3629" kern="1200">
        <a:solidFill>
          <a:schemeClr val="tx1"/>
        </a:solidFill>
        <a:latin typeface="+mn-lt"/>
        <a:ea typeface="+mn-ea"/>
        <a:cs typeface="+mn-cs"/>
      </a:defRPr>
    </a:lvl8pPr>
    <a:lvl9pPr marL="7373722" algn="l" defTabSz="1843430" rtl="0" eaLnBrk="1" latinLnBrk="0" hangingPunct="1">
      <a:defRPr sz="3629"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435E"/>
    <a:srgbClr val="7D0E01"/>
    <a:srgbClr val="AD154E"/>
    <a:srgbClr val="BC154E"/>
    <a:srgbClr val="B32D5F"/>
    <a:srgbClr val="B31C36"/>
    <a:srgbClr val="841E1E"/>
    <a:srgbClr val="84441E"/>
    <a:srgbClr val="499D57"/>
    <a:srgbClr val="2958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6" autoAdjust="0"/>
    <p:restoredTop sz="88743" autoAdjust="0"/>
  </p:normalViewPr>
  <p:slideViewPr>
    <p:cSldViewPr snapToGrid="0">
      <p:cViewPr varScale="1">
        <p:scale>
          <a:sx n="27" d="100"/>
          <a:sy n="27" d="100"/>
        </p:scale>
        <p:origin x="2472" y="43"/>
      </p:cViewPr>
      <p:guideLst/>
    </p:cSldViewPr>
  </p:slideViewPr>
  <p:notesTextViewPr>
    <p:cViewPr>
      <p:scale>
        <a:sx n="1" d="1"/>
        <a:sy n="1" d="1"/>
      </p:scale>
      <p:origin x="0" y="0"/>
    </p:cViewPr>
  </p:notesTextViewPr>
  <p:notesViewPr>
    <p:cSldViewPr snapToGrid="0">
      <p:cViewPr varScale="1">
        <p:scale>
          <a:sx n="60" d="100"/>
          <a:sy n="60" d="100"/>
        </p:scale>
        <p:origin x="3187" y="43"/>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presProps" Target="presProps.xml"/><Relationship Id="rId8"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B598EC6-1625-4517-8B2C-4B716084C4E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64EA686-4186-49B6-B46A-D866F82C073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DFFBCE-45C6-4287-86D3-A441E0C0281D}" type="datetimeFigureOut">
              <a:rPr lang="en-US" smtClean="0"/>
              <a:t>5/20/2026</a:t>
            </a:fld>
            <a:endParaRPr lang="en-US"/>
          </a:p>
        </p:txBody>
      </p:sp>
      <p:sp>
        <p:nvSpPr>
          <p:cNvPr id="4" name="Footer Placeholder 3">
            <a:extLst>
              <a:ext uri="{FF2B5EF4-FFF2-40B4-BE49-F238E27FC236}">
                <a16:creationId xmlns:a16="http://schemas.microsoft.com/office/drawing/2014/main" id="{568360D0-1D1B-477C-A57A-2C489A98E9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7299358-DA8A-4920-8805-B23BA1D39F2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AAE3D07-5B38-4ABE-9D9F-CC806308F44D}" type="slidenum">
              <a:rPr lang="en-US" smtClean="0"/>
              <a:t>‹#›</a:t>
            </a:fld>
            <a:endParaRPr lang="en-US"/>
          </a:p>
        </p:txBody>
      </p:sp>
    </p:spTree>
    <p:extLst>
      <p:ext uri="{BB962C8B-B14F-4D97-AF65-F5344CB8AC3E}">
        <p14:creationId xmlns:p14="http://schemas.microsoft.com/office/powerpoint/2010/main" val="34595201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30E841-1ECD-43D0-89AC-91507887768F}" type="datetimeFigureOut">
              <a:rPr lang="en-US" smtClean="0"/>
              <a:t>5/20/2026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DEA983-0B79-4906-8A36-21E0BF71C14E}" type="slidenum">
              <a:rPr lang="en-US" smtClean="0"/>
              <a:t>‹#›</a:t>
            </a:fld>
            <a:endParaRPr lang="en-US"/>
          </a:p>
        </p:txBody>
      </p:sp>
    </p:spTree>
    <p:extLst>
      <p:ext uri="{BB962C8B-B14F-4D97-AF65-F5344CB8AC3E}">
        <p14:creationId xmlns:p14="http://schemas.microsoft.com/office/powerpoint/2010/main" val="1209485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B2F7432-62A2-4ED5-956D-D31BF8B17AA5}"/>
              </a:ext>
            </a:extLst>
          </p:cNvPr>
          <p:cNvSpPr>
            <a:spLocks noGrp="1"/>
          </p:cNvSpPr>
          <p:nvPr>
            <p:ph type="pic" sz="quarter" idx="11"/>
          </p:nvPr>
        </p:nvSpPr>
        <p:spPr>
          <a:xfrm>
            <a:off x="0" y="0"/>
            <a:ext cx="16459200" cy="21945600"/>
          </a:xfrm>
        </p:spPr>
        <p:txBody>
          <a:bodyPr anchor="ctr" anchorCtr="0"/>
          <a:lstStyle>
            <a:lvl1pPr marL="0" indent="0" algn="ctr">
              <a:buNone/>
              <a:defRPr/>
            </a:lvl1pPr>
          </a:lstStyle>
          <a:p>
            <a:r>
              <a:rPr lang="en-US"/>
              <a:t>Click icon to add picture</a:t>
            </a:r>
          </a:p>
        </p:txBody>
      </p:sp>
      <p:sp>
        <p:nvSpPr>
          <p:cNvPr id="10" name="Title 9">
            <a:extLst>
              <a:ext uri="{FF2B5EF4-FFF2-40B4-BE49-F238E27FC236}">
                <a16:creationId xmlns:a16="http://schemas.microsoft.com/office/drawing/2014/main" id="{58713D6C-1C84-452C-9BEC-0EE62629BFEE}"/>
              </a:ext>
            </a:extLst>
          </p:cNvPr>
          <p:cNvSpPr>
            <a:spLocks noGrp="1"/>
          </p:cNvSpPr>
          <p:nvPr>
            <p:ph type="title" hasCustomPrompt="1"/>
          </p:nvPr>
        </p:nvSpPr>
        <p:spPr>
          <a:xfrm>
            <a:off x="1010657" y="914394"/>
            <a:ext cx="13546420" cy="7553745"/>
          </a:xfrm>
        </p:spPr>
        <p:txBody>
          <a:bodyPr>
            <a:noAutofit/>
          </a:bodyPr>
          <a:lstStyle>
            <a:lvl1pPr algn="r">
              <a:lnSpc>
                <a:spcPct val="75000"/>
              </a:lnSpc>
              <a:defRPr sz="22400" b="1">
                <a:solidFill>
                  <a:schemeClr val="accent6"/>
                </a:solidFill>
                <a:effectLst>
                  <a:outerShdw blurRad="63500" dist="88900" dir="2700000" algn="tl" rotWithShape="0">
                    <a:schemeClr val="tx1">
                      <a:alpha val="40000"/>
                    </a:schemeClr>
                  </a:outerShdw>
                </a:effectLst>
                <a:latin typeface="+mj-lt"/>
              </a:defRPr>
            </a:lvl1pPr>
          </a:lstStyle>
          <a:p>
            <a:r>
              <a:rPr lang="en-US" dirty="0"/>
              <a:t>COFFEE</a:t>
            </a:r>
            <a:br>
              <a:rPr lang="en-US" dirty="0"/>
            </a:br>
            <a:r>
              <a:rPr lang="en-US" dirty="0"/>
              <a:t>TIME</a:t>
            </a:r>
          </a:p>
        </p:txBody>
      </p:sp>
      <p:sp>
        <p:nvSpPr>
          <p:cNvPr id="5" name="Text Placeholder 4">
            <a:extLst>
              <a:ext uri="{FF2B5EF4-FFF2-40B4-BE49-F238E27FC236}">
                <a16:creationId xmlns:a16="http://schemas.microsoft.com/office/drawing/2014/main" id="{9E6D8560-43C9-4483-AA41-4EBF5DD0C62C}"/>
              </a:ext>
            </a:extLst>
          </p:cNvPr>
          <p:cNvSpPr>
            <a:spLocks noGrp="1"/>
          </p:cNvSpPr>
          <p:nvPr>
            <p:ph type="body" sz="quarter" idx="10"/>
          </p:nvPr>
        </p:nvSpPr>
        <p:spPr>
          <a:xfrm>
            <a:off x="9095874" y="14588835"/>
            <a:ext cx="5625183" cy="5678905"/>
          </a:xfrm>
        </p:spPr>
        <p:txBody>
          <a:bodyPr anchor="b" anchorCtr="0">
            <a:noAutofit/>
          </a:bodyPr>
          <a:lstStyle>
            <a:lvl1pPr marL="0" indent="0" algn="r">
              <a:buNone/>
              <a:defRPr sz="6000" i="0">
                <a:solidFill>
                  <a:schemeClr val="bg1"/>
                </a:solidFill>
                <a:effectLst>
                  <a:outerShdw blurRad="63500" dist="63500" dir="2700000" algn="tl" rotWithShape="0">
                    <a:schemeClr val="tx1">
                      <a:alpha val="70000"/>
                    </a:schemeClr>
                  </a:outerShdw>
                </a:effectLst>
                <a:latin typeface="+mn-lt"/>
                <a:cs typeface="SpeakPro" panose="020B0504020101020102" pitchFamily="34" charset="0"/>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93843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bg1"/>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387E9201-E9D6-420F-967A-35467CBF4A50}"/>
              </a:ext>
            </a:extLst>
          </p:cNvPr>
          <p:cNvSpPr>
            <a:spLocks noGrp="1"/>
          </p:cNvSpPr>
          <p:nvPr>
            <p:ph type="pic" sz="quarter" idx="11"/>
          </p:nvPr>
        </p:nvSpPr>
        <p:spPr>
          <a:xfrm flipH="1">
            <a:off x="0" y="1955698"/>
            <a:ext cx="9183978" cy="18801093"/>
          </a:xfrm>
          <a:custGeom>
            <a:avLst/>
            <a:gdLst>
              <a:gd name="connsiteX0" fmla="*/ 9183978 w 9183978"/>
              <a:gd name="connsiteY0" fmla="*/ 0 h 18367955"/>
              <a:gd name="connsiteX1" fmla="*/ 9183978 w 9183978"/>
              <a:gd name="connsiteY1" fmla="*/ 18367955 h 18367955"/>
              <a:gd name="connsiteX2" fmla="*/ 0 w 9183978"/>
              <a:gd name="connsiteY2" fmla="*/ 9183977 h 18367955"/>
            </a:gdLst>
            <a:ahLst/>
            <a:cxnLst>
              <a:cxn ang="0">
                <a:pos x="connsiteX0" y="connsiteY0"/>
              </a:cxn>
              <a:cxn ang="0">
                <a:pos x="connsiteX1" y="connsiteY1"/>
              </a:cxn>
              <a:cxn ang="0">
                <a:pos x="connsiteX2" y="connsiteY2"/>
              </a:cxn>
            </a:cxnLst>
            <a:rect l="l" t="t" r="r" b="b"/>
            <a:pathLst>
              <a:path w="9183978" h="18367955">
                <a:moveTo>
                  <a:pt x="9183978" y="0"/>
                </a:moveTo>
                <a:lnTo>
                  <a:pt x="9183978" y="18367955"/>
                </a:lnTo>
                <a:lnTo>
                  <a:pt x="0" y="9183977"/>
                </a:lnTo>
                <a:close/>
              </a:path>
            </a:pathLst>
          </a:custGeom>
          <a:solidFill>
            <a:schemeClr val="tx1">
              <a:lumMod val="25000"/>
              <a:lumOff val="75000"/>
              <a:alpha val="50000"/>
            </a:schemeClr>
          </a:solidFill>
          <a:ln w="190500">
            <a:noFill/>
          </a:ln>
          <a:effectLst/>
        </p:spPr>
        <p:txBody>
          <a:bodyPr wrap="square" anchor="ctr" anchorCtr="0">
            <a:noAutofit/>
          </a:bodyPr>
          <a:lstStyle>
            <a:lvl1pPr marL="0" indent="0" algn="ctr">
              <a:buNone/>
              <a:defRPr>
                <a:solidFill>
                  <a:schemeClr val="tx1">
                    <a:lumMod val="50000"/>
                    <a:lumOff val="50000"/>
                  </a:schemeClr>
                </a:solidFill>
              </a:defRPr>
            </a:lvl1pPr>
          </a:lstStyle>
          <a:p>
            <a:endParaRPr lang="en-US" dirty="0"/>
          </a:p>
        </p:txBody>
      </p:sp>
      <p:sp>
        <p:nvSpPr>
          <p:cNvPr id="19" name="Picture Placeholder 18">
            <a:extLst>
              <a:ext uri="{FF2B5EF4-FFF2-40B4-BE49-F238E27FC236}">
                <a16:creationId xmlns:a16="http://schemas.microsoft.com/office/drawing/2014/main" id="{9C950636-8B6C-48B2-AB27-343A0D810CD3}"/>
              </a:ext>
            </a:extLst>
          </p:cNvPr>
          <p:cNvSpPr>
            <a:spLocks noGrp="1"/>
          </p:cNvSpPr>
          <p:nvPr>
            <p:ph type="pic" sz="quarter" idx="17"/>
          </p:nvPr>
        </p:nvSpPr>
        <p:spPr>
          <a:xfrm>
            <a:off x="107717" y="19257874"/>
            <a:ext cx="5375452" cy="2687726"/>
          </a:xfrm>
          <a:custGeom>
            <a:avLst/>
            <a:gdLst>
              <a:gd name="connsiteX0" fmla="*/ 2687726 w 5375452"/>
              <a:gd name="connsiteY0" fmla="*/ 0 h 2687726"/>
              <a:gd name="connsiteX1" fmla="*/ 5375452 w 5375452"/>
              <a:gd name="connsiteY1" fmla="*/ 2687726 h 2687726"/>
              <a:gd name="connsiteX2" fmla="*/ 0 w 5375452"/>
              <a:gd name="connsiteY2" fmla="*/ 2687726 h 2687726"/>
            </a:gdLst>
            <a:ahLst/>
            <a:cxnLst>
              <a:cxn ang="0">
                <a:pos x="connsiteX0" y="connsiteY0"/>
              </a:cxn>
              <a:cxn ang="0">
                <a:pos x="connsiteX1" y="connsiteY1"/>
              </a:cxn>
              <a:cxn ang="0">
                <a:pos x="connsiteX2" y="connsiteY2"/>
              </a:cxn>
            </a:cxnLst>
            <a:rect l="l" t="t" r="r" b="b"/>
            <a:pathLst>
              <a:path w="5375452" h="2687726">
                <a:moveTo>
                  <a:pt x="2687726" y="0"/>
                </a:moveTo>
                <a:lnTo>
                  <a:pt x="5375452" y="2687726"/>
                </a:lnTo>
                <a:lnTo>
                  <a:pt x="0" y="2687726"/>
                </a:lnTo>
                <a:close/>
              </a:path>
            </a:pathLst>
          </a:custGeom>
          <a:solidFill>
            <a:schemeClr val="tx1">
              <a:lumMod val="25000"/>
              <a:lumOff val="75000"/>
              <a:alpha val="50000"/>
            </a:schemeClr>
          </a:solidFill>
          <a:ln w="190500">
            <a:noFill/>
          </a:ln>
          <a:effectLst/>
        </p:spPr>
        <p:txBody>
          <a:bodyPr wrap="square" anchor="ctr" anchorCtr="0">
            <a:noAutofit/>
          </a:bodyPr>
          <a:lstStyle>
            <a:lvl1pPr marL="0" indent="0" algn="ctr">
              <a:buNone/>
              <a:defRPr>
                <a:solidFill>
                  <a:schemeClr val="tx1">
                    <a:lumMod val="50000"/>
                    <a:lumOff val="50000"/>
                  </a:schemeClr>
                </a:solidFill>
              </a:defRPr>
            </a:lvl1pPr>
          </a:lstStyle>
          <a:p>
            <a:endParaRPr lang="en-US" dirty="0"/>
          </a:p>
        </p:txBody>
      </p:sp>
      <p:sp>
        <p:nvSpPr>
          <p:cNvPr id="30" name="Picture Placeholder 29">
            <a:extLst>
              <a:ext uri="{FF2B5EF4-FFF2-40B4-BE49-F238E27FC236}">
                <a16:creationId xmlns:a16="http://schemas.microsoft.com/office/drawing/2014/main" id="{BE2BD434-6575-450E-A7F3-133E9A44D12D}"/>
              </a:ext>
            </a:extLst>
          </p:cNvPr>
          <p:cNvSpPr>
            <a:spLocks noGrp="1"/>
          </p:cNvSpPr>
          <p:nvPr>
            <p:ph type="pic" sz="quarter" idx="19"/>
          </p:nvPr>
        </p:nvSpPr>
        <p:spPr>
          <a:xfrm>
            <a:off x="0" y="0"/>
            <a:ext cx="9534551" cy="5174794"/>
          </a:xfrm>
          <a:custGeom>
            <a:avLst/>
            <a:gdLst>
              <a:gd name="connsiteX0" fmla="*/ 0 w 9534551"/>
              <a:gd name="connsiteY0" fmla="*/ 0 h 5123108"/>
              <a:gd name="connsiteX1" fmla="*/ 9534551 w 9534551"/>
              <a:gd name="connsiteY1" fmla="*/ 0 h 5123108"/>
              <a:gd name="connsiteX2" fmla="*/ 4411443 w 9534551"/>
              <a:gd name="connsiteY2" fmla="*/ 5123108 h 5123108"/>
              <a:gd name="connsiteX3" fmla="*/ 0 w 9534551"/>
              <a:gd name="connsiteY3" fmla="*/ 711665 h 5123108"/>
            </a:gdLst>
            <a:ahLst/>
            <a:cxnLst>
              <a:cxn ang="0">
                <a:pos x="connsiteX0" y="connsiteY0"/>
              </a:cxn>
              <a:cxn ang="0">
                <a:pos x="connsiteX1" y="connsiteY1"/>
              </a:cxn>
              <a:cxn ang="0">
                <a:pos x="connsiteX2" y="connsiteY2"/>
              </a:cxn>
              <a:cxn ang="0">
                <a:pos x="connsiteX3" y="connsiteY3"/>
              </a:cxn>
            </a:cxnLst>
            <a:rect l="l" t="t" r="r" b="b"/>
            <a:pathLst>
              <a:path w="9534551" h="5123108">
                <a:moveTo>
                  <a:pt x="0" y="0"/>
                </a:moveTo>
                <a:lnTo>
                  <a:pt x="9534551" y="0"/>
                </a:lnTo>
                <a:lnTo>
                  <a:pt x="4411443" y="5123108"/>
                </a:lnTo>
                <a:lnTo>
                  <a:pt x="0" y="711665"/>
                </a:lnTo>
                <a:close/>
              </a:path>
            </a:pathLst>
          </a:custGeom>
          <a:solidFill>
            <a:schemeClr val="tx1">
              <a:lumMod val="25000"/>
              <a:lumOff val="75000"/>
              <a:alpha val="50000"/>
            </a:schemeClr>
          </a:solidFill>
          <a:ln w="190500">
            <a:noFill/>
          </a:ln>
          <a:effectLst/>
        </p:spPr>
        <p:txBody>
          <a:bodyPr wrap="square" anchor="ctr" anchorCtr="0">
            <a:noAutofit/>
          </a:bodyPr>
          <a:lstStyle>
            <a:lvl1pPr marL="0" indent="0" algn="ctr">
              <a:buNone/>
              <a:defRPr>
                <a:solidFill>
                  <a:schemeClr val="tx1">
                    <a:lumMod val="50000"/>
                    <a:lumOff val="50000"/>
                  </a:schemeClr>
                </a:solidFill>
              </a:defRPr>
            </a:lvl1pPr>
          </a:lstStyle>
          <a:p>
            <a:endParaRPr lang="en-US" dirty="0"/>
          </a:p>
        </p:txBody>
      </p:sp>
      <p:sp>
        <p:nvSpPr>
          <p:cNvPr id="21" name="Picture Placeholder 20">
            <a:extLst>
              <a:ext uri="{FF2B5EF4-FFF2-40B4-BE49-F238E27FC236}">
                <a16:creationId xmlns:a16="http://schemas.microsoft.com/office/drawing/2014/main" id="{5E6E774B-5BB4-4FAE-8F86-D3FF047EC5B9}"/>
              </a:ext>
            </a:extLst>
          </p:cNvPr>
          <p:cNvSpPr>
            <a:spLocks noGrp="1"/>
          </p:cNvSpPr>
          <p:nvPr>
            <p:ph type="pic" sz="quarter" idx="18"/>
          </p:nvPr>
        </p:nvSpPr>
        <p:spPr>
          <a:xfrm>
            <a:off x="5157767" y="16621258"/>
            <a:ext cx="7539532" cy="5324342"/>
          </a:xfrm>
          <a:custGeom>
            <a:avLst/>
            <a:gdLst>
              <a:gd name="connsiteX0" fmla="*/ 3769766 w 7539532"/>
              <a:gd name="connsiteY0" fmla="*/ 0 h 5324342"/>
              <a:gd name="connsiteX1" fmla="*/ 7539532 w 7539532"/>
              <a:gd name="connsiteY1" fmla="*/ 3769766 h 5324342"/>
              <a:gd name="connsiteX2" fmla="*/ 5984956 w 7539532"/>
              <a:gd name="connsiteY2" fmla="*/ 5324342 h 5324342"/>
              <a:gd name="connsiteX3" fmla="*/ 1554576 w 7539532"/>
              <a:gd name="connsiteY3" fmla="*/ 5324342 h 5324342"/>
              <a:gd name="connsiteX4" fmla="*/ 0 w 7539532"/>
              <a:gd name="connsiteY4" fmla="*/ 3769766 h 5324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9532" h="5324342">
                <a:moveTo>
                  <a:pt x="3769766" y="0"/>
                </a:moveTo>
                <a:lnTo>
                  <a:pt x="7539532" y="3769766"/>
                </a:lnTo>
                <a:lnTo>
                  <a:pt x="5984956" y="5324342"/>
                </a:lnTo>
                <a:lnTo>
                  <a:pt x="1554576" y="5324342"/>
                </a:lnTo>
                <a:lnTo>
                  <a:pt x="0" y="3769766"/>
                </a:lnTo>
                <a:close/>
              </a:path>
            </a:pathLst>
          </a:custGeom>
          <a:solidFill>
            <a:schemeClr val="tx1">
              <a:lumMod val="25000"/>
              <a:lumOff val="75000"/>
              <a:alpha val="50000"/>
            </a:schemeClr>
          </a:solidFill>
          <a:ln w="190500">
            <a:noFill/>
          </a:ln>
          <a:effectLst/>
        </p:spPr>
        <p:txBody>
          <a:bodyPr wrap="square" anchor="ctr" anchorCtr="0">
            <a:noAutofit/>
          </a:bodyPr>
          <a:lstStyle>
            <a:lvl1pPr marL="0" indent="0" algn="ctr">
              <a:buNone/>
              <a:defRPr>
                <a:solidFill>
                  <a:schemeClr val="tx1">
                    <a:lumMod val="50000"/>
                    <a:lumOff val="50000"/>
                  </a:schemeClr>
                </a:solidFill>
              </a:defRPr>
            </a:lvl1pPr>
          </a:lstStyle>
          <a:p>
            <a:endParaRPr lang="en-US" dirty="0"/>
          </a:p>
        </p:txBody>
      </p:sp>
      <p:sp>
        <p:nvSpPr>
          <p:cNvPr id="20" name="Picture Placeholder 3">
            <a:extLst>
              <a:ext uri="{FF2B5EF4-FFF2-40B4-BE49-F238E27FC236}">
                <a16:creationId xmlns:a16="http://schemas.microsoft.com/office/drawing/2014/main" id="{35793494-F8D6-4B33-B10A-B3BDCABBBD05}"/>
              </a:ext>
            </a:extLst>
          </p:cNvPr>
          <p:cNvSpPr>
            <a:spLocks noGrp="1"/>
          </p:cNvSpPr>
          <p:nvPr>
            <p:ph type="pic" sz="quarter" idx="22"/>
          </p:nvPr>
        </p:nvSpPr>
        <p:spPr>
          <a:xfrm>
            <a:off x="0" y="0"/>
            <a:ext cx="16459200" cy="21945600"/>
          </a:xfrm>
        </p:spPr>
        <p:txBody>
          <a:bodyPr anchor="ctr" anchorCtr="0"/>
          <a:lstStyle>
            <a:lvl1pPr marL="0" indent="0" algn="ctr">
              <a:buNone/>
              <a:defRPr/>
            </a:lvl1pPr>
          </a:lstStyle>
          <a:p>
            <a:endParaRPr lang="en-US"/>
          </a:p>
        </p:txBody>
      </p:sp>
      <p:sp>
        <p:nvSpPr>
          <p:cNvPr id="31" name="Picture Placeholder 30">
            <a:extLst>
              <a:ext uri="{FF2B5EF4-FFF2-40B4-BE49-F238E27FC236}">
                <a16:creationId xmlns:a16="http://schemas.microsoft.com/office/drawing/2014/main" id="{02DA5970-E8DD-415E-8FEB-C211814CD0B0}"/>
              </a:ext>
            </a:extLst>
          </p:cNvPr>
          <p:cNvSpPr>
            <a:spLocks noGrp="1"/>
          </p:cNvSpPr>
          <p:nvPr>
            <p:ph type="pic" sz="quarter" idx="24"/>
          </p:nvPr>
        </p:nvSpPr>
        <p:spPr>
          <a:xfrm>
            <a:off x="8805905" y="0"/>
            <a:ext cx="7653295" cy="8006400"/>
          </a:xfrm>
          <a:custGeom>
            <a:avLst/>
            <a:gdLst>
              <a:gd name="connsiteX0" fmla="*/ 2218560 w 7653295"/>
              <a:gd name="connsiteY0" fmla="*/ 0 h 8037094"/>
              <a:gd name="connsiteX1" fmla="*/ 7653295 w 7653295"/>
              <a:gd name="connsiteY1" fmla="*/ 0 h 8037094"/>
              <a:gd name="connsiteX2" fmla="*/ 7653295 w 7653295"/>
              <a:gd name="connsiteY2" fmla="*/ 6202334 h 8037094"/>
              <a:gd name="connsiteX3" fmla="*/ 5818535 w 7653295"/>
              <a:gd name="connsiteY3" fmla="*/ 8037094 h 8037094"/>
              <a:gd name="connsiteX4" fmla="*/ 0 w 7653295"/>
              <a:gd name="connsiteY4" fmla="*/ 2218560 h 8037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3295" h="8037094">
                <a:moveTo>
                  <a:pt x="2218560" y="0"/>
                </a:moveTo>
                <a:lnTo>
                  <a:pt x="7653295" y="0"/>
                </a:lnTo>
                <a:lnTo>
                  <a:pt x="7653295" y="6202334"/>
                </a:lnTo>
                <a:lnTo>
                  <a:pt x="5818535" y="8037094"/>
                </a:lnTo>
                <a:lnTo>
                  <a:pt x="0" y="2218560"/>
                </a:lnTo>
                <a:close/>
              </a:path>
            </a:pathLst>
          </a:custGeom>
          <a:solidFill>
            <a:schemeClr val="tx1">
              <a:lumMod val="25000"/>
              <a:lumOff val="75000"/>
              <a:alpha val="50000"/>
            </a:schemeClr>
          </a:solidFill>
          <a:ln w="73025">
            <a:noFill/>
          </a:ln>
          <a:effectLst/>
        </p:spPr>
        <p:txBody>
          <a:bodyPr wrap="square" anchor="ctr" anchorCtr="0">
            <a:noAutofit/>
          </a:bodyPr>
          <a:lstStyle>
            <a:lvl1pPr marL="0" indent="0" algn="ctr">
              <a:buNone/>
              <a:defRPr>
                <a:solidFill>
                  <a:schemeClr val="tx1">
                    <a:lumMod val="50000"/>
                    <a:lumOff val="50000"/>
                  </a:schemeClr>
                </a:solidFill>
              </a:defRPr>
            </a:lvl1pPr>
          </a:lstStyle>
          <a:p>
            <a:endParaRPr lang="en-US" dirty="0"/>
          </a:p>
        </p:txBody>
      </p:sp>
      <p:sp>
        <p:nvSpPr>
          <p:cNvPr id="27" name="Text Placeholder 37">
            <a:extLst>
              <a:ext uri="{FF2B5EF4-FFF2-40B4-BE49-F238E27FC236}">
                <a16:creationId xmlns:a16="http://schemas.microsoft.com/office/drawing/2014/main" id="{F2153662-A29C-4576-B6EF-74CD0497718D}"/>
              </a:ext>
            </a:extLst>
          </p:cNvPr>
          <p:cNvSpPr>
            <a:spLocks noGrp="1"/>
          </p:cNvSpPr>
          <p:nvPr>
            <p:ph type="body" sz="quarter" idx="21" hasCustomPrompt="1"/>
          </p:nvPr>
        </p:nvSpPr>
        <p:spPr>
          <a:xfrm rot="2700000">
            <a:off x="10113676" y="12326849"/>
            <a:ext cx="6684341" cy="2681544"/>
          </a:xfrm>
        </p:spPr>
        <p:txBody>
          <a:bodyPr>
            <a:noAutofit/>
          </a:bodyPr>
          <a:lstStyle>
            <a:lvl1pPr marL="0" indent="0" algn="l">
              <a:buNone/>
              <a:defRPr lang="en-US" sz="13600" b="1" kern="1200" dirty="0">
                <a:ln w="73025">
                  <a:noFill/>
                </a:ln>
                <a:solidFill>
                  <a:schemeClr val="tx2"/>
                </a:solidFill>
                <a:effectLst/>
                <a:latin typeface="+mj-lt"/>
                <a:ea typeface="Cambria" panose="02040503050406030204" pitchFamily="18" charset="0"/>
                <a:cs typeface="SpeakPro" panose="020B0504020101020102" pitchFamily="34" charset="0"/>
              </a:defRPr>
            </a:lvl1pPr>
            <a:lvl2pPr marL="457200" indent="0" algn="r">
              <a:buNone/>
              <a:defRPr sz="4500"/>
            </a:lvl2pPr>
            <a:lvl3pPr marL="914400" indent="0" algn="r">
              <a:buNone/>
              <a:defRPr sz="4500"/>
            </a:lvl3pPr>
            <a:lvl4pPr marL="1371600" indent="0" algn="r">
              <a:buNone/>
              <a:defRPr sz="4500"/>
            </a:lvl4pPr>
            <a:lvl5pPr marL="1828800" indent="0" algn="r">
              <a:buNone/>
              <a:defRPr sz="4500"/>
            </a:lvl5pPr>
          </a:lstStyle>
          <a:p>
            <a:pPr lvl="0"/>
            <a:r>
              <a:rPr lang="en-US" dirty="0"/>
              <a:t>FOOD</a:t>
            </a:r>
          </a:p>
        </p:txBody>
      </p:sp>
      <p:sp>
        <p:nvSpPr>
          <p:cNvPr id="38" name="Text Placeholder 37">
            <a:extLst>
              <a:ext uri="{FF2B5EF4-FFF2-40B4-BE49-F238E27FC236}">
                <a16:creationId xmlns:a16="http://schemas.microsoft.com/office/drawing/2014/main" id="{5AA999A3-AC89-4704-B8E2-A6CE1D00BA39}"/>
              </a:ext>
            </a:extLst>
          </p:cNvPr>
          <p:cNvSpPr>
            <a:spLocks noGrp="1"/>
          </p:cNvSpPr>
          <p:nvPr>
            <p:ph type="body" sz="quarter" idx="20"/>
          </p:nvPr>
        </p:nvSpPr>
        <p:spPr>
          <a:xfrm rot="2700000">
            <a:off x="8764434" y="15181513"/>
            <a:ext cx="6684341" cy="2916397"/>
          </a:xfrm>
        </p:spPr>
        <p:txBody>
          <a:bodyPr>
            <a:normAutofit/>
          </a:bodyPr>
          <a:lstStyle>
            <a:lvl1pPr marL="0" indent="0" algn="l">
              <a:buNone/>
              <a:defRPr lang="en-US" sz="3500" b="0" kern="1200" dirty="0">
                <a:solidFill>
                  <a:schemeClr val="bg2"/>
                </a:solidFill>
                <a:latin typeface="+mn-lt"/>
                <a:ea typeface="+mn-ea"/>
                <a:cs typeface="+mn-cs"/>
              </a:defRPr>
            </a:lvl1pPr>
            <a:lvl2pPr marL="457200" indent="0" algn="r">
              <a:buNone/>
              <a:defRPr sz="4500"/>
            </a:lvl2pPr>
            <a:lvl3pPr marL="914400" indent="0" algn="r">
              <a:buNone/>
              <a:defRPr sz="4500"/>
            </a:lvl3pPr>
            <a:lvl4pPr marL="1371600" indent="0" algn="r">
              <a:buNone/>
              <a:defRPr sz="4500"/>
            </a:lvl4pPr>
            <a:lvl5pPr marL="1828800" indent="0" algn="r">
              <a:buNone/>
              <a:defRPr sz="4500"/>
            </a:lvl5pPr>
          </a:lstStyle>
          <a:p>
            <a:pPr lvl="0"/>
            <a:r>
              <a:rPr lang="en-US" dirty="0"/>
              <a:t>Click to edit Master text</a:t>
            </a:r>
          </a:p>
        </p:txBody>
      </p:sp>
      <p:sp>
        <p:nvSpPr>
          <p:cNvPr id="16" name="Picture Placeholder 2">
            <a:extLst>
              <a:ext uri="{FF2B5EF4-FFF2-40B4-BE49-F238E27FC236}">
                <a16:creationId xmlns:a16="http://schemas.microsoft.com/office/drawing/2014/main" id="{7263EA9A-DD00-4231-BF00-03BBE045A133}"/>
              </a:ext>
            </a:extLst>
          </p:cNvPr>
          <p:cNvSpPr>
            <a:spLocks noGrp="1"/>
          </p:cNvSpPr>
          <p:nvPr>
            <p:ph type="pic" sz="quarter" idx="16"/>
          </p:nvPr>
        </p:nvSpPr>
        <p:spPr>
          <a:xfrm>
            <a:off x="817809" y="12150968"/>
            <a:ext cx="7539532" cy="7539532"/>
          </a:xfrm>
          <a:prstGeom prst="diamond">
            <a:avLst/>
          </a:prstGeom>
          <a:solidFill>
            <a:schemeClr val="tx1">
              <a:lumMod val="25000"/>
              <a:lumOff val="75000"/>
              <a:alpha val="50000"/>
            </a:schemeClr>
          </a:solidFill>
          <a:ln w="73025">
            <a:solidFill>
              <a:schemeClr val="bg1"/>
            </a:solidFill>
          </a:ln>
          <a:effectLst/>
        </p:spPr>
        <p:txBody>
          <a:bodyPr anchor="ctr" anchorCtr="0"/>
          <a:lstStyle>
            <a:lvl1pPr marL="0" indent="0" algn="ctr">
              <a:buNone/>
              <a:defRPr>
                <a:solidFill>
                  <a:schemeClr val="tx1">
                    <a:lumMod val="50000"/>
                    <a:lumOff val="50000"/>
                  </a:schemeClr>
                </a:solidFill>
              </a:defRPr>
            </a:lvl1pPr>
          </a:lstStyle>
          <a:p>
            <a:endParaRPr lang="en-US" dirty="0"/>
          </a:p>
        </p:txBody>
      </p:sp>
      <p:sp>
        <p:nvSpPr>
          <p:cNvPr id="13" name="Title 12">
            <a:extLst>
              <a:ext uri="{FF2B5EF4-FFF2-40B4-BE49-F238E27FC236}">
                <a16:creationId xmlns:a16="http://schemas.microsoft.com/office/drawing/2014/main" id="{7DBC04E2-1768-4486-82C6-4CF8DD0E3E28}"/>
              </a:ext>
            </a:extLst>
          </p:cNvPr>
          <p:cNvSpPr>
            <a:spLocks noGrp="1"/>
          </p:cNvSpPr>
          <p:nvPr>
            <p:ph type="title" hasCustomPrompt="1"/>
          </p:nvPr>
        </p:nvSpPr>
        <p:spPr>
          <a:xfrm rot="2700000">
            <a:off x="10324615" y="9349642"/>
            <a:ext cx="6138862" cy="3401820"/>
          </a:xfrm>
        </p:spPr>
        <p:txBody>
          <a:bodyPr vert="horz" anchor="ctr" anchorCtr="1">
            <a:normAutofit/>
          </a:bodyPr>
          <a:lstStyle>
            <a:lvl1pPr algn="r">
              <a:lnSpc>
                <a:spcPct val="75000"/>
              </a:lnSpc>
              <a:defRPr lang="en-US" sz="13600" b="1" kern="1200" dirty="0">
                <a:ln w="73025">
                  <a:noFill/>
                </a:ln>
                <a:solidFill>
                  <a:schemeClr val="tx2"/>
                </a:solidFill>
                <a:effectLst/>
                <a:latin typeface="+mj-lt"/>
                <a:ea typeface="Cambria" panose="02040503050406030204" pitchFamily="18" charset="0"/>
                <a:cs typeface="SpeakPro" panose="020B0504020101020102" pitchFamily="34" charset="0"/>
              </a:defRPr>
            </a:lvl1pPr>
          </a:lstStyle>
          <a:p>
            <a:r>
              <a:rPr lang="en-US" dirty="0"/>
              <a:t>GOOD</a:t>
            </a:r>
          </a:p>
        </p:txBody>
      </p:sp>
      <p:sp>
        <p:nvSpPr>
          <p:cNvPr id="24" name="Picture Placeholder 2">
            <a:extLst>
              <a:ext uri="{FF2B5EF4-FFF2-40B4-BE49-F238E27FC236}">
                <a16:creationId xmlns:a16="http://schemas.microsoft.com/office/drawing/2014/main" id="{B2AF5FDA-000B-4644-8248-33CBF1217E71}"/>
              </a:ext>
            </a:extLst>
          </p:cNvPr>
          <p:cNvSpPr>
            <a:spLocks noGrp="1"/>
          </p:cNvSpPr>
          <p:nvPr>
            <p:ph type="pic" sz="quarter" idx="23"/>
          </p:nvPr>
        </p:nvSpPr>
        <p:spPr>
          <a:xfrm>
            <a:off x="3788507" y="3207841"/>
            <a:ext cx="7539532" cy="7539532"/>
          </a:xfrm>
          <a:prstGeom prst="diamond">
            <a:avLst/>
          </a:prstGeom>
          <a:solidFill>
            <a:schemeClr val="tx1">
              <a:lumMod val="25000"/>
              <a:lumOff val="75000"/>
              <a:alpha val="50000"/>
            </a:schemeClr>
          </a:solidFill>
          <a:ln w="73025">
            <a:solidFill>
              <a:schemeClr val="bg1"/>
            </a:solidFill>
          </a:ln>
          <a:effectLst/>
        </p:spPr>
        <p:txBody>
          <a:bodyPr anchor="ctr" anchorCtr="0"/>
          <a:lstStyle>
            <a:lvl1pPr marL="0" indent="0" algn="ctr">
              <a:buNone/>
              <a:defRPr>
                <a:solidFill>
                  <a:schemeClr val="tx1">
                    <a:lumMod val="50000"/>
                    <a:lumOff val="50000"/>
                  </a:schemeClr>
                </a:solidFill>
              </a:defRPr>
            </a:lvl1pPr>
          </a:lstStyle>
          <a:p>
            <a:endParaRPr lang="en-US" dirty="0"/>
          </a:p>
        </p:txBody>
      </p:sp>
    </p:spTree>
    <p:extLst>
      <p:ext uri="{BB962C8B-B14F-4D97-AF65-F5344CB8AC3E}">
        <p14:creationId xmlns:p14="http://schemas.microsoft.com/office/powerpoint/2010/main" val="4003839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14" name="Picture Placeholder 3">
            <a:extLst>
              <a:ext uri="{FF2B5EF4-FFF2-40B4-BE49-F238E27FC236}">
                <a16:creationId xmlns:a16="http://schemas.microsoft.com/office/drawing/2014/main" id="{EEF751C6-DE0E-48B6-A735-2A70A36C06A2}"/>
              </a:ext>
            </a:extLst>
          </p:cNvPr>
          <p:cNvSpPr>
            <a:spLocks noGrp="1"/>
          </p:cNvSpPr>
          <p:nvPr>
            <p:ph type="pic" sz="quarter" idx="11"/>
          </p:nvPr>
        </p:nvSpPr>
        <p:spPr>
          <a:xfrm>
            <a:off x="0" y="0"/>
            <a:ext cx="16459200" cy="21945600"/>
          </a:xfrm>
        </p:spPr>
        <p:txBody>
          <a:bodyPr anchor="ctr" anchorCtr="0"/>
          <a:lstStyle>
            <a:lvl1pPr marL="0" indent="0" algn="ctr">
              <a:buNone/>
              <a:defRPr/>
            </a:lvl1pPr>
          </a:lstStyle>
          <a:p>
            <a:endParaRPr lang="en-US" dirty="0"/>
          </a:p>
        </p:txBody>
      </p:sp>
      <p:sp>
        <p:nvSpPr>
          <p:cNvPr id="16" name="Text Placeholder 17">
            <a:extLst>
              <a:ext uri="{FF2B5EF4-FFF2-40B4-BE49-F238E27FC236}">
                <a16:creationId xmlns:a16="http://schemas.microsoft.com/office/drawing/2014/main" id="{74D2CD46-7919-46AF-9CFE-600254DC62B2}"/>
              </a:ext>
            </a:extLst>
          </p:cNvPr>
          <p:cNvSpPr>
            <a:spLocks noGrp="1"/>
          </p:cNvSpPr>
          <p:nvPr>
            <p:ph type="body" sz="quarter" idx="14" hasCustomPrompt="1"/>
          </p:nvPr>
        </p:nvSpPr>
        <p:spPr>
          <a:xfrm>
            <a:off x="1353238" y="9823669"/>
            <a:ext cx="14047180" cy="7067698"/>
          </a:xfrm>
          <a:ln>
            <a:noFill/>
          </a:ln>
        </p:spPr>
        <p:txBody>
          <a:bodyPr lIns="360000" tIns="360000" rIns="360000" bIns="360000" anchor="ctr" anchorCtr="0">
            <a:noAutofit/>
          </a:bodyPr>
          <a:lstStyle>
            <a:lvl1pPr marL="0" indent="0" algn="ctr">
              <a:lnSpc>
                <a:spcPct val="100000"/>
              </a:lnSpc>
              <a:buNone/>
              <a:defRPr lang="en-US" sz="36800" kern="1200" spc="800" baseline="0" dirty="0">
                <a:ln w="73025">
                  <a:noFill/>
                </a:ln>
                <a:solidFill>
                  <a:schemeClr val="bg1"/>
                </a:solidFill>
                <a:effectLst>
                  <a:outerShdw blurRad="76200" dist="63500" dir="2700000" algn="tl" rotWithShape="0">
                    <a:schemeClr val="tx2">
                      <a:lumMod val="50000"/>
                      <a:alpha val="35000"/>
                    </a:schemeClr>
                  </a:outerShdw>
                </a:effectLst>
                <a:latin typeface="+mj-lt"/>
                <a:ea typeface="+mj-ea"/>
                <a:cs typeface="+mj-cs"/>
              </a:defRPr>
            </a:lvl1pPr>
            <a:lvl2pPr algn="ctr">
              <a:defRPr/>
            </a:lvl2pPr>
            <a:lvl3pPr algn="ctr">
              <a:defRPr/>
            </a:lvl3pPr>
            <a:lvl4pPr algn="ctr">
              <a:defRPr/>
            </a:lvl4pPr>
            <a:lvl5pPr algn="ctr">
              <a:defRPr/>
            </a:lvl5pPr>
          </a:lstStyle>
          <a:p>
            <a:pPr lvl="0"/>
            <a:r>
              <a:rPr lang="en-US" dirty="0"/>
              <a:t>LOVE</a:t>
            </a:r>
          </a:p>
        </p:txBody>
      </p:sp>
      <p:sp>
        <p:nvSpPr>
          <p:cNvPr id="15" name="Text Placeholder 17">
            <a:extLst>
              <a:ext uri="{FF2B5EF4-FFF2-40B4-BE49-F238E27FC236}">
                <a16:creationId xmlns:a16="http://schemas.microsoft.com/office/drawing/2014/main" id="{8C3F5F91-E9AD-4F2E-B4B1-2545BFBA0520}"/>
              </a:ext>
            </a:extLst>
          </p:cNvPr>
          <p:cNvSpPr>
            <a:spLocks noGrp="1"/>
          </p:cNvSpPr>
          <p:nvPr>
            <p:ph type="body" sz="quarter" idx="13"/>
          </p:nvPr>
        </p:nvSpPr>
        <p:spPr>
          <a:xfrm>
            <a:off x="2044800" y="1664891"/>
            <a:ext cx="12369600" cy="2012400"/>
          </a:xfrm>
          <a:ln>
            <a:noFill/>
          </a:ln>
        </p:spPr>
        <p:txBody>
          <a:bodyPr lIns="360000" tIns="360000" rIns="360000" bIns="360000" anchor="ctr" anchorCtr="0">
            <a:noAutofit/>
          </a:bodyPr>
          <a:lstStyle>
            <a:lvl1pPr marL="0" indent="0" algn="ctr">
              <a:lnSpc>
                <a:spcPct val="100000"/>
              </a:lnSpc>
              <a:buNone/>
              <a:defRPr sz="6800">
                <a:solidFill>
                  <a:schemeClr val="bg2"/>
                </a:solidFill>
                <a:latin typeface="+mn-lt"/>
              </a:defRPr>
            </a:lvl1pPr>
            <a:lvl2pPr algn="ctr">
              <a:defRPr/>
            </a:lvl2pPr>
            <a:lvl3pPr algn="ctr">
              <a:defRPr/>
            </a:lvl3pPr>
            <a:lvl4pPr algn="ctr">
              <a:defRPr/>
            </a:lvl4pPr>
            <a:lvl5pPr algn="ctr">
              <a:defRPr/>
            </a:lvl5pPr>
          </a:lstStyle>
          <a:p>
            <a:pPr lvl="0"/>
            <a:endParaRPr lang="en-US" dirty="0"/>
          </a:p>
        </p:txBody>
      </p:sp>
      <p:sp>
        <p:nvSpPr>
          <p:cNvPr id="18" name="Text Placeholder 17">
            <a:extLst>
              <a:ext uri="{FF2B5EF4-FFF2-40B4-BE49-F238E27FC236}">
                <a16:creationId xmlns:a16="http://schemas.microsoft.com/office/drawing/2014/main" id="{AC168B70-C883-4F02-9AA1-75CEEC672701}"/>
              </a:ext>
            </a:extLst>
          </p:cNvPr>
          <p:cNvSpPr>
            <a:spLocks noGrp="1"/>
          </p:cNvSpPr>
          <p:nvPr>
            <p:ph type="body" sz="quarter" idx="10"/>
          </p:nvPr>
        </p:nvSpPr>
        <p:spPr>
          <a:xfrm>
            <a:off x="0" y="18248008"/>
            <a:ext cx="16459200" cy="1904400"/>
          </a:xfrm>
          <a:solidFill>
            <a:schemeClr val="bg2">
              <a:alpha val="40000"/>
            </a:schemeClr>
          </a:solidFill>
          <a:ln>
            <a:noFill/>
          </a:ln>
        </p:spPr>
        <p:txBody>
          <a:bodyPr lIns="360000" tIns="360000" rIns="360000" bIns="180000" anchor="ctr" anchorCtr="0">
            <a:normAutofit/>
          </a:bodyPr>
          <a:lstStyle>
            <a:lvl1pPr marL="0" indent="0" algn="ctr">
              <a:lnSpc>
                <a:spcPct val="100000"/>
              </a:lnSpc>
              <a:buNone/>
              <a:defRPr sz="6000">
                <a:solidFill>
                  <a:schemeClr val="bg1"/>
                </a:solidFill>
              </a:defRPr>
            </a:lvl1pPr>
            <a:lvl2pPr algn="ctr">
              <a:defRPr/>
            </a:lvl2pPr>
            <a:lvl3pPr algn="ctr">
              <a:defRPr/>
            </a:lvl3pPr>
            <a:lvl4pPr algn="ctr">
              <a:defRPr/>
            </a:lvl4pPr>
            <a:lvl5pPr algn="ctr">
              <a:defRPr/>
            </a:lvl5pPr>
          </a:lstStyle>
          <a:p>
            <a:pPr lvl="0"/>
            <a:endParaRPr lang="en-US" dirty="0"/>
          </a:p>
        </p:txBody>
      </p:sp>
      <p:sp>
        <p:nvSpPr>
          <p:cNvPr id="2" name="Title 1">
            <a:extLst>
              <a:ext uri="{FF2B5EF4-FFF2-40B4-BE49-F238E27FC236}">
                <a16:creationId xmlns:a16="http://schemas.microsoft.com/office/drawing/2014/main" id="{9364D869-8470-413B-B1AE-BD044E59CEE3}"/>
              </a:ext>
            </a:extLst>
          </p:cNvPr>
          <p:cNvSpPr>
            <a:spLocks noGrp="1"/>
          </p:cNvSpPr>
          <p:nvPr>
            <p:ph type="ctrTitle" hasCustomPrompt="1"/>
          </p:nvPr>
        </p:nvSpPr>
        <p:spPr>
          <a:xfrm>
            <a:off x="-1" y="5053426"/>
            <a:ext cx="16459199" cy="7591852"/>
          </a:xfrm>
          <a:noFill/>
        </p:spPr>
        <p:txBody>
          <a:bodyPr lIns="792000" tIns="180000" rIns="720000" bIns="180000" anchor="ctr" anchorCtr="0">
            <a:normAutofit/>
          </a:bodyPr>
          <a:lstStyle>
            <a:lvl1pPr algn="ctr">
              <a:lnSpc>
                <a:spcPct val="85000"/>
              </a:lnSpc>
              <a:defRPr sz="36800" spc="800" baseline="0">
                <a:ln w="73025">
                  <a:noFill/>
                </a:ln>
                <a:solidFill>
                  <a:schemeClr val="bg1"/>
                </a:solidFill>
                <a:effectLst>
                  <a:outerShdw blurRad="76200" dist="63500" dir="2700000" algn="tl" rotWithShape="0">
                    <a:schemeClr val="tx2">
                      <a:lumMod val="50000"/>
                      <a:alpha val="35000"/>
                    </a:schemeClr>
                  </a:outerShdw>
                </a:effectLst>
                <a:latin typeface="+mj-lt"/>
              </a:defRPr>
            </a:lvl1pPr>
          </a:lstStyle>
          <a:p>
            <a:r>
              <a:rPr lang="en-US" dirty="0"/>
              <a:t>BAKE</a:t>
            </a:r>
          </a:p>
        </p:txBody>
      </p:sp>
      <p:sp>
        <p:nvSpPr>
          <p:cNvPr id="21" name="Text Placeholder 17">
            <a:extLst>
              <a:ext uri="{FF2B5EF4-FFF2-40B4-BE49-F238E27FC236}">
                <a16:creationId xmlns:a16="http://schemas.microsoft.com/office/drawing/2014/main" id="{1BA23F7F-6A85-4885-AB12-669CC19ABF82}"/>
              </a:ext>
            </a:extLst>
          </p:cNvPr>
          <p:cNvSpPr>
            <a:spLocks noGrp="1"/>
          </p:cNvSpPr>
          <p:nvPr>
            <p:ph type="body" sz="quarter" idx="12" hasCustomPrompt="1"/>
          </p:nvPr>
        </p:nvSpPr>
        <p:spPr>
          <a:xfrm>
            <a:off x="6537960" y="10014397"/>
            <a:ext cx="3383280" cy="1727173"/>
          </a:xfrm>
          <a:ln>
            <a:noFill/>
          </a:ln>
        </p:spPr>
        <p:txBody>
          <a:bodyPr lIns="360000" tIns="360000" rIns="360000" bIns="360000" anchor="ctr" anchorCtr="0">
            <a:noAutofit/>
          </a:bodyPr>
          <a:lstStyle>
            <a:lvl1pPr marL="0" indent="0" algn="ctr">
              <a:lnSpc>
                <a:spcPct val="100000"/>
              </a:lnSpc>
              <a:buNone/>
              <a:defRPr sz="6800">
                <a:solidFill>
                  <a:schemeClr val="bg2"/>
                </a:solidFill>
                <a:latin typeface="+mn-lt"/>
              </a:defRPr>
            </a:lvl1pPr>
            <a:lvl2pPr algn="ctr">
              <a:defRPr/>
            </a:lvl2pPr>
            <a:lvl3pPr algn="ctr">
              <a:defRPr/>
            </a:lvl3pPr>
            <a:lvl4pPr algn="ctr">
              <a:defRPr/>
            </a:lvl4pPr>
            <a:lvl5pPr algn="ctr">
              <a:defRPr/>
            </a:lvl5pPr>
          </a:lstStyle>
          <a:p>
            <a:pPr lvl="0"/>
            <a:r>
              <a:rPr lang="en-US" dirty="0"/>
              <a:t>WITH</a:t>
            </a:r>
          </a:p>
        </p:txBody>
      </p:sp>
    </p:spTree>
    <p:extLst>
      <p:ext uri="{BB962C8B-B14F-4D97-AF65-F5344CB8AC3E}">
        <p14:creationId xmlns:p14="http://schemas.microsoft.com/office/powerpoint/2010/main" val="583954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4" name="Picture Placeholder 3">
            <a:extLst>
              <a:ext uri="{FF2B5EF4-FFF2-40B4-BE49-F238E27FC236}">
                <a16:creationId xmlns:a16="http://schemas.microsoft.com/office/drawing/2014/main" id="{4E2BBE1A-E2CB-4738-8FCA-0978964115C4}"/>
              </a:ext>
            </a:extLst>
          </p:cNvPr>
          <p:cNvSpPr>
            <a:spLocks noGrp="1"/>
          </p:cNvSpPr>
          <p:nvPr>
            <p:ph type="pic" sz="quarter" idx="12"/>
          </p:nvPr>
        </p:nvSpPr>
        <p:spPr>
          <a:xfrm>
            <a:off x="0" y="0"/>
            <a:ext cx="16459200" cy="21945600"/>
          </a:xfrm>
        </p:spPr>
        <p:txBody>
          <a:bodyPr anchor="ctr" anchorCtr="0"/>
          <a:lstStyle>
            <a:lvl1pPr marL="0" indent="0" algn="ctr">
              <a:buNone/>
              <a:defRPr/>
            </a:lvl1pPr>
          </a:lstStyle>
          <a:p>
            <a:endParaRPr lang="en-US"/>
          </a:p>
        </p:txBody>
      </p:sp>
      <p:sp>
        <p:nvSpPr>
          <p:cNvPr id="2" name="Title 1">
            <a:extLst>
              <a:ext uri="{FF2B5EF4-FFF2-40B4-BE49-F238E27FC236}">
                <a16:creationId xmlns:a16="http://schemas.microsoft.com/office/drawing/2014/main" id="{E3D6AE27-12F6-41A8-B0AD-5CC29E60224F}"/>
              </a:ext>
            </a:extLst>
          </p:cNvPr>
          <p:cNvSpPr>
            <a:spLocks noGrp="1"/>
          </p:cNvSpPr>
          <p:nvPr>
            <p:ph type="title" hasCustomPrompt="1"/>
          </p:nvPr>
        </p:nvSpPr>
        <p:spPr>
          <a:xfrm>
            <a:off x="1977735" y="1502452"/>
            <a:ext cx="12503731" cy="6700422"/>
          </a:xfrm>
          <a:ln w="73025" cap="sq">
            <a:noFill/>
            <a:miter lim="800000"/>
          </a:ln>
        </p:spPr>
        <p:txBody>
          <a:bodyPr lIns="720000" tIns="720000" rIns="720000" bIns="720000">
            <a:noAutofit/>
          </a:bodyPr>
          <a:lstStyle>
            <a:lvl1pPr algn="ctr">
              <a:lnSpc>
                <a:spcPct val="85000"/>
              </a:lnSpc>
              <a:defRPr sz="11000" b="1">
                <a:solidFill>
                  <a:schemeClr val="bg1"/>
                </a:solidFill>
                <a:latin typeface="+mj-lt"/>
                <a:ea typeface="Verdana" panose="020B0604030504040204" pitchFamily="34" charset="0"/>
                <a:cs typeface="Arial" panose="020B0604020202020204" pitchFamily="34" charset="0"/>
              </a:defRPr>
            </a:lvl1pPr>
          </a:lstStyle>
          <a:p>
            <a:r>
              <a:rPr lang="en-US" dirty="0"/>
              <a:t>GOOD FOOD ENDS WITH GOOD TALK</a:t>
            </a:r>
          </a:p>
        </p:txBody>
      </p:sp>
      <p:sp>
        <p:nvSpPr>
          <p:cNvPr id="57" name="Text Placeholder 56">
            <a:extLst>
              <a:ext uri="{FF2B5EF4-FFF2-40B4-BE49-F238E27FC236}">
                <a16:creationId xmlns:a16="http://schemas.microsoft.com/office/drawing/2014/main" id="{05F61ADD-2C7D-48A7-8AA9-D90598568B37}"/>
              </a:ext>
            </a:extLst>
          </p:cNvPr>
          <p:cNvSpPr>
            <a:spLocks noGrp="1"/>
          </p:cNvSpPr>
          <p:nvPr>
            <p:ph type="body" sz="quarter" idx="10" hasCustomPrompt="1"/>
          </p:nvPr>
        </p:nvSpPr>
        <p:spPr>
          <a:xfrm>
            <a:off x="11212550" y="722678"/>
            <a:ext cx="905711" cy="548430"/>
          </a:xfrm>
        </p:spPr>
        <p:txBody>
          <a:bodyPr anchor="ctr" anchorCtr="0">
            <a:noAutofit/>
          </a:bodyPr>
          <a:lstStyle>
            <a:lvl1pPr marL="0" indent="0" algn="l">
              <a:buNone/>
              <a:defRPr sz="2600">
                <a:solidFill>
                  <a:schemeClr val="bg1">
                    <a:lumMod val="85000"/>
                  </a:schemeClr>
                </a:solidFill>
              </a:defRPr>
            </a:lvl1pPr>
          </a:lstStyle>
          <a:p>
            <a:pPr lvl="0"/>
            <a:r>
              <a:rPr lang="en-US" dirty="0"/>
              <a:t>REC</a:t>
            </a:r>
          </a:p>
        </p:txBody>
      </p:sp>
      <p:sp>
        <p:nvSpPr>
          <p:cNvPr id="61" name="Text Placeholder 60">
            <a:extLst>
              <a:ext uri="{FF2B5EF4-FFF2-40B4-BE49-F238E27FC236}">
                <a16:creationId xmlns:a16="http://schemas.microsoft.com/office/drawing/2014/main" id="{89922BFE-A997-44C5-93B5-DA3F4D7EAC08}"/>
              </a:ext>
            </a:extLst>
          </p:cNvPr>
          <p:cNvSpPr>
            <a:spLocks noGrp="1"/>
          </p:cNvSpPr>
          <p:nvPr>
            <p:ph type="body" sz="quarter" idx="11"/>
          </p:nvPr>
        </p:nvSpPr>
        <p:spPr>
          <a:xfrm>
            <a:off x="4206933" y="14939632"/>
            <a:ext cx="8045334" cy="4932000"/>
          </a:xfrm>
          <a:solidFill>
            <a:schemeClr val="tx1">
              <a:alpha val="50000"/>
            </a:schemeClr>
          </a:solidFill>
        </p:spPr>
        <p:txBody>
          <a:bodyPr lIns="720000" rIns="720000" anchor="ctr" anchorCtr="0">
            <a:noAutofit/>
          </a:bodyPr>
          <a:lstStyle>
            <a:lvl1pPr marL="0" indent="0" algn="ctr">
              <a:buNone/>
              <a:defRPr sz="5000">
                <a:solidFill>
                  <a:schemeClr val="bg1"/>
                </a:solidFill>
                <a:latin typeface="+mn-lt"/>
              </a:defRPr>
            </a:lvl1pPr>
            <a:lvl2pPr marL="457200" indent="0" algn="ctr">
              <a:buNone/>
              <a:defRPr sz="4800">
                <a:solidFill>
                  <a:schemeClr val="bg1"/>
                </a:solidFill>
              </a:defRPr>
            </a:lvl2pPr>
            <a:lvl3pPr marL="914400" indent="0" algn="ctr">
              <a:buNone/>
              <a:defRPr sz="4800">
                <a:solidFill>
                  <a:schemeClr val="bg1"/>
                </a:solidFill>
              </a:defRPr>
            </a:lvl3pPr>
            <a:lvl4pPr marL="1371600" indent="0" algn="ctr">
              <a:buNone/>
              <a:defRPr sz="4800">
                <a:solidFill>
                  <a:schemeClr val="bg1"/>
                </a:solidFill>
              </a:defRPr>
            </a:lvl4pPr>
            <a:lvl5pPr marL="1828800" indent="0" algn="ctr">
              <a:buNone/>
              <a:defRPr sz="4800">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201272568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C138E9-1818-440B-BCD8-E0288491423A}"/>
              </a:ext>
            </a:extLst>
          </p:cNvPr>
          <p:cNvSpPr>
            <a:spLocks noGrp="1"/>
          </p:cNvSpPr>
          <p:nvPr>
            <p:ph type="title"/>
          </p:nvPr>
        </p:nvSpPr>
        <p:spPr>
          <a:xfrm>
            <a:off x="1131888" y="1168400"/>
            <a:ext cx="14195425" cy="42418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CFCCE3-E839-4E61-ADE7-691317C01E21}"/>
              </a:ext>
            </a:extLst>
          </p:cNvPr>
          <p:cNvSpPr>
            <a:spLocks noGrp="1"/>
          </p:cNvSpPr>
          <p:nvPr>
            <p:ph type="body" idx="1"/>
          </p:nvPr>
        </p:nvSpPr>
        <p:spPr>
          <a:xfrm>
            <a:off x="1131888" y="5842000"/>
            <a:ext cx="14195425" cy="13923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00455A-3F59-412F-A7C3-C2B66CD9049A}"/>
              </a:ext>
            </a:extLst>
          </p:cNvPr>
          <p:cNvSpPr>
            <a:spLocks noGrp="1"/>
          </p:cNvSpPr>
          <p:nvPr>
            <p:ph type="dt" sz="half" idx="2"/>
          </p:nvPr>
        </p:nvSpPr>
        <p:spPr>
          <a:xfrm>
            <a:off x="1131888" y="20340638"/>
            <a:ext cx="3703637" cy="1168400"/>
          </a:xfrm>
          <a:prstGeom prst="rect">
            <a:avLst/>
          </a:prstGeom>
        </p:spPr>
        <p:txBody>
          <a:bodyPr vert="horz" lIns="91440" tIns="45720" rIns="91440" bIns="45720" rtlCol="0" anchor="ctr"/>
          <a:lstStyle>
            <a:lvl1pPr algn="l">
              <a:defRPr sz="1200">
                <a:solidFill>
                  <a:schemeClr val="tx1">
                    <a:tint val="75000"/>
                  </a:schemeClr>
                </a:solidFill>
              </a:defRPr>
            </a:lvl1pPr>
          </a:lstStyle>
          <a:p>
            <a:fld id="{56DCF338-1477-4B5A-AA4D-20E47BA041C6}" type="datetimeFigureOut">
              <a:rPr lang="en-US" smtClean="0"/>
              <a:t>5/20/2026</a:t>
            </a:fld>
            <a:endParaRPr lang="en-US"/>
          </a:p>
        </p:txBody>
      </p:sp>
      <p:sp>
        <p:nvSpPr>
          <p:cNvPr id="5" name="Footer Placeholder 4">
            <a:extLst>
              <a:ext uri="{FF2B5EF4-FFF2-40B4-BE49-F238E27FC236}">
                <a16:creationId xmlns:a16="http://schemas.microsoft.com/office/drawing/2014/main" id="{8266A774-6A13-4D3C-8F29-811FDE24E7D4}"/>
              </a:ext>
            </a:extLst>
          </p:cNvPr>
          <p:cNvSpPr>
            <a:spLocks noGrp="1"/>
          </p:cNvSpPr>
          <p:nvPr>
            <p:ph type="ftr" sz="quarter" idx="3"/>
          </p:nvPr>
        </p:nvSpPr>
        <p:spPr>
          <a:xfrm>
            <a:off x="5451475" y="20340638"/>
            <a:ext cx="5556250" cy="11684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BC9B00C-A40D-4C02-B065-F16BB4E3F1A8}"/>
              </a:ext>
            </a:extLst>
          </p:cNvPr>
          <p:cNvSpPr>
            <a:spLocks noGrp="1"/>
          </p:cNvSpPr>
          <p:nvPr>
            <p:ph type="sldNum" sz="quarter" idx="4"/>
          </p:nvPr>
        </p:nvSpPr>
        <p:spPr>
          <a:xfrm>
            <a:off x="11623675" y="20340638"/>
            <a:ext cx="3703638" cy="1168400"/>
          </a:xfrm>
          <a:prstGeom prst="rect">
            <a:avLst/>
          </a:prstGeom>
        </p:spPr>
        <p:txBody>
          <a:bodyPr vert="horz" lIns="91440" tIns="45720" rIns="91440" bIns="45720" rtlCol="0" anchor="ctr"/>
          <a:lstStyle>
            <a:lvl1pPr algn="r">
              <a:defRPr sz="1200">
                <a:solidFill>
                  <a:schemeClr val="tx1">
                    <a:tint val="75000"/>
                  </a:schemeClr>
                </a:solidFill>
              </a:defRPr>
            </a:lvl1pPr>
          </a:lstStyle>
          <a:p>
            <a:fld id="{EBE2576E-C3E1-40C4-A054-7F2B363D65CA}" type="slidenum">
              <a:rPr lang="en-US" smtClean="0"/>
              <a:t>‹#›</a:t>
            </a:fld>
            <a:endParaRPr lang="en-US"/>
          </a:p>
        </p:txBody>
      </p:sp>
    </p:spTree>
    <p:extLst>
      <p:ext uri="{BB962C8B-B14F-4D97-AF65-F5344CB8AC3E}">
        <p14:creationId xmlns:p14="http://schemas.microsoft.com/office/powerpoint/2010/main" val="2630690391"/>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B5CD26-244A-4E38-B2F5-796C9F410CBF}"/>
              </a:ext>
            </a:extLst>
          </p:cNvPr>
          <p:cNvSpPr>
            <a:spLocks noGrp="1"/>
          </p:cNvSpPr>
          <p:nvPr>
            <p:ph type="title"/>
          </p:nvPr>
        </p:nvSpPr>
        <p:spPr>
          <a:xfrm>
            <a:off x="1131888" y="1168400"/>
            <a:ext cx="14195425" cy="42418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BEE8848-E79B-4042-BE8B-5B5BF0729C10}"/>
              </a:ext>
            </a:extLst>
          </p:cNvPr>
          <p:cNvSpPr>
            <a:spLocks noGrp="1"/>
          </p:cNvSpPr>
          <p:nvPr>
            <p:ph type="body" idx="1"/>
          </p:nvPr>
        </p:nvSpPr>
        <p:spPr>
          <a:xfrm>
            <a:off x="1131888" y="5842000"/>
            <a:ext cx="14195425" cy="13923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EE3925-53EA-49CE-8C6F-4D31F5BB8B9E}"/>
              </a:ext>
            </a:extLst>
          </p:cNvPr>
          <p:cNvSpPr>
            <a:spLocks noGrp="1"/>
          </p:cNvSpPr>
          <p:nvPr>
            <p:ph type="dt" sz="half" idx="2"/>
          </p:nvPr>
        </p:nvSpPr>
        <p:spPr>
          <a:xfrm>
            <a:off x="1131888" y="20340638"/>
            <a:ext cx="3703637" cy="1168400"/>
          </a:xfrm>
          <a:prstGeom prst="rect">
            <a:avLst/>
          </a:prstGeom>
        </p:spPr>
        <p:txBody>
          <a:bodyPr vert="horz" lIns="91440" tIns="45720" rIns="91440" bIns="45720" rtlCol="0" anchor="ctr"/>
          <a:lstStyle>
            <a:lvl1pPr algn="l">
              <a:defRPr sz="1200">
                <a:solidFill>
                  <a:schemeClr val="tx1">
                    <a:tint val="75000"/>
                  </a:schemeClr>
                </a:solidFill>
              </a:defRPr>
            </a:lvl1pPr>
          </a:lstStyle>
          <a:p>
            <a:fld id="{97BF5333-6182-4AF0-80F0-79A88DB9A798}" type="datetimeFigureOut">
              <a:rPr lang="en-US" smtClean="0"/>
              <a:t>5/20/2026</a:t>
            </a:fld>
            <a:endParaRPr lang="en-US"/>
          </a:p>
        </p:txBody>
      </p:sp>
      <p:sp>
        <p:nvSpPr>
          <p:cNvPr id="5" name="Footer Placeholder 4">
            <a:extLst>
              <a:ext uri="{FF2B5EF4-FFF2-40B4-BE49-F238E27FC236}">
                <a16:creationId xmlns:a16="http://schemas.microsoft.com/office/drawing/2014/main" id="{54158385-D464-48C6-8F67-1DA1C32145FF}"/>
              </a:ext>
            </a:extLst>
          </p:cNvPr>
          <p:cNvSpPr>
            <a:spLocks noGrp="1"/>
          </p:cNvSpPr>
          <p:nvPr>
            <p:ph type="ftr" sz="quarter" idx="3"/>
          </p:nvPr>
        </p:nvSpPr>
        <p:spPr>
          <a:xfrm>
            <a:off x="5451475" y="20340638"/>
            <a:ext cx="5556250" cy="11684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444F5EB-7616-4F54-91DF-136FD84FAA16}"/>
              </a:ext>
            </a:extLst>
          </p:cNvPr>
          <p:cNvSpPr>
            <a:spLocks noGrp="1"/>
          </p:cNvSpPr>
          <p:nvPr>
            <p:ph type="sldNum" sz="quarter" idx="4"/>
          </p:nvPr>
        </p:nvSpPr>
        <p:spPr>
          <a:xfrm>
            <a:off x="11623675" y="20340638"/>
            <a:ext cx="3703638" cy="1168400"/>
          </a:xfrm>
          <a:prstGeom prst="rect">
            <a:avLst/>
          </a:prstGeom>
        </p:spPr>
        <p:txBody>
          <a:bodyPr vert="horz" lIns="91440" tIns="45720" rIns="91440" bIns="45720" rtlCol="0" anchor="ctr"/>
          <a:lstStyle>
            <a:lvl1pPr algn="r">
              <a:defRPr sz="1200">
                <a:solidFill>
                  <a:schemeClr val="tx1">
                    <a:tint val="75000"/>
                  </a:schemeClr>
                </a:solidFill>
              </a:defRPr>
            </a:lvl1pPr>
          </a:lstStyle>
          <a:p>
            <a:fld id="{7055FADD-DF72-456A-BB7A-878CC9C0C17B}" type="slidenum">
              <a:rPr lang="en-US" smtClean="0"/>
              <a:t>‹#›</a:t>
            </a:fld>
            <a:endParaRPr lang="en-US"/>
          </a:p>
        </p:txBody>
      </p:sp>
    </p:spTree>
    <p:extLst>
      <p:ext uri="{BB962C8B-B14F-4D97-AF65-F5344CB8AC3E}">
        <p14:creationId xmlns:p14="http://schemas.microsoft.com/office/powerpoint/2010/main" val="2168249761"/>
      </p:ext>
    </p:extLst>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D57E67-F47C-4E3F-9631-9796480CF401}"/>
              </a:ext>
            </a:extLst>
          </p:cNvPr>
          <p:cNvSpPr>
            <a:spLocks noGrp="1"/>
          </p:cNvSpPr>
          <p:nvPr>
            <p:ph type="title"/>
          </p:nvPr>
        </p:nvSpPr>
        <p:spPr>
          <a:xfrm>
            <a:off x="1131888" y="1168400"/>
            <a:ext cx="14195425" cy="42418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EE2ADAB-BF86-43D6-B5E9-C5BCE39E7C30}"/>
              </a:ext>
            </a:extLst>
          </p:cNvPr>
          <p:cNvSpPr>
            <a:spLocks noGrp="1"/>
          </p:cNvSpPr>
          <p:nvPr>
            <p:ph type="body" idx="1"/>
          </p:nvPr>
        </p:nvSpPr>
        <p:spPr>
          <a:xfrm>
            <a:off x="1131888" y="5842000"/>
            <a:ext cx="14195425" cy="13923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36209-D2A9-4851-8ABB-A1DDCAA3AFF1}"/>
              </a:ext>
            </a:extLst>
          </p:cNvPr>
          <p:cNvSpPr>
            <a:spLocks noGrp="1"/>
          </p:cNvSpPr>
          <p:nvPr>
            <p:ph type="dt" sz="half" idx="2"/>
          </p:nvPr>
        </p:nvSpPr>
        <p:spPr>
          <a:xfrm>
            <a:off x="1131888" y="20340638"/>
            <a:ext cx="3703637" cy="1168400"/>
          </a:xfrm>
          <a:prstGeom prst="rect">
            <a:avLst/>
          </a:prstGeom>
        </p:spPr>
        <p:txBody>
          <a:bodyPr vert="horz" lIns="91440" tIns="45720" rIns="91440" bIns="45720" rtlCol="0" anchor="ctr"/>
          <a:lstStyle>
            <a:lvl1pPr algn="l">
              <a:defRPr sz="1200">
                <a:solidFill>
                  <a:schemeClr val="tx1">
                    <a:tint val="75000"/>
                  </a:schemeClr>
                </a:solidFill>
              </a:defRPr>
            </a:lvl1pPr>
          </a:lstStyle>
          <a:p>
            <a:fld id="{80D36208-A0C7-4B5A-B09A-D663A7DBB8DD}" type="datetimeFigureOut">
              <a:rPr lang="en-US" smtClean="0"/>
              <a:t>5/20/2026</a:t>
            </a:fld>
            <a:endParaRPr lang="en-US"/>
          </a:p>
        </p:txBody>
      </p:sp>
      <p:sp>
        <p:nvSpPr>
          <p:cNvPr id="5" name="Footer Placeholder 4">
            <a:extLst>
              <a:ext uri="{FF2B5EF4-FFF2-40B4-BE49-F238E27FC236}">
                <a16:creationId xmlns:a16="http://schemas.microsoft.com/office/drawing/2014/main" id="{546EA62E-8D03-4244-832B-20D461EB843F}"/>
              </a:ext>
            </a:extLst>
          </p:cNvPr>
          <p:cNvSpPr>
            <a:spLocks noGrp="1"/>
          </p:cNvSpPr>
          <p:nvPr>
            <p:ph type="ftr" sz="quarter" idx="3"/>
          </p:nvPr>
        </p:nvSpPr>
        <p:spPr>
          <a:xfrm>
            <a:off x="5451475" y="20340638"/>
            <a:ext cx="5556250" cy="11684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54DF16-4798-48C2-990D-E2D2401C4139}"/>
              </a:ext>
            </a:extLst>
          </p:cNvPr>
          <p:cNvSpPr>
            <a:spLocks noGrp="1"/>
          </p:cNvSpPr>
          <p:nvPr>
            <p:ph type="sldNum" sz="quarter" idx="4"/>
          </p:nvPr>
        </p:nvSpPr>
        <p:spPr>
          <a:xfrm>
            <a:off x="11623675" y="20340638"/>
            <a:ext cx="3703638" cy="1168400"/>
          </a:xfrm>
          <a:prstGeom prst="rect">
            <a:avLst/>
          </a:prstGeom>
        </p:spPr>
        <p:txBody>
          <a:bodyPr vert="horz" lIns="91440" tIns="45720" rIns="91440" bIns="45720" rtlCol="0" anchor="ctr"/>
          <a:lstStyle>
            <a:lvl1pPr algn="r">
              <a:defRPr sz="1200">
                <a:solidFill>
                  <a:schemeClr val="tx1">
                    <a:tint val="75000"/>
                  </a:schemeClr>
                </a:solidFill>
              </a:defRPr>
            </a:lvl1pPr>
          </a:lstStyle>
          <a:p>
            <a:fld id="{75B81E0A-DFED-40DF-B828-D756438DCBA7}" type="slidenum">
              <a:rPr lang="en-US" smtClean="0"/>
              <a:t>‹#›</a:t>
            </a:fld>
            <a:endParaRPr lang="en-US"/>
          </a:p>
        </p:txBody>
      </p:sp>
    </p:spTree>
    <p:extLst>
      <p:ext uri="{BB962C8B-B14F-4D97-AF65-F5344CB8AC3E}">
        <p14:creationId xmlns:p14="http://schemas.microsoft.com/office/powerpoint/2010/main" val="3148240715"/>
      </p:ext>
    </p:extLst>
  </p:cSld>
  <p:clrMap bg1="lt1" tx1="dk1" bg2="lt2" tx2="dk2" accent1="accent1" accent2="accent2" accent3="accent3" accent4="accent4" accent5="accent5" accent6="accent6" hlink="hlink" folHlink="folHlink"/>
  <p:sldLayoutIdLst>
    <p:sldLayoutId id="214748369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6D6324-0890-423A-802B-5EAB8F002449}"/>
              </a:ext>
            </a:extLst>
          </p:cNvPr>
          <p:cNvSpPr>
            <a:spLocks noGrp="1"/>
          </p:cNvSpPr>
          <p:nvPr>
            <p:ph type="title"/>
          </p:nvPr>
        </p:nvSpPr>
        <p:spPr>
          <a:xfrm>
            <a:off x="1131888" y="1168400"/>
            <a:ext cx="14195425" cy="42418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BF2DE61-2D36-4B85-BA65-09C211C19EA8}"/>
              </a:ext>
            </a:extLst>
          </p:cNvPr>
          <p:cNvSpPr>
            <a:spLocks noGrp="1"/>
          </p:cNvSpPr>
          <p:nvPr>
            <p:ph type="body" idx="1"/>
          </p:nvPr>
        </p:nvSpPr>
        <p:spPr>
          <a:xfrm>
            <a:off x="1131888" y="5842000"/>
            <a:ext cx="14195425" cy="13923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257C7C-3A28-4314-BC44-7137A4618B68}"/>
              </a:ext>
            </a:extLst>
          </p:cNvPr>
          <p:cNvSpPr>
            <a:spLocks noGrp="1"/>
          </p:cNvSpPr>
          <p:nvPr>
            <p:ph type="dt" sz="half" idx="2"/>
          </p:nvPr>
        </p:nvSpPr>
        <p:spPr>
          <a:xfrm>
            <a:off x="1131888" y="20340638"/>
            <a:ext cx="3703637" cy="1168400"/>
          </a:xfrm>
          <a:prstGeom prst="rect">
            <a:avLst/>
          </a:prstGeom>
        </p:spPr>
        <p:txBody>
          <a:bodyPr vert="horz" lIns="91440" tIns="45720" rIns="91440" bIns="45720" rtlCol="0" anchor="ctr"/>
          <a:lstStyle>
            <a:lvl1pPr algn="l">
              <a:defRPr sz="1200">
                <a:solidFill>
                  <a:schemeClr val="tx1">
                    <a:tint val="75000"/>
                  </a:schemeClr>
                </a:solidFill>
              </a:defRPr>
            </a:lvl1pPr>
          </a:lstStyle>
          <a:p>
            <a:fld id="{F511C32B-6457-4EFE-B121-E8C99AC9104F}" type="datetimeFigureOut">
              <a:rPr lang="en-US" smtClean="0"/>
              <a:t>5/20/2026</a:t>
            </a:fld>
            <a:endParaRPr lang="en-US"/>
          </a:p>
        </p:txBody>
      </p:sp>
      <p:sp>
        <p:nvSpPr>
          <p:cNvPr id="5" name="Footer Placeholder 4">
            <a:extLst>
              <a:ext uri="{FF2B5EF4-FFF2-40B4-BE49-F238E27FC236}">
                <a16:creationId xmlns:a16="http://schemas.microsoft.com/office/drawing/2014/main" id="{72BAF1F1-9102-4DAB-99B0-9C93188F038D}"/>
              </a:ext>
            </a:extLst>
          </p:cNvPr>
          <p:cNvSpPr>
            <a:spLocks noGrp="1"/>
          </p:cNvSpPr>
          <p:nvPr>
            <p:ph type="ftr" sz="quarter" idx="3"/>
          </p:nvPr>
        </p:nvSpPr>
        <p:spPr>
          <a:xfrm>
            <a:off x="5451475" y="20340638"/>
            <a:ext cx="5556250" cy="11684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490BFC6-5C2E-4F5B-AEC1-7CEE7694533C}"/>
              </a:ext>
            </a:extLst>
          </p:cNvPr>
          <p:cNvSpPr>
            <a:spLocks noGrp="1"/>
          </p:cNvSpPr>
          <p:nvPr>
            <p:ph type="sldNum" sz="quarter" idx="4"/>
          </p:nvPr>
        </p:nvSpPr>
        <p:spPr>
          <a:xfrm>
            <a:off x="11623675" y="20340638"/>
            <a:ext cx="3703638" cy="1168400"/>
          </a:xfrm>
          <a:prstGeom prst="rect">
            <a:avLst/>
          </a:prstGeom>
        </p:spPr>
        <p:txBody>
          <a:bodyPr vert="horz" lIns="91440" tIns="45720" rIns="91440" bIns="45720" rtlCol="0" anchor="ctr"/>
          <a:lstStyle>
            <a:lvl1pPr algn="r">
              <a:defRPr sz="1200">
                <a:solidFill>
                  <a:schemeClr val="tx1">
                    <a:tint val="75000"/>
                  </a:schemeClr>
                </a:solidFill>
              </a:defRPr>
            </a:lvl1pPr>
          </a:lstStyle>
          <a:p>
            <a:fld id="{7B750185-2EC8-4572-B7A6-667F1B184D8F}" type="slidenum">
              <a:rPr lang="en-US" smtClean="0"/>
              <a:t>‹#›</a:t>
            </a:fld>
            <a:endParaRPr lang="en-US"/>
          </a:p>
        </p:txBody>
      </p:sp>
    </p:spTree>
    <p:extLst>
      <p:ext uri="{BB962C8B-B14F-4D97-AF65-F5344CB8AC3E}">
        <p14:creationId xmlns:p14="http://schemas.microsoft.com/office/powerpoint/2010/main" val="1065833713"/>
      </p:ext>
    </p:extLst>
  </p:cSld>
  <p:clrMap bg1="lt1" tx1="dk1" bg2="lt2" tx2="dk2" accent1="accent1" accent2="accent2" accent3="accent3" accent4="accent4" accent5="accent5" accent6="accent6" hlink="hlink" folHlink="folHlink"/>
  <p:sldLayoutIdLst>
    <p:sldLayoutId id="214748368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confederationcollege.ca/department/policies"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ocpinfo.com/registration/registration-requirements/spt/preceptor-info/" TargetMode="External"/><Relationship Id="rId2" Type="http://schemas.openxmlformats.org/officeDocument/2006/relationships/hyperlink" Target="https://www.ocpinfo.com/practice-education/practice-tools/support-materials/technician-role/" TargetMode="External"/><Relationship Id="rId1" Type="http://schemas.openxmlformats.org/officeDocument/2006/relationships/slideLayout" Target="../slideLayouts/slideLayout1.xml"/><Relationship Id="rId5" Type="http://schemas.openxmlformats.org/officeDocument/2006/relationships/hyperlink" Target="https://www.youtube.com/watch?v=KlxAZiMXlVk" TargetMode="External"/><Relationship Id="rId4" Type="http://schemas.openxmlformats.org/officeDocument/2006/relationships/hyperlink" Target="https://www.napra.ca/wp-content/uploads/2022/11/NAPRA-MSOP-QRG-Feb-2022-EN-final.pdf"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erson in a floral shirt&#10;&#10;Description automatically generated">
            <a:extLst>
              <a:ext uri="{FF2B5EF4-FFF2-40B4-BE49-F238E27FC236}">
                <a16:creationId xmlns:a16="http://schemas.microsoft.com/office/drawing/2014/main" id="{A3E13AD2-A5B0-DB59-972E-6FD9DA078C96}"/>
              </a:ext>
            </a:extLst>
          </p:cNvPr>
          <p:cNvPicPr>
            <a:picLocks noChangeAspect="1"/>
          </p:cNvPicPr>
          <p:nvPr/>
        </p:nvPicPr>
        <p:blipFill>
          <a:blip r:embed="rId2">
            <a:grayscl/>
            <a:alphaModFix amt="64000"/>
          </a:blip>
          <a:srcRect l="38872" r="11737" b="1137"/>
          <a:stretch/>
        </p:blipFill>
        <p:spPr>
          <a:xfrm>
            <a:off x="-48986" y="0"/>
            <a:ext cx="16508187" cy="21906585"/>
          </a:xfrm>
          <a:prstGeom prst="rect">
            <a:avLst/>
          </a:prstGeom>
        </p:spPr>
      </p:pic>
      <p:sp>
        <p:nvSpPr>
          <p:cNvPr id="2" name="Title 1">
            <a:extLst>
              <a:ext uri="{FF2B5EF4-FFF2-40B4-BE49-F238E27FC236}">
                <a16:creationId xmlns:a16="http://schemas.microsoft.com/office/drawing/2014/main" id="{6C8D8AD7-BABA-489C-8AE9-31A69ECBEC7A}"/>
              </a:ext>
            </a:extLst>
          </p:cNvPr>
          <p:cNvSpPr>
            <a:spLocks noGrp="1"/>
          </p:cNvSpPr>
          <p:nvPr>
            <p:ph type="title"/>
          </p:nvPr>
        </p:nvSpPr>
        <p:spPr>
          <a:xfrm>
            <a:off x="0" y="1835158"/>
            <a:ext cx="16416355" cy="3553271"/>
          </a:xfrm>
        </p:spPr>
        <p:txBody>
          <a:bodyPr/>
          <a:lstStyle/>
          <a:p>
            <a:pPr algn="l"/>
            <a:r>
              <a:rPr lang="en-US" sz="12000" dirty="0">
                <a:solidFill>
                  <a:srgbClr val="02435E"/>
                </a:solidFill>
                <a:effectLst/>
              </a:rPr>
              <a:t>CONFEDERATION COLLEGE</a:t>
            </a:r>
          </a:p>
        </p:txBody>
      </p:sp>
      <p:sp>
        <p:nvSpPr>
          <p:cNvPr id="3" name="Text Placeholder 2">
            <a:extLst>
              <a:ext uri="{FF2B5EF4-FFF2-40B4-BE49-F238E27FC236}">
                <a16:creationId xmlns:a16="http://schemas.microsoft.com/office/drawing/2014/main" id="{73AEAC02-EDD3-4C63-B7CB-356D69D1AB7F}"/>
              </a:ext>
            </a:extLst>
          </p:cNvPr>
          <p:cNvSpPr>
            <a:spLocks noGrp="1"/>
          </p:cNvSpPr>
          <p:nvPr>
            <p:ph type="body" sz="quarter" idx="10"/>
          </p:nvPr>
        </p:nvSpPr>
        <p:spPr>
          <a:xfrm>
            <a:off x="-91832" y="15414170"/>
            <a:ext cx="16551031" cy="2841173"/>
          </a:xfrm>
          <a:solidFill>
            <a:schemeClr val="bg1">
              <a:lumMod val="85000"/>
              <a:alpha val="82000"/>
            </a:schemeClr>
          </a:solidFill>
        </p:spPr>
        <p:txBody>
          <a:bodyPr/>
          <a:lstStyle/>
          <a:p>
            <a:pPr algn="ctr"/>
            <a:r>
              <a:rPr lang="en-US" dirty="0">
                <a:solidFill>
                  <a:srgbClr val="7D0E01"/>
                </a:solidFill>
                <a:effectLst/>
                <a:latin typeface="+mj-lt"/>
              </a:rPr>
              <a:t>Pharmacy Technician</a:t>
            </a:r>
          </a:p>
          <a:p>
            <a:pPr algn="ctr"/>
            <a:r>
              <a:rPr lang="en-US" dirty="0">
                <a:solidFill>
                  <a:srgbClr val="7D0E01"/>
                </a:solidFill>
                <a:effectLst/>
                <a:latin typeface="+mj-lt"/>
              </a:rPr>
              <a:t>Placement Manual</a:t>
            </a:r>
          </a:p>
          <a:p>
            <a:pPr algn="ctr"/>
            <a:r>
              <a:rPr lang="en-US" dirty="0">
                <a:solidFill>
                  <a:srgbClr val="7D0E01"/>
                </a:solidFill>
                <a:effectLst/>
                <a:latin typeface="+mj-lt"/>
              </a:rPr>
              <a:t>2025-2026</a:t>
            </a:r>
          </a:p>
        </p:txBody>
      </p:sp>
      <p:pic>
        <p:nvPicPr>
          <p:cNvPr id="15" name="Picture 14" descr="A blue and red text on a black background&#10;&#10;Description automatically generated">
            <a:extLst>
              <a:ext uri="{FF2B5EF4-FFF2-40B4-BE49-F238E27FC236}">
                <a16:creationId xmlns:a16="http://schemas.microsoft.com/office/drawing/2014/main" id="{A8518F21-82D0-2FC1-6F8D-A4D20DA5ED14}"/>
              </a:ext>
            </a:extLst>
          </p:cNvPr>
          <p:cNvPicPr>
            <a:picLocks noChangeAspect="1"/>
          </p:cNvPicPr>
          <p:nvPr/>
        </p:nvPicPr>
        <p:blipFill>
          <a:blip r:embed="rId3"/>
          <a:stretch>
            <a:fillRect/>
          </a:stretch>
        </p:blipFill>
        <p:spPr>
          <a:xfrm>
            <a:off x="-48986" y="18628894"/>
            <a:ext cx="10053517" cy="3277691"/>
          </a:xfrm>
          <a:prstGeom prst="rect">
            <a:avLst/>
          </a:prstGeom>
        </p:spPr>
      </p:pic>
    </p:spTree>
    <p:extLst>
      <p:ext uri="{BB962C8B-B14F-4D97-AF65-F5344CB8AC3E}">
        <p14:creationId xmlns:p14="http://schemas.microsoft.com/office/powerpoint/2010/main" val="2880591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7B26F-DB47-47A5-222B-D58E8D2E6D7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E738234-13AD-751E-333A-C30A4C141A16}"/>
              </a:ext>
            </a:extLst>
          </p:cNvPr>
          <p:cNvSpPr>
            <a:spLocks noGrp="1"/>
          </p:cNvSpPr>
          <p:nvPr>
            <p:ph type="title"/>
          </p:nvPr>
        </p:nvSpPr>
        <p:spPr>
          <a:xfrm>
            <a:off x="424544" y="914394"/>
            <a:ext cx="15642770" cy="3461663"/>
          </a:xfrm>
        </p:spPr>
        <p:txBody>
          <a:bodyPr/>
          <a:lstStyle/>
          <a:p>
            <a:pPr algn="ctr"/>
            <a:r>
              <a:rPr lang="en-US" sz="9600" dirty="0">
                <a:solidFill>
                  <a:schemeClr val="tx1"/>
                </a:solidFill>
                <a:effectLst/>
              </a:rPr>
              <a:t>COLLEGE</a:t>
            </a:r>
            <a:br>
              <a:rPr lang="en-US" sz="9600" dirty="0">
                <a:solidFill>
                  <a:schemeClr val="tx1"/>
                </a:solidFill>
                <a:effectLst/>
              </a:rPr>
            </a:br>
            <a:r>
              <a:rPr lang="en-US" sz="9600" dirty="0">
                <a:solidFill>
                  <a:srgbClr val="02435E"/>
                </a:solidFill>
                <a:effectLst/>
              </a:rPr>
              <a:t>POLICIES</a:t>
            </a:r>
            <a:endParaRPr lang="en-CA" sz="9600" dirty="0">
              <a:solidFill>
                <a:schemeClr val="tx1"/>
              </a:solidFill>
              <a:effectLst/>
            </a:endParaRPr>
          </a:p>
        </p:txBody>
      </p:sp>
      <p:sp>
        <p:nvSpPr>
          <p:cNvPr id="5" name="TextBox 4">
            <a:extLst>
              <a:ext uri="{FF2B5EF4-FFF2-40B4-BE49-F238E27FC236}">
                <a16:creationId xmlns:a16="http://schemas.microsoft.com/office/drawing/2014/main" id="{3406C6B0-A144-5EB7-F320-F535E471CAF2}"/>
              </a:ext>
            </a:extLst>
          </p:cNvPr>
          <p:cNvSpPr txBox="1"/>
          <p:nvPr/>
        </p:nvSpPr>
        <p:spPr>
          <a:xfrm>
            <a:off x="816428" y="4967630"/>
            <a:ext cx="14205858" cy="12010339"/>
          </a:xfrm>
          <a:prstGeom prst="rect">
            <a:avLst/>
          </a:prstGeom>
          <a:noFill/>
        </p:spPr>
        <p:txBody>
          <a:bodyPr wrap="square" rtlCol="0">
            <a:spAutoFit/>
          </a:bodyPr>
          <a:lstStyle/>
          <a:p>
            <a:pPr>
              <a:lnSpc>
                <a:spcPct val="107000"/>
              </a:lnSpc>
              <a:spcAft>
                <a:spcPts val="800"/>
              </a:spcAf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College Policies</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Students in the Pharmacy Technician program at Confederation College are expected to follow all institutional policies and procedures, ensuring a respectful and supportive learning environment.</a:t>
            </a:r>
          </a:p>
          <a:p>
            <a:pPr marL="342900" lvl="0" indent="-342900">
              <a:lnSpc>
                <a:spcPct val="107000"/>
              </a:lnSpc>
              <a:spcAft>
                <a:spcPts val="800"/>
              </a:spcAft>
              <a:buFont typeface="+mj-lt"/>
              <a:buAutoNum type="arabicPeriod"/>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Student Code of Conduct</a:t>
            </a:r>
            <a:br>
              <a:rPr lang="en-CA" sz="3200" kern="100" dirty="0">
                <a:effectLst/>
                <a:latin typeface="Calibri" panose="020F0502020204030204" pitchFamily="34" charset="0"/>
                <a:ea typeface="Calibri" panose="020F0502020204030204" pitchFamily="34" charset="0"/>
                <a:cs typeface="Times New Roman" panose="02020603050405020304" pitchFamily="18" charset="0"/>
              </a:rPr>
            </a:b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Sets standards of behavior for students and procedures for complaints.</a:t>
            </a:r>
            <a:br>
              <a:rPr lang="en-CA" sz="3200" kern="100" dirty="0">
                <a:effectLst/>
                <a:latin typeface="Calibri" panose="020F0502020204030204" pitchFamily="34" charset="0"/>
                <a:ea typeface="Calibri" panose="020F0502020204030204" pitchFamily="34" charset="0"/>
                <a:cs typeface="Times New Roman" panose="02020603050405020304" pitchFamily="18" charset="0"/>
              </a:rPr>
            </a:b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Student Code of Conduct</a:t>
            </a:r>
          </a:p>
          <a:p>
            <a:pPr marL="342900" lvl="0" indent="-342900">
              <a:lnSpc>
                <a:spcPct val="107000"/>
              </a:lnSpc>
              <a:spcAft>
                <a:spcPts val="800"/>
              </a:spcAft>
              <a:buFont typeface="+mj-lt"/>
              <a:buAutoNum type="arabicPeriod"/>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Student Accommodation Policies</a:t>
            </a:r>
            <a:br>
              <a:rPr lang="en-CA" sz="3200" kern="100" dirty="0">
                <a:effectLst/>
                <a:latin typeface="Calibri" panose="020F0502020204030204" pitchFamily="34" charset="0"/>
                <a:ea typeface="Calibri" panose="020F0502020204030204" pitchFamily="34" charset="0"/>
                <a:cs typeface="Times New Roman" panose="02020603050405020304" pitchFamily="18" charset="0"/>
              </a:rPr>
            </a:b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Guidelines for accommodations, including for disabilities and religious needs.</a:t>
            </a:r>
            <a:br>
              <a:rPr lang="en-CA" sz="3200" kern="100" dirty="0">
                <a:effectLst/>
                <a:latin typeface="Calibri" panose="020F0502020204030204" pitchFamily="34" charset="0"/>
                <a:ea typeface="Calibri" panose="020F0502020204030204" pitchFamily="34" charset="0"/>
                <a:cs typeface="Times New Roman" panose="02020603050405020304" pitchFamily="18" charset="0"/>
              </a:rPr>
            </a:b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Student Accommodation</a:t>
            </a:r>
          </a:p>
          <a:p>
            <a:pPr marL="342900" lvl="0" indent="-342900">
              <a:lnSpc>
                <a:spcPct val="107000"/>
              </a:lnSpc>
              <a:spcAft>
                <a:spcPts val="800"/>
              </a:spcAft>
              <a:buFont typeface="+mj-lt"/>
              <a:buAutoNum type="arabicPeriod"/>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Harassment, Discrimination, and Violence Prevention</a:t>
            </a:r>
            <a:br>
              <a:rPr lang="en-CA" sz="3200" kern="100" dirty="0">
                <a:effectLst/>
                <a:latin typeface="Calibri" panose="020F0502020204030204" pitchFamily="34" charset="0"/>
                <a:ea typeface="Calibri" panose="020F0502020204030204" pitchFamily="34" charset="0"/>
                <a:cs typeface="Times New Roman" panose="02020603050405020304" pitchFamily="18" charset="0"/>
              </a:rPr>
            </a:b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Outlines protections against harassment and discrimination.</a:t>
            </a:r>
            <a:br>
              <a:rPr lang="en-CA" sz="3200" kern="100" dirty="0">
                <a:effectLst/>
                <a:latin typeface="Calibri" panose="020F0502020204030204" pitchFamily="34" charset="0"/>
                <a:ea typeface="Calibri" panose="020F0502020204030204" pitchFamily="34" charset="0"/>
                <a:cs typeface="Times New Roman" panose="02020603050405020304" pitchFamily="18" charset="0"/>
              </a:rPr>
            </a:b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Harassment Prevention</a:t>
            </a:r>
          </a:p>
          <a:p>
            <a:pPr marL="342900" lvl="0" indent="-342900">
              <a:lnSpc>
                <a:spcPct val="107000"/>
              </a:lnSpc>
              <a:spcAft>
                <a:spcPts val="800"/>
              </a:spcAft>
              <a:buFont typeface="+mj-lt"/>
              <a:buAutoNum type="arabicPeriod"/>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Sexual Violence Policy</a:t>
            </a:r>
            <a:br>
              <a:rPr lang="en-CA" sz="3200" kern="100" dirty="0">
                <a:effectLst/>
                <a:latin typeface="Calibri" panose="020F0502020204030204" pitchFamily="34" charset="0"/>
                <a:ea typeface="Calibri" panose="020F0502020204030204" pitchFamily="34" charset="0"/>
                <a:cs typeface="Times New Roman" panose="02020603050405020304" pitchFamily="18" charset="0"/>
              </a:rPr>
            </a:b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Provides protocols for reporting and responding to sexual violence incidents.</a:t>
            </a:r>
            <a:br>
              <a:rPr lang="en-CA" sz="3200" kern="100" dirty="0">
                <a:effectLst/>
                <a:latin typeface="Calibri" panose="020F0502020204030204" pitchFamily="34" charset="0"/>
                <a:ea typeface="Calibri" panose="020F0502020204030204" pitchFamily="34" charset="0"/>
                <a:cs typeface="Times New Roman" panose="02020603050405020304" pitchFamily="18" charset="0"/>
              </a:rPr>
            </a:b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Sexual Violence Policy</a:t>
            </a:r>
          </a:p>
          <a:p>
            <a:pPr marL="342900" lvl="0" indent="-342900">
              <a:lnSpc>
                <a:spcPct val="107000"/>
              </a:lnSpc>
              <a:spcAft>
                <a:spcPts val="800"/>
              </a:spcAft>
              <a:buFont typeface="+mj-lt"/>
              <a:buAutoNum type="arabicPeriod"/>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Assessment and Evaluation Policies</a:t>
            </a:r>
            <a:br>
              <a:rPr lang="en-CA" sz="3200" kern="100" dirty="0">
                <a:effectLst/>
                <a:latin typeface="Calibri" panose="020F0502020204030204" pitchFamily="34" charset="0"/>
                <a:ea typeface="Calibri" panose="020F0502020204030204" pitchFamily="34" charset="0"/>
                <a:cs typeface="Times New Roman" panose="02020603050405020304" pitchFamily="18" charset="0"/>
              </a:rPr>
            </a:b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Details on grading, assessment, and academic integrity.</a:t>
            </a:r>
            <a:br>
              <a:rPr lang="en-CA" sz="3200" kern="100" dirty="0">
                <a:effectLst/>
                <a:latin typeface="Calibri" panose="020F0502020204030204" pitchFamily="34" charset="0"/>
                <a:ea typeface="Calibri" panose="020F0502020204030204" pitchFamily="34" charset="0"/>
                <a:cs typeface="Times New Roman" panose="02020603050405020304" pitchFamily="18" charset="0"/>
              </a:rPr>
            </a:b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Assessment Policy</a:t>
            </a:r>
          </a:p>
          <a:p>
            <a:pPr>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For the full list of policies, visit the </a:t>
            </a:r>
            <a:r>
              <a:rPr lang="en-CA" sz="3200" u="sng" kern="100" dirty="0">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Confederation College Policies page</a:t>
            </a: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a:t>
            </a:r>
          </a:p>
          <a:p>
            <a:endParaRPr lang="en-CA" dirty="0"/>
          </a:p>
        </p:txBody>
      </p:sp>
    </p:spTree>
    <p:extLst>
      <p:ext uri="{BB962C8B-B14F-4D97-AF65-F5344CB8AC3E}">
        <p14:creationId xmlns:p14="http://schemas.microsoft.com/office/powerpoint/2010/main" val="2504924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95FAF-7A11-FE87-3B9B-12B59BC777D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20D7B54-3CCF-C309-FBF0-719B956AFD56}"/>
              </a:ext>
            </a:extLst>
          </p:cNvPr>
          <p:cNvSpPr>
            <a:spLocks noGrp="1"/>
          </p:cNvSpPr>
          <p:nvPr>
            <p:ph type="title"/>
          </p:nvPr>
        </p:nvSpPr>
        <p:spPr>
          <a:xfrm>
            <a:off x="424544" y="914394"/>
            <a:ext cx="15642770" cy="3461663"/>
          </a:xfrm>
        </p:spPr>
        <p:txBody>
          <a:bodyPr/>
          <a:lstStyle/>
          <a:p>
            <a:pPr algn="ctr"/>
            <a:r>
              <a:rPr lang="en-US" sz="6600" dirty="0">
                <a:solidFill>
                  <a:schemeClr val="tx1"/>
                </a:solidFill>
                <a:effectLst/>
              </a:rPr>
              <a:t>PROFESSIONAL CONDUCT AND</a:t>
            </a:r>
            <a:br>
              <a:rPr lang="en-US" sz="6600" dirty="0">
                <a:solidFill>
                  <a:schemeClr val="tx1"/>
                </a:solidFill>
                <a:effectLst/>
              </a:rPr>
            </a:br>
            <a:r>
              <a:rPr lang="en-US" sz="6600" dirty="0">
                <a:solidFill>
                  <a:srgbClr val="02435E"/>
                </a:solidFill>
                <a:effectLst/>
              </a:rPr>
              <a:t>STUDENT EXPECTATIONS</a:t>
            </a:r>
            <a:endParaRPr lang="en-CA" sz="6600" dirty="0">
              <a:solidFill>
                <a:schemeClr val="tx1"/>
              </a:solidFill>
              <a:effectLst/>
            </a:endParaRPr>
          </a:p>
        </p:txBody>
      </p:sp>
      <p:sp>
        <p:nvSpPr>
          <p:cNvPr id="5" name="TextBox 4">
            <a:extLst>
              <a:ext uri="{FF2B5EF4-FFF2-40B4-BE49-F238E27FC236}">
                <a16:creationId xmlns:a16="http://schemas.microsoft.com/office/drawing/2014/main" id="{363D001C-B94F-203F-5981-2748DE9149A6}"/>
              </a:ext>
            </a:extLst>
          </p:cNvPr>
          <p:cNvSpPr txBox="1"/>
          <p:nvPr/>
        </p:nvSpPr>
        <p:spPr>
          <a:xfrm>
            <a:off x="816428" y="4967630"/>
            <a:ext cx="14205858" cy="14528464"/>
          </a:xfrm>
          <a:prstGeom prst="rect">
            <a:avLst/>
          </a:prstGeom>
          <a:noFill/>
        </p:spPr>
        <p:txBody>
          <a:bodyPr wrap="square" rtlCol="0">
            <a:spAutoFit/>
          </a:bodyPr>
          <a:lstStyle/>
          <a:p>
            <a:pPr>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Students in the Pharmacy Technician program are expected to uphold the highest standards of professionalism during their placements. This includes demonstrating respect, responsibility, and integrity in all interactions.</a:t>
            </a:r>
          </a:p>
          <a:p>
            <a:pPr marL="342900" lvl="0" indent="-342900">
              <a:lnSpc>
                <a:spcPct val="107000"/>
              </a:lnSpc>
              <a:spcAft>
                <a:spcPts val="800"/>
              </a:spcAft>
              <a:buFont typeface="+mj-lt"/>
              <a:buAutoNum type="arabicPeriod"/>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Professional Appearance</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Follow the dress code outlined by the placement site, maintaining a clean and professional look at all times.</a:t>
            </a:r>
          </a:p>
          <a:p>
            <a:pPr marL="342900" lvl="0" indent="-342900">
              <a:lnSpc>
                <a:spcPct val="107000"/>
              </a:lnSpc>
              <a:spcAft>
                <a:spcPts val="800"/>
              </a:spcAft>
              <a:buFont typeface="+mj-lt"/>
              <a:buAutoNum type="arabicPeriod"/>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Confidentiality</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Adhere to strict patient confidentiality guidelines, removing any identifying information from assignments and communications. Respect the privacy of all patient, practice site, and operational information.</a:t>
            </a:r>
          </a:p>
          <a:p>
            <a:pPr marL="342900" lvl="0" indent="-342900">
              <a:lnSpc>
                <a:spcPct val="107000"/>
              </a:lnSpc>
              <a:spcAft>
                <a:spcPts val="800"/>
              </a:spcAft>
              <a:buFont typeface="+mj-lt"/>
              <a:buAutoNum type="arabicPeriod"/>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Communication and Use of Technology</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Limit mobile device use to breaks and lunch periods, unless required for placement activities. Check your college email regularly to stay informed of updates or important information.</a:t>
            </a:r>
          </a:p>
          <a:p>
            <a:pPr marL="342900" lvl="0" indent="-342900">
              <a:lnSpc>
                <a:spcPct val="107000"/>
              </a:lnSpc>
              <a:spcAft>
                <a:spcPts val="800"/>
              </a:spcAft>
              <a:buFont typeface="+mj-lt"/>
              <a:buAutoNum type="arabicPeriod"/>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Social Media</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Do not share any information about your placement site, experiences, or patients on social media platforms. All content related to the placement should remain private and professional.</a:t>
            </a:r>
          </a:p>
          <a:p>
            <a:pPr marL="342900" lvl="0" indent="-342900">
              <a:lnSpc>
                <a:spcPct val="107000"/>
              </a:lnSpc>
              <a:spcAft>
                <a:spcPts val="800"/>
              </a:spcAft>
              <a:buFont typeface="+mj-lt"/>
              <a:buAutoNum type="arabicPeriod"/>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Conflict of Interest</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Avoid completing a placement at a pharmacy where you or a family member is employed. Choose separate locations for different placement requirements.</a:t>
            </a:r>
          </a:p>
          <a:p>
            <a:pPr>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These expectations are in place to help foster a professional, safe, and ethical learning environment. Students are encouraged to be mindful of these standards as they grow into their roles as future pharmacy technicians.</a:t>
            </a:r>
          </a:p>
          <a:p>
            <a:endParaRPr lang="en-CA" dirty="0"/>
          </a:p>
        </p:txBody>
      </p:sp>
    </p:spTree>
    <p:extLst>
      <p:ext uri="{BB962C8B-B14F-4D97-AF65-F5344CB8AC3E}">
        <p14:creationId xmlns:p14="http://schemas.microsoft.com/office/powerpoint/2010/main" val="1908579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02931-D9CE-E379-290F-35009DEE8FD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C6B4DE1-23B4-1332-20D5-AD12BB541C23}"/>
              </a:ext>
            </a:extLst>
          </p:cNvPr>
          <p:cNvSpPr>
            <a:spLocks noGrp="1"/>
          </p:cNvSpPr>
          <p:nvPr>
            <p:ph type="title"/>
          </p:nvPr>
        </p:nvSpPr>
        <p:spPr>
          <a:xfrm>
            <a:off x="424544" y="914394"/>
            <a:ext cx="15642770" cy="3461663"/>
          </a:xfrm>
        </p:spPr>
        <p:txBody>
          <a:bodyPr/>
          <a:lstStyle/>
          <a:p>
            <a:pPr algn="ctr"/>
            <a:r>
              <a:rPr lang="en-US" sz="9600" dirty="0">
                <a:solidFill>
                  <a:srgbClr val="02435E"/>
                </a:solidFill>
                <a:effectLst/>
              </a:rPr>
              <a:t>ATTENDANCE</a:t>
            </a:r>
            <a:endParaRPr lang="en-CA" sz="9600" dirty="0">
              <a:solidFill>
                <a:schemeClr val="tx1"/>
              </a:solidFill>
              <a:effectLst/>
            </a:endParaRPr>
          </a:p>
        </p:txBody>
      </p:sp>
      <p:sp>
        <p:nvSpPr>
          <p:cNvPr id="5" name="TextBox 4">
            <a:extLst>
              <a:ext uri="{FF2B5EF4-FFF2-40B4-BE49-F238E27FC236}">
                <a16:creationId xmlns:a16="http://schemas.microsoft.com/office/drawing/2014/main" id="{C7C6D797-606B-2FBC-A1F8-01F7D4C38847}"/>
              </a:ext>
            </a:extLst>
          </p:cNvPr>
          <p:cNvSpPr txBox="1"/>
          <p:nvPr/>
        </p:nvSpPr>
        <p:spPr>
          <a:xfrm>
            <a:off x="816428" y="4967630"/>
            <a:ext cx="14205858" cy="11483400"/>
          </a:xfrm>
          <a:prstGeom prst="rect">
            <a:avLst/>
          </a:prstGeom>
          <a:noFill/>
        </p:spPr>
        <p:txBody>
          <a:bodyPr wrap="square" rtlCol="0">
            <a:spAutoFit/>
          </a:bodyPr>
          <a:lstStyle/>
          <a:p>
            <a:pPr>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Students are required to adhere to their scheduled placement hours and are expected to arrive 15 minutes before their shift begins. Shifts may vary, including daytime, evening, or weekend rotations, depending on the placement site’s needs.</a:t>
            </a:r>
          </a:p>
          <a:p>
            <a:pPr marL="342900" lvl="0" indent="-342900">
              <a:lnSpc>
                <a:spcPct val="107000"/>
              </a:lnSpc>
              <a:spcAft>
                <a:spcPts val="800"/>
              </a:spcAft>
              <a:buFont typeface="+mj-lt"/>
              <a:buAutoNum type="arabicPeriod"/>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Illness</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If you are unwell and unable to attend, notify your placement site by calling a member of the pharmacy team. Then, inform both your preceptor and faculty advisor by email. Efforts should be made to make up missed hours.</a:t>
            </a:r>
          </a:p>
          <a:p>
            <a:pPr marL="342900" lvl="0" indent="-342900">
              <a:lnSpc>
                <a:spcPct val="107000"/>
              </a:lnSpc>
              <a:spcAft>
                <a:spcPts val="800"/>
              </a:spcAft>
              <a:buFont typeface="+mj-lt"/>
              <a:buAutoNum type="arabicPeriod"/>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Bereavement</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In the case of a family bereavement, inform your preceptor and faculty advisor as soon as possible to discuss arrangements and determine a plan for any missed time.</a:t>
            </a:r>
          </a:p>
          <a:p>
            <a:pPr marL="342900" lvl="0" indent="-342900">
              <a:lnSpc>
                <a:spcPct val="107000"/>
              </a:lnSpc>
              <a:spcAft>
                <a:spcPts val="800"/>
              </a:spcAft>
              <a:buFont typeface="+mj-lt"/>
              <a:buAutoNum type="arabicPeriod"/>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College Events and Statutory Holidays</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During certain College events or statutory holidays, students may be released from placement duties. For example, specific dates are reserved for exams or college closures. If these dates affect your hours, make arrangements with your faculty advisor to make up any required time.</a:t>
            </a:r>
          </a:p>
          <a:p>
            <a:pPr>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Attendance and punctuality reflect your professionalism and commitment. Meeting these expectations is essential for successful completion of your placement and to develop reliable habits in pharmacy practice.</a:t>
            </a:r>
          </a:p>
          <a:p>
            <a:endParaRPr lang="en-CA" dirty="0"/>
          </a:p>
        </p:txBody>
      </p:sp>
    </p:spTree>
    <p:extLst>
      <p:ext uri="{BB962C8B-B14F-4D97-AF65-F5344CB8AC3E}">
        <p14:creationId xmlns:p14="http://schemas.microsoft.com/office/powerpoint/2010/main" val="4029932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2B3C7-3178-D361-A00C-E8C395A1771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05BF181-D098-BBA8-3AFF-C2C72C9973C5}"/>
              </a:ext>
            </a:extLst>
          </p:cNvPr>
          <p:cNvSpPr>
            <a:spLocks noGrp="1"/>
          </p:cNvSpPr>
          <p:nvPr>
            <p:ph type="title"/>
          </p:nvPr>
        </p:nvSpPr>
        <p:spPr>
          <a:xfrm>
            <a:off x="424544" y="914394"/>
            <a:ext cx="15642770" cy="3461663"/>
          </a:xfrm>
        </p:spPr>
        <p:txBody>
          <a:bodyPr/>
          <a:lstStyle/>
          <a:p>
            <a:pPr algn="ctr"/>
            <a:r>
              <a:rPr lang="en-US" sz="9600" dirty="0">
                <a:solidFill>
                  <a:schemeClr val="tx1"/>
                </a:solidFill>
                <a:effectLst/>
              </a:rPr>
              <a:t>STUDENT</a:t>
            </a:r>
            <a:br>
              <a:rPr lang="en-US" sz="9600" dirty="0">
                <a:solidFill>
                  <a:schemeClr val="tx1"/>
                </a:solidFill>
                <a:effectLst/>
              </a:rPr>
            </a:br>
            <a:r>
              <a:rPr lang="en-US" sz="9600" dirty="0">
                <a:solidFill>
                  <a:srgbClr val="02435E"/>
                </a:solidFill>
                <a:effectLst/>
              </a:rPr>
              <a:t>RESPONSIBILITIES</a:t>
            </a:r>
            <a:endParaRPr lang="en-CA" sz="9600" dirty="0">
              <a:solidFill>
                <a:schemeClr val="tx1"/>
              </a:solidFill>
              <a:effectLst/>
            </a:endParaRPr>
          </a:p>
        </p:txBody>
      </p:sp>
      <p:sp>
        <p:nvSpPr>
          <p:cNvPr id="5" name="TextBox 4">
            <a:extLst>
              <a:ext uri="{FF2B5EF4-FFF2-40B4-BE49-F238E27FC236}">
                <a16:creationId xmlns:a16="http://schemas.microsoft.com/office/drawing/2014/main" id="{8ACEFAA0-1499-535C-8DDD-6076C5B3E41B}"/>
              </a:ext>
            </a:extLst>
          </p:cNvPr>
          <p:cNvSpPr txBox="1"/>
          <p:nvPr/>
        </p:nvSpPr>
        <p:spPr>
          <a:xfrm>
            <a:off x="816428" y="4967630"/>
            <a:ext cx="14205858" cy="13146548"/>
          </a:xfrm>
          <a:prstGeom prst="rect">
            <a:avLst/>
          </a:prstGeom>
          <a:noFill/>
        </p:spPr>
        <p:txBody>
          <a:bodyPr wrap="square" rtlCol="0">
            <a:spAutoFit/>
          </a:bodyPr>
          <a:lstStyle/>
          <a:p>
            <a:pPr marL="342900" lvl="0" indent="-342900">
              <a:buSzPct val="100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Review the practicum manual, course outline, and assignment schedule.</a:t>
            </a:r>
          </a:p>
          <a:p>
            <a:pPr marL="342900" lvl="0" indent="-342900">
              <a:buSzPct val="100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Review the grading criteria.</a:t>
            </a:r>
          </a:p>
          <a:p>
            <a:pPr marL="342900" lvl="0" indent="-342900">
              <a:buSzPct val="100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Review and understand the laws and regulations related to pharmacy practice.</a:t>
            </a:r>
          </a:p>
          <a:p>
            <a:pPr marL="342900" lvl="0" indent="-342900">
              <a:buSzPct val="100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Complete all pre-placement online learning modules, if any.</a:t>
            </a:r>
          </a:p>
          <a:p>
            <a:pPr marL="342900" lvl="0" indent="-342900">
              <a:buSzPct val="100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Familiarize yourself with the pharmacy's policies and procedures.</a:t>
            </a:r>
          </a:p>
          <a:p>
            <a:pPr marL="342900" lvl="0" indent="-342900">
              <a:buSzPct val="100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Familiarize yourself with the pharmacy organization and the patient community it serves.</a:t>
            </a:r>
          </a:p>
          <a:p>
            <a:pPr marL="342900" lvl="0" indent="-342900">
              <a:buSzPct val="100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Apply patient privacy laws and maintain confidentiality when handling patient information.</a:t>
            </a:r>
          </a:p>
          <a:p>
            <a:pPr marL="342900" lvl="0" indent="-342900">
              <a:buSzPct val="100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Learn the layout of the pharmacy, including the location of medications, supplies, and equipment.</a:t>
            </a:r>
          </a:p>
          <a:p>
            <a:pPr marL="342900" lvl="0" indent="-342900">
              <a:buSzPct val="100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Practice proper medication dispensing techniques, including labeling and packaging.</a:t>
            </a:r>
          </a:p>
          <a:p>
            <a:pPr marL="342900" lvl="0" indent="-342900">
              <a:buSzPct val="100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Practice non-sterile and sterile compounding.</a:t>
            </a:r>
          </a:p>
          <a:p>
            <a:pPr marL="342900" lvl="0" indent="-342900">
              <a:buSzPct val="100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Learn how to use pharmacy software systems for data entry and patient record management.</a:t>
            </a:r>
          </a:p>
          <a:p>
            <a:pPr marL="342900" lvl="0" indent="-342900">
              <a:buSzPct val="100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Learn how to identify and resolve medication-related problems.</a:t>
            </a:r>
          </a:p>
          <a:p>
            <a:pPr marL="342900" lvl="0" indent="-342900">
              <a:buSzPct val="100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Understand the pharmacy's inventory management system and how to track and order medication.</a:t>
            </a:r>
          </a:p>
          <a:p>
            <a:pPr marL="342900" lvl="0" indent="-342900">
              <a:buSzPct val="100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Learn about proper storage and handling of medications to maintain their efficacy.</a:t>
            </a:r>
          </a:p>
          <a:p>
            <a:pPr marL="342900" lvl="0" indent="-342900">
              <a:buSzPct val="100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Understand the process for handling and disposing of expired or damaged medications.</a:t>
            </a:r>
          </a:p>
          <a:p>
            <a:pPr marL="342900" lvl="0" indent="-342900">
              <a:buSzPct val="100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Practice effective communication skills when interacting with patients and healthcare professionals.</a:t>
            </a:r>
          </a:p>
          <a:p>
            <a:pPr marL="342900" lvl="0" indent="-342900">
              <a:buSzPct val="100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Take advantage of learning opportunities provided by the pharmacy, such as in-service training.</a:t>
            </a:r>
          </a:p>
          <a:p>
            <a:pPr marL="342900" lvl="0" indent="-342900">
              <a:buSzPct val="100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Attend pharmacy team meetings and participate in discussions to broaden your knowledge.</a:t>
            </a:r>
          </a:p>
          <a:p>
            <a:pPr marL="342900" lvl="0" indent="-342900">
              <a:buSzPct val="100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Seek opportunities to observe procedures such as medication reviews or immunizations.</a:t>
            </a:r>
          </a:p>
          <a:p>
            <a:pPr marL="342900" lvl="0" indent="-342900">
              <a:buSzPct val="100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Keep a log of your experiences, skills acquired, and any challenges to reflect on your progress.</a:t>
            </a:r>
          </a:p>
          <a:p>
            <a:pPr marL="342900" lvl="0" indent="-342900">
              <a:buSzPct val="100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Communicate with your faculty advisor as needed.</a:t>
            </a:r>
          </a:p>
          <a:p>
            <a:r>
              <a:rPr lang="en-CA" sz="2800" i="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CA" sz="2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CA" sz="2800" i="1" kern="100" dirty="0">
                <a:effectLst/>
                <a:latin typeface="Calibri" panose="020F0502020204030204" pitchFamily="34" charset="0"/>
                <a:ea typeface="Calibri" panose="020F0502020204030204" pitchFamily="34" charset="0"/>
                <a:cs typeface="Times New Roman" panose="02020603050405020304" pitchFamily="18" charset="0"/>
              </a:rPr>
              <a:t>Remember, this checklist may vary depending on the specific requirements and expectations of your pharmacy placement. Be sure to communicate with your preceptor or supervisor to clarify any additional tasks or responsibilities. Good luck with your placement!</a:t>
            </a:r>
            <a:endParaRPr lang="en-CA"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Tree>
    <p:extLst>
      <p:ext uri="{BB962C8B-B14F-4D97-AF65-F5344CB8AC3E}">
        <p14:creationId xmlns:p14="http://schemas.microsoft.com/office/powerpoint/2010/main" val="8716748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D2337-F6B4-68E4-6DF7-12754319D79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380D66E-0919-7CD8-10C8-0267885CFFD6}"/>
              </a:ext>
            </a:extLst>
          </p:cNvPr>
          <p:cNvSpPr>
            <a:spLocks noGrp="1"/>
          </p:cNvSpPr>
          <p:nvPr>
            <p:ph type="title"/>
          </p:nvPr>
        </p:nvSpPr>
        <p:spPr>
          <a:xfrm>
            <a:off x="424544" y="914394"/>
            <a:ext cx="15642770" cy="3461663"/>
          </a:xfrm>
        </p:spPr>
        <p:txBody>
          <a:bodyPr/>
          <a:lstStyle/>
          <a:p>
            <a:pPr algn="ctr"/>
            <a:r>
              <a:rPr lang="en-US" sz="9600" dirty="0">
                <a:solidFill>
                  <a:schemeClr val="tx1"/>
                </a:solidFill>
                <a:effectLst/>
              </a:rPr>
              <a:t>FACULTY</a:t>
            </a:r>
            <a:br>
              <a:rPr lang="en-US" sz="9600" dirty="0">
                <a:solidFill>
                  <a:schemeClr val="tx1"/>
                </a:solidFill>
                <a:effectLst/>
              </a:rPr>
            </a:br>
            <a:r>
              <a:rPr lang="en-US" sz="9600" dirty="0">
                <a:solidFill>
                  <a:srgbClr val="02435E"/>
                </a:solidFill>
                <a:effectLst/>
              </a:rPr>
              <a:t>RESPONSIBILITIES</a:t>
            </a:r>
            <a:endParaRPr lang="en-CA" sz="9600" dirty="0">
              <a:solidFill>
                <a:schemeClr val="tx1"/>
              </a:solidFill>
              <a:effectLst/>
            </a:endParaRPr>
          </a:p>
        </p:txBody>
      </p:sp>
      <p:sp>
        <p:nvSpPr>
          <p:cNvPr id="5" name="TextBox 4">
            <a:extLst>
              <a:ext uri="{FF2B5EF4-FFF2-40B4-BE49-F238E27FC236}">
                <a16:creationId xmlns:a16="http://schemas.microsoft.com/office/drawing/2014/main" id="{41F25AD2-C14C-A97F-E44E-EDE06E785A63}"/>
              </a:ext>
            </a:extLst>
          </p:cNvPr>
          <p:cNvSpPr txBox="1"/>
          <p:nvPr/>
        </p:nvSpPr>
        <p:spPr>
          <a:xfrm>
            <a:off x="816428" y="4967630"/>
            <a:ext cx="14205858" cy="10224337"/>
          </a:xfrm>
          <a:prstGeom prst="rect">
            <a:avLst/>
          </a:prstGeom>
          <a:noFill/>
        </p:spPr>
        <p:txBody>
          <a:bodyPr wrap="square" rtlCol="0">
            <a:spAutoFit/>
          </a:bodyPr>
          <a:lstStyle/>
          <a:p>
            <a:pPr>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Faculty play a vital role in supporting students throughout their placement experience, ensuring they have the guidance needed for a successful transition into professional practice.</a:t>
            </a:r>
          </a:p>
          <a:p>
            <a:pPr marL="342900" lvl="0" indent="-342900">
              <a:lnSpc>
                <a:spcPct val="107000"/>
              </a:lnSpc>
              <a:spcAft>
                <a:spcPts val="800"/>
              </a:spcAft>
              <a:buSzPts val="1000"/>
              <a:buFont typeface="Symbol" panose="05050102010706020507" pitchFamily="18" charset="2"/>
              <a:buChar char=""/>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Placement Preparation:</a:t>
            </a: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 Faculty are responsible for providing an orientation before placement begins, ensuring students understand expectations, requirements, and professional standards.</a:t>
            </a:r>
          </a:p>
          <a:p>
            <a:pPr marL="342900" lvl="0" indent="-342900">
              <a:lnSpc>
                <a:spcPct val="107000"/>
              </a:lnSpc>
              <a:spcAft>
                <a:spcPts val="800"/>
              </a:spcAft>
              <a:buSzPts val="1000"/>
              <a:buFont typeface="Symbol" panose="05050102010706020507" pitchFamily="18" charset="2"/>
              <a:buChar char=""/>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Clear Communication:</a:t>
            </a: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 Faculty will outline the learning modules that students must complete before starting, along with a detailed list of assignments and deadlines.</a:t>
            </a:r>
          </a:p>
          <a:p>
            <a:pPr marL="342900" lvl="0" indent="-342900">
              <a:lnSpc>
                <a:spcPct val="107000"/>
              </a:lnSpc>
              <a:spcAft>
                <a:spcPts val="800"/>
              </a:spcAft>
              <a:buSzPts val="1000"/>
              <a:buFont typeface="Symbol" panose="05050102010706020507" pitchFamily="18" charset="2"/>
              <a:buChar char=""/>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Support and Guidance:</a:t>
            </a: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 Faculty serve as a point of contact for both students and preceptors, addressing any questions, concerns, or issues that arise during the placement. For students in their final semester, faculty will conduct a mid-point check-in with both the student and preceptor to assess progress.</a:t>
            </a:r>
          </a:p>
          <a:p>
            <a:pPr marL="342900" lvl="0" indent="-342900">
              <a:lnSpc>
                <a:spcPct val="107000"/>
              </a:lnSpc>
              <a:spcAft>
                <a:spcPts val="800"/>
              </a:spcAft>
              <a:buSzPts val="1000"/>
              <a:buFont typeface="Symbol" panose="05050102010706020507" pitchFamily="18" charset="2"/>
              <a:buChar char=""/>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Evaluations:</a:t>
            </a: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 Faculty will coordinate and review all evaluation forms completed by preceptors and students to ensure alignment with program goals and standards.</a:t>
            </a:r>
          </a:p>
          <a:p>
            <a:pPr>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Faculty are dedicated to providing ongoing support, helping students grow and succeed in their roles as pharmacy technicians.</a:t>
            </a:r>
          </a:p>
          <a:p>
            <a:endParaRPr lang="en-CA" dirty="0"/>
          </a:p>
        </p:txBody>
      </p:sp>
    </p:spTree>
    <p:extLst>
      <p:ext uri="{BB962C8B-B14F-4D97-AF65-F5344CB8AC3E}">
        <p14:creationId xmlns:p14="http://schemas.microsoft.com/office/powerpoint/2010/main" val="777928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EBD02-96EE-8AA3-96BC-3D545F0C0E6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0795894-A79D-EBD8-7289-E3B6936728E9}"/>
              </a:ext>
            </a:extLst>
          </p:cNvPr>
          <p:cNvSpPr>
            <a:spLocks noGrp="1"/>
          </p:cNvSpPr>
          <p:nvPr>
            <p:ph type="title"/>
          </p:nvPr>
        </p:nvSpPr>
        <p:spPr>
          <a:xfrm>
            <a:off x="424544" y="914394"/>
            <a:ext cx="15642770" cy="3461663"/>
          </a:xfrm>
        </p:spPr>
        <p:txBody>
          <a:bodyPr/>
          <a:lstStyle/>
          <a:p>
            <a:pPr algn="ctr"/>
            <a:r>
              <a:rPr lang="en-US" sz="8000" dirty="0">
                <a:solidFill>
                  <a:schemeClr val="tx1"/>
                </a:solidFill>
                <a:effectLst/>
              </a:rPr>
              <a:t>COMMUNITY PHARMACY</a:t>
            </a:r>
            <a:br>
              <a:rPr lang="en-US" sz="8000" dirty="0">
                <a:solidFill>
                  <a:schemeClr val="tx1"/>
                </a:solidFill>
                <a:effectLst/>
              </a:rPr>
            </a:br>
            <a:r>
              <a:rPr lang="en-US" sz="8000" dirty="0">
                <a:solidFill>
                  <a:srgbClr val="02435E"/>
                </a:solidFill>
                <a:effectLst/>
              </a:rPr>
              <a:t>CHECKLIST</a:t>
            </a:r>
            <a:endParaRPr lang="en-CA" sz="8000" dirty="0">
              <a:solidFill>
                <a:schemeClr val="tx1"/>
              </a:solidFill>
              <a:effectLst/>
            </a:endParaRPr>
          </a:p>
        </p:txBody>
      </p:sp>
      <p:sp>
        <p:nvSpPr>
          <p:cNvPr id="5" name="TextBox 4">
            <a:extLst>
              <a:ext uri="{FF2B5EF4-FFF2-40B4-BE49-F238E27FC236}">
                <a16:creationId xmlns:a16="http://schemas.microsoft.com/office/drawing/2014/main" id="{D641CE2D-1EA1-23F3-F176-1938EF90C4C0}"/>
              </a:ext>
            </a:extLst>
          </p:cNvPr>
          <p:cNvSpPr txBox="1"/>
          <p:nvPr/>
        </p:nvSpPr>
        <p:spPr>
          <a:xfrm>
            <a:off x="751113" y="3759315"/>
            <a:ext cx="14205858" cy="17640085"/>
          </a:xfrm>
          <a:prstGeom prst="rect">
            <a:avLst/>
          </a:prstGeom>
          <a:noFill/>
        </p:spPr>
        <p:txBody>
          <a:bodyPr wrap="square" rtlCol="0">
            <a:spAutoFit/>
          </a:bodyPr>
          <a:lstStyle/>
          <a:p>
            <a:pPr marL="342900" lvl="0" indent="-342900">
              <a:buFont typeface="+mj-lt"/>
              <a:buAutoNum type="arabicPeriod"/>
              <a:tabLst>
                <a:tab pos="457200" algn="l"/>
              </a:tabLst>
            </a:pPr>
            <a:r>
              <a:rPr lang="en-CA" sz="2400" b="1" kern="100" dirty="0">
                <a:effectLst/>
                <a:latin typeface="Calibri" panose="020F0502020204030204" pitchFamily="34" charset="0"/>
                <a:ea typeface="Calibri" panose="020F0502020204030204" pitchFamily="34" charset="0"/>
                <a:cs typeface="Times New Roman" panose="02020603050405020304" pitchFamily="18" charset="0"/>
              </a:rPr>
              <a:t>Orientation</a:t>
            </a:r>
            <a:endParaRPr lang="en-CA"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Personnel introductions, roles, and responsibilities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Review of general policies, dress code, and break times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Emergency procedures (fire alarm, evacuation routes)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Security measures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Customer service policies (greeting patients, handling refunds)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Identify preceptor, site lead, and pharmacy manager</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Computer access credentials</a:t>
            </a:r>
          </a:p>
          <a:p>
            <a:pPr marL="914400"/>
            <a:r>
              <a:rPr lang="en-CA"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buFont typeface="+mj-lt"/>
              <a:buAutoNum type="arabicPeriod" startAt="2"/>
              <a:tabLst>
                <a:tab pos="457200" algn="l"/>
              </a:tabLst>
            </a:pPr>
            <a:r>
              <a:rPr lang="en-CA" sz="2400" b="1" kern="100" dirty="0">
                <a:effectLst/>
                <a:latin typeface="Calibri" panose="020F0502020204030204" pitchFamily="34" charset="0"/>
                <a:ea typeface="Calibri" panose="020F0502020204030204" pitchFamily="34" charset="0"/>
                <a:cs typeface="Times New Roman" panose="02020603050405020304" pitchFamily="18" charset="0"/>
              </a:rPr>
              <a:t>Telephone Procedures</a:t>
            </a:r>
            <a:endParaRPr lang="en-CA"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Answering the phone</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Managing calls, customers, and patients (prioritization)</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Taking verbal prescription orders (under direct supervision)</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Managing voicemail and automated renewals</a:t>
            </a:r>
          </a:p>
          <a:p>
            <a:pPr marL="914400"/>
            <a:r>
              <a:rPr lang="en-CA"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buFont typeface="+mj-lt"/>
              <a:buAutoNum type="arabicPeriod" startAt="3"/>
              <a:tabLst>
                <a:tab pos="457200" algn="l"/>
              </a:tabLst>
            </a:pPr>
            <a:r>
              <a:rPr lang="en-CA" sz="2400" b="1" kern="100" dirty="0">
                <a:effectLst/>
                <a:latin typeface="Calibri" panose="020F0502020204030204" pitchFamily="34" charset="0"/>
                <a:ea typeface="Calibri" panose="020F0502020204030204" pitchFamily="34" charset="0"/>
                <a:cs typeface="Times New Roman" panose="02020603050405020304" pitchFamily="18" charset="0"/>
              </a:rPr>
              <a:t>Equipment and Supplies</a:t>
            </a:r>
            <a:endParaRPr lang="en-CA"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Familiarity with dispensing and compounding equipment</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Use of barcode scanning</a:t>
            </a:r>
          </a:p>
          <a:p>
            <a:pPr marL="914400"/>
            <a:r>
              <a:rPr lang="en-CA"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buFont typeface="+mj-lt"/>
              <a:buAutoNum type="arabicPeriod" startAt="4"/>
              <a:tabLst>
                <a:tab pos="457200" algn="l"/>
              </a:tabLst>
            </a:pPr>
            <a:r>
              <a:rPr lang="en-CA" sz="2400" b="1" kern="100" dirty="0">
                <a:effectLst/>
                <a:latin typeface="Calibri" panose="020F0502020204030204" pitchFamily="34" charset="0"/>
                <a:ea typeface="Calibri" panose="020F0502020204030204" pitchFamily="34" charset="0"/>
                <a:cs typeface="Times New Roman" panose="02020603050405020304" pitchFamily="18" charset="0"/>
              </a:rPr>
              <a:t>Patient-Centered Care</a:t>
            </a:r>
            <a:endParaRPr lang="en-CA"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Building patient rapport</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Patient care management</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OTC technician triage</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Problem-solving and conflict de-escalation</a:t>
            </a:r>
          </a:p>
          <a:p>
            <a:pPr marL="914400"/>
            <a:r>
              <a:rPr lang="en-CA"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buFont typeface="+mj-lt"/>
              <a:buAutoNum type="arabicPeriod" startAt="5"/>
              <a:tabLst>
                <a:tab pos="457200" algn="l"/>
              </a:tabLst>
            </a:pPr>
            <a:r>
              <a:rPr lang="en-CA" sz="2400" b="1" kern="100" dirty="0">
                <a:effectLst/>
                <a:latin typeface="Calibri" panose="020F0502020204030204" pitchFamily="34" charset="0"/>
                <a:ea typeface="Calibri" panose="020F0502020204030204" pitchFamily="34" charset="0"/>
                <a:cs typeface="Times New Roman" panose="02020603050405020304" pitchFamily="18" charset="0"/>
              </a:rPr>
              <a:t>Prescription Handling</a:t>
            </a:r>
            <a:endParaRPr lang="en-CA"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Roles of pharmacists, technicians, and assistants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Maintaining confidentiality</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Receiving and interpreting prescriptions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Prescription data entry and updating patient history</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Insurance adjudication, scanning, and workflow management</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Compliance packaging and final check (under supervision)</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Managing backorders, refill processing, and logged prescriptions</a:t>
            </a:r>
          </a:p>
          <a:p>
            <a:pPr marL="914400"/>
            <a:r>
              <a:rPr lang="en-CA"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buFont typeface="+mj-lt"/>
              <a:buAutoNum type="arabicPeriod" startAt="6"/>
              <a:tabLst>
                <a:tab pos="457200" algn="l"/>
              </a:tabLst>
            </a:pPr>
            <a:r>
              <a:rPr lang="en-CA" sz="2400" b="1" kern="100" dirty="0">
                <a:effectLst/>
                <a:latin typeface="Calibri" panose="020F0502020204030204" pitchFamily="34" charset="0"/>
                <a:ea typeface="Calibri" panose="020F0502020204030204" pitchFamily="34" charset="0"/>
                <a:cs typeface="Times New Roman" panose="02020603050405020304" pitchFamily="18" charset="0"/>
              </a:rPr>
              <a:t>Compounding</a:t>
            </a:r>
            <a:endParaRPr lang="en-CA"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Sterile and non-sterile compounding</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Documentation and preparation</a:t>
            </a:r>
          </a:p>
          <a:p>
            <a:pPr marL="914400"/>
            <a:r>
              <a:rPr lang="en-CA"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buFont typeface="+mj-lt"/>
              <a:buAutoNum type="arabicPeriod" startAt="7"/>
              <a:tabLst>
                <a:tab pos="457200" algn="l"/>
              </a:tabLst>
            </a:pPr>
            <a:r>
              <a:rPr lang="en-CA" sz="2400" b="1" kern="100" dirty="0">
                <a:effectLst/>
                <a:latin typeface="Calibri" panose="020F0502020204030204" pitchFamily="34" charset="0"/>
                <a:ea typeface="Calibri" panose="020F0502020204030204" pitchFamily="34" charset="0"/>
                <a:cs typeface="Times New Roman" panose="02020603050405020304" pitchFamily="18" charset="0"/>
              </a:rPr>
              <a:t>Inventory Control</a:t>
            </a:r>
            <a:endParaRPr lang="en-CA"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Inventory levels, cycle counts, and reconciliation</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Storage and fridge monitoring</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Handling expired medications and hazardous substances</a:t>
            </a:r>
          </a:p>
          <a:p>
            <a:pPr marL="914400"/>
            <a:r>
              <a:rPr lang="en-CA"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buFont typeface="+mj-lt"/>
              <a:buAutoNum type="arabicPeriod" startAt="8"/>
              <a:tabLst>
                <a:tab pos="457200" algn="l"/>
              </a:tabLst>
            </a:pPr>
            <a:r>
              <a:rPr lang="en-CA" sz="2400" b="1" kern="100" dirty="0">
                <a:effectLst/>
                <a:latin typeface="Calibri" panose="020F0502020204030204" pitchFamily="34" charset="0"/>
                <a:ea typeface="Calibri" panose="020F0502020204030204" pitchFamily="34" charset="0"/>
                <a:cs typeface="Times New Roman" panose="02020603050405020304" pitchFamily="18" charset="0"/>
              </a:rPr>
              <a:t>Controlled Substances</a:t>
            </a:r>
            <a:endParaRPr lang="en-CA"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Patch 4 Patch process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Reconciliation of narcotics, controlled drugs, and targeted substances</a:t>
            </a:r>
          </a:p>
          <a:p>
            <a:endParaRPr lang="en-CA" dirty="0"/>
          </a:p>
        </p:txBody>
      </p:sp>
    </p:spTree>
    <p:extLst>
      <p:ext uri="{BB962C8B-B14F-4D97-AF65-F5344CB8AC3E}">
        <p14:creationId xmlns:p14="http://schemas.microsoft.com/office/powerpoint/2010/main" val="3831590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1F9C8-1678-5802-0E78-850DC39155F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C99E984-A5E8-FC23-0989-45E970334723}"/>
              </a:ext>
            </a:extLst>
          </p:cNvPr>
          <p:cNvSpPr>
            <a:spLocks noGrp="1"/>
          </p:cNvSpPr>
          <p:nvPr>
            <p:ph type="title"/>
          </p:nvPr>
        </p:nvSpPr>
        <p:spPr>
          <a:xfrm>
            <a:off x="424544" y="914394"/>
            <a:ext cx="15642770" cy="3461663"/>
          </a:xfrm>
        </p:spPr>
        <p:txBody>
          <a:bodyPr/>
          <a:lstStyle/>
          <a:p>
            <a:pPr algn="ctr"/>
            <a:r>
              <a:rPr lang="en-US" sz="8000" dirty="0">
                <a:solidFill>
                  <a:schemeClr val="tx1"/>
                </a:solidFill>
                <a:effectLst/>
              </a:rPr>
              <a:t>HOSPITAL PHARMACY</a:t>
            </a:r>
            <a:br>
              <a:rPr lang="en-US" sz="8000" dirty="0">
                <a:solidFill>
                  <a:schemeClr val="tx1"/>
                </a:solidFill>
                <a:effectLst/>
              </a:rPr>
            </a:br>
            <a:r>
              <a:rPr lang="en-US" sz="8000" dirty="0">
                <a:solidFill>
                  <a:srgbClr val="02435E"/>
                </a:solidFill>
                <a:effectLst/>
              </a:rPr>
              <a:t>CHECKLIST</a:t>
            </a:r>
            <a:endParaRPr lang="en-CA" sz="8000" dirty="0">
              <a:solidFill>
                <a:schemeClr val="tx1"/>
              </a:solidFill>
              <a:effectLst/>
            </a:endParaRPr>
          </a:p>
        </p:txBody>
      </p:sp>
      <p:sp>
        <p:nvSpPr>
          <p:cNvPr id="5" name="TextBox 4">
            <a:extLst>
              <a:ext uri="{FF2B5EF4-FFF2-40B4-BE49-F238E27FC236}">
                <a16:creationId xmlns:a16="http://schemas.microsoft.com/office/drawing/2014/main" id="{4060A641-E116-CEFA-E05E-AE08FB06DDFA}"/>
              </a:ext>
            </a:extLst>
          </p:cNvPr>
          <p:cNvSpPr txBox="1"/>
          <p:nvPr/>
        </p:nvSpPr>
        <p:spPr>
          <a:xfrm>
            <a:off x="751113" y="3759315"/>
            <a:ext cx="14205858" cy="17081599"/>
          </a:xfrm>
          <a:prstGeom prst="rect">
            <a:avLst/>
          </a:prstGeom>
          <a:noFill/>
        </p:spPr>
        <p:txBody>
          <a:bodyPr wrap="square" rtlCol="0">
            <a:spAutoFit/>
          </a:bodyPr>
          <a:lstStyle/>
          <a:p>
            <a:pPr marL="342900" lvl="0" indent="-342900">
              <a:buFont typeface="+mj-lt"/>
              <a:buAutoNum type="arabicPeriod"/>
              <a:tabLst>
                <a:tab pos="457200" algn="l"/>
              </a:tabLst>
            </a:pPr>
            <a:r>
              <a:rPr lang="en-CA" sz="2400" b="1" kern="100" dirty="0">
                <a:effectLst/>
                <a:latin typeface="Calibri" panose="020F0502020204030204" pitchFamily="34" charset="0"/>
                <a:ea typeface="Calibri" panose="020F0502020204030204" pitchFamily="34" charset="0"/>
                <a:cs typeface="Times New Roman" panose="02020603050405020304" pitchFamily="18" charset="0"/>
              </a:rPr>
              <a:t>Orientation</a:t>
            </a:r>
            <a:endParaRPr lang="en-CA"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Personnel (introductions, roles, responsibilities)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General policies | expectations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Emergency procedures (fire alarm and evacuation, fire extinguishers)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Security measures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Identify preceptor, site lead and pharmacy manager</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Computer access credentials (if applicable)</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Student photo ID and badge access</a:t>
            </a:r>
          </a:p>
          <a:p>
            <a:pPr marL="342900" lvl="0" indent="-342900">
              <a:buFont typeface="+mj-lt"/>
              <a:buAutoNum type="arabicPeriod"/>
              <a:tabLst>
                <a:tab pos="457200" algn="l"/>
              </a:tabLst>
            </a:pPr>
            <a:r>
              <a:rPr lang="en-CA" sz="2400" b="1" kern="100" dirty="0">
                <a:effectLst/>
                <a:latin typeface="Calibri" panose="020F0502020204030204" pitchFamily="34" charset="0"/>
                <a:ea typeface="Calibri" panose="020F0502020204030204" pitchFamily="34" charset="0"/>
                <a:cs typeface="Times New Roman" panose="02020603050405020304" pitchFamily="18" charset="0"/>
              </a:rPr>
              <a:t>Professionalism</a:t>
            </a:r>
            <a:endParaRPr lang="en-CA"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Adhere to professional dress code requirements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Maintain professionalism throughout each rotation</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Accurately complete activities and submit by deadline</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Accurately follow instructions and procedures as assigned</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Demonstrate initiative in proceeding with rotation processes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Display a positive attitude in all activities and interactions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Ask questions and initiate requests for assistance/directions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Perform tasks with minimal supervision within a reasonable time frame</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Arrive at the set rotation time and attend all assigned rotations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Communicate professionally with pharmacy team members and all health care professionals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Accept responsibility and accountability for one’s own actions and decisions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Adhere to privacy/confidentiality legislation when accessing patient personal health information</a:t>
            </a:r>
          </a:p>
          <a:p>
            <a:pPr marL="342900" lvl="0" indent="-342900">
              <a:buFont typeface="+mj-lt"/>
              <a:buAutoNum type="arabicPeriod"/>
              <a:tabLst>
                <a:tab pos="457200" algn="l"/>
              </a:tabLst>
            </a:pPr>
            <a:r>
              <a:rPr lang="en-CA" sz="2400" b="1" kern="100" dirty="0">
                <a:effectLst/>
                <a:latin typeface="Calibri" panose="020F0502020204030204" pitchFamily="34" charset="0"/>
                <a:ea typeface="Calibri" panose="020F0502020204030204" pitchFamily="34" charset="0"/>
                <a:cs typeface="Times New Roman" panose="02020603050405020304" pitchFamily="18" charset="0"/>
              </a:rPr>
              <a:t>Unit Dose Drug Distribution</a:t>
            </a:r>
            <a:endParaRPr lang="en-CA"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Demonstrate/detail processes for patient admission, discharge, and transfer</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Demonstrate "prn," "stat" and "interim" and "first" doses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Discuss importance of error-free order entry on </a:t>
            </a:r>
            <a:r>
              <a:rPr lang="en-CA" sz="2400" kern="100" dirty="0" err="1">
                <a:effectLst/>
                <a:latin typeface="Calibri" panose="020F0502020204030204" pitchFamily="34" charset="0"/>
                <a:ea typeface="Calibri" panose="020F0502020204030204" pitchFamily="34" charset="0"/>
                <a:cs typeface="Times New Roman" panose="02020603050405020304" pitchFamily="18" charset="0"/>
              </a:rPr>
              <a:t>eMAR</a:t>
            </a: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 generation</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Apply automatic stop orders policy and calculate daily number of doses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Detail fill list generation and demonstrate cart filling with 100% accuracy</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Detail a modified fill-list</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Exchange medication cassettes and return drugs to pharmacy stock</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Verify completed unit dose bins filled by another pharmacy technician</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Describe the process involved in dealing with discrepancies or missing doses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Describe methods used for dealing with afterhours orders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Demonstrate interpretation of orders and detail approved hospital abbreviations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Define the term "</a:t>
            </a:r>
            <a:r>
              <a:rPr lang="en-CA" sz="2400" kern="100" dirty="0" err="1">
                <a:effectLst/>
                <a:latin typeface="Calibri" panose="020F0502020204030204" pitchFamily="34" charset="0"/>
                <a:ea typeface="Calibri" panose="020F0502020204030204" pitchFamily="34" charset="0"/>
                <a:cs typeface="Times New Roman" panose="02020603050405020304" pitchFamily="18" charset="0"/>
              </a:rPr>
              <a:t>extemp</a:t>
            </a: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 in the packaging of unit dose items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Contribute to maintenance of safe and effective drug distribution system</a:t>
            </a:r>
          </a:p>
          <a:p>
            <a:pPr marL="342900" lvl="0" indent="-342900">
              <a:buFont typeface="+mj-lt"/>
              <a:buAutoNum type="arabicPeriod"/>
              <a:tabLst>
                <a:tab pos="457200" algn="l"/>
              </a:tabLst>
            </a:pPr>
            <a:r>
              <a:rPr lang="en-CA" sz="2400" b="1" kern="100" dirty="0">
                <a:effectLst/>
                <a:latin typeface="Calibri" panose="020F0502020204030204" pitchFamily="34" charset="0"/>
                <a:ea typeface="Calibri" panose="020F0502020204030204" pitchFamily="34" charset="0"/>
                <a:cs typeface="Times New Roman" panose="02020603050405020304" pitchFamily="18" charset="0"/>
              </a:rPr>
              <a:t>Controlled Substances</a:t>
            </a:r>
            <a:endParaRPr lang="en-CA"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Apply legislation, policies, and guidelines to controlled substances storage/distribution</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Describe processes and records used in patient administration of these substances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Demonstrate documentation of delivery and receipt of these substances within the hospital</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Detail ordering/purchasing procedures for acquisition of these substances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Describe security measures for storage/distribution in patient, specialty, and pharmacy areas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Demonstrate processes to rectify controlled substance count discrepancies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Deliver controlled substances to patient care areas obtaining signatures while adhering to security and policies and procedures</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Controlled substances destruction procedure and documentation</a:t>
            </a:r>
          </a:p>
          <a:p>
            <a:pPr marL="742950" lvl="1" indent="-285750">
              <a:buSzPts val="1000"/>
              <a:buFont typeface="Courier New" panose="02070309020205020404" pitchFamily="49" charset="0"/>
              <a:buChar char="o"/>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Controlled substances receiving procedure and documentation</a:t>
            </a:r>
          </a:p>
        </p:txBody>
      </p:sp>
    </p:spTree>
    <p:extLst>
      <p:ext uri="{BB962C8B-B14F-4D97-AF65-F5344CB8AC3E}">
        <p14:creationId xmlns:p14="http://schemas.microsoft.com/office/powerpoint/2010/main" val="546537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0DEA1-A208-3A7D-0A90-2D35A9BE836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6E8F0F7-A0CF-6831-9B4D-BB645B50001E}"/>
              </a:ext>
            </a:extLst>
          </p:cNvPr>
          <p:cNvSpPr>
            <a:spLocks noGrp="1"/>
          </p:cNvSpPr>
          <p:nvPr>
            <p:ph type="title"/>
          </p:nvPr>
        </p:nvSpPr>
        <p:spPr>
          <a:xfrm>
            <a:off x="424544" y="914394"/>
            <a:ext cx="15642770" cy="3461663"/>
          </a:xfrm>
        </p:spPr>
        <p:txBody>
          <a:bodyPr/>
          <a:lstStyle/>
          <a:p>
            <a:pPr algn="ctr"/>
            <a:r>
              <a:rPr lang="en-US" sz="8000" dirty="0">
                <a:solidFill>
                  <a:schemeClr val="tx1"/>
                </a:solidFill>
                <a:effectLst/>
              </a:rPr>
              <a:t>HOSPITAL PHARMACY</a:t>
            </a:r>
            <a:br>
              <a:rPr lang="en-US" sz="8000" dirty="0">
                <a:solidFill>
                  <a:schemeClr val="tx1"/>
                </a:solidFill>
                <a:effectLst/>
              </a:rPr>
            </a:br>
            <a:r>
              <a:rPr lang="en-US" sz="8000" dirty="0">
                <a:solidFill>
                  <a:srgbClr val="02435E"/>
                </a:solidFill>
                <a:effectLst/>
              </a:rPr>
              <a:t>CHECKLIST</a:t>
            </a:r>
            <a:endParaRPr lang="en-CA" sz="8000" dirty="0">
              <a:solidFill>
                <a:schemeClr val="tx1"/>
              </a:solidFill>
              <a:effectLst/>
            </a:endParaRPr>
          </a:p>
        </p:txBody>
      </p:sp>
      <p:sp>
        <p:nvSpPr>
          <p:cNvPr id="5" name="TextBox 4">
            <a:extLst>
              <a:ext uri="{FF2B5EF4-FFF2-40B4-BE49-F238E27FC236}">
                <a16:creationId xmlns:a16="http://schemas.microsoft.com/office/drawing/2014/main" id="{E16EF91D-5C6A-75FB-57C5-81BEC79F0756}"/>
              </a:ext>
            </a:extLst>
          </p:cNvPr>
          <p:cNvSpPr txBox="1"/>
          <p:nvPr/>
        </p:nvSpPr>
        <p:spPr>
          <a:xfrm>
            <a:off x="751113" y="3759315"/>
            <a:ext cx="14205858" cy="14865608"/>
          </a:xfrm>
          <a:prstGeom prst="rect">
            <a:avLst/>
          </a:prstGeom>
          <a:noFill/>
        </p:spPr>
        <p:txBody>
          <a:bodyPr wrap="square" rtlCol="0">
            <a:spAutoFit/>
          </a:bodyPr>
          <a:lstStyle/>
          <a:p>
            <a:pPr lvl="0">
              <a:tabLst>
                <a:tab pos="457200" algn="l"/>
              </a:tabLst>
            </a:pPr>
            <a:r>
              <a:rPr lang="en-CA" sz="2400" b="1" kern="100" dirty="0">
                <a:effectLst/>
                <a:latin typeface="Calibri" panose="020F0502020204030204" pitchFamily="34" charset="0"/>
                <a:ea typeface="Calibri" panose="020F0502020204030204" pitchFamily="34" charset="0"/>
                <a:cs typeface="Times New Roman" panose="02020603050405020304" pitchFamily="18" charset="0"/>
              </a:rPr>
              <a:t>5.	Ward Stock | Unit Stock</a:t>
            </a:r>
            <a:endParaRPr lang="en-CA"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Describe handling and distribution of ward stock items</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Detail advantages and disadvantages of </a:t>
            </a:r>
            <a:r>
              <a:rPr lang="en-CA" sz="2400" kern="100" dirty="0" err="1">
                <a:effectLst/>
                <a:latin typeface="Calibri" panose="020F0502020204030204" pitchFamily="34" charset="0"/>
                <a:ea typeface="Calibri" panose="020F0502020204030204" pitchFamily="34" charset="0"/>
                <a:cs typeface="Times New Roman" panose="02020603050405020304" pitchFamily="18" charset="0"/>
              </a:rPr>
              <a:t>Wardstock</a:t>
            </a: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 drug distribution systems</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List hospital areas to which ward stock might be supplied</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Describe differences between ward stock and other types of drug distribution systems</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Describe how drugs are chosen as ward stock</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Describe the types of records used to maintain a ward stock system</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Determine stock quantities for patient and specialty area based on quotas</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Document stock issues and credits for patient care areas</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Assess floor stock for expiration dates and quota modifications</a:t>
            </a:r>
          </a:p>
          <a:p>
            <a:pPr lvl="0">
              <a:tabLst>
                <a:tab pos="457200" algn="l"/>
              </a:tabLst>
            </a:pPr>
            <a:r>
              <a:rPr lang="en-CA" sz="2400" b="1" kern="100" dirty="0">
                <a:effectLst/>
                <a:latin typeface="Calibri" panose="020F0502020204030204" pitchFamily="34" charset="0"/>
                <a:ea typeface="Calibri" panose="020F0502020204030204" pitchFamily="34" charset="0"/>
                <a:cs typeface="Times New Roman" panose="02020603050405020304" pitchFamily="18" charset="0"/>
              </a:rPr>
              <a:t>6. Packaging | Re-packaging</a:t>
            </a:r>
            <a:endParaRPr lang="en-CA"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Describe the types of drugs packaged in the pharmacy</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Describe advantages and disadvantages of packaging</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Describe factors that determine the types of products packaged</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Identify equipment necessary to package drugs in a hospital pharmacy</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Identify auxiliary labels to support handling of medication and administration</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Label products according to policies, procedures, and legislation</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Document packaging processes associated with ward stock and/or unit dose products</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Ensure cleanliness, functionality, and integrity of equipment as per policies and procedures</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Assess completed packages for completeness, correct product, labeling, and dating</a:t>
            </a:r>
          </a:p>
          <a:p>
            <a:pPr lvl="0">
              <a:tabLst>
                <a:tab pos="457200" algn="l"/>
              </a:tabLst>
            </a:pPr>
            <a:r>
              <a:rPr lang="en-CA" sz="2400" b="1" kern="100" dirty="0">
                <a:effectLst/>
                <a:latin typeface="Calibri" panose="020F0502020204030204" pitchFamily="34" charset="0"/>
                <a:ea typeface="Calibri" panose="020F0502020204030204" pitchFamily="34" charset="0"/>
                <a:cs typeface="Times New Roman" panose="02020603050405020304" pitchFamily="18" charset="0"/>
              </a:rPr>
              <a:t>7. Non-Sterile Compounding</a:t>
            </a:r>
            <a:endParaRPr lang="en-CA"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List advantages and disadvantages of manufacturing dosage forms in a hospital</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List the types of products manufactured in the practice site pharmacy</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Identify the equipment necessary to manufacture drug products in a hospital pharmacy</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Describe compounding and control records that would be kept as part of manufacturing</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Participate in quality control and quality assurance processes</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Ensure cleanliness, functionality, and integrity of manufacturing/compounding equipment</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Adhere to safe working practices when handling chemicals and substances</a:t>
            </a:r>
          </a:p>
          <a:p>
            <a:pPr lvl="0">
              <a:tabLst>
                <a:tab pos="457200" algn="l"/>
              </a:tabLst>
            </a:pPr>
            <a:r>
              <a:rPr lang="en-CA" sz="2400" b="1" kern="100" dirty="0">
                <a:effectLst/>
                <a:latin typeface="Calibri" panose="020F0502020204030204" pitchFamily="34" charset="0"/>
                <a:ea typeface="Calibri" panose="020F0502020204030204" pitchFamily="34" charset="0"/>
                <a:cs typeface="Times New Roman" panose="02020603050405020304" pitchFamily="18" charset="0"/>
              </a:rPr>
              <a:t>8. Inventory</a:t>
            </a:r>
            <a:endParaRPr lang="en-CA"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Describe various types of purchasing systems used in hospital pharmacy</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List sources of supply for a hospital pharmacy</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Describe issues associated with supplying or lending of products</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Describe the procedure for ordering drug products and invoice processing</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Describe the procedures involved in receiving and checking goods</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Describe special storage requirements for a hospital pharmacy</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Discuss pricing and drug budget control</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Describe processes involved in purchase decisions and formulary additions</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Complete documentation for ordering and receipt of prescription and controlled substances</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Complete documentation of unserviceable supplies and pharmaceutical products</a:t>
            </a:r>
          </a:p>
          <a:p>
            <a:pPr marL="914400" lvl="1" indent="-457200">
              <a:buSzPts val="1000"/>
              <a:buFont typeface="+mj-lt"/>
              <a:buAutoNum type="arabicPeriod"/>
              <a:tabLst>
                <a:tab pos="914400" algn="l"/>
              </a:tabLst>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Safely dispose of unserviceable products adhering to legislation, policies, and procedures</a:t>
            </a:r>
          </a:p>
        </p:txBody>
      </p:sp>
    </p:spTree>
    <p:extLst>
      <p:ext uri="{BB962C8B-B14F-4D97-AF65-F5344CB8AC3E}">
        <p14:creationId xmlns:p14="http://schemas.microsoft.com/office/powerpoint/2010/main" val="9390437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B71B2-1729-0A5B-CA93-6D32E059033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169B9A8-4163-5156-66A3-2776240D6BB8}"/>
              </a:ext>
            </a:extLst>
          </p:cNvPr>
          <p:cNvSpPr>
            <a:spLocks noGrp="1"/>
          </p:cNvSpPr>
          <p:nvPr>
            <p:ph type="title"/>
          </p:nvPr>
        </p:nvSpPr>
        <p:spPr>
          <a:xfrm>
            <a:off x="424544" y="914394"/>
            <a:ext cx="15642770" cy="3461663"/>
          </a:xfrm>
        </p:spPr>
        <p:txBody>
          <a:bodyPr/>
          <a:lstStyle/>
          <a:p>
            <a:pPr algn="ctr"/>
            <a:r>
              <a:rPr lang="en-US" sz="8000" dirty="0">
                <a:solidFill>
                  <a:schemeClr val="tx1"/>
                </a:solidFill>
                <a:effectLst/>
              </a:rPr>
              <a:t>FEEDBACK AND </a:t>
            </a:r>
            <a:r>
              <a:rPr lang="en-US" sz="8000" dirty="0">
                <a:solidFill>
                  <a:srgbClr val="02435E"/>
                </a:solidFill>
                <a:effectLst/>
              </a:rPr>
              <a:t>EVALUATION</a:t>
            </a:r>
            <a:endParaRPr lang="en-CA" sz="8000" dirty="0">
              <a:solidFill>
                <a:schemeClr val="tx1"/>
              </a:solidFill>
              <a:effectLst/>
            </a:endParaRPr>
          </a:p>
        </p:txBody>
      </p:sp>
      <p:sp>
        <p:nvSpPr>
          <p:cNvPr id="5" name="TextBox 4">
            <a:extLst>
              <a:ext uri="{FF2B5EF4-FFF2-40B4-BE49-F238E27FC236}">
                <a16:creationId xmlns:a16="http://schemas.microsoft.com/office/drawing/2014/main" id="{442F0E8A-D5CE-377A-256D-EB269D0704B9}"/>
              </a:ext>
            </a:extLst>
          </p:cNvPr>
          <p:cNvSpPr txBox="1"/>
          <p:nvPr/>
        </p:nvSpPr>
        <p:spPr>
          <a:xfrm>
            <a:off x="718456" y="4376057"/>
            <a:ext cx="14205858" cy="1854995"/>
          </a:xfrm>
          <a:prstGeom prst="rect">
            <a:avLst/>
          </a:prstGeom>
          <a:noFill/>
        </p:spPr>
        <p:txBody>
          <a:bodyPr wrap="square" rtlCol="0">
            <a:spAutoFit/>
          </a:bodyPr>
          <a:lstStyle/>
          <a:p>
            <a:pPr>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See the attached documents </a:t>
            </a:r>
          </a:p>
          <a:p>
            <a:pPr marL="514350" indent="-514350">
              <a:lnSpc>
                <a:spcPct val="107000"/>
              </a:lnSpc>
              <a:spcAft>
                <a:spcPts val="800"/>
              </a:spcAft>
              <a:buAutoNum type="arabicPeriod"/>
            </a:pPr>
            <a:r>
              <a:rPr lang="en-CA" sz="3200" kern="100" dirty="0">
                <a:latin typeface="Calibri" panose="020F0502020204030204" pitchFamily="34" charset="0"/>
                <a:ea typeface="Calibri" panose="020F0502020204030204" pitchFamily="34" charset="0"/>
                <a:cs typeface="Times New Roman" panose="02020603050405020304" pitchFamily="18" charset="0"/>
              </a:rPr>
              <a:t>TAPT </a:t>
            </a:r>
          </a:p>
          <a:p>
            <a:pPr marL="514350" indent="-514350">
              <a:lnSpc>
                <a:spcPct val="107000"/>
              </a:lnSpc>
              <a:spcAft>
                <a:spcPts val="800"/>
              </a:spcAft>
              <a:buAutoNum type="arabicPeriod"/>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Student Assessments </a:t>
            </a:r>
          </a:p>
        </p:txBody>
      </p:sp>
    </p:spTree>
    <p:extLst>
      <p:ext uri="{BB962C8B-B14F-4D97-AF65-F5344CB8AC3E}">
        <p14:creationId xmlns:p14="http://schemas.microsoft.com/office/powerpoint/2010/main" val="929534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D993C-9AC0-6308-C4F8-229AF102E76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21496FC-BBB4-5B0E-443B-5FF557CF225F}"/>
              </a:ext>
            </a:extLst>
          </p:cNvPr>
          <p:cNvSpPr>
            <a:spLocks noGrp="1"/>
          </p:cNvSpPr>
          <p:nvPr>
            <p:ph type="title"/>
          </p:nvPr>
        </p:nvSpPr>
        <p:spPr>
          <a:xfrm>
            <a:off x="424544" y="914394"/>
            <a:ext cx="15642770" cy="3461663"/>
          </a:xfrm>
        </p:spPr>
        <p:txBody>
          <a:bodyPr/>
          <a:lstStyle/>
          <a:p>
            <a:pPr algn="ctr"/>
            <a:r>
              <a:rPr lang="en-US" sz="8000" dirty="0">
                <a:solidFill>
                  <a:schemeClr val="tx1"/>
                </a:solidFill>
                <a:effectLst/>
              </a:rPr>
              <a:t>FREQUENTLY ASKED </a:t>
            </a:r>
            <a:r>
              <a:rPr lang="en-US" sz="8000" dirty="0">
                <a:solidFill>
                  <a:srgbClr val="02435E"/>
                </a:solidFill>
                <a:effectLst/>
              </a:rPr>
              <a:t>QUESTIONS</a:t>
            </a:r>
            <a:endParaRPr lang="en-CA" sz="8000" dirty="0">
              <a:solidFill>
                <a:schemeClr val="tx1"/>
              </a:solidFill>
              <a:effectLst/>
            </a:endParaRPr>
          </a:p>
        </p:txBody>
      </p:sp>
      <p:sp>
        <p:nvSpPr>
          <p:cNvPr id="5" name="TextBox 4">
            <a:extLst>
              <a:ext uri="{FF2B5EF4-FFF2-40B4-BE49-F238E27FC236}">
                <a16:creationId xmlns:a16="http://schemas.microsoft.com/office/drawing/2014/main" id="{DC8EAEA3-A794-CE87-F5C6-8ABDE5E16DC6}"/>
              </a:ext>
            </a:extLst>
          </p:cNvPr>
          <p:cNvSpPr txBox="1"/>
          <p:nvPr/>
        </p:nvSpPr>
        <p:spPr>
          <a:xfrm>
            <a:off x="783770" y="4376057"/>
            <a:ext cx="14205858" cy="16156987"/>
          </a:xfrm>
          <a:prstGeom prst="rect">
            <a:avLst/>
          </a:prstGeom>
          <a:noFill/>
        </p:spPr>
        <p:txBody>
          <a:bodyPr wrap="square" rtlCol="0">
            <a:spAutoFit/>
          </a:bodyPr>
          <a:lstStyle/>
          <a:p>
            <a:pPr marL="342900" lvl="0" indent="-342900">
              <a:lnSpc>
                <a:spcPct val="107000"/>
              </a:lnSpc>
              <a:spcAft>
                <a:spcPts val="800"/>
              </a:spcAft>
              <a:buFont typeface="+mj-lt"/>
              <a:buAutoNum type="arabicPeriod"/>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What is the semester four placement structure?</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Semester four consists of a combined 320-hour placement divided into two parts: five weeks in a community pharmacy and four weeks in a hospital setting. The program secures the sites for these placements, with students on-site for 40 hours per week at each location. </a:t>
            </a:r>
          </a:p>
          <a:p>
            <a:pPr marL="342900" lvl="0" indent="-342900">
              <a:lnSpc>
                <a:spcPct val="107000"/>
              </a:lnSpc>
              <a:spcAft>
                <a:spcPts val="800"/>
              </a:spcAft>
              <a:buFont typeface="+mj-lt"/>
              <a:buAutoNum type="arabicPeriod"/>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Are semester four placements paid?</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Semester four placements are unpaid.</a:t>
            </a:r>
          </a:p>
          <a:p>
            <a:pPr marL="342900" lvl="0" indent="-342900">
              <a:lnSpc>
                <a:spcPct val="107000"/>
              </a:lnSpc>
              <a:spcAft>
                <a:spcPts val="800"/>
              </a:spcAft>
              <a:buFont typeface="+mj-lt"/>
              <a:buAutoNum type="arabicPeriod"/>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Will I need to travel far?</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Hospital capacity within Northwestern Ontario is limited, so students may need to travel. The College considers student location and preferences when assigning sites for semester four placements.</a:t>
            </a:r>
          </a:p>
          <a:p>
            <a:pPr marL="342900" lvl="0" indent="-342900">
              <a:lnSpc>
                <a:spcPct val="107000"/>
              </a:lnSpc>
              <a:spcAft>
                <a:spcPts val="800"/>
              </a:spcAft>
              <a:buFont typeface="+mj-lt"/>
              <a:buAutoNum type="arabicPeriod"/>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Can I fail a placement rotation?</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Yes, failing a rotation is possible. In semester four, students receive two assessments per rotation—one at the midpoint and one at the end. The midpoint assessment offers an opportunity for self-assessment and for creating an action plan with the faculty advisor if needed.</a:t>
            </a:r>
          </a:p>
          <a:p>
            <a:pPr marL="342900" lvl="0" indent="-342900">
              <a:lnSpc>
                <a:spcPct val="107000"/>
              </a:lnSpc>
              <a:spcAft>
                <a:spcPts val="800"/>
              </a:spcAft>
              <a:buFont typeface="+mj-lt"/>
              <a:buAutoNum type="arabicPeriod"/>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Can I still work part-time while I am on placement?</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During semester four, students will be on-site 40 hours per week for both the community and hospital placements, often with varied shifts. Part-time work during semester four is not recommended.</a:t>
            </a:r>
          </a:p>
          <a:p>
            <a:pPr marL="342900" lvl="0" indent="-342900">
              <a:lnSpc>
                <a:spcPct val="107000"/>
              </a:lnSpc>
              <a:spcAft>
                <a:spcPts val="800"/>
              </a:spcAft>
              <a:buFont typeface="+mj-lt"/>
              <a:buAutoNum type="arabicPeriod"/>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What if I have a medical appointment while on placement?</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Communicate with your preceptor and faculty advisor as early as possible to minimize disruptions. Any missed hours must be made up, which may include weekend and evening shifts.</a:t>
            </a:r>
          </a:p>
          <a:p>
            <a:pPr marL="342900" lvl="0" indent="-342900">
              <a:lnSpc>
                <a:spcPct val="107000"/>
              </a:lnSpc>
              <a:spcAft>
                <a:spcPts val="800"/>
              </a:spcAft>
              <a:buFont typeface="+mj-lt"/>
              <a:buAutoNum type="arabicPeriod"/>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Can I change my placement hours?</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Placement hours are determined by the institutions for both community and hospital settings, with students rotating through various positions during the semester four placement.</a:t>
            </a:r>
          </a:p>
        </p:txBody>
      </p:sp>
    </p:spTree>
    <p:extLst>
      <p:ext uri="{BB962C8B-B14F-4D97-AF65-F5344CB8AC3E}">
        <p14:creationId xmlns:p14="http://schemas.microsoft.com/office/powerpoint/2010/main" val="487117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192082-52B1-A34F-66C2-ED7F94558BDF}"/>
              </a:ext>
            </a:extLst>
          </p:cNvPr>
          <p:cNvSpPr>
            <a:spLocks noGrp="1"/>
          </p:cNvSpPr>
          <p:nvPr>
            <p:ph type="title"/>
          </p:nvPr>
        </p:nvSpPr>
        <p:spPr>
          <a:xfrm>
            <a:off x="424544" y="914394"/>
            <a:ext cx="15642770" cy="3461663"/>
          </a:xfrm>
        </p:spPr>
        <p:txBody>
          <a:bodyPr/>
          <a:lstStyle/>
          <a:p>
            <a:pPr algn="ctr"/>
            <a:r>
              <a:rPr lang="en-US" sz="9600" dirty="0">
                <a:solidFill>
                  <a:schemeClr val="tx1"/>
                </a:solidFill>
                <a:effectLst/>
              </a:rPr>
              <a:t>WELCOME</a:t>
            </a:r>
            <a:r>
              <a:rPr lang="en-US" sz="9600" dirty="0">
                <a:solidFill>
                  <a:srgbClr val="02435E"/>
                </a:solidFill>
                <a:effectLst/>
              </a:rPr>
              <a:t> MESSAGE</a:t>
            </a:r>
            <a:endParaRPr lang="en-CA" sz="9600" dirty="0">
              <a:solidFill>
                <a:schemeClr val="tx1"/>
              </a:solidFill>
              <a:effectLst/>
            </a:endParaRPr>
          </a:p>
        </p:txBody>
      </p:sp>
      <p:sp>
        <p:nvSpPr>
          <p:cNvPr id="5" name="TextBox 4">
            <a:extLst>
              <a:ext uri="{FF2B5EF4-FFF2-40B4-BE49-F238E27FC236}">
                <a16:creationId xmlns:a16="http://schemas.microsoft.com/office/drawing/2014/main" id="{1EEECECC-655D-0D0B-12C3-F5DF8C9549DE}"/>
              </a:ext>
            </a:extLst>
          </p:cNvPr>
          <p:cNvSpPr txBox="1"/>
          <p:nvPr/>
        </p:nvSpPr>
        <p:spPr>
          <a:xfrm>
            <a:off x="1012371" y="4082143"/>
            <a:ext cx="14205858" cy="15377158"/>
          </a:xfrm>
          <a:prstGeom prst="rect">
            <a:avLst/>
          </a:prstGeom>
          <a:noFill/>
        </p:spPr>
        <p:txBody>
          <a:bodyPr wrap="square" rtlCol="0">
            <a:spAutoFit/>
          </a:bodyPr>
          <a:lstStyle/>
          <a:p>
            <a:pPr algn="just">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Welcome to the Pharmacy Technician Program at Confederation College! We’re thrilled to launch this new program to serve the evolving healthcare needs of Northwestern Ontario. Whether you’re a dedicated student stepping into the world of pharmacy or an experienced preceptor guiding the next generation, your involvement is vital in shaping a robust healthcare workforce for our community.</a:t>
            </a:r>
          </a:p>
          <a:p>
            <a:pPr algn="just">
              <a:lnSpc>
                <a:spcPct val="107000"/>
              </a:lnSpc>
              <a:spcAft>
                <a:spcPts val="800"/>
              </a:spcAft>
            </a:pP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Pharmacy technicians play an essential role in patient care and healthcare support, ensuring the safe and effective handling of medications and collaborating closely with pharmacists and other professionals. This program is tailored to equip you with the knowledge and skills necessary to thrive in this dynamic field. With a curriculum focused on hands-on training and practical experience, we aim to prepare you for the unique challenges you’ll encounter in your future career.</a:t>
            </a:r>
          </a:p>
          <a:p>
            <a:pPr algn="just">
              <a:lnSpc>
                <a:spcPct val="107000"/>
              </a:lnSpc>
              <a:spcAft>
                <a:spcPts val="800"/>
              </a:spcAft>
            </a:pP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To our students, we encourage you to embrace every opportunity for learning, from classroom discussions to real-world applications in placements. Your dedication to acquiring these skills is foundational to the excellent care you will provide.</a:t>
            </a:r>
          </a:p>
          <a:p>
            <a:pPr algn="just">
              <a:lnSpc>
                <a:spcPct val="107000"/>
              </a:lnSpc>
              <a:spcAft>
                <a:spcPts val="800"/>
              </a:spcAft>
            </a:pP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To our preceptors, thank you for your mentorship and commitment. Your guidance enriches our students’ education, bringing classroom learning to life and providing insight that only experience can teach.</a:t>
            </a:r>
          </a:p>
          <a:p>
            <a:pPr algn="just">
              <a:lnSpc>
                <a:spcPct val="107000"/>
              </a:lnSpc>
              <a:spcAft>
                <a:spcPts val="800"/>
              </a:spcAft>
            </a:pP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Together, we’re building a community of capable, compassionate, and knowledgeable pharmacy technicians ready to make a difference in Northwestern Ontario. Please reach out if you have questions or suggestions; your feedback is essential in helping us grow this program to best serve our students and community.</a:t>
            </a:r>
          </a:p>
          <a:p>
            <a:pPr algn="just">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Welcome aboard, and let’s embark on this exciting journey together!</a:t>
            </a:r>
          </a:p>
          <a:p>
            <a:endParaRPr lang="en-CA" dirty="0"/>
          </a:p>
        </p:txBody>
      </p:sp>
    </p:spTree>
    <p:extLst>
      <p:ext uri="{BB962C8B-B14F-4D97-AF65-F5344CB8AC3E}">
        <p14:creationId xmlns:p14="http://schemas.microsoft.com/office/powerpoint/2010/main" val="27993504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0E00E-355B-4D3D-0A9F-85853A01E80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731ABB8-7EF3-6B93-C2BF-DAEB58340B47}"/>
              </a:ext>
            </a:extLst>
          </p:cNvPr>
          <p:cNvSpPr>
            <a:spLocks noGrp="1"/>
          </p:cNvSpPr>
          <p:nvPr>
            <p:ph type="title"/>
          </p:nvPr>
        </p:nvSpPr>
        <p:spPr>
          <a:xfrm>
            <a:off x="424544" y="914394"/>
            <a:ext cx="15642770" cy="3461663"/>
          </a:xfrm>
        </p:spPr>
        <p:txBody>
          <a:bodyPr/>
          <a:lstStyle/>
          <a:p>
            <a:pPr algn="ctr"/>
            <a:r>
              <a:rPr lang="en-US" sz="8000" dirty="0">
                <a:solidFill>
                  <a:schemeClr val="tx1"/>
                </a:solidFill>
                <a:effectLst/>
              </a:rPr>
              <a:t>STUDENT PLACEMENT </a:t>
            </a:r>
            <a:r>
              <a:rPr lang="en-US" sz="8000" dirty="0">
                <a:solidFill>
                  <a:srgbClr val="02435E"/>
                </a:solidFill>
                <a:effectLst/>
              </a:rPr>
              <a:t>CHECKLIST</a:t>
            </a:r>
            <a:endParaRPr lang="en-CA" sz="8000" dirty="0">
              <a:solidFill>
                <a:schemeClr val="tx1"/>
              </a:solidFill>
              <a:effectLst/>
            </a:endParaRPr>
          </a:p>
        </p:txBody>
      </p:sp>
      <p:sp>
        <p:nvSpPr>
          <p:cNvPr id="5" name="TextBox 4">
            <a:extLst>
              <a:ext uri="{FF2B5EF4-FFF2-40B4-BE49-F238E27FC236}">
                <a16:creationId xmlns:a16="http://schemas.microsoft.com/office/drawing/2014/main" id="{258D0030-CA99-341A-F4EC-E93DE8F7F974}"/>
              </a:ext>
            </a:extLst>
          </p:cNvPr>
          <p:cNvSpPr txBox="1"/>
          <p:nvPr/>
        </p:nvSpPr>
        <p:spPr>
          <a:xfrm>
            <a:off x="1126671" y="4376057"/>
            <a:ext cx="14205858" cy="11414535"/>
          </a:xfrm>
          <a:prstGeom prst="rect">
            <a:avLst/>
          </a:prstGeom>
          <a:noFill/>
        </p:spPr>
        <p:txBody>
          <a:bodyPr wrap="square" rtlCol="0">
            <a:spAutoFit/>
          </a:bodyPr>
          <a:lstStyle/>
          <a:p>
            <a:pPr>
              <a:lnSpc>
                <a:spcPct val="107000"/>
              </a:lnSpc>
              <a:spcAft>
                <a:spcPts val="800"/>
              </a:spcAf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Pre-Placement</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Connect with Preceptor:</a:t>
            </a: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 Email two weeks before start; confirm first-day details.</a:t>
            </a:r>
          </a:p>
          <a:p>
            <a:pPr marL="342900" lvl="0" indent="-342900">
              <a:lnSpc>
                <a:spcPct val="107000"/>
              </a:lnSpc>
              <a:spcAft>
                <a:spcPts val="800"/>
              </a:spcAft>
              <a:buSzPts val="1000"/>
              <a:buFont typeface="Symbol" panose="05050102010706020507" pitchFamily="18" charset="2"/>
              <a:buChar char=""/>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Travel &amp; Parking:</a:t>
            </a: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 Test your commute; confirm parking.</a:t>
            </a:r>
          </a:p>
          <a:p>
            <a:pPr marL="342900" lvl="0" indent="-342900">
              <a:lnSpc>
                <a:spcPct val="107000"/>
              </a:lnSpc>
              <a:spcAft>
                <a:spcPts val="800"/>
              </a:spcAft>
              <a:buSzPts val="1000"/>
              <a:buFont typeface="Symbol" panose="05050102010706020507" pitchFamily="18" charset="2"/>
              <a:buChar char=""/>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Dress Code &amp; ID:</a:t>
            </a: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 Verify attire and bring student ID.</a:t>
            </a:r>
          </a:p>
          <a:p>
            <a:pPr marL="342900" lvl="0" indent="-342900">
              <a:lnSpc>
                <a:spcPct val="107000"/>
              </a:lnSpc>
              <a:spcAft>
                <a:spcPts val="800"/>
              </a:spcAft>
              <a:buSzPts val="1000"/>
              <a:buFont typeface="Symbol" panose="05050102010706020507" pitchFamily="18" charset="2"/>
              <a:buChar char=""/>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Documentation:</a:t>
            </a: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 Complete all required medical and screening forms; bring a notepad or tablet for notes.</a:t>
            </a:r>
          </a:p>
          <a:p>
            <a:pPr>
              <a:lnSpc>
                <a:spcPct val="107000"/>
              </a:lnSpc>
              <a:spcAft>
                <a:spcPts val="800"/>
              </a:spcAf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During Placement</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Punctuality &amp; Professionalism:</a:t>
            </a: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 Arrive 15 minutes early; check college email regularly; follow dress code and confidentiality rules.</a:t>
            </a:r>
          </a:p>
          <a:p>
            <a:pPr marL="342900" lvl="0" indent="-342900">
              <a:lnSpc>
                <a:spcPct val="107000"/>
              </a:lnSpc>
              <a:spcAft>
                <a:spcPts val="800"/>
              </a:spcAft>
              <a:buSzPts val="1000"/>
              <a:buFont typeface="Symbol" panose="05050102010706020507" pitchFamily="18" charset="2"/>
              <a:buChar char=""/>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Skills Application:</a:t>
            </a: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 Apply patient confidentiality, medication dispensing, and software skills; assist with inventory and cold chain management.</a:t>
            </a:r>
          </a:p>
          <a:p>
            <a:pPr marL="342900" lvl="0" indent="-342900">
              <a:lnSpc>
                <a:spcPct val="107000"/>
              </a:lnSpc>
              <a:spcAft>
                <a:spcPts val="800"/>
              </a:spcAft>
              <a:buSzPts val="1000"/>
              <a:buFont typeface="Symbol" panose="05050102010706020507" pitchFamily="18" charset="2"/>
              <a:buChar char=""/>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Communication:</a:t>
            </a: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 Keep a log of skills and challenges; ask questions and participate in team meetings.</a:t>
            </a:r>
          </a:p>
          <a:p>
            <a:pPr>
              <a:lnSpc>
                <a:spcPct val="107000"/>
              </a:lnSpc>
              <a:spcAft>
                <a:spcPts val="800"/>
              </a:spcAf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Feedback &amp; Reflection</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Regular Check-Ins:</a:t>
            </a: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 Receive feedback from preceptor; note areas for improvement.</a:t>
            </a:r>
          </a:p>
          <a:p>
            <a:pPr marL="342900" lvl="0" indent="-342900">
              <a:lnSpc>
                <a:spcPct val="107000"/>
              </a:lnSpc>
              <a:spcAft>
                <a:spcPts val="800"/>
              </a:spcAft>
              <a:buSzPts val="1000"/>
              <a:buFont typeface="Symbol" panose="05050102010706020507" pitchFamily="18" charset="2"/>
              <a:buChar char=""/>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Self-Assessment:</a:t>
            </a: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 Reflect on strengths and areas to improve after each shift.</a:t>
            </a:r>
          </a:p>
          <a:p>
            <a:pPr>
              <a:lnSpc>
                <a:spcPct val="107000"/>
              </a:lnSpc>
              <a:spcAft>
                <a:spcPts val="800"/>
              </a:spcAf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Post-Placement</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Submit Documentation:</a:t>
            </a: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 Ensure all logs and evaluations are completed and submitted on time.</a:t>
            </a:r>
          </a:p>
        </p:txBody>
      </p:sp>
    </p:spTree>
    <p:extLst>
      <p:ext uri="{BB962C8B-B14F-4D97-AF65-F5344CB8AC3E}">
        <p14:creationId xmlns:p14="http://schemas.microsoft.com/office/powerpoint/2010/main" val="3834980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using mortar and pestle to make liquid&#10;&#10;Description automatically generated">
            <a:extLst>
              <a:ext uri="{FF2B5EF4-FFF2-40B4-BE49-F238E27FC236}">
                <a16:creationId xmlns:a16="http://schemas.microsoft.com/office/drawing/2014/main" id="{B97ABE45-5E02-1B72-D589-3ED6668DB676}"/>
              </a:ext>
            </a:extLst>
          </p:cNvPr>
          <p:cNvPicPr>
            <a:picLocks noChangeAspect="1"/>
          </p:cNvPicPr>
          <p:nvPr/>
        </p:nvPicPr>
        <p:blipFill>
          <a:blip r:embed="rId2">
            <a:alphaModFix amt="35000"/>
          </a:blip>
          <a:srcRect b="11598"/>
          <a:stretch/>
        </p:blipFill>
        <p:spPr>
          <a:xfrm>
            <a:off x="0" y="16662"/>
            <a:ext cx="16459200" cy="9698838"/>
          </a:xfrm>
          <a:prstGeom prst="rect">
            <a:avLst/>
          </a:prstGeom>
        </p:spPr>
      </p:pic>
      <p:sp>
        <p:nvSpPr>
          <p:cNvPr id="15" name="Rectangle 14">
            <a:extLst>
              <a:ext uri="{FF2B5EF4-FFF2-40B4-BE49-F238E27FC236}">
                <a16:creationId xmlns:a16="http://schemas.microsoft.com/office/drawing/2014/main" id="{06A40FAE-3C3E-60A0-6DDC-25A93F4FCAC0}"/>
              </a:ext>
            </a:extLst>
          </p:cNvPr>
          <p:cNvSpPr/>
          <p:nvPr/>
        </p:nvSpPr>
        <p:spPr>
          <a:xfrm>
            <a:off x="0" y="-1"/>
            <a:ext cx="3519056" cy="97155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Isosceles Triangle 15">
            <a:extLst>
              <a:ext uri="{FF2B5EF4-FFF2-40B4-BE49-F238E27FC236}">
                <a16:creationId xmlns:a16="http://schemas.microsoft.com/office/drawing/2014/main" id="{2CAD4F20-8C89-024C-CDDE-F66A3EA4C38C}"/>
              </a:ext>
            </a:extLst>
          </p:cNvPr>
          <p:cNvSpPr/>
          <p:nvPr/>
        </p:nvSpPr>
        <p:spPr>
          <a:xfrm rot="5400000">
            <a:off x="559373" y="2959676"/>
            <a:ext cx="9715501" cy="379614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2" name="Rectangle 31">
            <a:extLst>
              <a:ext uri="{FF2B5EF4-FFF2-40B4-BE49-F238E27FC236}">
                <a16:creationId xmlns:a16="http://schemas.microsoft.com/office/drawing/2014/main" id="{EECC69AA-F5E3-15B8-869D-774996BE9CC9}"/>
              </a:ext>
            </a:extLst>
          </p:cNvPr>
          <p:cNvSpPr/>
          <p:nvPr/>
        </p:nvSpPr>
        <p:spPr>
          <a:xfrm>
            <a:off x="397349" y="10194622"/>
            <a:ext cx="15708925" cy="226078"/>
          </a:xfrm>
          <a:prstGeom prst="rect">
            <a:avLst/>
          </a:prstGeom>
          <a:solidFill>
            <a:srgbClr val="0243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892115"/>
              </a:solidFill>
            </a:endParaRPr>
          </a:p>
        </p:txBody>
      </p:sp>
      <p:sp>
        <p:nvSpPr>
          <p:cNvPr id="9" name="Title 8">
            <a:extLst>
              <a:ext uri="{FF2B5EF4-FFF2-40B4-BE49-F238E27FC236}">
                <a16:creationId xmlns:a16="http://schemas.microsoft.com/office/drawing/2014/main" id="{6E2EECA7-03FB-F608-2D22-A8FBCE318F7B}"/>
              </a:ext>
            </a:extLst>
          </p:cNvPr>
          <p:cNvSpPr>
            <a:spLocks noGrp="1"/>
          </p:cNvSpPr>
          <p:nvPr>
            <p:ph type="title"/>
          </p:nvPr>
        </p:nvSpPr>
        <p:spPr>
          <a:xfrm>
            <a:off x="397349" y="3277777"/>
            <a:ext cx="11065328" cy="4007633"/>
          </a:xfrm>
        </p:spPr>
        <p:txBody>
          <a:bodyPr/>
          <a:lstStyle/>
          <a:p>
            <a:pPr algn="l"/>
            <a:r>
              <a:rPr lang="en-US" sz="13000" b="0" dirty="0">
                <a:solidFill>
                  <a:srgbClr val="02435E"/>
                </a:solidFill>
                <a:effectLst/>
              </a:rPr>
              <a:t>Pharmacy Technician</a:t>
            </a:r>
            <a:endParaRPr lang="en-CA" sz="13000" b="0" dirty="0">
              <a:solidFill>
                <a:srgbClr val="02435E"/>
              </a:solidFill>
              <a:effectLst/>
            </a:endParaRPr>
          </a:p>
        </p:txBody>
      </p:sp>
      <p:pic>
        <p:nvPicPr>
          <p:cNvPr id="11" name="Picture 10" descr="A blue and red text on a black background&#10;&#10;Description automatically generated">
            <a:extLst>
              <a:ext uri="{FF2B5EF4-FFF2-40B4-BE49-F238E27FC236}">
                <a16:creationId xmlns:a16="http://schemas.microsoft.com/office/drawing/2014/main" id="{73335D4E-CE51-93C8-C619-6268C95F6368}"/>
              </a:ext>
            </a:extLst>
          </p:cNvPr>
          <p:cNvPicPr>
            <a:picLocks noChangeAspect="1"/>
          </p:cNvPicPr>
          <p:nvPr/>
        </p:nvPicPr>
        <p:blipFill>
          <a:blip r:embed="rId3"/>
          <a:stretch>
            <a:fillRect/>
          </a:stretch>
        </p:blipFill>
        <p:spPr>
          <a:xfrm>
            <a:off x="1" y="16661"/>
            <a:ext cx="7774660" cy="2534728"/>
          </a:xfrm>
          <a:prstGeom prst="rect">
            <a:avLst/>
          </a:prstGeom>
        </p:spPr>
      </p:pic>
      <p:sp>
        <p:nvSpPr>
          <p:cNvPr id="12" name="TextBox 11">
            <a:extLst>
              <a:ext uri="{FF2B5EF4-FFF2-40B4-BE49-F238E27FC236}">
                <a16:creationId xmlns:a16="http://schemas.microsoft.com/office/drawing/2014/main" id="{C6C35F9D-D747-6CC1-C887-587BADD8FE8F}"/>
              </a:ext>
            </a:extLst>
          </p:cNvPr>
          <p:cNvSpPr txBox="1"/>
          <p:nvPr/>
        </p:nvSpPr>
        <p:spPr>
          <a:xfrm>
            <a:off x="513716" y="7185396"/>
            <a:ext cx="16342833" cy="1107996"/>
          </a:xfrm>
          <a:prstGeom prst="rect">
            <a:avLst/>
          </a:prstGeom>
          <a:noFill/>
        </p:spPr>
        <p:txBody>
          <a:bodyPr wrap="square" rtlCol="0">
            <a:spAutoFit/>
          </a:bodyPr>
          <a:lstStyle/>
          <a:p>
            <a:r>
              <a:rPr lang="en-US" sz="6600" dirty="0">
                <a:solidFill>
                  <a:srgbClr val="892115"/>
                </a:solidFill>
                <a:latin typeface="+mj-lt"/>
              </a:rPr>
              <a:t>2024-2027 Mission, Vision, Values</a:t>
            </a:r>
            <a:endParaRPr lang="en-CA" sz="6600" dirty="0">
              <a:solidFill>
                <a:srgbClr val="892115"/>
              </a:solidFill>
              <a:latin typeface="+mj-lt"/>
            </a:endParaRPr>
          </a:p>
        </p:txBody>
      </p:sp>
      <p:sp>
        <p:nvSpPr>
          <p:cNvPr id="14" name="TextBox 13">
            <a:extLst>
              <a:ext uri="{FF2B5EF4-FFF2-40B4-BE49-F238E27FC236}">
                <a16:creationId xmlns:a16="http://schemas.microsoft.com/office/drawing/2014/main" id="{1D8D55A2-2C11-CE3F-A33B-9E02BA984BD9}"/>
              </a:ext>
            </a:extLst>
          </p:cNvPr>
          <p:cNvSpPr txBox="1"/>
          <p:nvPr/>
        </p:nvSpPr>
        <p:spPr>
          <a:xfrm>
            <a:off x="397349" y="10972800"/>
            <a:ext cx="15708925" cy="10068782"/>
          </a:xfrm>
          <a:prstGeom prst="rect">
            <a:avLst/>
          </a:prstGeom>
          <a:noFill/>
        </p:spPr>
        <p:txBody>
          <a:bodyPr wrap="square" rtlCol="0">
            <a:spAutoFit/>
          </a:bodyPr>
          <a:lstStyle/>
          <a:p>
            <a:r>
              <a:rPr lang="en-CA" sz="3600" b="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Mission:</a:t>
            </a:r>
            <a:endParaRPr lang="en-CA" sz="3600" b="1" kern="0" dirty="0">
              <a:solidFill>
                <a:srgbClr val="000000"/>
              </a:solidFill>
              <a:latin typeface="Aptos" panose="020B0004020202020204" pitchFamily="34" charset="0"/>
              <a:ea typeface="Times New Roman" panose="02020603050405020304" pitchFamily="18" charset="0"/>
              <a:cs typeface="Times New Roman" panose="02020603050405020304" pitchFamily="18" charset="0"/>
            </a:endParaRPr>
          </a:p>
          <a:p>
            <a:r>
              <a:rPr lang="en-CA" sz="3600"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To equip students with the comprehensive knowledge and practical skills necessary for effective pharmacy practice, ensuring they can deliver safe and competent pharmaceutical services across diverse healthcare settings.</a:t>
            </a:r>
            <a:endParaRPr lang="en-CA" sz="3600" kern="100" dirty="0">
              <a:effectLst/>
              <a:latin typeface="Aptos" panose="020B0004020202020204" pitchFamily="34" charset="0"/>
              <a:ea typeface="Calibri" panose="020F0502020204030204" pitchFamily="34" charset="0"/>
              <a:cs typeface="Times New Roman" panose="02020603050405020304" pitchFamily="18" charset="0"/>
            </a:endParaRPr>
          </a:p>
          <a:p>
            <a:endParaRPr lang="en-CA" sz="3600" b="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r>
              <a:rPr lang="en-CA" sz="3600" b="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Vision:</a:t>
            </a:r>
          </a:p>
          <a:p>
            <a:r>
              <a:rPr lang="en-CA" sz="3600"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To be a leading program in pharmacy education, recognized for producing proficient and ethical pharmacy technicians who contribute significantly to patient care and the healthcare system.</a:t>
            </a:r>
            <a:endParaRPr lang="en-CA" sz="3600" kern="100" dirty="0">
              <a:effectLst/>
              <a:latin typeface="Aptos" panose="020B0004020202020204" pitchFamily="34" charset="0"/>
              <a:ea typeface="Calibri" panose="020F0502020204030204" pitchFamily="34" charset="0"/>
              <a:cs typeface="Times New Roman" panose="02020603050405020304" pitchFamily="18" charset="0"/>
            </a:endParaRPr>
          </a:p>
          <a:p>
            <a:endParaRPr lang="en-CA" sz="3600" b="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r>
              <a:rPr lang="en-CA" sz="3600" b="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Values:</a:t>
            </a:r>
          </a:p>
          <a:p>
            <a:pPr marL="1493215" lvl="1" indent="-571500">
              <a:buSzPct val="100000"/>
              <a:buFont typeface="+mj-lt"/>
              <a:buAutoNum type="romanUcPeriod"/>
              <a:tabLst>
                <a:tab pos="457200" algn="l"/>
              </a:tabLst>
            </a:pPr>
            <a:r>
              <a:rPr lang="en-CA" sz="3600" b="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Courage:</a:t>
            </a:r>
            <a:r>
              <a:rPr lang="en-CA" sz="3600"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Encouraging students to make informed decisions and take initiative in their professional roles.</a:t>
            </a:r>
            <a:endParaRPr lang="en-CA" sz="3600" kern="1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endParaRPr>
          </a:p>
          <a:p>
            <a:pPr marL="1493215" lvl="1" indent="-571500">
              <a:buSzPct val="100000"/>
              <a:buFont typeface="+mj-lt"/>
              <a:buAutoNum type="romanUcPeriod"/>
              <a:tabLst>
                <a:tab pos="457200" algn="l"/>
              </a:tabLst>
            </a:pPr>
            <a:r>
              <a:rPr lang="en-CA" sz="3600" b="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Equity:</a:t>
            </a:r>
            <a:r>
              <a:rPr lang="en-CA" sz="3600"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Promoting fair and just treatment, ensuring all individuals have the opportunity to achieve their full potential.</a:t>
            </a:r>
            <a:endParaRPr lang="en-CA" sz="3600" kern="1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endParaRPr>
          </a:p>
          <a:p>
            <a:pPr marL="1493215" lvl="1" indent="-571500">
              <a:buSzPct val="100000"/>
              <a:buFont typeface="+mj-lt"/>
              <a:buAutoNum type="romanUcPeriod"/>
              <a:tabLst>
                <a:tab pos="457200" algn="l"/>
              </a:tabLst>
            </a:pPr>
            <a:r>
              <a:rPr lang="en-CA" sz="3600" b="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Relationships:</a:t>
            </a:r>
            <a:r>
              <a:rPr lang="en-CA" sz="3600"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Fostering teamwork and collaboration among students, faculty, and the communities served.</a:t>
            </a:r>
            <a:endParaRPr lang="en-CA" sz="3600" kern="1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endParaRPr>
          </a:p>
          <a:p>
            <a:endParaRPr lang="en-CA" dirty="0"/>
          </a:p>
        </p:txBody>
      </p:sp>
      <p:sp>
        <p:nvSpPr>
          <p:cNvPr id="17" name="Rectangle 16">
            <a:extLst>
              <a:ext uri="{FF2B5EF4-FFF2-40B4-BE49-F238E27FC236}">
                <a16:creationId xmlns:a16="http://schemas.microsoft.com/office/drawing/2014/main" id="{EE3C6882-EC44-24F8-B5AC-D697709FB3A3}"/>
              </a:ext>
            </a:extLst>
          </p:cNvPr>
          <p:cNvSpPr/>
          <p:nvPr/>
        </p:nvSpPr>
        <p:spPr>
          <a:xfrm>
            <a:off x="397349" y="21199506"/>
            <a:ext cx="15708925" cy="226078"/>
          </a:xfrm>
          <a:prstGeom prst="rect">
            <a:avLst/>
          </a:prstGeom>
          <a:solidFill>
            <a:srgbClr val="0243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892115"/>
              </a:solidFill>
            </a:endParaRPr>
          </a:p>
        </p:txBody>
      </p:sp>
    </p:spTree>
    <p:extLst>
      <p:ext uri="{BB962C8B-B14F-4D97-AF65-F5344CB8AC3E}">
        <p14:creationId xmlns:p14="http://schemas.microsoft.com/office/powerpoint/2010/main" val="4131718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F8020-9C17-AFD7-01E1-263FADE92E8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644C19A-EAD4-E5F8-F24A-72B97CA5B79C}"/>
              </a:ext>
            </a:extLst>
          </p:cNvPr>
          <p:cNvSpPr>
            <a:spLocks noGrp="1"/>
          </p:cNvSpPr>
          <p:nvPr>
            <p:ph type="title"/>
          </p:nvPr>
        </p:nvSpPr>
        <p:spPr>
          <a:xfrm>
            <a:off x="424544" y="914394"/>
            <a:ext cx="15642770" cy="3461663"/>
          </a:xfrm>
        </p:spPr>
        <p:txBody>
          <a:bodyPr/>
          <a:lstStyle/>
          <a:p>
            <a:pPr algn="ctr"/>
            <a:r>
              <a:rPr lang="en-US" sz="9600" dirty="0">
                <a:solidFill>
                  <a:srgbClr val="02435E"/>
                </a:solidFill>
                <a:effectLst/>
              </a:rPr>
              <a:t>MEET THE FACULTY</a:t>
            </a:r>
            <a:endParaRPr lang="en-CA" sz="9600" dirty="0">
              <a:solidFill>
                <a:schemeClr val="tx1"/>
              </a:solidFill>
              <a:effectLst/>
            </a:endParaRPr>
          </a:p>
        </p:txBody>
      </p:sp>
      <p:sp>
        <p:nvSpPr>
          <p:cNvPr id="2" name="AutoShape 2" descr="Shawna Larocque">
            <a:extLst>
              <a:ext uri="{FF2B5EF4-FFF2-40B4-BE49-F238E27FC236}">
                <a16:creationId xmlns:a16="http://schemas.microsoft.com/office/drawing/2014/main" id="{E91E9F8F-7805-0FB6-E085-E62033730DD1}"/>
              </a:ext>
            </a:extLst>
          </p:cNvPr>
          <p:cNvSpPr>
            <a:spLocks noChangeAspect="1" noChangeArrowheads="1"/>
          </p:cNvSpPr>
          <p:nvPr/>
        </p:nvSpPr>
        <p:spPr bwMode="auto">
          <a:xfrm>
            <a:off x="8077200" y="1082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4" name="Picture 3">
            <a:extLst>
              <a:ext uri="{FF2B5EF4-FFF2-40B4-BE49-F238E27FC236}">
                <a16:creationId xmlns:a16="http://schemas.microsoft.com/office/drawing/2014/main" id="{90670B1F-E2EE-F289-C7EC-A8D1A2219096}"/>
              </a:ext>
            </a:extLst>
          </p:cNvPr>
          <p:cNvPicPr>
            <a:picLocks noChangeAspect="1"/>
          </p:cNvPicPr>
          <p:nvPr/>
        </p:nvPicPr>
        <p:blipFill>
          <a:blip r:embed="rId2"/>
          <a:stretch>
            <a:fillRect/>
          </a:stretch>
        </p:blipFill>
        <p:spPr>
          <a:xfrm>
            <a:off x="9742714" y="5323114"/>
            <a:ext cx="5802086" cy="5802086"/>
          </a:xfrm>
          <a:prstGeom prst="rect">
            <a:avLst/>
          </a:prstGeom>
        </p:spPr>
      </p:pic>
      <p:sp>
        <p:nvSpPr>
          <p:cNvPr id="6" name="TextBox 5">
            <a:extLst>
              <a:ext uri="{FF2B5EF4-FFF2-40B4-BE49-F238E27FC236}">
                <a16:creationId xmlns:a16="http://schemas.microsoft.com/office/drawing/2014/main" id="{9B7FD819-3E26-3EF1-A887-36C93B5A8B9A}"/>
              </a:ext>
            </a:extLst>
          </p:cNvPr>
          <p:cNvSpPr txBox="1"/>
          <p:nvPr/>
        </p:nvSpPr>
        <p:spPr>
          <a:xfrm>
            <a:off x="1796142" y="5323114"/>
            <a:ext cx="7946571" cy="1767792"/>
          </a:xfrm>
          <a:prstGeom prst="rect">
            <a:avLst/>
          </a:prstGeom>
          <a:noFill/>
        </p:spPr>
        <p:txBody>
          <a:bodyPr wrap="square" rtlCol="0">
            <a:spAutoFit/>
          </a:bodyPr>
          <a:lstStyle/>
          <a:p>
            <a:r>
              <a:rPr lang="en-US" b="1" dirty="0"/>
              <a:t>Shawna Larocque, RPh</a:t>
            </a:r>
          </a:p>
          <a:p>
            <a:r>
              <a:rPr lang="en-US" dirty="0"/>
              <a:t>Professor/Program Coordinator</a:t>
            </a:r>
          </a:p>
          <a:p>
            <a:r>
              <a:rPr lang="en-US" dirty="0"/>
              <a:t>Shawna.larocque@confederationcollege.ca</a:t>
            </a:r>
            <a:endParaRPr lang="en-CA" dirty="0"/>
          </a:p>
        </p:txBody>
      </p:sp>
    </p:spTree>
    <p:extLst>
      <p:ext uri="{BB962C8B-B14F-4D97-AF65-F5344CB8AC3E}">
        <p14:creationId xmlns:p14="http://schemas.microsoft.com/office/powerpoint/2010/main" val="3930651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6B5A6-5484-5A2A-C86A-5BA1E1B9D1D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C1B314C-ECFE-2F61-C942-BEA710448846}"/>
              </a:ext>
            </a:extLst>
          </p:cNvPr>
          <p:cNvSpPr>
            <a:spLocks noGrp="1"/>
          </p:cNvSpPr>
          <p:nvPr>
            <p:ph type="title"/>
          </p:nvPr>
        </p:nvSpPr>
        <p:spPr>
          <a:xfrm>
            <a:off x="424544" y="914394"/>
            <a:ext cx="15642770" cy="3461663"/>
          </a:xfrm>
        </p:spPr>
        <p:txBody>
          <a:bodyPr/>
          <a:lstStyle/>
          <a:p>
            <a:pPr algn="ctr"/>
            <a:r>
              <a:rPr lang="en-US" sz="9600" dirty="0">
                <a:solidFill>
                  <a:schemeClr val="tx1"/>
                </a:solidFill>
                <a:effectLst/>
              </a:rPr>
              <a:t>BECOMING A </a:t>
            </a:r>
            <a:r>
              <a:rPr lang="en-US" sz="9600" dirty="0">
                <a:solidFill>
                  <a:srgbClr val="02435E"/>
                </a:solidFill>
                <a:effectLst/>
              </a:rPr>
              <a:t>PRECEPTOR</a:t>
            </a:r>
            <a:endParaRPr lang="en-CA" sz="9600" dirty="0">
              <a:solidFill>
                <a:schemeClr val="tx1"/>
              </a:solidFill>
              <a:effectLst/>
            </a:endParaRPr>
          </a:p>
        </p:txBody>
      </p:sp>
      <p:sp>
        <p:nvSpPr>
          <p:cNvPr id="5" name="TextBox 4">
            <a:extLst>
              <a:ext uri="{FF2B5EF4-FFF2-40B4-BE49-F238E27FC236}">
                <a16:creationId xmlns:a16="http://schemas.microsoft.com/office/drawing/2014/main" id="{CB540DB7-E955-726E-F9C3-5AFA80667474}"/>
              </a:ext>
            </a:extLst>
          </p:cNvPr>
          <p:cNvSpPr txBox="1"/>
          <p:nvPr/>
        </p:nvSpPr>
        <p:spPr>
          <a:xfrm>
            <a:off x="1012371" y="4082143"/>
            <a:ext cx="14205858" cy="14864197"/>
          </a:xfrm>
          <a:prstGeom prst="rect">
            <a:avLst/>
          </a:prstGeom>
          <a:noFill/>
        </p:spPr>
        <p:txBody>
          <a:bodyPr wrap="square" rtlCol="0">
            <a:spAutoFit/>
          </a:bodyPr>
          <a:lstStyle/>
          <a:p>
            <a:pPr>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Becoming a preceptor is a unique opportunity to shape the future of pharmacy by sharing your knowledge and expertise with those just entering the profession. Acting as both a mentor and a role model, you have the chance to guide students in their transition from classroom learning to hands-on practice, bringing life to what they’ve learned and helping them see its real-world application.</a:t>
            </a:r>
          </a:p>
          <a:p>
            <a:pPr>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As a preceptor, your role is integral to developing the next generation of pharmacy technicians. It’s more than just teaching tasks or skills—it’s about fostering a supportive environment where students feel comfortable to ask questions, make observations, and build their confidence in practical settings. Through a structured approach of observation, practice, and demonstration, students can gradually build competence, learning to apply their classroom knowledge under your mentorship.</a:t>
            </a:r>
          </a:p>
          <a:p>
            <a:pPr>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Open communication is key to a successful preceptorship. Regular check-ins and constructive feedback create a space where students can track their progress and identify areas for improvement. This ongoing dialogue not only supports their growth but also gives you valuable insights into how they’re adapting to the placement. Additionally, by being open to student feedback, you foster a two-way relationship that benefits both of you, promoting shared learning and professional development.</a:t>
            </a:r>
          </a:p>
          <a:p>
            <a:pPr>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Remember, your mentorship is often the most memorable and influential part of a student’s training. By guiding them through real-life scenarios, helping them develop critical thinking skills, and providing the support they need to succeed, you’re helping to build a foundation of capable, knowledgeable, and compassionate pharmacy technicians.</a:t>
            </a:r>
          </a:p>
          <a:p>
            <a:pPr>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Thank you for your dedication, patience, and commitment. Your role as a preceptor is invaluable, and it makes a lasting impact—not only on each student you guide but also on the future of pharmacy and healthcare in our community.</a:t>
            </a:r>
          </a:p>
          <a:p>
            <a:endParaRPr lang="en-CA" dirty="0"/>
          </a:p>
        </p:txBody>
      </p:sp>
    </p:spTree>
    <p:extLst>
      <p:ext uri="{BB962C8B-B14F-4D97-AF65-F5344CB8AC3E}">
        <p14:creationId xmlns:p14="http://schemas.microsoft.com/office/powerpoint/2010/main" val="58955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E0427-F506-C510-676D-D71A58AF67C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05052AD-23D7-E527-EE45-CA4F29F6E9D2}"/>
              </a:ext>
            </a:extLst>
          </p:cNvPr>
          <p:cNvSpPr>
            <a:spLocks noGrp="1"/>
          </p:cNvSpPr>
          <p:nvPr>
            <p:ph type="title"/>
          </p:nvPr>
        </p:nvSpPr>
        <p:spPr>
          <a:xfrm>
            <a:off x="424544" y="914394"/>
            <a:ext cx="15642770" cy="3461663"/>
          </a:xfrm>
        </p:spPr>
        <p:txBody>
          <a:bodyPr/>
          <a:lstStyle/>
          <a:p>
            <a:pPr algn="ctr"/>
            <a:r>
              <a:rPr lang="en-US" sz="9600" dirty="0">
                <a:solidFill>
                  <a:schemeClr val="tx1"/>
                </a:solidFill>
                <a:effectLst/>
              </a:rPr>
              <a:t>PRECEPTOR</a:t>
            </a:r>
            <a:br>
              <a:rPr lang="en-US" sz="9600" dirty="0">
                <a:solidFill>
                  <a:schemeClr val="tx1"/>
                </a:solidFill>
                <a:effectLst/>
              </a:rPr>
            </a:br>
            <a:r>
              <a:rPr lang="en-US" sz="9600" dirty="0">
                <a:solidFill>
                  <a:srgbClr val="02435E"/>
                </a:solidFill>
                <a:effectLst/>
              </a:rPr>
              <a:t>RESOURCES</a:t>
            </a:r>
            <a:endParaRPr lang="en-CA" sz="9600" dirty="0">
              <a:solidFill>
                <a:schemeClr val="tx1"/>
              </a:solidFill>
              <a:effectLst/>
            </a:endParaRPr>
          </a:p>
        </p:txBody>
      </p:sp>
      <p:sp>
        <p:nvSpPr>
          <p:cNvPr id="5" name="TextBox 4">
            <a:extLst>
              <a:ext uri="{FF2B5EF4-FFF2-40B4-BE49-F238E27FC236}">
                <a16:creationId xmlns:a16="http://schemas.microsoft.com/office/drawing/2014/main" id="{0B39440F-594F-C947-6129-A41B65410061}"/>
              </a:ext>
            </a:extLst>
          </p:cNvPr>
          <p:cNvSpPr txBox="1"/>
          <p:nvPr/>
        </p:nvSpPr>
        <p:spPr>
          <a:xfrm>
            <a:off x="1012371" y="4082143"/>
            <a:ext cx="14205858" cy="15274566"/>
          </a:xfrm>
          <a:prstGeom prst="rect">
            <a:avLst/>
          </a:prstGeom>
          <a:noFill/>
        </p:spPr>
        <p:txBody>
          <a:bodyPr wrap="square" rtlCol="0">
            <a:spAutoFit/>
          </a:bodyPr>
          <a:lstStyle/>
          <a:p>
            <a:pPr>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As a preceptor, you have access to a variety of resources provided by the Ontario College of Pharmacists (OCP) and other regulatory bodies to support you in delivering a high-quality learning experience for students.</a:t>
            </a:r>
          </a:p>
          <a:p>
            <a:pPr>
              <a:lnSpc>
                <a:spcPct val="107000"/>
              </a:lnSpc>
              <a:spcAft>
                <a:spcPts val="800"/>
              </a:spcAft>
            </a:pP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Key Resources:</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ct val="100000"/>
              <a:buFont typeface="Symbol" panose="05050102010706020507" pitchFamily="18" charset="2"/>
              <a:buChar char=""/>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OCP Principles of Professionalism</a:t>
            </a:r>
            <a:br>
              <a:rPr lang="en-CA" sz="3200" kern="100" dirty="0">
                <a:effectLst/>
                <a:latin typeface="Calibri" panose="020F0502020204030204" pitchFamily="34" charset="0"/>
                <a:ea typeface="Calibri" panose="020F0502020204030204" pitchFamily="34" charset="0"/>
                <a:cs typeface="Times New Roman" panose="02020603050405020304" pitchFamily="18" charset="0"/>
              </a:rPr>
            </a:b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This document outlines the core values and ethics expected of pharmacy professionals. It serves as a guideline for fostering a professional atmosphere in which students can learn. </a:t>
            </a:r>
            <a:r>
              <a:rPr lang="en-CA" sz="3200" u="sng" kern="100" dirty="0">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View Principles of Professionalism</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ct val="100000"/>
              <a:buFont typeface="Symbol" panose="05050102010706020507" pitchFamily="18" charset="2"/>
              <a:buChar char=""/>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OCP Role Definition</a:t>
            </a:r>
            <a:br>
              <a:rPr lang="en-CA" sz="3200" kern="100" dirty="0">
                <a:effectLst/>
                <a:latin typeface="Calibri" panose="020F0502020204030204" pitchFamily="34" charset="0"/>
                <a:ea typeface="Calibri" panose="020F0502020204030204" pitchFamily="34" charset="0"/>
                <a:cs typeface="Times New Roman" panose="02020603050405020304" pitchFamily="18" charset="0"/>
              </a:rPr>
            </a:b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Familiarize yourself with the scope of practice for pharmacy technicians. This document helps clarify roles, providing you with a framework to guide students in the expectations and boundaries of the profession. </a:t>
            </a:r>
            <a:r>
              <a:rPr lang="en-CA" sz="3200" u="sng" kern="100" dirty="0">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View Role Definition</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ct val="100000"/>
              <a:buFont typeface="Symbol" panose="05050102010706020507" pitchFamily="18" charset="2"/>
              <a:buChar char=""/>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Model Standards of Practice for Pharmacy Technicians in Canada</a:t>
            </a:r>
            <a:br>
              <a:rPr lang="en-CA" sz="3200" kern="100" dirty="0">
                <a:effectLst/>
                <a:latin typeface="Calibri" panose="020F0502020204030204" pitchFamily="34" charset="0"/>
                <a:ea typeface="Calibri" panose="020F0502020204030204" pitchFamily="34" charset="0"/>
                <a:cs typeface="Times New Roman" panose="02020603050405020304" pitchFamily="18" charset="0"/>
              </a:rPr>
            </a:b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These standards define the skills and knowledge expected of pharmacy technicians at entry to practice, ensuring you have a benchmark for evaluating students' performance. </a:t>
            </a:r>
            <a:r>
              <a:rPr lang="en-CA" sz="3200" u="sng" kern="100" dirty="0">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View Standards of Practice</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ct val="100000"/>
              <a:buFont typeface="Symbol" panose="05050102010706020507" pitchFamily="18" charset="2"/>
              <a:buChar char=""/>
              <a:tabLst>
                <a:tab pos="457200" algn="l"/>
              </a:tabLst>
            </a:pPr>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Using the TAPT Tool</a:t>
            </a:r>
            <a:br>
              <a:rPr lang="en-CA" sz="3200" kern="100" dirty="0">
                <a:effectLst/>
                <a:latin typeface="Calibri" panose="020F0502020204030204" pitchFamily="34" charset="0"/>
                <a:ea typeface="Calibri" panose="020F0502020204030204" pitchFamily="34" charset="0"/>
                <a:cs typeface="Times New Roman" panose="02020603050405020304" pitchFamily="18" charset="0"/>
              </a:rPr>
            </a:b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The Tool for Assessment of Pharmacy Technicians (TAPT) is a structured evaluation tool used to assess students’ performance in various competency areas. This tool provides guidance on assessing and documenting progress across key areas, including patient care, communication, and professionalism. </a:t>
            </a:r>
            <a:r>
              <a:rPr lang="en-CA" sz="3200" u="sng" kern="100" dirty="0">
                <a:effectLst/>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TAPT To</a:t>
            </a:r>
            <a:r>
              <a:rPr lang="en-CA" sz="3200" u="sng" kern="100" dirty="0">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o</a:t>
            </a:r>
            <a:r>
              <a:rPr lang="en-CA" sz="3200" u="sng" kern="100" dirty="0">
                <a:effectLst/>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l Guide</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We encourage you to use these resources throughout the placement to foster student growth and ensure the experience aligns with professional standards. Thank you for your dedication to mentoring the next generation of pharmacy technicians!</a:t>
            </a:r>
          </a:p>
          <a:p>
            <a:endParaRPr lang="en-CA" dirty="0"/>
          </a:p>
        </p:txBody>
      </p:sp>
    </p:spTree>
    <p:extLst>
      <p:ext uri="{BB962C8B-B14F-4D97-AF65-F5344CB8AC3E}">
        <p14:creationId xmlns:p14="http://schemas.microsoft.com/office/powerpoint/2010/main" val="3544127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AE1C6-035A-6372-419D-53A9EE9B874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E39F04E-F002-4BF1-BC83-F54BCD87A899}"/>
              </a:ext>
            </a:extLst>
          </p:cNvPr>
          <p:cNvSpPr>
            <a:spLocks noGrp="1"/>
          </p:cNvSpPr>
          <p:nvPr>
            <p:ph type="title"/>
          </p:nvPr>
        </p:nvSpPr>
        <p:spPr>
          <a:xfrm>
            <a:off x="424544" y="914394"/>
            <a:ext cx="15642770" cy="3461663"/>
          </a:xfrm>
        </p:spPr>
        <p:txBody>
          <a:bodyPr/>
          <a:lstStyle/>
          <a:p>
            <a:pPr algn="ctr"/>
            <a:r>
              <a:rPr lang="en-US" sz="9600" dirty="0">
                <a:solidFill>
                  <a:schemeClr val="tx1"/>
                </a:solidFill>
                <a:effectLst/>
              </a:rPr>
              <a:t>PLACEMENT</a:t>
            </a:r>
            <a:br>
              <a:rPr lang="en-US" sz="9600" dirty="0">
                <a:solidFill>
                  <a:schemeClr val="tx1"/>
                </a:solidFill>
                <a:effectLst/>
              </a:rPr>
            </a:br>
            <a:r>
              <a:rPr lang="en-US" sz="9600" dirty="0">
                <a:solidFill>
                  <a:srgbClr val="02435E"/>
                </a:solidFill>
                <a:effectLst/>
              </a:rPr>
              <a:t>REQUIREMENTS</a:t>
            </a:r>
            <a:endParaRPr lang="en-CA" sz="9600" dirty="0">
              <a:solidFill>
                <a:schemeClr val="tx1"/>
              </a:solidFill>
              <a:effectLst/>
            </a:endParaRPr>
          </a:p>
        </p:txBody>
      </p:sp>
      <p:sp>
        <p:nvSpPr>
          <p:cNvPr id="5" name="TextBox 4">
            <a:extLst>
              <a:ext uri="{FF2B5EF4-FFF2-40B4-BE49-F238E27FC236}">
                <a16:creationId xmlns:a16="http://schemas.microsoft.com/office/drawing/2014/main" id="{69D390E2-CA42-6E2D-853F-F4EC3DF96960}"/>
              </a:ext>
            </a:extLst>
          </p:cNvPr>
          <p:cNvSpPr txBox="1"/>
          <p:nvPr/>
        </p:nvSpPr>
        <p:spPr>
          <a:xfrm>
            <a:off x="1012371" y="4082143"/>
            <a:ext cx="14205858" cy="17455420"/>
          </a:xfrm>
          <a:prstGeom prst="rect">
            <a:avLst/>
          </a:prstGeom>
          <a:noFill/>
        </p:spPr>
        <p:txBody>
          <a:bodyPr wrap="square" rtlCol="0">
            <a:spAutoFit/>
          </a:bodyPr>
          <a:lstStyle/>
          <a:p>
            <a:pPr>
              <a:lnSpc>
                <a:spcPct val="107000"/>
              </a:lnSpc>
              <a:spcAft>
                <a:spcPts val="800"/>
              </a:spcAf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To ensure the safety and readiness of all students, the following placement requirements must be completed prior to the start of each placement. These requirements help prepare students to meet the health and legal standards expected in the field of pharmacy.</a:t>
            </a:r>
          </a:p>
          <a:p>
            <a:pPr>
              <a:lnSpc>
                <a:spcPct val="107000"/>
              </a:lnSpc>
              <a:spcAft>
                <a:spcPts val="800"/>
              </a:spcAft>
            </a:pPr>
            <a:r>
              <a:rPr lang="en-CA" sz="2800" b="1" kern="100" dirty="0">
                <a:effectLst/>
                <a:latin typeface="Calibri" panose="020F0502020204030204" pitchFamily="34" charset="0"/>
                <a:ea typeface="Calibri" panose="020F0502020204030204" pitchFamily="34" charset="0"/>
                <a:cs typeface="Times New Roman" panose="02020603050405020304" pitchFamily="18" charset="0"/>
              </a:rPr>
              <a:t>1. Seasonal Influenza Immunization</a:t>
            </a:r>
            <a:endParaRPr lang="en-CA"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The flu vaccine is available from October to April each year. All students are required to receive an annual influenza immunization during flu season, at least 10 days prior to the start of their placement. Students beginning placements in the fall will need to obtain this vaccination once it becomes available.</a:t>
            </a:r>
          </a:p>
          <a:p>
            <a:pPr>
              <a:lnSpc>
                <a:spcPct val="107000"/>
              </a:lnSpc>
              <a:spcAft>
                <a:spcPts val="800"/>
              </a:spcAft>
            </a:pPr>
            <a:r>
              <a:rPr lang="en-CA" sz="2800" b="1" kern="100" dirty="0">
                <a:effectLst/>
                <a:latin typeface="Calibri" panose="020F0502020204030204" pitchFamily="34" charset="0"/>
                <a:ea typeface="Calibri" panose="020F0502020204030204" pitchFamily="34" charset="0"/>
                <a:cs typeface="Times New Roman" panose="02020603050405020304" pitchFamily="18" charset="0"/>
              </a:rPr>
              <a:t>2. Standard First Aid and CPR Certification (Level C)</a:t>
            </a:r>
            <a:endParaRPr lang="en-CA"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All pharmacy technician students must hold a current Standard First Aid certification and CPR Level C certification. </a:t>
            </a:r>
          </a:p>
          <a:p>
            <a:pPr lvl="0">
              <a:lnSpc>
                <a:spcPct val="107000"/>
              </a:lnSpc>
              <a:spcAft>
                <a:spcPts val="800"/>
              </a:spcAft>
              <a:buSzPts val="1000"/>
              <a:tabLst>
                <a:tab pos="457200" algn="l"/>
              </a:tabLst>
            </a:pPr>
            <a:r>
              <a:rPr lang="en-CA" sz="2800" b="1" kern="100" dirty="0">
                <a:effectLst/>
                <a:latin typeface="Calibri" panose="020F0502020204030204" pitchFamily="34" charset="0"/>
                <a:ea typeface="Calibri" panose="020F0502020204030204" pitchFamily="34" charset="0"/>
                <a:cs typeface="Times New Roman" panose="02020603050405020304" pitchFamily="18" charset="0"/>
              </a:rPr>
              <a:t>3. Police Check with Vulnerable Sector Screening</a:t>
            </a:r>
            <a:endParaRPr lang="en-CA"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Students are required to obtain a clear police check with vulnerable sector screening, issued within six months of the placement start date. Any prior criminal record must be pardoned to meet placement eligibility.</a:t>
            </a:r>
          </a:p>
          <a:p>
            <a:pPr>
              <a:lnSpc>
                <a:spcPct val="107000"/>
              </a:lnSpc>
              <a:spcAft>
                <a:spcPts val="800"/>
              </a:spcAft>
            </a:pPr>
            <a:r>
              <a:rPr lang="en-CA" sz="2800" b="1" kern="100" dirty="0">
                <a:effectLst/>
                <a:latin typeface="Calibri" panose="020F0502020204030204" pitchFamily="34" charset="0"/>
                <a:ea typeface="Calibri" panose="020F0502020204030204" pitchFamily="34" charset="0"/>
                <a:cs typeface="Times New Roman" panose="02020603050405020304" pitchFamily="18" charset="0"/>
              </a:rPr>
              <a:t>4. N95 Mask Fit Testing</a:t>
            </a:r>
            <a:endParaRPr lang="en-CA"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Students must complete a mask fit test to determine the appropriate size and type of N95 mask. Certification is valid for two years from the date of issue and must cover the full duration of the placement.</a:t>
            </a:r>
          </a:p>
          <a:p>
            <a:pPr>
              <a:lnSpc>
                <a:spcPct val="107000"/>
              </a:lnSpc>
              <a:spcAft>
                <a:spcPts val="800"/>
              </a:spcAft>
            </a:pPr>
            <a:r>
              <a:rPr lang="en-CA" sz="2800" b="1" kern="100" dirty="0">
                <a:effectLst/>
                <a:latin typeface="Calibri" panose="020F0502020204030204" pitchFamily="34" charset="0"/>
                <a:ea typeface="Calibri" panose="020F0502020204030204" pitchFamily="34" charset="0"/>
                <a:cs typeface="Times New Roman" panose="02020603050405020304" pitchFamily="18" charset="0"/>
              </a:rPr>
              <a:t>5. Medical Requirements and Immunizations</a:t>
            </a:r>
            <a:endParaRPr lang="en-CA"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Before placement, students must schedule an appointment with a healthcare provider to confirm their immunizations are up to date. Required immunizations include:</a:t>
            </a:r>
          </a:p>
          <a:p>
            <a:pPr marL="742950" lvl="1" indent="-285750">
              <a:lnSpc>
                <a:spcPct val="107000"/>
              </a:lnSpc>
              <a:spcAft>
                <a:spcPts val="800"/>
              </a:spcAft>
              <a:buSzPts val="1000"/>
              <a:buFont typeface="Courier New" panose="02070309020205020404" pitchFamily="49" charset="0"/>
              <a:buChar char="o"/>
              <a:tabLst>
                <a:tab pos="914400" algn="l"/>
              </a:tabLst>
            </a:pPr>
            <a:r>
              <a:rPr lang="en-CA" sz="2800" b="1" kern="100" dirty="0">
                <a:effectLst/>
                <a:latin typeface="Calibri" panose="020F0502020204030204" pitchFamily="34" charset="0"/>
                <a:ea typeface="Calibri" panose="020F0502020204030204" pitchFamily="34" charset="0"/>
                <a:cs typeface="Times New Roman" panose="02020603050405020304" pitchFamily="18" charset="0"/>
              </a:rPr>
              <a:t>Measles, Mumps, and Rubella (MMR)</a:t>
            </a:r>
            <a:endParaRPr lang="en-CA"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2800" b="1" kern="100" dirty="0">
                <a:effectLst/>
                <a:latin typeface="Calibri" panose="020F0502020204030204" pitchFamily="34" charset="0"/>
                <a:ea typeface="Calibri" panose="020F0502020204030204" pitchFamily="34" charset="0"/>
                <a:cs typeface="Times New Roman" panose="02020603050405020304" pitchFamily="18" charset="0"/>
              </a:rPr>
              <a:t>Tuberculosis Screening (TB)</a:t>
            </a:r>
            <a:endParaRPr lang="en-CA"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2800" b="1" kern="100" dirty="0">
                <a:effectLst/>
                <a:latin typeface="Calibri" panose="020F0502020204030204" pitchFamily="34" charset="0"/>
                <a:ea typeface="Calibri" panose="020F0502020204030204" pitchFamily="34" charset="0"/>
                <a:cs typeface="Times New Roman" panose="02020603050405020304" pitchFamily="18" charset="0"/>
              </a:rPr>
              <a:t>Varicella (Chicken Pox)</a:t>
            </a:r>
            <a:endParaRPr lang="en-CA"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2800" b="1" kern="100" dirty="0">
                <a:effectLst/>
                <a:latin typeface="Calibri" panose="020F0502020204030204" pitchFamily="34" charset="0"/>
                <a:ea typeface="Calibri" panose="020F0502020204030204" pitchFamily="34" charset="0"/>
                <a:cs typeface="Times New Roman" panose="02020603050405020304" pitchFamily="18" charset="0"/>
              </a:rPr>
              <a:t>Tetanus/Diphtheria (Td)</a:t>
            </a:r>
            <a:endParaRPr lang="en-CA"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2800" b="1" kern="100" dirty="0">
                <a:effectLst/>
                <a:latin typeface="Calibri" panose="020F0502020204030204" pitchFamily="34" charset="0"/>
                <a:ea typeface="Calibri" panose="020F0502020204030204" pitchFamily="34" charset="0"/>
                <a:cs typeface="Times New Roman" panose="02020603050405020304" pitchFamily="18" charset="0"/>
              </a:rPr>
              <a:t>Pertussis</a:t>
            </a:r>
            <a:endParaRPr lang="en-CA"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2800" b="1" kern="100" dirty="0">
                <a:effectLst/>
                <a:latin typeface="Calibri" panose="020F0502020204030204" pitchFamily="34" charset="0"/>
                <a:ea typeface="Calibri" panose="020F0502020204030204" pitchFamily="34" charset="0"/>
                <a:cs typeface="Times New Roman" panose="02020603050405020304" pitchFamily="18" charset="0"/>
              </a:rPr>
              <a:t>Polio</a:t>
            </a:r>
            <a:endParaRPr lang="en-CA"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2800" b="1" kern="100" dirty="0">
                <a:effectLst/>
                <a:latin typeface="Calibri" panose="020F0502020204030204" pitchFamily="34" charset="0"/>
                <a:ea typeface="Calibri" panose="020F0502020204030204" pitchFamily="34" charset="0"/>
                <a:cs typeface="Times New Roman" panose="02020603050405020304" pitchFamily="18" charset="0"/>
              </a:rPr>
              <a:t>Hepatitis B</a:t>
            </a:r>
            <a:endParaRPr lang="en-CA"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CA" sz="2800" b="1" kern="100" dirty="0">
                <a:effectLst/>
                <a:latin typeface="Calibri" panose="020F0502020204030204" pitchFamily="34" charset="0"/>
                <a:ea typeface="Calibri" panose="020F0502020204030204" pitchFamily="34" charset="0"/>
                <a:cs typeface="Times New Roman" panose="02020603050405020304" pitchFamily="18" charset="0"/>
              </a:rPr>
              <a:t>COVID-19 (as required)</a:t>
            </a: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CA" sz="2800" kern="100" dirty="0">
                <a:effectLst/>
                <a:latin typeface="Calibri" panose="020F0502020204030204" pitchFamily="34" charset="0"/>
                <a:ea typeface="Calibri" panose="020F0502020204030204" pitchFamily="34" charset="0"/>
                <a:cs typeface="Times New Roman" panose="02020603050405020304" pitchFamily="18" charset="0"/>
              </a:rPr>
              <a:t>Please plan medical appointments in advance to allow enough time for completing and submitting all documentation to the placement administration system.</a:t>
            </a:r>
          </a:p>
          <a:p>
            <a:endParaRPr lang="en-CA" dirty="0"/>
          </a:p>
        </p:txBody>
      </p:sp>
    </p:spTree>
    <p:extLst>
      <p:ext uri="{BB962C8B-B14F-4D97-AF65-F5344CB8AC3E}">
        <p14:creationId xmlns:p14="http://schemas.microsoft.com/office/powerpoint/2010/main" val="1057298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EB71F-BD66-B8EE-B022-9CA0F5D7DE7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D270721-6B73-35E0-D354-7803F7F1BB3C}"/>
              </a:ext>
            </a:extLst>
          </p:cNvPr>
          <p:cNvSpPr>
            <a:spLocks noGrp="1"/>
          </p:cNvSpPr>
          <p:nvPr>
            <p:ph type="title"/>
          </p:nvPr>
        </p:nvSpPr>
        <p:spPr>
          <a:xfrm>
            <a:off x="424544" y="914394"/>
            <a:ext cx="15642770" cy="3461663"/>
          </a:xfrm>
        </p:spPr>
        <p:txBody>
          <a:bodyPr/>
          <a:lstStyle/>
          <a:p>
            <a:pPr algn="ctr"/>
            <a:r>
              <a:rPr lang="en-US" sz="9600" dirty="0">
                <a:solidFill>
                  <a:schemeClr val="tx1"/>
                </a:solidFill>
                <a:effectLst/>
              </a:rPr>
              <a:t>PROGRAM</a:t>
            </a:r>
            <a:br>
              <a:rPr lang="en-US" sz="9600" dirty="0">
                <a:solidFill>
                  <a:schemeClr val="tx1"/>
                </a:solidFill>
                <a:effectLst/>
              </a:rPr>
            </a:br>
            <a:r>
              <a:rPr lang="en-US" sz="9600" dirty="0">
                <a:solidFill>
                  <a:srgbClr val="02435E"/>
                </a:solidFill>
                <a:effectLst/>
              </a:rPr>
              <a:t>STRUCTURE</a:t>
            </a:r>
            <a:endParaRPr lang="en-CA" sz="9600" dirty="0">
              <a:solidFill>
                <a:schemeClr val="tx1"/>
              </a:solidFill>
              <a:effectLst/>
            </a:endParaRPr>
          </a:p>
        </p:txBody>
      </p:sp>
      <p:sp>
        <p:nvSpPr>
          <p:cNvPr id="5" name="TextBox 4">
            <a:extLst>
              <a:ext uri="{FF2B5EF4-FFF2-40B4-BE49-F238E27FC236}">
                <a16:creationId xmlns:a16="http://schemas.microsoft.com/office/drawing/2014/main" id="{55445B0C-AA61-2DC5-D5D3-F8B4417A1743}"/>
              </a:ext>
            </a:extLst>
          </p:cNvPr>
          <p:cNvSpPr txBox="1"/>
          <p:nvPr/>
        </p:nvSpPr>
        <p:spPr>
          <a:xfrm>
            <a:off x="1012371" y="4082143"/>
            <a:ext cx="14205858" cy="17073007"/>
          </a:xfrm>
          <a:prstGeom prst="rect">
            <a:avLst/>
          </a:prstGeom>
          <a:noFill/>
        </p:spPr>
        <p:txBody>
          <a:bodyPr wrap="square" rtlCol="0">
            <a:spAutoFit/>
          </a:bodyPr>
          <a:lstStyle/>
          <a:p>
            <a:pPr>
              <a:lnSpc>
                <a:spcPct val="107000"/>
              </a:lnSpc>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The curriculum is structured over four semesters, each building upon the previous to develop a well-rounded understanding of pharmacy practice.</a:t>
            </a:r>
          </a:p>
          <a:p>
            <a:pPr marL="457200"/>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Semester 1:</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College Writing</a:t>
            </a: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Community Pharmacy Management</a:t>
            </a: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Pharmacy Calculations 1</a:t>
            </a: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Pharmacy Dispensing Theory</a:t>
            </a: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Pharmacy Dispensing Lab 1</a:t>
            </a: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Pharmacotherapeutics 1</a:t>
            </a: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General Elective</a:t>
            </a:r>
          </a:p>
          <a:p>
            <a:pPr marL="742950" lvl="1" indent="-285750">
              <a:buSzPts val="1000"/>
              <a:buFont typeface="Courier New" panose="02070309020205020404" pitchFamily="49" charset="0"/>
              <a:buChar char="o"/>
              <a:tabLst>
                <a:tab pos="914400" algn="l"/>
              </a:tabLst>
            </a:pP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Semester 2:</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Professionalism and Ethics</a:t>
            </a: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Pharmacy Calculations 2</a:t>
            </a: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Hospital Practices and Pharmaceutics</a:t>
            </a: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Pharmacy Dispensing Lab 2</a:t>
            </a: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Pharmacotherapeutics 2</a:t>
            </a: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Institutional Dispensing Lab 1</a:t>
            </a: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General Elective</a:t>
            </a:r>
          </a:p>
          <a:p>
            <a:pPr marL="742950" lvl="1" indent="-285750">
              <a:buSzPts val="1000"/>
              <a:buFont typeface="Courier New" panose="02070309020205020404" pitchFamily="49" charset="0"/>
              <a:buChar char="o"/>
              <a:tabLst>
                <a:tab pos="914400" algn="l"/>
              </a:tabLst>
            </a:pP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Semester 3:</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Professional Communication for Pharmacy Technicians</a:t>
            </a: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Pharmacy Calculations 3</a:t>
            </a: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Aseptic Compounding</a:t>
            </a: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Pharmacy Dispensing Lab 3</a:t>
            </a: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Pharmacotherapeutics 3</a:t>
            </a: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Institutional Dispensing Lab 2</a:t>
            </a: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General Elective</a:t>
            </a:r>
          </a:p>
          <a:p>
            <a:pPr marL="742950" lvl="1" indent="-285750">
              <a:buSzPts val="1000"/>
              <a:buFont typeface="Courier New" panose="02070309020205020404" pitchFamily="49" charset="0"/>
              <a:buChar char="o"/>
              <a:tabLst>
                <a:tab pos="914400" algn="l"/>
              </a:tabLst>
            </a:pP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r>
              <a:rPr lang="en-CA" sz="3200" b="1" kern="100" dirty="0">
                <a:effectLst/>
                <a:latin typeface="Calibri" panose="020F0502020204030204" pitchFamily="34" charset="0"/>
                <a:ea typeface="Calibri" panose="020F0502020204030204" pitchFamily="34" charset="0"/>
                <a:cs typeface="Times New Roman" panose="02020603050405020304" pitchFamily="18" charset="0"/>
              </a:rPr>
              <a:t>Semester 4:</a:t>
            </a: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Professional Communication and Collaboration</a:t>
            </a: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Pharmacotherapeutics 4</a:t>
            </a:r>
          </a:p>
          <a:p>
            <a:pPr marL="742950" lvl="1" indent="-285750">
              <a:buSzPts val="1000"/>
              <a:buFont typeface="Courier New" panose="02070309020205020404" pitchFamily="49" charset="0"/>
              <a:buChar char="o"/>
              <a:tabLst>
                <a:tab pos="914400" algn="l"/>
              </a:tabLs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Professional Practicum for Pharmacy Technicians</a:t>
            </a:r>
          </a:p>
          <a:p>
            <a:endParaRPr lang="en-CA" dirty="0"/>
          </a:p>
        </p:txBody>
      </p:sp>
    </p:spTree>
    <p:extLst>
      <p:ext uri="{BB962C8B-B14F-4D97-AF65-F5344CB8AC3E}">
        <p14:creationId xmlns:p14="http://schemas.microsoft.com/office/powerpoint/2010/main" val="4018961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5FF54-2B37-DF55-1013-15080ECCC88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790C2B8-2F19-52BF-6B26-4B6444789AC2}"/>
              </a:ext>
            </a:extLst>
          </p:cNvPr>
          <p:cNvSpPr>
            <a:spLocks noGrp="1"/>
          </p:cNvSpPr>
          <p:nvPr>
            <p:ph type="title"/>
          </p:nvPr>
        </p:nvSpPr>
        <p:spPr>
          <a:xfrm>
            <a:off x="424544" y="914394"/>
            <a:ext cx="15642770" cy="3461663"/>
          </a:xfrm>
        </p:spPr>
        <p:txBody>
          <a:bodyPr/>
          <a:lstStyle/>
          <a:p>
            <a:pPr algn="ctr"/>
            <a:r>
              <a:rPr lang="en-US" sz="9600" dirty="0">
                <a:solidFill>
                  <a:schemeClr val="tx1"/>
                </a:solidFill>
                <a:effectLst/>
              </a:rPr>
              <a:t>EMERGENCY</a:t>
            </a:r>
            <a:br>
              <a:rPr lang="en-US" sz="9600" dirty="0">
                <a:solidFill>
                  <a:schemeClr val="tx1"/>
                </a:solidFill>
                <a:effectLst/>
              </a:rPr>
            </a:br>
            <a:r>
              <a:rPr lang="en-US" sz="9600" dirty="0">
                <a:solidFill>
                  <a:srgbClr val="02435E"/>
                </a:solidFill>
                <a:effectLst/>
              </a:rPr>
              <a:t>CONTACTS</a:t>
            </a:r>
            <a:endParaRPr lang="en-CA" sz="9600" dirty="0">
              <a:solidFill>
                <a:schemeClr val="tx1"/>
              </a:solidFill>
              <a:effectLst/>
            </a:endParaRPr>
          </a:p>
        </p:txBody>
      </p:sp>
      <p:sp>
        <p:nvSpPr>
          <p:cNvPr id="5" name="TextBox 4">
            <a:extLst>
              <a:ext uri="{FF2B5EF4-FFF2-40B4-BE49-F238E27FC236}">
                <a16:creationId xmlns:a16="http://schemas.microsoft.com/office/drawing/2014/main" id="{F4F13390-EA9A-0584-C30B-F8CC27CEB654}"/>
              </a:ext>
            </a:extLst>
          </p:cNvPr>
          <p:cNvSpPr txBox="1"/>
          <p:nvPr/>
        </p:nvSpPr>
        <p:spPr>
          <a:xfrm>
            <a:off x="1012371" y="4082143"/>
            <a:ext cx="14205858" cy="7659661"/>
          </a:xfrm>
          <a:prstGeom prst="rect">
            <a:avLst/>
          </a:prstGeom>
          <a:noFill/>
        </p:spPr>
        <p:txBody>
          <a:bodyPr wrap="square" rtlCol="0">
            <a:spAutoFit/>
          </a:bodyPr>
          <a:lstStyle/>
          <a:p>
            <a:pPr>
              <a:lnSpc>
                <a:spcPct val="107000"/>
              </a:lnSpc>
              <a:spcBef>
                <a:spcPts val="600"/>
              </a:spcBef>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Shawna Larocque</a:t>
            </a:r>
          </a:p>
          <a:p>
            <a:pPr>
              <a:lnSpc>
                <a:spcPct val="107000"/>
              </a:lnSpc>
              <a:spcBef>
                <a:spcPts val="600"/>
              </a:spcBef>
              <a:spcAft>
                <a:spcPts val="800"/>
              </a:spcAft>
            </a:pPr>
            <a:r>
              <a:rPr lang="en-CA" sz="3200" kern="100" dirty="0">
                <a:latin typeface="Calibri" panose="020F0502020204030204" pitchFamily="34" charset="0"/>
                <a:ea typeface="Calibri" panose="020F0502020204030204" pitchFamily="34" charset="0"/>
                <a:cs typeface="Times New Roman" panose="02020603050405020304" pitchFamily="18" charset="0"/>
              </a:rPr>
              <a:t>Program Coordinator/Faculty</a:t>
            </a:r>
          </a:p>
          <a:p>
            <a:pPr>
              <a:lnSpc>
                <a:spcPct val="107000"/>
              </a:lnSpc>
              <a:spcBef>
                <a:spcPts val="600"/>
              </a:spcBef>
              <a:spcAft>
                <a:spcPts val="800"/>
              </a:spcAft>
            </a:pPr>
            <a:r>
              <a:rPr lang="en-CA" sz="3200" kern="100" dirty="0">
                <a:effectLst/>
                <a:latin typeface="Calibri" panose="020F0502020204030204" pitchFamily="34" charset="0"/>
                <a:ea typeface="Calibri" panose="020F0502020204030204" pitchFamily="34" charset="0"/>
                <a:cs typeface="Times New Roman" panose="02020603050405020304" pitchFamily="18" charset="0"/>
              </a:rPr>
              <a:t>Shawna.larocque@confederationcollege.ca</a:t>
            </a:r>
          </a:p>
          <a:p>
            <a:pPr>
              <a:lnSpc>
                <a:spcPct val="107000"/>
              </a:lnSpc>
              <a:spcBef>
                <a:spcPts val="600"/>
              </a:spcBef>
              <a:spcAft>
                <a:spcPts val="800"/>
              </a:spcAft>
            </a:pPr>
            <a:r>
              <a:rPr lang="en-CA" sz="3200" kern="100" dirty="0">
                <a:latin typeface="Calibri" panose="020F0502020204030204" pitchFamily="34" charset="0"/>
                <a:ea typeface="Calibri" panose="020F0502020204030204" pitchFamily="34" charset="0"/>
                <a:cs typeface="Times New Roman" panose="02020603050405020304" pitchFamily="18" charset="0"/>
              </a:rPr>
              <a:t>Tele: (807) 631-3093</a:t>
            </a:r>
          </a:p>
          <a:p>
            <a:pPr>
              <a:lnSpc>
                <a:spcPct val="107000"/>
              </a:lnSpc>
              <a:spcBef>
                <a:spcPts val="600"/>
              </a:spcBef>
              <a:spcAft>
                <a:spcPts val="800"/>
              </a:spcAft>
            </a:pPr>
            <a:endParaRPr lang="en-CA" sz="3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800"/>
              </a:spcAft>
            </a:pPr>
            <a:endParaRPr lang="en-CA" sz="3200" kern="100" dirty="0">
              <a:latin typeface="Calibri" panose="020F0502020204030204" pitchFamily="34" charset="0"/>
              <a:ea typeface="Calibri" panose="020F0502020204030204" pitchFamily="34" charset="0"/>
              <a:cs typeface="Calibri" panose="020F0502020204030204" pitchFamily="34" charset="0"/>
            </a:endParaRPr>
          </a:p>
          <a:p>
            <a:pPr>
              <a:spcBef>
                <a:spcPts val="600"/>
              </a:spcBef>
            </a:pPr>
            <a:r>
              <a:rPr lang="en-US" sz="3200" dirty="0">
                <a:latin typeface="Calibri" panose="020F0502020204030204" pitchFamily="34" charset="0"/>
                <a:ea typeface="Calibri" panose="020F0502020204030204" pitchFamily="34" charset="0"/>
                <a:cs typeface="Calibri" panose="020F0502020204030204" pitchFamily="34" charset="0"/>
              </a:rPr>
              <a:t>Tania Pynn</a:t>
            </a:r>
          </a:p>
          <a:p>
            <a:pPr>
              <a:spcBef>
                <a:spcPts val="600"/>
              </a:spcBef>
            </a:pPr>
            <a:r>
              <a:rPr lang="en-US" sz="3200" dirty="0">
                <a:latin typeface="Calibri" panose="020F0502020204030204" pitchFamily="34" charset="0"/>
                <a:ea typeface="Calibri" panose="020F0502020204030204" pitchFamily="34" charset="0"/>
                <a:cs typeface="Calibri" panose="020F0502020204030204" pitchFamily="34" charset="0"/>
              </a:rPr>
              <a:t>Associate Dean</a:t>
            </a:r>
          </a:p>
          <a:p>
            <a:pPr>
              <a:spcBef>
                <a:spcPts val="600"/>
              </a:spcBef>
            </a:pPr>
            <a:r>
              <a:rPr lang="en-US" sz="3200" dirty="0">
                <a:latin typeface="Calibri" panose="020F0502020204030204" pitchFamily="34" charset="0"/>
                <a:ea typeface="Calibri" panose="020F0502020204030204" pitchFamily="34" charset="0"/>
                <a:cs typeface="Calibri" panose="020F0502020204030204" pitchFamily="34" charset="0"/>
              </a:rPr>
              <a:t>School of Health, </a:t>
            </a:r>
            <a:r>
              <a:rPr lang="en-US" sz="3200" dirty="0" err="1">
                <a:latin typeface="Calibri" panose="020F0502020204030204" pitchFamily="34" charset="0"/>
                <a:ea typeface="Calibri" panose="020F0502020204030204" pitchFamily="34" charset="0"/>
                <a:cs typeface="Calibri" panose="020F0502020204030204" pitchFamily="34" charset="0"/>
              </a:rPr>
              <a:t>Negahneewin</a:t>
            </a:r>
            <a:r>
              <a:rPr lang="en-US" sz="3200" dirty="0">
                <a:latin typeface="Calibri" panose="020F0502020204030204" pitchFamily="34" charset="0"/>
                <a:ea typeface="Calibri" panose="020F0502020204030204" pitchFamily="34" charset="0"/>
                <a:cs typeface="Calibri" panose="020F0502020204030204" pitchFamily="34" charset="0"/>
              </a:rPr>
              <a:t>, and Community Services Confederation College</a:t>
            </a:r>
          </a:p>
          <a:p>
            <a:pPr>
              <a:spcBef>
                <a:spcPts val="600"/>
              </a:spcBef>
            </a:pPr>
            <a:r>
              <a:rPr lang="en-US" sz="3200" dirty="0">
                <a:latin typeface="Calibri" panose="020F0502020204030204" pitchFamily="34" charset="0"/>
                <a:ea typeface="Calibri" panose="020F0502020204030204" pitchFamily="34" charset="0"/>
                <a:cs typeface="Calibri" panose="020F0502020204030204" pitchFamily="34" charset="0"/>
              </a:rPr>
              <a:t>Tania.pynn@confederationcollege.ca </a:t>
            </a:r>
          </a:p>
          <a:p>
            <a:pPr>
              <a:spcBef>
                <a:spcPts val="600"/>
              </a:spcBef>
            </a:pPr>
            <a:r>
              <a:rPr lang="en-US" sz="3200" dirty="0">
                <a:latin typeface="Calibri" panose="020F0502020204030204" pitchFamily="34" charset="0"/>
                <a:ea typeface="Calibri" panose="020F0502020204030204" pitchFamily="34" charset="0"/>
                <a:cs typeface="Calibri" panose="020F0502020204030204" pitchFamily="34" charset="0"/>
              </a:rPr>
              <a:t>Tele: (807) 475-6456</a:t>
            </a:r>
          </a:p>
          <a:p>
            <a:endParaRPr lang="en-CA" dirty="0"/>
          </a:p>
        </p:txBody>
      </p:sp>
    </p:spTree>
    <p:extLst>
      <p:ext uri="{BB962C8B-B14F-4D97-AF65-F5344CB8AC3E}">
        <p14:creationId xmlns:p14="http://schemas.microsoft.com/office/powerpoint/2010/main" val="1326168027"/>
      </p:ext>
    </p:extLst>
  </p:cSld>
  <p:clrMapOvr>
    <a:masterClrMapping/>
  </p:clrMapOvr>
</p:sld>
</file>

<file path=ppt/theme/theme1.xml><?xml version="1.0" encoding="utf-8"?>
<a:theme xmlns:a="http://schemas.openxmlformats.org/drawingml/2006/main" name="Custom Design">
  <a:themeElements>
    <a:clrScheme name="Poster 2">
      <a:dk1>
        <a:sysClr val="windowText" lastClr="000000"/>
      </a:dk1>
      <a:lt1>
        <a:sysClr val="window" lastClr="FFFFFF"/>
      </a:lt1>
      <a:dk2>
        <a:srgbClr val="282C29"/>
      </a:dk2>
      <a:lt2>
        <a:srgbClr val="8F8F83"/>
      </a:lt2>
      <a:accent1>
        <a:srgbClr val="AAABBC"/>
      </a:accent1>
      <a:accent2>
        <a:srgbClr val="8FCB9B"/>
      </a:accent2>
      <a:accent3>
        <a:srgbClr val="EAE6E3"/>
      </a:accent3>
      <a:accent4>
        <a:srgbClr val="775253"/>
      </a:accent4>
      <a:accent5>
        <a:srgbClr val="73C2BE"/>
      </a:accent5>
      <a:accent6>
        <a:srgbClr val="EEB902"/>
      </a:accent6>
      <a:hlink>
        <a:srgbClr val="FFFFFF"/>
      </a:hlink>
      <a:folHlink>
        <a:srgbClr val="FFFFFF"/>
      </a:folHlink>
    </a:clrScheme>
    <a:fontScheme name="Custom 3">
      <a:majorFont>
        <a:latin typeface="Rockwell Nova"/>
        <a:ea typeface=""/>
        <a:cs typeface=""/>
      </a:majorFont>
      <a:minorFont>
        <a:latin typeface="Speak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45439177_win32_partially" id="{3DC11D09-56A3-4691-AED3-97824011281E}" vid="{0A483D29-06AD-42A7-918D-AEB250491230}"/>
    </a:ext>
  </a:extLst>
</a:theme>
</file>

<file path=ppt/theme/theme2.xml><?xml version="1.0" encoding="utf-8"?>
<a:theme xmlns:a="http://schemas.openxmlformats.org/drawingml/2006/main" name="2_Custom Design">
  <a:themeElements>
    <a:clrScheme name="Food 2">
      <a:dk1>
        <a:srgbClr val="111111"/>
      </a:dk1>
      <a:lt1>
        <a:srgbClr val="FFFFFF"/>
      </a:lt1>
      <a:dk2>
        <a:srgbClr val="499D57"/>
      </a:dk2>
      <a:lt2>
        <a:srgbClr val="84441E"/>
      </a:lt2>
      <a:accent1>
        <a:srgbClr val="89909F"/>
      </a:accent1>
      <a:accent2>
        <a:srgbClr val="E9D985"/>
      </a:accent2>
      <a:accent3>
        <a:srgbClr val="82D4BB"/>
      </a:accent3>
      <a:accent4>
        <a:srgbClr val="57C1FF"/>
      </a:accent4>
      <a:accent5>
        <a:srgbClr val="9BE564"/>
      </a:accent5>
      <a:accent6>
        <a:srgbClr val="EBBAB9"/>
      </a:accent6>
      <a:hlink>
        <a:srgbClr val="84441E"/>
      </a:hlink>
      <a:folHlink>
        <a:srgbClr val="84441E"/>
      </a:folHlink>
    </a:clrScheme>
    <a:fontScheme name="Custom 6">
      <a:majorFont>
        <a:latin typeface="Avenir Next"/>
        <a:ea typeface=""/>
        <a:cs typeface=""/>
      </a:majorFont>
      <a:minorFont>
        <a:latin typeface="Avenir N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45439177_win32_partially" id="{3DC11D09-56A3-4691-AED3-97824011281E}" vid="{334A0155-665E-4E44-8DA4-751497AE90D6}"/>
    </a:ext>
  </a:extLst>
</a:theme>
</file>

<file path=ppt/theme/theme3.xml><?xml version="1.0" encoding="utf-8"?>
<a:theme xmlns:a="http://schemas.openxmlformats.org/drawingml/2006/main" name="3_Custom Design">
  <a:themeElements>
    <a:clrScheme name="Food 3">
      <a:dk1>
        <a:sysClr val="windowText" lastClr="000000"/>
      </a:dk1>
      <a:lt1>
        <a:sysClr val="window" lastClr="FFFFFF"/>
      </a:lt1>
      <a:dk2>
        <a:srgbClr val="F2ACAC"/>
      </a:dk2>
      <a:lt2>
        <a:srgbClr val="7F0037"/>
      </a:lt2>
      <a:accent1>
        <a:srgbClr val="69C4BB"/>
      </a:accent1>
      <a:accent2>
        <a:srgbClr val="98C1D9"/>
      </a:accent2>
      <a:accent3>
        <a:srgbClr val="F2F79E"/>
      </a:accent3>
      <a:accent4>
        <a:srgbClr val="6C698D"/>
      </a:accent4>
      <a:accent5>
        <a:srgbClr val="504746"/>
      </a:accent5>
      <a:accent6>
        <a:srgbClr val="B89685"/>
      </a:accent6>
      <a:hlink>
        <a:srgbClr val="FFFFFF"/>
      </a:hlink>
      <a:folHlink>
        <a:srgbClr val="FFFFFF"/>
      </a:folHlink>
    </a:clrScheme>
    <a:fontScheme name="Custom 6">
      <a:majorFont>
        <a:latin typeface="Palatino Linotype"/>
        <a:ea typeface=""/>
        <a:cs typeface=""/>
      </a:majorFont>
      <a:minorFont>
        <a:latin typeface="Constant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45439177_win32_partially" id="{3DC11D09-56A3-4691-AED3-97824011281E}" vid="{BFEFCB16-E341-42E1-864D-83975632C08E}"/>
    </a:ext>
  </a:extLst>
</a:theme>
</file>

<file path=ppt/theme/theme4.xml><?xml version="1.0" encoding="utf-8"?>
<a:theme xmlns:a="http://schemas.openxmlformats.org/drawingml/2006/main" name="1_Custom Design">
  <a:themeElements>
    <a:clrScheme name="Food 4">
      <a:dk1>
        <a:sysClr val="windowText" lastClr="000000"/>
      </a:dk1>
      <a:lt1>
        <a:srgbClr val="FFFFFF"/>
      </a:lt1>
      <a:dk2>
        <a:srgbClr val="9BA7C0"/>
      </a:dk2>
      <a:lt2>
        <a:srgbClr val="F5CAC3"/>
      </a:lt2>
      <a:accent1>
        <a:srgbClr val="341431"/>
      </a:accent1>
      <a:accent2>
        <a:srgbClr val="B8336A"/>
      </a:accent2>
      <a:accent3>
        <a:srgbClr val="142F5C"/>
      </a:accent3>
      <a:accent4>
        <a:srgbClr val="FFC000"/>
      </a:accent4>
      <a:accent5>
        <a:srgbClr val="423B0B"/>
      </a:accent5>
      <a:accent6>
        <a:srgbClr val="92D050"/>
      </a:accent6>
      <a:hlink>
        <a:srgbClr val="FFFFFF"/>
      </a:hlink>
      <a:folHlink>
        <a:srgbClr val="FFFFFF"/>
      </a:folHlink>
    </a:clrScheme>
    <a:fontScheme name="Custom 7">
      <a:majorFont>
        <a:latin typeface="Arial Nova Light"/>
        <a:ea typeface=""/>
        <a:cs typeface=""/>
      </a:majorFont>
      <a:minorFont>
        <a:latin typeface="Arial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45439177_win32_partially" id="{3DC11D09-56A3-4691-AED3-97824011281E}" vid="{C0A1D804-CCEC-4D7D-8EEB-A4C3407738AF}"/>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F5F9C8-5722-4CA6-A81D-7920F350AA13}">
  <ds:schemaRefs>
    <ds:schemaRef ds:uri="http://schemas.microsoft.com/sharepoint/v3/contenttype/forms"/>
  </ds:schemaRefs>
</ds:datastoreItem>
</file>

<file path=customXml/itemProps2.xml><?xml version="1.0" encoding="utf-8"?>
<ds:datastoreItem xmlns:ds="http://schemas.openxmlformats.org/officeDocument/2006/customXml" ds:itemID="{F445EA85-211A-40DD-8A4A-619A8DEFC1BF}">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8EDE9D39-3197-43BF-8028-4E107D25E6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Food and cooking posters</Template>
  <TotalTime>198</TotalTime>
  <Words>3980</Words>
  <Application>Microsoft Office PowerPoint</Application>
  <PresentationFormat>Custom</PresentationFormat>
  <Paragraphs>343</Paragraphs>
  <Slides>20</Slides>
  <Notes>0</Notes>
  <HiddenSlides>0</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20</vt:i4>
      </vt:variant>
    </vt:vector>
  </HeadingPairs>
  <TitlesOfParts>
    <vt:vector size="36" baseType="lpstr">
      <vt:lpstr>Aptos</vt:lpstr>
      <vt:lpstr>Arial</vt:lpstr>
      <vt:lpstr>Arial Nova</vt:lpstr>
      <vt:lpstr>Arial Nova Light</vt:lpstr>
      <vt:lpstr>Avenir Next</vt:lpstr>
      <vt:lpstr>Calibri</vt:lpstr>
      <vt:lpstr>Constantia</vt:lpstr>
      <vt:lpstr>Courier New</vt:lpstr>
      <vt:lpstr>Palatino Linotype</vt:lpstr>
      <vt:lpstr>Rockwell Nova</vt:lpstr>
      <vt:lpstr>Speak Pro</vt:lpstr>
      <vt:lpstr>Symbol</vt:lpstr>
      <vt:lpstr>Custom Design</vt:lpstr>
      <vt:lpstr>2_Custom Design</vt:lpstr>
      <vt:lpstr>3_Custom Design</vt:lpstr>
      <vt:lpstr>1_Custom Design</vt:lpstr>
      <vt:lpstr>CONFEDERATION COLLEGE</vt:lpstr>
      <vt:lpstr>WELCOME MESSAGE</vt:lpstr>
      <vt:lpstr>Pharmacy Technician</vt:lpstr>
      <vt:lpstr>MEET THE FACULTY</vt:lpstr>
      <vt:lpstr>BECOMING A PRECEPTOR</vt:lpstr>
      <vt:lpstr>PRECEPTOR RESOURCES</vt:lpstr>
      <vt:lpstr>PLACEMENT REQUIREMENTS</vt:lpstr>
      <vt:lpstr>PROGRAM STRUCTURE</vt:lpstr>
      <vt:lpstr>EMERGENCY CONTACTS</vt:lpstr>
      <vt:lpstr>COLLEGE POLICIES</vt:lpstr>
      <vt:lpstr>PROFESSIONAL CONDUCT AND STUDENT EXPECTATIONS</vt:lpstr>
      <vt:lpstr>ATTENDANCE</vt:lpstr>
      <vt:lpstr>STUDENT RESPONSIBILITIES</vt:lpstr>
      <vt:lpstr>FACULTY RESPONSIBILITIES</vt:lpstr>
      <vt:lpstr>COMMUNITY PHARMACY CHECKLIST</vt:lpstr>
      <vt:lpstr>HOSPITAL PHARMACY CHECKLIST</vt:lpstr>
      <vt:lpstr>HOSPITAL PHARMACY CHECKLIST</vt:lpstr>
      <vt:lpstr>FEEDBACK AND EVALUATION</vt:lpstr>
      <vt:lpstr>FREQUENTLY ASKED QUESTIONS</vt:lpstr>
      <vt:lpstr>STUDENT PLACEMENT CHECKLIST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tlarocq1 (Tim Larocque)</dc:creator>
  <cp:lastModifiedBy>slarocq2 (Shawna Larocque)</cp:lastModifiedBy>
  <cp:revision>4</cp:revision>
  <dcterms:created xsi:type="dcterms:W3CDTF">2024-11-27T14:23:19Z</dcterms:created>
  <dcterms:modified xsi:type="dcterms:W3CDTF">2026-05-20T16:54:44Z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