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9" r:id="rId2"/>
    <p:sldId id="358" r:id="rId3"/>
    <p:sldId id="359" r:id="rId4"/>
    <p:sldId id="360" r:id="rId5"/>
    <p:sldId id="361" r:id="rId6"/>
    <p:sldId id="362" r:id="rId7"/>
    <p:sldId id="263" r:id="rId8"/>
    <p:sldId id="264" r:id="rId9"/>
    <p:sldId id="265" r:id="rId10"/>
    <p:sldId id="266" r:id="rId11"/>
    <p:sldId id="284" r:id="rId12"/>
    <p:sldId id="285" r:id="rId13"/>
    <p:sldId id="287" r:id="rId14"/>
    <p:sldId id="267" r:id="rId15"/>
    <p:sldId id="286" r:id="rId16"/>
    <p:sldId id="288" r:id="rId17"/>
    <p:sldId id="268" r:id="rId18"/>
    <p:sldId id="269" r:id="rId19"/>
    <p:sldId id="289" r:id="rId20"/>
    <p:sldId id="270" r:id="rId21"/>
    <p:sldId id="271" r:id="rId22"/>
    <p:sldId id="272" r:id="rId23"/>
    <p:sldId id="350" r:id="rId24"/>
    <p:sldId id="349" r:id="rId25"/>
    <p:sldId id="351" r:id="rId26"/>
    <p:sldId id="273" r:id="rId27"/>
    <p:sldId id="274" r:id="rId28"/>
    <p:sldId id="290" r:id="rId29"/>
    <p:sldId id="275" r:id="rId30"/>
    <p:sldId id="276" r:id="rId31"/>
    <p:sldId id="340" r:id="rId32"/>
    <p:sldId id="277" r:id="rId33"/>
    <p:sldId id="278" r:id="rId34"/>
    <p:sldId id="356" r:id="rId35"/>
    <p:sldId id="354" r:id="rId36"/>
    <p:sldId id="297" r:id="rId37"/>
    <p:sldId id="279" r:id="rId38"/>
    <p:sldId id="280" r:id="rId39"/>
    <p:sldId id="281" r:id="rId40"/>
    <p:sldId id="363" r:id="rId41"/>
    <p:sldId id="365" r:id="rId42"/>
    <p:sldId id="364" r:id="rId43"/>
    <p:sldId id="366" r:id="rId44"/>
    <p:sldId id="367" r:id="rId45"/>
    <p:sldId id="368" r:id="rId46"/>
    <p:sldId id="343" r:id="rId47"/>
    <p:sldId id="344" r:id="rId48"/>
    <p:sldId id="345" r:id="rId49"/>
    <p:sldId id="346" r:id="rId50"/>
    <p:sldId id="347" r:id="rId51"/>
    <p:sldId id="348" r:id="rId52"/>
    <p:sldId id="298" r:id="rId53"/>
    <p:sldId id="355" r:id="rId54"/>
    <p:sldId id="353" r:id="rId55"/>
    <p:sldId id="369" r:id="rId56"/>
    <p:sldId id="370" r:id="rId57"/>
    <p:sldId id="352" r:id="rId58"/>
    <p:sldId id="282" r:id="rId59"/>
    <p:sldId id="291" r:id="rId60"/>
    <p:sldId id="292" r:id="rId61"/>
    <p:sldId id="293" r:id="rId62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30C52DB-363F-4E16-8B69-B722551B5365}">
          <p14:sldIdLst>
            <p14:sldId id="259"/>
            <p14:sldId id="358"/>
            <p14:sldId id="359"/>
            <p14:sldId id="360"/>
            <p14:sldId id="361"/>
            <p14:sldId id="362"/>
            <p14:sldId id="263"/>
            <p14:sldId id="264"/>
            <p14:sldId id="265"/>
            <p14:sldId id="266"/>
            <p14:sldId id="284"/>
            <p14:sldId id="285"/>
            <p14:sldId id="287"/>
            <p14:sldId id="267"/>
            <p14:sldId id="286"/>
            <p14:sldId id="288"/>
            <p14:sldId id="268"/>
            <p14:sldId id="269"/>
            <p14:sldId id="289"/>
            <p14:sldId id="270"/>
            <p14:sldId id="271"/>
            <p14:sldId id="272"/>
            <p14:sldId id="350"/>
            <p14:sldId id="349"/>
            <p14:sldId id="351"/>
            <p14:sldId id="273"/>
            <p14:sldId id="274"/>
            <p14:sldId id="290"/>
            <p14:sldId id="275"/>
            <p14:sldId id="276"/>
            <p14:sldId id="340"/>
            <p14:sldId id="277"/>
            <p14:sldId id="278"/>
            <p14:sldId id="356"/>
            <p14:sldId id="354"/>
            <p14:sldId id="297"/>
            <p14:sldId id="279"/>
            <p14:sldId id="280"/>
            <p14:sldId id="281"/>
            <p14:sldId id="363"/>
            <p14:sldId id="365"/>
            <p14:sldId id="364"/>
            <p14:sldId id="366"/>
            <p14:sldId id="367"/>
            <p14:sldId id="368"/>
            <p14:sldId id="343"/>
            <p14:sldId id="344"/>
            <p14:sldId id="345"/>
            <p14:sldId id="346"/>
            <p14:sldId id="347"/>
            <p14:sldId id="348"/>
            <p14:sldId id="298"/>
            <p14:sldId id="355"/>
            <p14:sldId id="353"/>
            <p14:sldId id="369"/>
            <p14:sldId id="370"/>
            <p14:sldId id="352"/>
            <p14:sldId id="282"/>
            <p14:sldId id="291"/>
            <p14:sldId id="292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A8A6"/>
    <a:srgbClr val="CDC9C6"/>
    <a:srgbClr val="E88F36"/>
    <a:srgbClr val="CCA500"/>
    <a:srgbClr val="FFCC00"/>
    <a:srgbClr val="00BC00"/>
    <a:srgbClr val="006800"/>
    <a:srgbClr val="83C937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2" autoAdjust="0"/>
    <p:restoredTop sz="92876" autoAdjust="0"/>
  </p:normalViewPr>
  <p:slideViewPr>
    <p:cSldViewPr>
      <p:cViewPr varScale="1">
        <p:scale>
          <a:sx n="135" d="100"/>
          <a:sy n="135" d="100"/>
        </p:scale>
        <p:origin x="1134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8622E1C-593A-491F-A8DE-D8808B1016B0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8065E5-6D84-4449-B1BE-BA658469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56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43B1-41DC-4CD4-92BF-377B553149A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7C12-D5A5-40C0-AFFD-F1DD2FFFB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66737"/>
      </p:ext>
    </p:extLst>
  </p:cSld>
  <p:clrMapOvr>
    <a:masterClrMapping/>
  </p:clrMapOvr>
  <p:transition spd="med"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43B1-41DC-4CD4-92BF-377B553149A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7C12-D5A5-40C0-AFFD-F1DD2FFFB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3167"/>
      </p:ext>
    </p:extLst>
  </p:cSld>
  <p:clrMapOvr>
    <a:masterClrMapping/>
  </p:clrMapOvr>
  <p:transition spd="med"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43B1-41DC-4CD4-92BF-377B553149A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7C12-D5A5-40C0-AFFD-F1DD2FFFB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11222"/>
      </p:ext>
    </p:extLst>
  </p:cSld>
  <p:clrMapOvr>
    <a:masterClrMapping/>
  </p:clrMapOvr>
  <p:transition spd="med"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43B1-41DC-4CD4-92BF-377B553149A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7C12-D5A5-40C0-AFFD-F1DD2FFFB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93127"/>
      </p:ext>
    </p:extLst>
  </p:cSld>
  <p:clrMapOvr>
    <a:masterClrMapping/>
  </p:clrMapOvr>
  <p:transition spd="med"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43B1-41DC-4CD4-92BF-377B553149A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7C12-D5A5-40C0-AFFD-F1DD2FFFB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95882"/>
      </p:ext>
    </p:extLst>
  </p:cSld>
  <p:clrMapOvr>
    <a:masterClrMapping/>
  </p:clrMapOvr>
  <p:transition spd="med"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43B1-41DC-4CD4-92BF-377B553149A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7C12-D5A5-40C0-AFFD-F1DD2FFFB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92803"/>
      </p:ext>
    </p:extLst>
  </p:cSld>
  <p:clrMapOvr>
    <a:masterClrMapping/>
  </p:clrMapOvr>
  <p:transition spd="med"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43B1-41DC-4CD4-92BF-377B553149A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7C12-D5A5-40C0-AFFD-F1DD2FFFB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66594"/>
      </p:ext>
    </p:extLst>
  </p:cSld>
  <p:clrMapOvr>
    <a:masterClrMapping/>
  </p:clrMapOvr>
  <p:transition spd="med"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43B1-41DC-4CD4-92BF-377B553149A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7C12-D5A5-40C0-AFFD-F1DD2FFFB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54038"/>
      </p:ext>
    </p:extLst>
  </p:cSld>
  <p:clrMapOvr>
    <a:masterClrMapping/>
  </p:clrMapOvr>
  <p:transition spd="med"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43B1-41DC-4CD4-92BF-377B553149A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7C12-D5A5-40C0-AFFD-F1DD2FFFB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45948"/>
      </p:ext>
    </p:extLst>
  </p:cSld>
  <p:clrMapOvr>
    <a:masterClrMapping/>
  </p:clrMapOvr>
  <p:transition spd="med"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43B1-41DC-4CD4-92BF-377B553149A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7C12-D5A5-40C0-AFFD-F1DD2FFFB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06009"/>
      </p:ext>
    </p:extLst>
  </p:cSld>
  <p:clrMapOvr>
    <a:masterClrMapping/>
  </p:clrMapOvr>
  <p:transition spd="med"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43B1-41DC-4CD4-92BF-377B553149A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7C12-D5A5-40C0-AFFD-F1DD2FFFB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89636"/>
      </p:ext>
    </p:extLst>
  </p:cSld>
  <p:clrMapOvr>
    <a:masterClrMapping/>
  </p:clrMapOvr>
  <p:transition spd="med"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443B1-41DC-4CD4-92BF-377B553149A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87C12-D5A5-40C0-AFFD-F1DD2FFFB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133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bin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bin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9696" y="1455609"/>
            <a:ext cx="5594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Protecting Children Online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08089" y="2724150"/>
            <a:ext cx="5251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made and presented by: </a:t>
            </a:r>
          </a:p>
          <a:p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Agent Travis Howard</a:t>
            </a:r>
          </a:p>
        </p:txBody>
      </p:sp>
    </p:spTree>
    <p:extLst>
      <p:ext uri="{BB962C8B-B14F-4D97-AF65-F5344CB8AC3E}">
        <p14:creationId xmlns:p14="http://schemas.microsoft.com/office/powerpoint/2010/main" val="3841499440"/>
      </p:ext>
    </p:extLst>
  </p:cSld>
  <p:clrMapOvr>
    <a:masterClrMapping/>
  </p:clrMapOvr>
  <p:transition spd="med" advClick="0" advTm="10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Facebook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Largest and Oldest Social Media Platform we will discuss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common for Teens and Children now than in previous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heavily used and can be a hub for scams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 takes steps to block nudity and report suspected child pornography.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73E3A5-4612-27AE-C5B7-D06DEA28C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303" y="20955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66406"/>
      </p:ext>
    </p:extLst>
  </p:cSld>
  <p:clrMapOvr>
    <a:masterClrMapping/>
  </p:clrMapOvr>
  <p:transition spd="med" advClick="0" advTm="10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Facebook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scam involves getting a message on Facebook Messenger from a friend.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 will have a link to a video along with a comment of, “I think I saw you here”, or “I think you know this person”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link is a virus and can take over your account.</a:t>
            </a:r>
          </a:p>
        </p:txBody>
      </p:sp>
    </p:spTree>
    <p:extLst>
      <p:ext uri="{BB962C8B-B14F-4D97-AF65-F5344CB8AC3E}">
        <p14:creationId xmlns:p14="http://schemas.microsoft.com/office/powerpoint/2010/main" val="3518429771"/>
      </p:ext>
    </p:extLst>
  </p:cSld>
  <p:clrMapOvr>
    <a:masterClrMapping/>
  </p:clrMapOvr>
  <p:transition spd="med" advClick="0" advTm="10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Facebook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 Messenger allows for direct chats between the user and their “friends” as well as with strangers.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Chats can be deleted but are not by default.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reviewed frequently by parents/guardians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07F376-39A4-6709-29A8-88D600620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0" y="189816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72819"/>
      </p:ext>
    </p:extLst>
  </p:cSld>
  <p:clrMapOvr>
    <a:masterClrMapping/>
  </p:clrMapOvr>
  <p:transition spd="med" advClick="0" advTm="10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Facebook – Best Practices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child’s newsfeed to see what they are exposed 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chat threads frequently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Attempt to limit use or use Messenger for Kids as an alternative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7A04E2-65D0-D7B2-1C43-9A2EA1F73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40995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07623"/>
      </p:ext>
    </p:extLst>
  </p:cSld>
  <p:clrMapOvr>
    <a:masterClrMapping/>
  </p:clrMapOvr>
  <p:transition spd="med" advClick="0" advTm="10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Instagram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Owned by Facebook, now Meta Platforms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sharing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messaging feature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F1E13B-B842-0EDB-3A33-BC16D8552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287655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12320"/>
      </p:ext>
    </p:extLst>
  </p:cSld>
  <p:clrMapOvr>
    <a:masterClrMapping/>
  </p:clrMapOvr>
  <p:transition spd="med" advClick="0" advTm="10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Instagram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Proven to be extremely toxic to teens, especially teen girls*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 to cause body shaming issues*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 to cause issues such as depression and self harm*</a:t>
            </a:r>
          </a:p>
          <a:p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*per leaked internal Facebook documents</a:t>
            </a:r>
          </a:p>
        </p:txBody>
      </p:sp>
    </p:spTree>
    <p:extLst>
      <p:ext uri="{BB962C8B-B14F-4D97-AF65-F5344CB8AC3E}">
        <p14:creationId xmlns:p14="http://schemas.microsoft.com/office/powerpoint/2010/main" val="2653479749"/>
      </p:ext>
    </p:extLst>
  </p:cSld>
  <p:clrMapOvr>
    <a:masterClrMapping/>
  </p:clrMapOvr>
  <p:transition spd="med" advClick="0" advTm="10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Instagram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Children, especially teen girls and boys, are targeted on Instagram by strangers for abuse.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 solicit nude images which are used again as blackmail or leaked to revenge porn websites. </a:t>
            </a:r>
          </a:p>
        </p:txBody>
      </p:sp>
    </p:spTree>
    <p:extLst>
      <p:ext uri="{BB962C8B-B14F-4D97-AF65-F5344CB8AC3E}">
        <p14:creationId xmlns:p14="http://schemas.microsoft.com/office/powerpoint/2010/main" val="422896559"/>
      </p:ext>
    </p:extLst>
  </p:cSld>
  <p:clrMapOvr>
    <a:masterClrMapping/>
  </p:clrMapOvr>
  <p:transition spd="med" advClick="0" advTm="10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Instagram – Best Practices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direct messages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timeline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Remind children that Instagram in </a:t>
            </a:r>
            <a:r>
              <a:rPr lang="en-US" sz="2400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REAL</a:t>
            </a: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Images there have been photoshopped and filtered.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Remind them to </a:t>
            </a:r>
            <a:r>
              <a:rPr lang="en-US" sz="2400" b="1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share nude images.</a:t>
            </a:r>
          </a:p>
        </p:txBody>
      </p:sp>
    </p:spTree>
    <p:extLst>
      <p:ext uri="{BB962C8B-B14F-4D97-AF65-F5344CB8AC3E}">
        <p14:creationId xmlns:p14="http://schemas.microsoft.com/office/powerpoint/2010/main" val="2350885556"/>
      </p:ext>
    </p:extLst>
  </p:cSld>
  <p:clrMapOvr>
    <a:masterClrMapping/>
  </p:clrMapOvr>
  <p:transition spd="med" advClick="0" advTm="10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Reddit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Described as the “Front Page of the Internet”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unique ”subreddits” for almost any interest.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have messaging feature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746ABE-9163-EA08-007C-06D273C96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493521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77241"/>
      </p:ext>
    </p:extLst>
  </p:cSld>
  <p:clrMapOvr>
    <a:masterClrMapping/>
  </p:clrMapOvr>
  <p:transition spd="med" advClick="0" advTm="10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Reddit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extensive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NSFW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subreddits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NSFW = Not Safe For Work AKA pornography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will often meet adults in the NSFW subreddits and then move to a different messaging platform</a:t>
            </a:r>
          </a:p>
        </p:txBody>
      </p:sp>
    </p:spTree>
    <p:extLst>
      <p:ext uri="{BB962C8B-B14F-4D97-AF65-F5344CB8AC3E}">
        <p14:creationId xmlns:p14="http://schemas.microsoft.com/office/powerpoint/2010/main" val="668072618"/>
      </p:ext>
    </p:extLst>
  </p:cSld>
  <p:clrMapOvr>
    <a:masterClrMapping/>
  </p:clrMapOvr>
  <p:transition spd="med" advClick="0" advTm="10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Slang Words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1370231"/>
            <a:ext cx="624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Skibidi</a:t>
            </a:r>
            <a:endParaRPr lang="en-US" sz="4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562850"/>
            <a:ext cx="685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Evil or Bad – from a viral YouTube Video</a:t>
            </a:r>
          </a:p>
        </p:txBody>
      </p:sp>
    </p:spTree>
    <p:extLst>
      <p:ext uri="{BB962C8B-B14F-4D97-AF65-F5344CB8AC3E}">
        <p14:creationId xmlns:p14="http://schemas.microsoft.com/office/powerpoint/2010/main" val="4235950452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Reddit Best Practices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their Reddit subscriptions and history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messaging history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 honestly with children about the hazards of meeting people that they met online</a:t>
            </a:r>
          </a:p>
        </p:txBody>
      </p:sp>
    </p:spTree>
    <p:extLst>
      <p:ext uri="{BB962C8B-B14F-4D97-AF65-F5344CB8AC3E}">
        <p14:creationId xmlns:p14="http://schemas.microsoft.com/office/powerpoint/2010/main" val="2935102265"/>
      </p:ext>
    </p:extLst>
  </p:cSld>
  <p:clrMapOvr>
    <a:masterClrMapping/>
  </p:clrMapOvr>
  <p:transition spd="med" advClick="0" advTm="10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Snapchat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Messaging and social media 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Messages go away by default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a hidden folder titled, “My Eyes Only” which is protected by a 4 digit passcode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686044-A531-4588-1CC8-5BFE91857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3021401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37810"/>
      </p:ext>
    </p:extLst>
  </p:cSld>
  <p:clrMapOvr>
    <a:masterClrMapping/>
  </p:clrMapOvr>
  <p:transition spd="med" advClick="0" advTm="10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Snapchat – My Eyes Only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008281"/>
            <a:ext cx="2046129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26614"/>
      </p:ext>
    </p:extLst>
  </p:cSld>
  <p:clrMapOvr>
    <a:masterClrMapping/>
  </p:clrMapOvr>
  <p:transition spd="med" advClick="0" advTm="10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Snapchat – My Eyes Only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008281"/>
            <a:ext cx="2285054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26562"/>
      </p:ext>
    </p:extLst>
  </p:cSld>
  <p:clrMapOvr>
    <a:masterClrMapping/>
  </p:clrMapOvr>
  <p:transition spd="med" advClick="0" advTm="10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Snapchat – My Eyes Only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981736"/>
            <a:ext cx="2590800" cy="388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45770"/>
      </p:ext>
    </p:extLst>
  </p:cSld>
  <p:clrMapOvr>
    <a:masterClrMapping/>
  </p:clrMapOvr>
  <p:transition spd="med" advClick="0" advTm="100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Snapchat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Nude images frequently shared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Frequently targeted for scams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Predators specifically talk to children on Snapchat because the messages disappear by default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messages are recoverable by Law Enforcement but it is difficult.</a:t>
            </a:r>
          </a:p>
        </p:txBody>
      </p:sp>
    </p:spTree>
    <p:extLst>
      <p:ext uri="{BB962C8B-B14F-4D97-AF65-F5344CB8AC3E}">
        <p14:creationId xmlns:p14="http://schemas.microsoft.com/office/powerpoint/2010/main" val="1955564732"/>
      </p:ext>
    </p:extLst>
  </p:cSld>
  <p:clrMapOvr>
    <a:masterClrMapping/>
  </p:clrMapOvr>
  <p:transition spd="med" advClick="0" advTm="100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Snapchat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Nearly every case I have worked on where a child was physically abused by an adult, they communicated on Snapchat.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Predators frequently insist on speaking with children on Snapchat as opposed to other messaging platforms.</a:t>
            </a:r>
          </a:p>
        </p:txBody>
      </p:sp>
    </p:spTree>
    <p:extLst>
      <p:ext uri="{BB962C8B-B14F-4D97-AF65-F5344CB8AC3E}">
        <p14:creationId xmlns:p14="http://schemas.microsoft.com/office/powerpoint/2010/main" val="2730784125"/>
      </p:ext>
    </p:extLst>
  </p:cSld>
  <p:clrMapOvr>
    <a:masterClrMapping/>
  </p:clrMapOvr>
  <p:transition spd="med" advClick="0" advTm="100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Snapchat Scams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 common scam that involves sharing passwords.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get a message from a contact asking for your login info to keep a streak going.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the login info is shared, the account is logged into and the password changed.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account is then held hostage and sensitive photos from “My Eyes Only” are taken</a:t>
            </a:r>
          </a:p>
        </p:txBody>
      </p:sp>
    </p:spTree>
    <p:extLst>
      <p:ext uri="{BB962C8B-B14F-4D97-AF65-F5344CB8AC3E}">
        <p14:creationId xmlns:p14="http://schemas.microsoft.com/office/powerpoint/2010/main" val="3925578225"/>
      </p:ext>
    </p:extLst>
  </p:cSld>
  <p:clrMapOvr>
    <a:masterClrMapping/>
  </p:clrMapOvr>
  <p:transition spd="med" advClick="0" advTm="10000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Snapchat Scams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photos are then used to blackmail the account holder.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 will be released to other contacts or posted to revenge porn sites.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Scammer then uses that account to perpetuate the scam.</a:t>
            </a:r>
          </a:p>
        </p:txBody>
      </p:sp>
    </p:spTree>
    <p:extLst>
      <p:ext uri="{BB962C8B-B14F-4D97-AF65-F5344CB8AC3E}">
        <p14:creationId xmlns:p14="http://schemas.microsoft.com/office/powerpoint/2010/main" val="3001427746"/>
      </p:ext>
    </p:extLst>
  </p:cSld>
  <p:clrMapOvr>
    <a:masterClrMapping/>
  </p:clrMapOvr>
  <p:transition spd="med" advClick="0" advTm="10000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Snapchat Best Practices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let children have Snapchat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parental controls and/or parental monitoring software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 to children about not taking or sharing nude images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Remind children to never share passwords or login information</a:t>
            </a:r>
          </a:p>
        </p:txBody>
      </p:sp>
    </p:spTree>
    <p:extLst>
      <p:ext uri="{BB962C8B-B14F-4D97-AF65-F5344CB8AC3E}">
        <p14:creationId xmlns:p14="http://schemas.microsoft.com/office/powerpoint/2010/main" val="3353344126"/>
      </p:ext>
    </p:extLst>
  </p:cSld>
  <p:clrMapOvr>
    <a:masterClrMapping/>
  </p:clrMapOvr>
  <p:transition spd="med" advClick="0" advTm="10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Slang Words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1370231"/>
            <a:ext cx="624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Rizz</a:t>
            </a:r>
            <a:endParaRPr lang="en-US" sz="4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562850"/>
            <a:ext cx="685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Charisma – popularity with opposite sex</a:t>
            </a:r>
          </a:p>
        </p:txBody>
      </p:sp>
    </p:spTree>
    <p:extLst>
      <p:ext uri="{BB962C8B-B14F-4D97-AF65-F5344CB8AC3E}">
        <p14:creationId xmlns:p14="http://schemas.microsoft.com/office/powerpoint/2010/main" val="3146156429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TikTok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Previously known as </a:t>
            </a:r>
            <a:r>
              <a:rPr lang="en-US" sz="2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Music.ly</a:t>
            </a: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Sharing 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a direct messaging feature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Filled with Child Sex Predators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CA5279-9BA3-D69F-6740-434E6D42E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0844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45264"/>
      </p:ext>
    </p:extLst>
  </p:cSld>
  <p:clrMapOvr>
    <a:masterClrMapping/>
  </p:clrMapOvr>
  <p:transition spd="med" advClick="0" advTm="10000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TikTok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message came in to an 11 year old’s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Tok account after following an account.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6D8DDB-180A-4C5E-9B20-1671CBE8E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419350"/>
            <a:ext cx="4267200" cy="219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26114"/>
      </p:ext>
    </p:extLst>
  </p:cSld>
  <p:clrMapOvr>
    <a:masterClrMapping/>
  </p:clrMapOvr>
  <p:transition spd="med" advClick="0" advTm="10000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TikTok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Predators will often pose as children and teens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attempt to gain trust by liking and commenting on shared videos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encourage less clothing in future videos</a:t>
            </a:r>
          </a:p>
        </p:txBody>
      </p:sp>
    </p:spTree>
    <p:extLst>
      <p:ext uri="{BB962C8B-B14F-4D97-AF65-F5344CB8AC3E}">
        <p14:creationId xmlns:p14="http://schemas.microsoft.com/office/powerpoint/2010/main" val="1924878101"/>
      </p:ext>
    </p:extLst>
  </p:cSld>
  <p:clrMapOvr>
    <a:masterClrMapping/>
  </p:clrMapOvr>
  <p:transition spd="med" advClick="0" advTm="10000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TikTok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often manipulate young girls with two main phrases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“You’re Pretty”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”You’re mature for your age”</a:t>
            </a:r>
          </a:p>
        </p:txBody>
      </p:sp>
    </p:spTree>
    <p:extLst>
      <p:ext uri="{BB962C8B-B14F-4D97-AF65-F5344CB8AC3E}">
        <p14:creationId xmlns:p14="http://schemas.microsoft.com/office/powerpoint/2010/main" val="1133380181"/>
      </p:ext>
    </p:extLst>
  </p:cSld>
  <p:clrMapOvr>
    <a:masterClrMapping/>
  </p:clrMapOvr>
  <p:transition spd="med" advClick="0" advTm="10000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TikTok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often manipulate teen boys with requests to exchange nude images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Boys – STRANGERS ON THE INTERNET DO NOT WANT TO SEE YOU NAKED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WANT TO SCAM YOU</a:t>
            </a:r>
          </a:p>
        </p:txBody>
      </p:sp>
    </p:spTree>
    <p:extLst>
      <p:ext uri="{BB962C8B-B14F-4D97-AF65-F5344CB8AC3E}">
        <p14:creationId xmlns:p14="http://schemas.microsoft.com/office/powerpoint/2010/main" val="1162600827"/>
      </p:ext>
    </p:extLst>
  </p:cSld>
  <p:clrMapOvr>
    <a:masterClrMapping/>
  </p:clrMapOvr>
  <p:transition spd="med" advClick="0" advTm="10000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TikTok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Newer scam targeting teen boys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 gets a message from an attractive girl on TikTok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Asked to send nude images on either TikTok or on another 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image then used to blackmail the teen boy</a:t>
            </a:r>
          </a:p>
        </p:txBody>
      </p:sp>
    </p:spTree>
    <p:extLst>
      <p:ext uri="{BB962C8B-B14F-4D97-AF65-F5344CB8AC3E}">
        <p14:creationId xmlns:p14="http://schemas.microsoft.com/office/powerpoint/2010/main" val="4079389962"/>
      </p:ext>
    </p:extLst>
  </p:cSld>
  <p:clrMapOvr>
    <a:masterClrMapping/>
  </p:clrMapOvr>
  <p:transition spd="med" advClick="0" advTm="10000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TikTok Best Practices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let children have TikTok</a:t>
            </a:r>
          </a:p>
        </p:txBody>
      </p:sp>
    </p:spTree>
    <p:extLst>
      <p:ext uri="{BB962C8B-B14F-4D97-AF65-F5344CB8AC3E}">
        <p14:creationId xmlns:p14="http://schemas.microsoft.com/office/powerpoint/2010/main" val="1573053782"/>
      </p:ext>
    </p:extLst>
  </p:cSld>
  <p:clrMapOvr>
    <a:masterClrMapping/>
  </p:clrMapOvr>
  <p:transition spd="med" advClick="0" advTm="10000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Kik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Messaging Application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 messaging platform for child sex predators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groups that exist specifically to share child pornography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that meet people of TikTok/Reddit are frequently asked to move to Kik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6F1BF7-951E-E1F3-12A0-9B52030D1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31750"/>
            <a:ext cx="13970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86199"/>
      </p:ext>
    </p:extLst>
  </p:cSld>
  <p:clrMapOvr>
    <a:masterClrMapping/>
  </p:clrMapOvr>
  <p:transition spd="med" advClick="0" advTm="10000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Kik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Historically was not cooperative with US Law Enforcement, which lead to its abuse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Previously based out of Canada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based out of California and is more cooperative with US Law Enforcement</a:t>
            </a:r>
          </a:p>
          <a:p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378013"/>
      </p:ext>
    </p:extLst>
  </p:cSld>
  <p:clrMapOvr>
    <a:masterClrMapping/>
  </p:clrMapOvr>
  <p:transition spd="med" advClick="0" advTm="10000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Kik Best Practices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child has Kik on their phone….</a:t>
            </a:r>
          </a:p>
          <a:p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 THE PHONE!</a:t>
            </a:r>
          </a:p>
        </p:txBody>
      </p:sp>
    </p:spTree>
    <p:extLst>
      <p:ext uri="{BB962C8B-B14F-4D97-AF65-F5344CB8AC3E}">
        <p14:creationId xmlns:p14="http://schemas.microsoft.com/office/powerpoint/2010/main" val="2867697537"/>
      </p:ext>
    </p:extLst>
  </p:cSld>
  <p:clrMapOvr>
    <a:masterClrMapping/>
  </p:clrMapOvr>
  <p:transition spd="med" advClick="0" advTm="10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Slang Words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1370231"/>
            <a:ext cx="624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Gyatt</a:t>
            </a:r>
            <a:endParaRPr lang="en-US" sz="4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56285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 large butt</a:t>
            </a:r>
          </a:p>
        </p:txBody>
      </p:sp>
    </p:spTree>
    <p:extLst>
      <p:ext uri="{BB962C8B-B14F-4D97-AF65-F5344CB8AC3E}">
        <p14:creationId xmlns:p14="http://schemas.microsoft.com/office/powerpoint/2010/main" val="2999287197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Telegram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Encrypted Chat 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Channels exist for selling drugs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Channels exist for sharing Child Sexual Abuse 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 as the new preferred platform of the Child Abuse Community, replacing </a:t>
            </a:r>
            <a:r>
              <a:rPr lang="en-US" sz="2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Kik</a:t>
            </a: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98476"/>
      </p:ext>
    </p:extLst>
  </p:cSld>
  <p:clrMapOvr>
    <a:masterClrMapping/>
  </p:clrMapOvr>
  <p:transition spd="med" advClick="0" advTm="10000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Telegram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Telegram is based out of British Virgin Islands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Founded by Russian brothers Nikolai and Pavel </a:t>
            </a:r>
            <a:r>
              <a:rPr lang="en-US" sz="2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Durov</a:t>
            </a: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NOT turn over records to Law Enforcement until…</a:t>
            </a:r>
          </a:p>
        </p:txBody>
      </p:sp>
    </p:spTree>
    <p:extLst>
      <p:ext uri="{BB962C8B-B14F-4D97-AF65-F5344CB8AC3E}">
        <p14:creationId xmlns:p14="http://schemas.microsoft.com/office/powerpoint/2010/main" val="1442359628"/>
      </p:ext>
    </p:extLst>
  </p:cSld>
  <p:clrMapOvr>
    <a:masterClrMapping/>
  </p:clrMapOvr>
  <p:transition spd="med" advClick="0" advTm="10000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Telegram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783" y="1370231"/>
            <a:ext cx="7420506" cy="196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81334"/>
      </p:ext>
    </p:extLst>
  </p:cSld>
  <p:clrMapOvr>
    <a:masterClrMapping/>
  </p:clrMapOvr>
  <p:transition spd="med" advClick="0" advTm="10000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Telegram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French Authorities arrested Pavel </a:t>
            </a:r>
            <a:r>
              <a:rPr lang="en-US" sz="2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Durov</a:t>
            </a: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suspicion of aiding criminal enterprises.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French law allows for arrests of persons while a crime is investigated.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Telegram will now honor Law Enforcement Search Warrant Requests.</a:t>
            </a:r>
          </a:p>
        </p:txBody>
      </p:sp>
    </p:spTree>
    <p:extLst>
      <p:ext uri="{BB962C8B-B14F-4D97-AF65-F5344CB8AC3E}">
        <p14:creationId xmlns:p14="http://schemas.microsoft.com/office/powerpoint/2010/main" val="247438711"/>
      </p:ext>
    </p:extLst>
  </p:cSld>
  <p:clrMapOvr>
    <a:masterClrMapping/>
  </p:clrMapOvr>
  <p:transition spd="med" advClick="0" advTm="10000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Telegram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this new policy has become known, some members are switching to other platforms, but it is still heavily used.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 to be determined if Telegram will begin reporting child abuse material to National Center for Missing and Exploited Children.</a:t>
            </a:r>
          </a:p>
        </p:txBody>
      </p:sp>
    </p:spTree>
    <p:extLst>
      <p:ext uri="{BB962C8B-B14F-4D97-AF65-F5344CB8AC3E}">
        <p14:creationId xmlns:p14="http://schemas.microsoft.com/office/powerpoint/2010/main" val="2819400781"/>
      </p:ext>
    </p:extLst>
  </p:cSld>
  <p:clrMapOvr>
    <a:masterClrMapping/>
  </p:clrMapOvr>
  <p:transition spd="med" advClick="0" advTm="10000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31214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Telegram – Best Practices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allow children to use Telegram!</a:t>
            </a:r>
          </a:p>
        </p:txBody>
      </p:sp>
    </p:spTree>
    <p:extLst>
      <p:ext uri="{BB962C8B-B14F-4D97-AF65-F5344CB8AC3E}">
        <p14:creationId xmlns:p14="http://schemas.microsoft.com/office/powerpoint/2010/main" val="2817760917"/>
      </p:ext>
    </p:extLst>
  </p:cSld>
  <p:clrMapOvr>
    <a:masterClrMapping/>
  </p:clrMapOvr>
  <p:transition spd="med" advClick="0" advTm="10000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Tinder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Dating Application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location of user’s phone to find people close by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 “Swipe Right” on profiles they would like to match with and “Swipe Left” on profiles they don’t want to match with.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18+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08852"/>
            <a:ext cx="204787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99370"/>
      </p:ext>
    </p:extLst>
  </p:cSld>
  <p:clrMapOvr>
    <a:masterClrMapping/>
  </p:clrMapOvr>
  <p:transition spd="med" advClick="0" advTm="10000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Tinder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designed for children to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age to sign up is 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ARE TREATED AS ADULTS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08852"/>
            <a:ext cx="204787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86394"/>
      </p:ext>
    </p:extLst>
  </p:cSld>
  <p:clrMapOvr>
    <a:masterClrMapping/>
  </p:clrMapOvr>
  <p:transition spd="med" advClick="0" advTm="10000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Tinder - Issues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will be exposed to adult conversations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Adults assume that they’re speaking with another adult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 try to move to other platforms such as Snapchat for more intimate conversations.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08852"/>
            <a:ext cx="204787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24530"/>
      </p:ext>
    </p:extLst>
  </p:cSld>
  <p:clrMapOvr>
    <a:masterClrMapping/>
  </p:clrMapOvr>
  <p:transition spd="med" advClick="0" advTm="10000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Tinder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allow children to have a Tinder account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Violates Tinder’s policies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Prosecution unlikely based on the assumption that people are of legal 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08852"/>
            <a:ext cx="204787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61842"/>
      </p:ext>
    </p:extLst>
  </p:cSld>
  <p:clrMapOvr>
    <a:masterClrMapping/>
  </p:clrMapOvr>
  <p:transition spd="med" advClick="0" advTm="10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Slang Words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1370231"/>
            <a:ext cx="624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Sigma</a:t>
            </a:r>
          </a:p>
          <a:p>
            <a:endParaRPr lang="en-US" sz="4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562850"/>
            <a:ext cx="685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 loner male, unconcerned with popularity – Contrast to “Alpha Male”</a:t>
            </a:r>
          </a:p>
        </p:txBody>
      </p:sp>
    </p:spTree>
    <p:extLst>
      <p:ext uri="{BB962C8B-B14F-4D97-AF65-F5344CB8AC3E}">
        <p14:creationId xmlns:p14="http://schemas.microsoft.com/office/powerpoint/2010/main" val="4017046992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Grindr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Dating application for geared towards gay 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based service – will match with other users in same area.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age is 18 to have an account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Conversations can go to extremes immediately.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27902"/>
            <a:ext cx="15811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88886"/>
      </p:ext>
    </p:extLst>
  </p:cSld>
  <p:clrMapOvr>
    <a:masterClrMapping/>
  </p:clrMapOvr>
  <p:transition spd="med" advClick="0" advTm="10000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Grindr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Adults will assume that people on this platform are consenting adults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on this application will be exposed to extreme content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should NEVER have Grindr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27902"/>
            <a:ext cx="15811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80007"/>
      </p:ext>
    </p:extLst>
  </p:cSld>
  <p:clrMapOvr>
    <a:masterClrMapping/>
  </p:clrMapOvr>
  <p:transition spd="med" advClick="0" advTm="10000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Revenge Porn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Virginia has 2 laws that deal with Revenge Porn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18.2-386.2 – Unlawful Dissemination of Images of Another – Criminal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8.01-40.4 – Civil Action for Dissemination of Images of Another - Civil</a:t>
            </a:r>
          </a:p>
        </p:txBody>
      </p:sp>
    </p:spTree>
    <p:extLst>
      <p:ext uri="{BB962C8B-B14F-4D97-AF65-F5344CB8AC3E}">
        <p14:creationId xmlns:p14="http://schemas.microsoft.com/office/powerpoint/2010/main" val="1691039406"/>
      </p:ext>
    </p:extLst>
  </p:cSld>
  <p:clrMapOvr>
    <a:masterClrMapping/>
  </p:clrMapOvr>
  <p:transition spd="med" advClick="0" advTm="10000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Revenge Porn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law covers AI generated and altered images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in schools now for nude images to be shared that were generated from non nude images</a:t>
            </a:r>
          </a:p>
        </p:txBody>
      </p:sp>
    </p:spTree>
    <p:extLst>
      <p:ext uri="{BB962C8B-B14F-4D97-AF65-F5344CB8AC3E}">
        <p14:creationId xmlns:p14="http://schemas.microsoft.com/office/powerpoint/2010/main" val="2189524884"/>
      </p:ext>
    </p:extLst>
  </p:cSld>
  <p:clrMapOvr>
    <a:masterClrMapping/>
  </p:clrMapOvr>
  <p:transition spd="med" advClick="0" advTm="10000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Revenge Porn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criminal and civil laws cover images sent voluntarily and images that were secretly recorded.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law additionally covers Images that have been created through editing/AI/Photoshop</a:t>
            </a:r>
          </a:p>
        </p:txBody>
      </p:sp>
    </p:spTree>
    <p:extLst>
      <p:ext uri="{BB962C8B-B14F-4D97-AF65-F5344CB8AC3E}">
        <p14:creationId xmlns:p14="http://schemas.microsoft.com/office/powerpoint/2010/main" val="1310684821"/>
      </p:ext>
    </p:extLst>
  </p:cSld>
  <p:clrMapOvr>
    <a:masterClrMapping/>
  </p:clrMapOvr>
  <p:transition spd="med" advClick="0" advTm="10000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Revenge Porn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Tennessee law </a:t>
            </a:r>
            <a:r>
              <a:rPr lang="en-US" dirty="0"/>
              <a:t> </a:t>
            </a:r>
            <a:r>
              <a:rPr lang="en-US" sz="2400" dirty="0">
                <a:solidFill>
                  <a:schemeClr val="bg1"/>
                </a:solidFill>
              </a:rPr>
              <a:t>§ 39-17-318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“A person commits unlawful exposure who, with the intent to cause </a:t>
            </a:r>
            <a:r>
              <a:rPr lang="en-US" sz="2400" b="1" u="sng" dirty="0">
                <a:solidFill>
                  <a:schemeClr val="bg1"/>
                </a:solidFill>
              </a:rPr>
              <a:t>emotional distress</a:t>
            </a:r>
            <a:r>
              <a:rPr lang="en-US" sz="2400" dirty="0">
                <a:solidFill>
                  <a:schemeClr val="bg1"/>
                </a:solidFill>
              </a:rPr>
              <a:t>, distributes an image of the intimate part or parts of another identifiable person”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287096"/>
      </p:ext>
    </p:extLst>
  </p:cSld>
  <p:clrMapOvr>
    <a:masterClrMapping/>
  </p:clrMapOvr>
  <p:transition spd="med" advClick="0" advTm="10000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Revenge Porn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(1)</a:t>
            </a:r>
            <a:r>
              <a:rPr lang="en-US" sz="2800" dirty="0">
                <a:solidFill>
                  <a:schemeClr val="bg1"/>
                </a:solidFill>
              </a:rPr>
              <a:t> The image was photographed or recorded under circumstances where the parties agreed or understood that the image would remain private; and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(2)</a:t>
            </a:r>
            <a:r>
              <a:rPr lang="en-US" sz="2800" dirty="0">
                <a:solidFill>
                  <a:schemeClr val="bg1"/>
                </a:solidFill>
              </a:rPr>
              <a:t> The person depicted in the image suffers emotional distress.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128465"/>
      </p:ext>
    </p:extLst>
  </p:cSld>
  <p:clrMapOvr>
    <a:masterClrMapping/>
  </p:clrMapOvr>
  <p:transition spd="med" advClick="0" advTm="10000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Revenge Porn Websites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Exist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 “based” from a foreign country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rarely can be taken down by US Law Enforcement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underage images may be taken down on a case by case basis</a:t>
            </a:r>
          </a:p>
        </p:txBody>
      </p:sp>
    </p:spTree>
    <p:extLst>
      <p:ext uri="{BB962C8B-B14F-4D97-AF65-F5344CB8AC3E}">
        <p14:creationId xmlns:p14="http://schemas.microsoft.com/office/powerpoint/2010/main" val="3532441646"/>
      </p:ext>
    </p:extLst>
  </p:cSld>
  <p:clrMapOvr>
    <a:masterClrMapping/>
  </p:clrMapOvr>
  <p:transition spd="med" advClick="0" advTm="10000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Parental Controls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Numerous options exist for parental controls phones.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4406DB-311B-1A69-FA53-1FDC1DBBC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00" y="2172554"/>
            <a:ext cx="1422400" cy="142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A6DC79-34B4-1256-BC28-8351758729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59747"/>
            <a:ext cx="2743200" cy="73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1DB856-8104-FC2A-77F4-4FB93BB7A9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883754"/>
            <a:ext cx="1422400" cy="1422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CC7035-53F7-59D2-3D0A-2F4205731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09950"/>
            <a:ext cx="2032000" cy="990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28C306-CDB4-3C1C-7B1C-38DB00AE01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090744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8587"/>
      </p:ext>
    </p:extLst>
  </p:cSld>
  <p:clrMapOvr>
    <a:masterClrMapping/>
  </p:clrMapOvr>
  <p:transition spd="med" advClick="0" advTm="10000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iPhone Screen Time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0ED7AF-43FF-383F-92AA-64451400FF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48" y="1218515"/>
            <a:ext cx="2088503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46588"/>
      </p:ext>
    </p:extLst>
  </p:cSld>
  <p:clrMapOvr>
    <a:masterClrMapping/>
  </p:clrMapOvr>
  <p:transition spd="med" advClick="0" advTm="10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Slang Words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1370231"/>
            <a:ext cx="6248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  <a:p>
            <a:endParaRPr lang="en-US" sz="4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Urbandictionary.com</a:t>
            </a:r>
          </a:p>
        </p:txBody>
      </p:sp>
    </p:spTree>
    <p:extLst>
      <p:ext uri="{BB962C8B-B14F-4D97-AF65-F5344CB8AC3E}">
        <p14:creationId xmlns:p14="http://schemas.microsoft.com/office/powerpoint/2010/main" val="3196909310"/>
      </p:ext>
    </p:extLst>
  </p:cSld>
  <p:clrMapOvr>
    <a:masterClrMapping/>
  </p:clrMapOvr>
  <p:transition spd="med" advClick="0" advTm="10000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8D6E0D-686F-9A13-DCCC-77745225BA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46" y="0"/>
            <a:ext cx="61477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84771"/>
      </p:ext>
    </p:extLst>
  </p:cSld>
  <p:clrMapOvr>
    <a:masterClrMapping/>
  </p:clrMapOvr>
  <p:transition spd="med" advClick="0" advTm="10000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B66CB2-93B4-9D1F-7A9F-CAC77D56A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18693"/>
            <a:ext cx="7162800" cy="390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5136"/>
      </p:ext>
    </p:extLst>
  </p:cSld>
  <p:clrMapOvr>
    <a:masterClrMapping/>
  </p:clrMapOvr>
  <p:transition spd="med" advClick="0" advTm="10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Protecting Children Online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we’ll discuss today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Social Media platforms used by children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ways children are abused on those platforms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practices to protect children from abuse online.</a:t>
            </a:r>
          </a:p>
        </p:txBody>
      </p:sp>
    </p:spTree>
    <p:extLst>
      <p:ext uri="{BB962C8B-B14F-4D97-AF65-F5344CB8AC3E}">
        <p14:creationId xmlns:p14="http://schemas.microsoft.com/office/powerpoint/2010/main" val="3122892502"/>
      </p:ext>
    </p:extLst>
  </p:cSld>
  <p:clrMapOvr>
    <a:masterClrMapping/>
  </p:clrMapOvr>
  <p:transition spd="med" advClick="0" advTm="10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What is Technology?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is a tool</a:t>
            </a:r>
          </a:p>
          <a:p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any tool, it can be used for good and for bad</a:t>
            </a:r>
          </a:p>
        </p:txBody>
      </p:sp>
    </p:spTree>
    <p:extLst>
      <p:ext uri="{BB962C8B-B14F-4D97-AF65-F5344CB8AC3E}">
        <p14:creationId xmlns:p14="http://schemas.microsoft.com/office/powerpoint/2010/main" val="3800793922"/>
      </p:ext>
    </p:extLst>
  </p:cSld>
  <p:clrMapOvr>
    <a:masterClrMapping/>
  </p:clrMapOvr>
  <p:transition spd="med" advClick="0" advTm="10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61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A8A6"/>
                </a:solidFill>
                <a:latin typeface="Arial Black" panose="020B0A04020102020204" pitchFamily="34" charset="0"/>
              </a:rPr>
              <a:t>Social Media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2875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many different social media platforms in use today.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cover some of the more popular but keep in mind there are many more.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2C2E17-6619-6E54-ABC0-F6EDFA0DD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99" y="1718455"/>
            <a:ext cx="990249" cy="990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B5787F-4FCA-41E9-F01D-999475884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227361"/>
            <a:ext cx="1096989" cy="1096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C40A9C-A2F0-69C3-56EB-E6B3DFBBF2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68" y="3227361"/>
            <a:ext cx="934736" cy="9347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7F4B0E-427E-FB04-21C8-9236C92E82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603" y="3169255"/>
            <a:ext cx="1231295" cy="12312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ECC800-6121-575C-C6AF-C791963220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032" y="3255155"/>
            <a:ext cx="10414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52100"/>
      </p:ext>
    </p:extLst>
  </p:cSld>
  <p:clrMapOvr>
    <a:masterClrMapping/>
  </p:clrMapOvr>
  <p:transition spd="med" advClick="0" advTm="10000">
    <p:fade/>
  </p:transition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25726</TotalTime>
  <Words>1569</Words>
  <Application>Microsoft Office PowerPoint</Application>
  <PresentationFormat>On-screen Show (16:9)</PresentationFormat>
  <Paragraphs>222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Geller</dc:creator>
  <cp:lastModifiedBy>Bailey Thomason</cp:lastModifiedBy>
  <cp:revision>702</cp:revision>
  <cp:lastPrinted>2019-03-05T17:19:15Z</cp:lastPrinted>
  <dcterms:created xsi:type="dcterms:W3CDTF">2018-04-12T01:19:43Z</dcterms:created>
  <dcterms:modified xsi:type="dcterms:W3CDTF">2025-03-18T14:42:57Z</dcterms:modified>
</cp:coreProperties>
</file>