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A9809E-E940-42B8-834E-DCFE3F7FCB05}" v="48" dt="2025-03-24T15:11:45.915"/>
    <p1510:client id="{9DF7E06A-33F5-A2B0-B065-DFECF9C40637}" v="4" dt="2025-03-24T17:16:44.808"/>
    <p1510:client id="{BE43715F-C563-75AC-9E80-5B226B1A572E}" v="83" dt="2025-03-25T19:59:36.26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FFF00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FFF00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FFF00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295656"/>
            <a:ext cx="9143999" cy="1609344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4300" y="6475474"/>
            <a:ext cx="312420" cy="310896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70915" y="6475474"/>
            <a:ext cx="312420" cy="31089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30629" y="645922"/>
            <a:ext cx="7300848" cy="6045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FFF00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46150" y="2660650"/>
            <a:ext cx="7080250" cy="2936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Board.Secretary@bpu.nj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95656"/>
            <a:ext cx="9143999" cy="1609344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16458" y="1710385"/>
            <a:ext cx="8230234" cy="2709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105"/>
              </a:spcBef>
              <a:tabLst>
                <a:tab pos="2595880" algn="l"/>
              </a:tabLst>
            </a:pPr>
            <a:r>
              <a:rPr sz="4400" dirty="0">
                <a:solidFill>
                  <a:srgbClr val="001F5B"/>
                </a:solidFill>
              </a:rPr>
              <a:t>NJCEP</a:t>
            </a:r>
            <a:r>
              <a:rPr sz="4400" spc="-20" dirty="0">
                <a:solidFill>
                  <a:srgbClr val="001F5B"/>
                </a:solidFill>
              </a:rPr>
              <a:t> </a:t>
            </a:r>
            <a:r>
              <a:rPr sz="4400" dirty="0">
                <a:solidFill>
                  <a:srgbClr val="001F5B"/>
                </a:solidFill>
              </a:rPr>
              <a:t>Proposed</a:t>
            </a:r>
            <a:r>
              <a:rPr sz="4400" spc="-5" dirty="0">
                <a:solidFill>
                  <a:srgbClr val="001F5B"/>
                </a:solidFill>
              </a:rPr>
              <a:t> </a:t>
            </a:r>
            <a:r>
              <a:rPr sz="4400" spc="-10" dirty="0">
                <a:solidFill>
                  <a:srgbClr val="001F5B"/>
                </a:solidFill>
              </a:rPr>
              <a:t>Fiscal </a:t>
            </a:r>
            <a:r>
              <a:rPr sz="4400" spc="-40" dirty="0">
                <a:solidFill>
                  <a:srgbClr val="001F5B"/>
                </a:solidFill>
              </a:rPr>
              <a:t>Year</a:t>
            </a:r>
            <a:r>
              <a:rPr sz="4400" spc="-90" dirty="0">
                <a:solidFill>
                  <a:srgbClr val="001F5B"/>
                </a:solidFill>
              </a:rPr>
              <a:t> </a:t>
            </a:r>
            <a:r>
              <a:rPr sz="4400" dirty="0">
                <a:solidFill>
                  <a:srgbClr val="001F5B"/>
                </a:solidFill>
              </a:rPr>
              <a:t>202</a:t>
            </a:r>
            <a:r>
              <a:rPr lang="en-US" sz="4400" dirty="0">
                <a:solidFill>
                  <a:srgbClr val="001F5B"/>
                </a:solidFill>
              </a:rPr>
              <a:t>5</a:t>
            </a:r>
            <a:r>
              <a:rPr sz="4400" spc="-95" dirty="0">
                <a:solidFill>
                  <a:srgbClr val="001F5B"/>
                </a:solidFill>
              </a:rPr>
              <a:t> </a:t>
            </a:r>
            <a:r>
              <a:rPr sz="4400" spc="-30" dirty="0">
                <a:solidFill>
                  <a:srgbClr val="001F5B"/>
                </a:solidFill>
              </a:rPr>
              <a:t>True-</a:t>
            </a:r>
            <a:r>
              <a:rPr sz="4400" dirty="0">
                <a:solidFill>
                  <a:srgbClr val="001F5B"/>
                </a:solidFill>
              </a:rPr>
              <a:t>Up</a:t>
            </a:r>
            <a:r>
              <a:rPr sz="4400" spc="-105" dirty="0">
                <a:solidFill>
                  <a:srgbClr val="001F5B"/>
                </a:solidFill>
              </a:rPr>
              <a:t> </a:t>
            </a:r>
            <a:r>
              <a:rPr sz="4400" spc="-10" dirty="0">
                <a:solidFill>
                  <a:srgbClr val="001F5B"/>
                </a:solidFill>
              </a:rPr>
              <a:t>Budget, Revised</a:t>
            </a:r>
            <a:r>
              <a:rPr sz="4400" dirty="0">
                <a:solidFill>
                  <a:srgbClr val="001F5B"/>
                </a:solidFill>
              </a:rPr>
              <a:t>	Budget</a:t>
            </a:r>
            <a:r>
              <a:rPr sz="4400" spc="-15" dirty="0">
                <a:solidFill>
                  <a:srgbClr val="001F5B"/>
                </a:solidFill>
              </a:rPr>
              <a:t> </a:t>
            </a:r>
            <a:r>
              <a:rPr sz="4400" spc="-25" dirty="0">
                <a:solidFill>
                  <a:srgbClr val="001F5B"/>
                </a:solidFill>
              </a:rPr>
              <a:t>and </a:t>
            </a:r>
            <a:r>
              <a:rPr sz="4400" dirty="0">
                <a:solidFill>
                  <a:srgbClr val="001F5B"/>
                </a:solidFill>
              </a:rPr>
              <a:t>Program</a:t>
            </a:r>
            <a:r>
              <a:rPr sz="4400" spc="114" dirty="0">
                <a:solidFill>
                  <a:srgbClr val="001F5B"/>
                </a:solidFill>
              </a:rPr>
              <a:t> </a:t>
            </a:r>
            <a:r>
              <a:rPr sz="4400" spc="-10" dirty="0">
                <a:solidFill>
                  <a:srgbClr val="001F5B"/>
                </a:solidFill>
              </a:rPr>
              <a:t>Changes</a:t>
            </a:r>
            <a:endParaRPr sz="4400" dirty="0"/>
          </a:p>
        </p:txBody>
      </p:sp>
      <p:sp>
        <p:nvSpPr>
          <p:cNvPr id="6" name="object 6"/>
          <p:cNvSpPr txBox="1"/>
          <p:nvPr/>
        </p:nvSpPr>
        <p:spPr>
          <a:xfrm>
            <a:off x="3592829" y="4894376"/>
            <a:ext cx="1960245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March</a:t>
            </a:r>
            <a:r>
              <a:rPr sz="2400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lang="en-US" sz="2400" dirty="0">
                <a:solidFill>
                  <a:srgbClr val="001F5F"/>
                </a:solidFill>
                <a:latin typeface="Calibri"/>
                <a:cs typeface="Calibri"/>
              </a:rPr>
              <a:t>26</a:t>
            </a:r>
            <a:r>
              <a:rPr sz="2400" dirty="0">
                <a:solidFill>
                  <a:srgbClr val="001F5F"/>
                </a:solidFill>
                <a:latin typeface="Calibri"/>
                <a:cs typeface="Calibri"/>
              </a:rPr>
              <a:t>,</a:t>
            </a:r>
            <a:r>
              <a:rPr sz="2400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001F5F"/>
                </a:solidFill>
                <a:latin typeface="Calibri"/>
                <a:cs typeface="Calibri"/>
              </a:rPr>
              <a:t>202</a:t>
            </a:r>
            <a:r>
              <a:rPr lang="en-US" sz="2400" spc="-20" dirty="0">
                <a:solidFill>
                  <a:srgbClr val="001F5F"/>
                </a:solidFill>
                <a:latin typeface="Calibri"/>
                <a:cs typeface="Calibri"/>
              </a:rPr>
              <a:t>5</a:t>
            </a:r>
            <a:endParaRPr sz="24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75"/>
              </a:spcBef>
            </a:pPr>
            <a:r>
              <a:rPr lang="en-US" sz="2400" dirty="0">
                <a:solidFill>
                  <a:srgbClr val="001F5F"/>
                </a:solidFill>
                <a:latin typeface="Calibri"/>
                <a:cs typeface="Calibri"/>
              </a:rPr>
              <a:t>10:00</a:t>
            </a:r>
            <a:r>
              <a:rPr sz="2400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lang="en-US" sz="2400" spc="-25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2400" spc="-25" dirty="0">
                <a:solidFill>
                  <a:srgbClr val="001F5F"/>
                </a:solidFill>
                <a:latin typeface="Calibri"/>
                <a:cs typeface="Calibri"/>
              </a:rPr>
              <a:t>m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578" rIns="0" bIns="0" rtlCol="0">
            <a:spAutoFit/>
          </a:bodyPr>
          <a:lstStyle/>
          <a:p>
            <a:pPr marL="996315">
              <a:lnSpc>
                <a:spcPct val="100000"/>
              </a:lnSpc>
              <a:spcBef>
                <a:spcPts val="105"/>
              </a:spcBef>
            </a:pPr>
            <a:r>
              <a:rPr dirty="0"/>
              <a:t>Reallocations</a:t>
            </a:r>
            <a:r>
              <a:rPr spc="-110" dirty="0"/>
              <a:t> </a:t>
            </a:r>
            <a:r>
              <a:rPr dirty="0"/>
              <a:t>and</a:t>
            </a:r>
            <a:r>
              <a:rPr spc="-114" dirty="0"/>
              <a:t> </a:t>
            </a:r>
            <a:r>
              <a:rPr spc="-10" dirty="0"/>
              <a:t>Rationale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8079" y="1730755"/>
            <a:ext cx="2110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003399"/>
              </a:buClr>
              <a:buSzPct val="108333"/>
              <a:buFont typeface="Arial"/>
              <a:buChar char="•"/>
              <a:tabLst>
                <a:tab pos="354965" algn="l"/>
              </a:tabLst>
            </a:pPr>
            <a:r>
              <a:rPr sz="1800" dirty="0">
                <a:solidFill>
                  <a:srgbClr val="001F5B"/>
                </a:solidFill>
                <a:latin typeface="Tw Cen MT"/>
                <a:cs typeface="Tw Cen MT"/>
              </a:rPr>
              <a:t>Proposed</a:t>
            </a:r>
            <a:r>
              <a:rPr sz="1800" spc="-8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800" spc="-10" dirty="0">
                <a:solidFill>
                  <a:srgbClr val="001F5B"/>
                </a:solidFill>
                <a:latin typeface="Tw Cen MT"/>
                <a:cs typeface="Tw Cen MT"/>
              </a:rPr>
              <a:t>Increases</a:t>
            </a:r>
            <a:endParaRPr sz="1800">
              <a:latin typeface="Tw Cen MT"/>
              <a:cs typeface="Tw Cen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258674"/>
              </p:ext>
            </p:extLst>
          </p:nvPr>
        </p:nvGraphicFramePr>
        <p:xfrm>
          <a:off x="1143000" y="2045714"/>
          <a:ext cx="7180840" cy="4748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6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Program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Reason(s)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3"/>
                    </a:solidFill>
                  </a:tcPr>
                </a:tc>
                <a:tc>
                  <a:txBody>
                    <a:bodyPr/>
                    <a:lstStyle/>
                    <a:p>
                      <a:pPr marL="34861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Amount in</a:t>
                      </a:r>
                      <a:r>
                        <a:rPr sz="10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$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lang="en-US" sz="1000" dirty="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lang="en-US" sz="1000" spc="-20" dirty="0">
                          <a:latin typeface="Arial"/>
                          <a:cs typeface="Arial"/>
                        </a:rPr>
                        <a:t>State Facilities Initiative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50"/>
                        </a:lnSpc>
                      </a:pPr>
                      <a:endParaRPr lang="en-US" sz="1000" spc="-10" dirty="0">
                        <a:latin typeface="Arial"/>
                        <a:cs typeface="Arial"/>
                      </a:endParaRPr>
                    </a:p>
                    <a:p>
                      <a:pPr marL="76200">
                        <a:lnSpc>
                          <a:spcPts val="115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Additional support for upgrades to state facilities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0640" algn="r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200,00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263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lang="en-US" sz="10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Energy Storage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Additional funding has been allocated to reflect an 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anticipated need to award incentive payments as part of 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Phase 1 solicitations as part of the implementation of the 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New Jersey Storage Incentive Program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38735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‘</a:t>
                      </a:r>
                    </a:p>
                    <a:p>
                      <a:pPr marR="38735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59,811,589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Program Evaluation/Analysis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Supports contract modifications for Grid Modernization and 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EMP Update Consultant, and the addition of a storage 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administrator 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0640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5,293,590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Urban Heat Island </a:t>
                      </a: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Mitigation Grants </a:t>
                      </a: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(previously Heat Island)</a:t>
                      </a: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Establishes a statewide program to reduce the heat island 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effect by prioritizing funding for interventions in 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overburdened municipalities, including the expansion of 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energy-efficient public cooling infrastructure and community 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resilience efforts</a:t>
                      </a:r>
                    </a:p>
                    <a:p>
                      <a:pPr marL="76200">
                        <a:lnSpc>
                          <a:spcPts val="1155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0640" algn="r">
                        <a:lnSpc>
                          <a:spcPct val="100000"/>
                        </a:lnSpc>
                      </a:pPr>
                      <a:endParaRPr lang="en-US" sz="1000" spc="-10" dirty="0">
                        <a:latin typeface="Arial"/>
                        <a:cs typeface="Arial"/>
                      </a:endParaRPr>
                    </a:p>
                    <a:p>
                      <a:pPr marR="40640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2,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50</a:t>
                      </a:r>
                      <a:r>
                        <a:rPr lang="en-US" sz="1000" spc="-1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Residential Energy </a:t>
                      </a: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Assistance Payment</a:t>
                      </a:r>
                    </a:p>
                    <a:p>
                      <a:pPr marL="76200">
                        <a:lnSpc>
                          <a:spcPct val="100000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ts val="1170"/>
                        </a:lnSpc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70485">
                        <a:lnSpc>
                          <a:spcPts val="1170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Provide a second round of energy bill assistance for LMI </a:t>
                      </a:r>
                    </a:p>
                    <a:p>
                      <a:pPr marL="70485">
                        <a:lnSpc>
                          <a:spcPts val="1170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accounts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1910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42,789,902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77470">
                        <a:lnSpc>
                          <a:spcPts val="1180"/>
                        </a:lnSpc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77470">
                        <a:lnSpc>
                          <a:spcPts val="1180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Plug In EV Incentive </a:t>
                      </a:r>
                    </a:p>
                    <a:p>
                      <a:pPr marL="77470">
                        <a:lnSpc>
                          <a:spcPts val="1180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Fund</a:t>
                      </a:r>
                    </a:p>
                    <a:p>
                      <a:pPr marL="77470">
                        <a:lnSpc>
                          <a:spcPts val="1180"/>
                        </a:lnSpc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135" marR="69850" indent="5715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64135" marR="69850" indent="5715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Budget adjusted to reflect updated forecast of participation</a:t>
                      </a:r>
                    </a:p>
                    <a:p>
                      <a:pPr marL="64135" marR="69850" indent="5715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levels</a:t>
                      </a: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0640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25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,</a:t>
                      </a:r>
                      <a:r>
                        <a:rPr lang="en-US" sz="1000" spc="-1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00,000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76200" marR="470534">
                        <a:lnSpc>
                          <a:spcPct val="105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CUNJ Residential </a:t>
                      </a:r>
                    </a:p>
                    <a:p>
                      <a:pPr marL="76200" marR="470534">
                        <a:lnSpc>
                          <a:spcPct val="105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Charger Incentive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165"/>
                        </a:lnSpc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76200">
                        <a:lnSpc>
                          <a:spcPts val="1165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Budget adjusted to reflect updated forecast of participation</a:t>
                      </a:r>
                    </a:p>
                    <a:p>
                      <a:pPr marL="76200">
                        <a:lnSpc>
                          <a:spcPts val="1165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levels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0640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1,000,000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DE7F26E-998D-F393-ADDF-0DF442B0E3A4}"/>
              </a:ext>
            </a:extLst>
          </p:cNvPr>
          <p:cNvSpPr/>
          <p:nvPr/>
        </p:nvSpPr>
        <p:spPr>
          <a:xfrm>
            <a:off x="76200" y="6248400"/>
            <a:ext cx="74396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578" rIns="0" bIns="0" rtlCol="0">
            <a:spAutoFit/>
          </a:bodyPr>
          <a:lstStyle/>
          <a:p>
            <a:pPr marL="996315">
              <a:lnSpc>
                <a:spcPct val="100000"/>
              </a:lnSpc>
              <a:spcBef>
                <a:spcPts val="105"/>
              </a:spcBef>
            </a:pPr>
            <a:r>
              <a:rPr dirty="0"/>
              <a:t>Reallocations</a:t>
            </a:r>
            <a:r>
              <a:rPr spc="-110" dirty="0"/>
              <a:t> </a:t>
            </a:r>
            <a:r>
              <a:rPr dirty="0"/>
              <a:t>and</a:t>
            </a:r>
            <a:r>
              <a:rPr spc="-114" dirty="0"/>
              <a:t> </a:t>
            </a:r>
            <a:r>
              <a:rPr spc="-10" dirty="0"/>
              <a:t>Rationale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8079" y="1730755"/>
            <a:ext cx="276161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003399"/>
              </a:buClr>
              <a:buSzPct val="108333"/>
              <a:buFont typeface="Arial"/>
              <a:buChar char="•"/>
              <a:tabLst>
                <a:tab pos="354965" algn="l"/>
              </a:tabLst>
            </a:pPr>
            <a:r>
              <a:rPr sz="1800" dirty="0">
                <a:solidFill>
                  <a:srgbClr val="001F5B"/>
                </a:solidFill>
                <a:latin typeface="Tw Cen MT"/>
                <a:cs typeface="Tw Cen MT"/>
              </a:rPr>
              <a:t>Proposed</a:t>
            </a:r>
            <a:r>
              <a:rPr sz="18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lang="en-US" spc="-40" dirty="0">
                <a:solidFill>
                  <a:srgbClr val="001F5B"/>
                </a:solidFill>
                <a:latin typeface="Tw Cen MT"/>
                <a:cs typeface="Tw Cen MT"/>
              </a:rPr>
              <a:t>De</a:t>
            </a:r>
            <a:r>
              <a:rPr lang="en-US" sz="1800" dirty="0">
                <a:solidFill>
                  <a:srgbClr val="001F5B"/>
                </a:solidFill>
                <a:latin typeface="Tw Cen MT"/>
                <a:cs typeface="Tw Cen MT"/>
              </a:rPr>
              <a:t>ductions</a:t>
            </a:r>
            <a:endParaRPr sz="1800" dirty="0">
              <a:latin typeface="Tw Cen MT"/>
              <a:cs typeface="Tw Cen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571005"/>
              </p:ext>
            </p:extLst>
          </p:nvPr>
        </p:nvGraphicFramePr>
        <p:xfrm>
          <a:off x="685800" y="2133600"/>
          <a:ext cx="7772400" cy="41165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62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Program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Reason(s)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3"/>
                    </a:solidFill>
                  </a:tcPr>
                </a:tc>
                <a:tc>
                  <a:txBody>
                    <a:bodyPr/>
                    <a:lstStyle/>
                    <a:p>
                      <a:pPr marL="348615"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r>
                        <a:rPr sz="10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Amount in</a:t>
                      </a:r>
                      <a:r>
                        <a:rPr sz="10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$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558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2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Acoustical Testing Pilot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Some funding will not be needed and can be reallocated </a:t>
                      </a:r>
                    </a:p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to other programs/initiatives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2545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3,106,287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LED Streetlights Replacement</a:t>
                      </a:r>
                      <a:endParaRPr sz="10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This funding was anticipated to be utilized in FY25 but will not be spent this year</a:t>
                      </a:r>
                      <a:endParaRPr sz="10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15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2545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15,986,898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76200">
                        <a:lnSpc>
                          <a:spcPts val="1175"/>
                        </a:lnSpc>
                      </a:pPr>
                      <a:endParaRPr lang="en-US" sz="1000" spc="-20" dirty="0">
                        <a:latin typeface="Arial"/>
                        <a:cs typeface="Arial"/>
                      </a:endParaRPr>
                    </a:p>
                    <a:p>
                      <a:pPr marL="76200">
                        <a:lnSpc>
                          <a:spcPts val="1175"/>
                        </a:lnSpc>
                      </a:pPr>
                      <a:r>
                        <a:rPr lang="en-US" sz="1000" spc="-20" dirty="0">
                          <a:latin typeface="Arial"/>
                          <a:cs typeface="Arial"/>
                        </a:rPr>
                        <a:t>Microgrids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Some funding will not be needed and can be reallocated </a:t>
                      </a:r>
                    </a:p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to other programs/initiatives</a:t>
                      </a: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2545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750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76200">
                        <a:lnSpc>
                          <a:spcPts val="1180"/>
                        </a:lnSpc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76200">
                        <a:lnSpc>
                          <a:spcPts val="1180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Offshore Wind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Some funding will not be needed and can be reallocated </a:t>
                      </a:r>
                    </a:p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to other programs/initiatives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254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500,000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830">
                <a:tc>
                  <a:txBody>
                    <a:bodyPr/>
                    <a:lstStyle/>
                    <a:p>
                      <a:pPr marL="76200">
                        <a:lnSpc>
                          <a:spcPts val="1180"/>
                        </a:lnSpc>
                      </a:pPr>
                      <a:endParaRPr lang="en-US" sz="1000" spc="-10" dirty="0">
                        <a:latin typeface="Arial"/>
                        <a:cs typeface="Arial"/>
                      </a:endParaRPr>
                    </a:p>
                    <a:p>
                      <a:pPr marL="76200">
                        <a:lnSpc>
                          <a:spcPts val="118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NJ Wind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This funding was anticipated to be utilized in FY25 but will not be spent this year</a:t>
                      </a:r>
                      <a:endParaRPr sz="10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2545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22,0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00,000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195">
                <a:tc>
                  <a:txBody>
                    <a:bodyPr/>
                    <a:lstStyle/>
                    <a:p>
                      <a:pPr marL="76200">
                        <a:lnSpc>
                          <a:spcPts val="1155"/>
                        </a:lnSpc>
                      </a:pPr>
                      <a:endParaRPr lang="en-US" sz="1000" spc="-25" dirty="0">
                        <a:latin typeface="Arial"/>
                        <a:cs typeface="Arial"/>
                      </a:endParaRPr>
                    </a:p>
                    <a:p>
                      <a:pPr marL="76200">
                        <a:lnSpc>
                          <a:spcPts val="1155"/>
                        </a:lnSpc>
                      </a:pPr>
                      <a:r>
                        <a:rPr lang="en-US" sz="1000" spc="-25" dirty="0">
                          <a:latin typeface="Arial"/>
                          <a:cs typeface="Arial"/>
                        </a:rPr>
                        <a:t>R&amp;D Energy Tech Hub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This funding was anticipated to be utilized in FY25 but will not be spent this year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2545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,000,000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Conference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This funding was anticipated to be utilized in FY25 but will not be spent this year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0640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405,257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7830">
                <a:tc>
                  <a:txBody>
                    <a:bodyPr/>
                    <a:lstStyle/>
                    <a:p>
                      <a:pPr marL="76200" marR="302260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76200" marR="302260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Community Energy Grants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Some funding will not be needed and can be reallocated </a:t>
                      </a:r>
                    </a:p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to other programs/initiatives</a:t>
                      </a: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0640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2,49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7830">
                <a:tc>
                  <a:txBody>
                    <a:bodyPr/>
                    <a:lstStyle/>
                    <a:p>
                      <a:pPr marL="76200" marR="302260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76200" marR="302260">
                        <a:lnSpc>
                          <a:spcPts val="1200"/>
                        </a:lnSpc>
                        <a:spcBef>
                          <a:spcPts val="20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Whole House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Some funding will not be needed and can be reallocated </a:t>
                      </a:r>
                    </a:p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to other programs/initiatives</a:t>
                      </a:r>
                    </a:p>
                    <a:p>
                      <a:pPr marL="76200" marR="198755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endParaRPr lang="en-US" sz="1000" dirty="0">
                        <a:solidFill>
                          <a:schemeClr val="tx1"/>
                        </a:solidFill>
                        <a:latin typeface="Arial"/>
                        <a:ea typeface="+mn-ea"/>
                        <a:cs typeface="Arial"/>
                      </a:endParaRPr>
                    </a:p>
                  </a:txBody>
                  <a:tcPr marL="0" marR="0" marT="25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0640" algn="r">
                        <a:lnSpc>
                          <a:spcPct val="100000"/>
                        </a:lnSpc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R="40640" algn="r">
                        <a:lnSpc>
                          <a:spcPct val="100000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10,000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16791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7DE23C9-9A1E-0990-B76B-FB30BB5698BE}"/>
              </a:ext>
            </a:extLst>
          </p:cNvPr>
          <p:cNvSpPr/>
          <p:nvPr/>
        </p:nvSpPr>
        <p:spPr>
          <a:xfrm>
            <a:off x="76200" y="6320776"/>
            <a:ext cx="838200" cy="494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578" rIns="0" bIns="0" rtlCol="0">
            <a:spAutoFit/>
          </a:bodyPr>
          <a:lstStyle/>
          <a:p>
            <a:pPr marL="969010">
              <a:lnSpc>
                <a:spcPct val="100000"/>
              </a:lnSpc>
              <a:spcBef>
                <a:spcPts val="105"/>
              </a:spcBef>
            </a:pPr>
            <a:r>
              <a:rPr dirty="0"/>
              <a:t>Reallocations</a:t>
            </a:r>
            <a:r>
              <a:rPr spc="-125" dirty="0"/>
              <a:t> </a:t>
            </a:r>
            <a:r>
              <a:rPr dirty="0"/>
              <a:t>and</a:t>
            </a:r>
            <a:r>
              <a:rPr spc="-110" dirty="0"/>
              <a:t> </a:t>
            </a:r>
            <a:r>
              <a:rPr spc="-10" dirty="0"/>
              <a:t>Rationale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1140" y="1849577"/>
            <a:ext cx="350266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Clr>
                <a:srgbClr val="003399"/>
              </a:buClr>
              <a:buSzPct val="108333"/>
              <a:buFont typeface="Arial"/>
              <a:buChar char="•"/>
              <a:tabLst>
                <a:tab pos="354965" algn="l"/>
              </a:tabLst>
            </a:pPr>
            <a:r>
              <a:rPr sz="1800" dirty="0">
                <a:solidFill>
                  <a:srgbClr val="001F5B"/>
                </a:solidFill>
                <a:latin typeface="Tw Cen MT"/>
                <a:cs typeface="Tw Cen MT"/>
              </a:rPr>
              <a:t>Proposed</a:t>
            </a:r>
            <a:r>
              <a:rPr sz="18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lang="en-US" sz="1800" spc="-10" dirty="0">
                <a:solidFill>
                  <a:srgbClr val="001F5B"/>
                </a:solidFill>
                <a:latin typeface="Tw Cen MT"/>
                <a:cs typeface="Tw Cen MT"/>
              </a:rPr>
              <a:t>Deductions (Cont.)</a:t>
            </a:r>
            <a:endParaRPr sz="1800" dirty="0">
              <a:latin typeface="Tw Cen MT"/>
              <a:cs typeface="Tw Cen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260960"/>
              </p:ext>
            </p:extLst>
          </p:nvPr>
        </p:nvGraphicFramePr>
        <p:xfrm>
          <a:off x="984250" y="2660650"/>
          <a:ext cx="6990714" cy="3310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7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0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2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25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0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Program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0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Reason(s)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3"/>
                    </a:solidFill>
                  </a:tcPr>
                </a:tc>
                <a:tc>
                  <a:txBody>
                    <a:bodyPr/>
                    <a:lstStyle/>
                    <a:p>
                      <a:pPr marL="400685">
                        <a:lnSpc>
                          <a:spcPct val="100000"/>
                        </a:lnSpc>
                        <a:spcBef>
                          <a:spcPts val="1100"/>
                        </a:spcBef>
                      </a:pPr>
                      <a:r>
                        <a:rPr sz="10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Amount in</a:t>
                      </a:r>
                      <a:r>
                        <a:rPr sz="10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$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397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C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570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EV Studies, Pilots, and Administrative Support</a:t>
                      </a:r>
                    </a:p>
                  </a:txBody>
                  <a:tcPr marL="0" marR="0" marT="1295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0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Budget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adjusted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reflect</a:t>
                      </a:r>
                      <a:r>
                        <a:rPr sz="100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updated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forecast</a:t>
                      </a:r>
                      <a:r>
                        <a:rPr sz="1000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000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participation</a:t>
                      </a:r>
                      <a:r>
                        <a:rPr sz="10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levels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0005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1,000,000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185"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lang="en-US" sz="1000" spc="-25" dirty="0">
                          <a:latin typeface="Arial"/>
                          <a:cs typeface="Arial"/>
                        </a:rPr>
                        <a:t>Clean Fleet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marR="80010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76200" marR="80010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sz="1000" dirty="0">
                          <a:latin typeface="Arial"/>
                          <a:cs typeface="Arial"/>
                        </a:rPr>
                        <a:t>Budget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adjusted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reflect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updated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forecast</a:t>
                      </a:r>
                      <a:r>
                        <a:rPr sz="10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participation levels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0005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3,000,000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</a:pPr>
                      <a:endParaRPr lang="en-US" sz="1000" spc="0" dirty="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Multi-Unit Dwellings (Chargers)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 marR="80010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76200" marR="80010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Budget</a:t>
                      </a:r>
                      <a:r>
                        <a:rPr lang="en-US" sz="1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adjusted</a:t>
                      </a:r>
                      <a:r>
                        <a:rPr lang="en-US" sz="10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to</a:t>
                      </a:r>
                      <a:r>
                        <a:rPr lang="en-US" sz="1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reflect</a:t>
                      </a:r>
                      <a:r>
                        <a:rPr lang="en-US"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spc="-10" dirty="0">
                          <a:latin typeface="Arial"/>
                          <a:cs typeface="Arial"/>
                        </a:rPr>
                        <a:t>updated</a:t>
                      </a:r>
                      <a:r>
                        <a:rPr lang="en-US" sz="1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forecast</a:t>
                      </a:r>
                      <a:r>
                        <a:rPr lang="en-US" sz="10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of</a:t>
                      </a:r>
                      <a:r>
                        <a:rPr lang="en-US"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participation levels</a:t>
                      </a: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2545" algn="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1000" spc="-10" dirty="0">
                          <a:latin typeface="Arial"/>
                          <a:cs typeface="Arial"/>
                        </a:rPr>
                        <a:t>,0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00,000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130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3570"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EV Tourism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endParaRPr lang="en-US" sz="1000" spc="-10" dirty="0">
                        <a:latin typeface="Arial"/>
                        <a:cs typeface="Arial"/>
                      </a:endParaRPr>
                    </a:p>
                    <a:p>
                      <a:pPr marL="76200" marR="80010">
                        <a:lnSpc>
                          <a:spcPts val="1200"/>
                        </a:lnSpc>
                        <a:spcBef>
                          <a:spcPts val="15"/>
                        </a:spcBef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Budget</a:t>
                      </a:r>
                      <a:r>
                        <a:rPr lang="en-US" sz="1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adjusted</a:t>
                      </a:r>
                      <a:r>
                        <a:rPr lang="en-US" sz="10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to</a:t>
                      </a:r>
                      <a:r>
                        <a:rPr lang="en-US" sz="1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reflect</a:t>
                      </a:r>
                      <a:r>
                        <a:rPr lang="en-US"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spc="-10" dirty="0">
                          <a:latin typeface="Arial"/>
                          <a:cs typeface="Arial"/>
                        </a:rPr>
                        <a:t>updated</a:t>
                      </a:r>
                      <a:r>
                        <a:rPr lang="en-US" sz="1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forecast</a:t>
                      </a:r>
                      <a:r>
                        <a:rPr lang="en-US" sz="1000" spc="-7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of</a:t>
                      </a:r>
                      <a:r>
                        <a:rPr lang="en-US"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1000" dirty="0">
                          <a:latin typeface="Arial"/>
                          <a:cs typeface="Arial"/>
                        </a:rPr>
                        <a:t>participation levels</a:t>
                      </a:r>
                    </a:p>
                    <a:p>
                      <a:pPr marR="26034" algn="l">
                        <a:lnSpc>
                          <a:spcPct val="100000"/>
                        </a:lnSpc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920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0005" algn="r">
                        <a:lnSpc>
                          <a:spcPct val="100000"/>
                        </a:lnSpc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R="40005" algn="r">
                        <a:lnSpc>
                          <a:spcPct val="100000"/>
                        </a:lnSpc>
                      </a:pPr>
                      <a:endParaRPr lang="en-US" sz="1000" dirty="0">
                        <a:latin typeface="Arial"/>
                        <a:cs typeface="Arial"/>
                      </a:endParaRPr>
                    </a:p>
                    <a:p>
                      <a:pPr marR="40005" algn="r">
                        <a:lnSpc>
                          <a:spcPct val="100000"/>
                        </a:lnSpc>
                      </a:pPr>
                      <a:r>
                        <a:rPr lang="en-US" sz="1000" dirty="0">
                          <a:latin typeface="Arial"/>
                          <a:cs typeface="Arial"/>
                        </a:rPr>
                        <a:t>1,000,000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339282"/>
                  </a:ext>
                </a:extLst>
              </a:tr>
              <a:tr h="6235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E-Mobility Programs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26034" algn="ctr">
                        <a:lnSpc>
                          <a:spcPct val="100000"/>
                        </a:lnSpc>
                      </a:pPr>
                      <a:r>
                        <a:rPr sz="1000" spc="-10" dirty="0">
                          <a:latin typeface="Arial"/>
                          <a:cs typeface="Arial"/>
                        </a:rPr>
                        <a:t>Budget</a:t>
                      </a:r>
                      <a:r>
                        <a:rPr sz="10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adjusted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1000" spc="-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reflect</a:t>
                      </a:r>
                      <a:r>
                        <a:rPr sz="10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updated</a:t>
                      </a:r>
                      <a:r>
                        <a:rPr sz="1000" spc="-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forecast</a:t>
                      </a:r>
                      <a:r>
                        <a:rPr sz="10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10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participation</a:t>
                      </a:r>
                      <a:r>
                        <a:rPr sz="10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levels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920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R="40005" algn="r">
                        <a:lnSpc>
                          <a:spcPct val="100000"/>
                        </a:lnSpc>
                      </a:pPr>
                      <a:endParaRPr lang="en-US" sz="1000" spc="-10" dirty="0">
                        <a:latin typeface="Arial"/>
                        <a:cs typeface="Arial"/>
                      </a:endParaRPr>
                    </a:p>
                    <a:p>
                      <a:pPr marR="40005" algn="r">
                        <a:lnSpc>
                          <a:spcPct val="100000"/>
                        </a:lnSpc>
                      </a:pPr>
                      <a:r>
                        <a:rPr lang="en-US" sz="1000" spc="-1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000" spc="-10" dirty="0">
                          <a:latin typeface="Arial"/>
                          <a:cs typeface="Arial"/>
                        </a:rPr>
                        <a:t>,000,000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75103A6-1269-B715-0861-A5F0B97054BF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685800"/>
            <a:ext cx="7300848" cy="604519"/>
          </a:xfrm>
          <a:prstGeom prst="rect">
            <a:avLst/>
          </a:prstGeom>
        </p:spPr>
        <p:txBody>
          <a:bodyPr vert="horz" wrap="square" lIns="0" tIns="60578" rIns="0" bIns="0" rtlCol="0">
            <a:spAutoFit/>
          </a:bodyPr>
          <a:lstStyle/>
          <a:p>
            <a:pPr marL="1034415">
              <a:lnSpc>
                <a:spcPct val="100000"/>
              </a:lnSpc>
              <a:spcBef>
                <a:spcPts val="105"/>
              </a:spcBef>
            </a:pPr>
            <a:r>
              <a:rPr dirty="0"/>
              <a:t>DCE</a:t>
            </a:r>
            <a:r>
              <a:rPr spc="-20" dirty="0"/>
              <a:t> </a:t>
            </a:r>
            <a:r>
              <a:rPr dirty="0"/>
              <a:t>Compliance</a:t>
            </a:r>
            <a:r>
              <a:rPr spc="-30" dirty="0"/>
              <a:t> </a:t>
            </a:r>
            <a:r>
              <a:rPr spc="-10" dirty="0"/>
              <a:t>Filing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8233"/>
            <a:ext cx="7974965" cy="1593385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lr>
                <a:srgbClr val="003399"/>
              </a:buClr>
              <a:buSzPct val="110000"/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In</a:t>
            </a:r>
            <a:r>
              <a:rPr sz="20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addition</a:t>
            </a:r>
            <a:r>
              <a:rPr sz="20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20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20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budget</a:t>
            </a:r>
            <a:r>
              <a:rPr sz="20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reallocations,</a:t>
            </a:r>
            <a:r>
              <a:rPr sz="20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20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DCE</a:t>
            </a:r>
            <a:r>
              <a:rPr sz="20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Compliance</a:t>
            </a:r>
            <a:r>
              <a:rPr sz="20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Filing</a:t>
            </a:r>
            <a:r>
              <a:rPr sz="20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has</a:t>
            </a:r>
            <a:r>
              <a:rPr sz="20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spc="-20" dirty="0">
                <a:solidFill>
                  <a:srgbClr val="001F5B"/>
                </a:solidFill>
                <a:latin typeface="Tw Cen MT"/>
                <a:cs typeface="Tw Cen MT"/>
              </a:rPr>
              <a:t>been</a:t>
            </a:r>
            <a:endParaRPr sz="2000" dirty="0">
              <a:latin typeface="Tw Cen MT"/>
              <a:cs typeface="Tw Cen MT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updated</a:t>
            </a:r>
            <a:r>
              <a:rPr sz="20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20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reflect</a:t>
            </a:r>
            <a:r>
              <a:rPr sz="20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developments</a:t>
            </a:r>
            <a:r>
              <a:rPr sz="20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in</a:t>
            </a:r>
            <a:r>
              <a:rPr sz="20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20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spc="-10" dirty="0">
                <a:solidFill>
                  <a:srgbClr val="001F5B"/>
                </a:solidFill>
                <a:latin typeface="Tw Cen MT"/>
                <a:cs typeface="Tw Cen MT"/>
              </a:rPr>
              <a:t>following</a:t>
            </a:r>
            <a:r>
              <a:rPr sz="2000" spc="-7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key</a:t>
            </a:r>
            <a:r>
              <a:rPr sz="20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program</a:t>
            </a:r>
            <a:r>
              <a:rPr sz="20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spc="-10" dirty="0">
                <a:solidFill>
                  <a:srgbClr val="001F5B"/>
                </a:solidFill>
                <a:latin typeface="Tw Cen MT"/>
                <a:cs typeface="Tw Cen MT"/>
              </a:rPr>
              <a:t>areas:</a:t>
            </a:r>
            <a:endParaRPr sz="20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540"/>
              </a:spcBef>
            </a:pPr>
            <a:endParaRPr sz="2000" dirty="0">
              <a:latin typeface="Tw Cen MT"/>
              <a:cs typeface="Tw Cen MT"/>
            </a:endParaRPr>
          </a:p>
          <a:p>
            <a:pPr marL="469900">
              <a:lnSpc>
                <a:spcPct val="100000"/>
              </a:lnSpc>
              <a:tabLst>
                <a:tab pos="756285" algn="l"/>
              </a:tabLst>
            </a:pPr>
            <a:r>
              <a:rPr sz="2000" spc="-50" dirty="0">
                <a:solidFill>
                  <a:srgbClr val="003399"/>
                </a:solidFill>
                <a:latin typeface="Arial"/>
                <a:cs typeface="Arial"/>
              </a:rPr>
              <a:t>›</a:t>
            </a:r>
            <a:r>
              <a:rPr sz="145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lang="en-US" sz="2000" dirty="0">
                <a:solidFill>
                  <a:srgbClr val="001F5B"/>
                </a:solidFill>
                <a:latin typeface="Tw Cen MT"/>
                <a:cs typeface="Tw Cen MT"/>
              </a:rPr>
              <a:t>Offshore Wind</a:t>
            </a:r>
            <a:r>
              <a:rPr sz="2000" spc="-20" dirty="0">
                <a:solidFill>
                  <a:srgbClr val="001F5B"/>
                </a:solidFill>
                <a:latin typeface="Tw Cen MT"/>
                <a:cs typeface="Tw Cen MT"/>
              </a:rPr>
              <a:t>:</a:t>
            </a:r>
            <a:endParaRPr sz="2000">
              <a:latin typeface="Tw Cen MT"/>
              <a:cs typeface="Tw Cen MT"/>
            </a:endParaRPr>
          </a:p>
          <a:p>
            <a:pPr marL="927100">
              <a:lnSpc>
                <a:spcPct val="100000"/>
              </a:lnSpc>
              <a:spcBef>
                <a:spcPts val="305"/>
              </a:spcBef>
              <a:tabLst>
                <a:tab pos="1155700" algn="l"/>
              </a:tabLst>
            </a:pPr>
            <a:r>
              <a:rPr sz="1600" spc="-50" dirty="0">
                <a:solidFill>
                  <a:srgbClr val="003399"/>
                </a:solidFill>
                <a:latin typeface="Arial"/>
                <a:cs typeface="Arial"/>
              </a:rPr>
              <a:t>»</a:t>
            </a:r>
            <a:r>
              <a:rPr sz="16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lang="en-US" sz="1600" dirty="0">
                <a:solidFill>
                  <a:srgbClr val="001F5B"/>
                </a:solidFill>
                <a:latin typeface="Tw Cen MT"/>
              </a:rPr>
              <a:t>Fourth solicitation updates</a:t>
            </a:r>
            <a:endParaRPr sz="1600" dirty="0">
              <a:solidFill>
                <a:srgbClr val="001F5B"/>
              </a:solidFill>
              <a:latin typeface="Tw Cen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1095" y="3424060"/>
            <a:ext cx="7853475" cy="1880643"/>
          </a:xfrm>
          <a:prstGeom prst="rect">
            <a:avLst/>
          </a:prstGeom>
        </p:spPr>
        <p:txBody>
          <a:bodyPr vert="horz" wrap="square" lIns="0" tIns="6413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  <a:tabLst>
                <a:tab pos="299085" algn="l"/>
              </a:tabLst>
            </a:pPr>
            <a:r>
              <a:rPr sz="2000" spc="-50" dirty="0">
                <a:solidFill>
                  <a:srgbClr val="003399"/>
                </a:solidFill>
                <a:latin typeface="Arial"/>
                <a:cs typeface="Arial"/>
              </a:rPr>
              <a:t>›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sz="2000" spc="-10" dirty="0">
                <a:solidFill>
                  <a:srgbClr val="001F5B"/>
                </a:solidFill>
                <a:latin typeface="Tw Cen MT"/>
                <a:cs typeface="Tw Cen MT"/>
              </a:rPr>
              <a:t>Solar:</a:t>
            </a:r>
            <a:endParaRPr sz="2000" dirty="0">
              <a:latin typeface="Tw Cen MT"/>
              <a:cs typeface="Tw Cen MT"/>
            </a:endParaRPr>
          </a:p>
          <a:p>
            <a:pPr marL="469265">
              <a:lnSpc>
                <a:spcPct val="100000"/>
              </a:lnSpc>
              <a:spcBef>
                <a:spcPts val="305"/>
              </a:spcBef>
              <a:tabLst>
                <a:tab pos="697865" algn="l"/>
              </a:tabLst>
            </a:pPr>
            <a:r>
              <a:rPr sz="1600" spc="-50" dirty="0">
                <a:solidFill>
                  <a:srgbClr val="003399"/>
                </a:solidFill>
                <a:latin typeface="Arial"/>
                <a:cs typeface="Arial"/>
              </a:rPr>
              <a:t>»</a:t>
            </a:r>
            <a:r>
              <a:rPr sz="16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Latest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developments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in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CSI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Program</a:t>
            </a:r>
            <a:r>
              <a:rPr sz="16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solicitations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and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Community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Solar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Energy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</a:rPr>
              <a:t>Program</a:t>
            </a:r>
            <a:endParaRPr lang="en-US" sz="1600" spc="-10">
              <a:solidFill>
                <a:srgbClr val="001F5B"/>
              </a:solidFill>
              <a:latin typeface="Tw Cen MT"/>
              <a:cs typeface="Tw Cen MT"/>
            </a:endParaRPr>
          </a:p>
          <a:p>
            <a:pPr marL="469265">
              <a:spcBef>
                <a:spcPts val="305"/>
              </a:spcBef>
              <a:tabLst>
                <a:tab pos="697865" algn="l"/>
              </a:tabLst>
            </a:pPr>
            <a:r>
              <a:rPr lang="en-US" sz="1600" spc="-50" dirty="0">
                <a:solidFill>
                  <a:srgbClr val="003399"/>
                </a:solidFill>
                <a:latin typeface="Arial"/>
                <a:cs typeface="Arial"/>
              </a:rPr>
              <a:t>»</a:t>
            </a:r>
            <a:r>
              <a:rPr lang="en-US" sz="16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lang="en-US" sz="1600" dirty="0">
                <a:solidFill>
                  <a:srgbClr val="001F5B"/>
                </a:solidFill>
                <a:latin typeface="Tw Cen MT"/>
                <a:cs typeface="Tw Cen MT"/>
              </a:rPr>
              <a:t>U</a:t>
            </a:r>
            <a:r>
              <a:rPr lang="en-US" sz="1600" dirty="0">
                <a:solidFill>
                  <a:srgbClr val="001F5B"/>
                </a:solidFill>
                <a:latin typeface="Tw Cen MT"/>
              </a:rPr>
              <a:t>pdated to reflect the status of the Dual-Use Solar Pilot </a:t>
            </a:r>
          </a:p>
          <a:p>
            <a:pPr marL="469265">
              <a:spcBef>
                <a:spcPts val="305"/>
              </a:spcBef>
              <a:tabLst>
                <a:tab pos="697865" algn="l"/>
              </a:tabLst>
            </a:pPr>
            <a:endParaRPr lang="en-US" sz="2000" dirty="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tabLst>
                <a:tab pos="299085" algn="l"/>
              </a:tabLst>
            </a:pPr>
            <a:r>
              <a:rPr sz="2000" spc="-50" dirty="0">
                <a:solidFill>
                  <a:srgbClr val="003399"/>
                </a:solidFill>
                <a:latin typeface="Arial"/>
                <a:cs typeface="Arial"/>
              </a:rPr>
              <a:t>›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lang="en-US" sz="2000" dirty="0">
                <a:solidFill>
                  <a:srgbClr val="001F5B"/>
                </a:solidFill>
                <a:latin typeface="Tw Cen MT"/>
                <a:cs typeface="Tw Cen MT"/>
              </a:rPr>
              <a:t>Energy Storage:</a:t>
            </a:r>
            <a:endParaRPr sz="1600">
              <a:latin typeface="Tw Cen MT"/>
              <a:cs typeface="Tw Cen MT"/>
            </a:endParaRPr>
          </a:p>
          <a:p>
            <a:pPr marL="469265">
              <a:lnSpc>
                <a:spcPct val="100000"/>
              </a:lnSpc>
              <a:spcBef>
                <a:spcPts val="305"/>
              </a:spcBef>
              <a:tabLst>
                <a:tab pos="697865" algn="l"/>
              </a:tabLst>
            </a:pPr>
            <a:r>
              <a:rPr sz="1600" spc="-50" dirty="0">
                <a:solidFill>
                  <a:srgbClr val="003399"/>
                </a:solidFill>
                <a:latin typeface="Arial"/>
                <a:cs typeface="Arial"/>
              </a:rPr>
              <a:t>»</a:t>
            </a:r>
            <a:r>
              <a:rPr sz="16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lang="en-US" sz="1600" dirty="0">
                <a:solidFill>
                  <a:srgbClr val="001F5B"/>
                </a:solidFill>
                <a:latin typeface="Tw Cen MT"/>
                <a:cs typeface="Arial"/>
              </a:rPr>
              <a:t>Latest developments in Phase 1 of the New Jersey Storage Incentive Program</a:t>
            </a:r>
            <a:endParaRPr sz="1600">
              <a:latin typeface="Tw Cen MT"/>
              <a:cs typeface="Tw Cen M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644004D-3B08-9E46-11F9-16E46C6CEC3F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52600" y="762000"/>
            <a:ext cx="7300848" cy="604519"/>
          </a:xfrm>
          <a:prstGeom prst="rect">
            <a:avLst/>
          </a:prstGeom>
        </p:spPr>
        <p:txBody>
          <a:bodyPr vert="horz" wrap="square" lIns="0" tIns="61468" rIns="0" bIns="0" rtlCol="0">
            <a:spAutoFit/>
          </a:bodyPr>
          <a:lstStyle/>
          <a:p>
            <a:pPr marL="959485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DCE</a:t>
            </a:r>
            <a:r>
              <a:rPr sz="3000" spc="-15" dirty="0"/>
              <a:t> </a:t>
            </a:r>
            <a:r>
              <a:rPr sz="3000" dirty="0"/>
              <a:t>Compliance</a:t>
            </a:r>
            <a:r>
              <a:rPr sz="3000" spc="-25" dirty="0"/>
              <a:t> </a:t>
            </a:r>
            <a:r>
              <a:rPr sz="3000" dirty="0"/>
              <a:t>Filing</a:t>
            </a:r>
            <a:r>
              <a:rPr sz="3000" spc="-25" dirty="0"/>
              <a:t> </a:t>
            </a:r>
            <a:r>
              <a:rPr sz="3000" spc="-10" dirty="0"/>
              <a:t>(cont.)</a:t>
            </a:r>
            <a:endParaRPr sz="3000" dirty="0"/>
          </a:p>
        </p:txBody>
      </p:sp>
      <p:sp>
        <p:nvSpPr>
          <p:cNvPr id="3" name="object 3"/>
          <p:cNvSpPr txBox="1"/>
          <p:nvPr/>
        </p:nvSpPr>
        <p:spPr>
          <a:xfrm>
            <a:off x="368029" y="2208178"/>
            <a:ext cx="8412803" cy="2352567"/>
          </a:xfrm>
          <a:prstGeom prst="rect">
            <a:avLst/>
          </a:prstGeom>
        </p:spPr>
        <p:txBody>
          <a:bodyPr vert="horz" wrap="square" lIns="0" tIns="6413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  <a:tabLst>
                <a:tab pos="299085" algn="l"/>
              </a:tabLst>
            </a:pPr>
            <a:r>
              <a:rPr sz="2000" spc="-50" dirty="0">
                <a:solidFill>
                  <a:srgbClr val="003399"/>
                </a:solidFill>
                <a:latin typeface="Arial"/>
                <a:cs typeface="Arial"/>
              </a:rPr>
              <a:t>›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Program</a:t>
            </a:r>
            <a:r>
              <a:rPr sz="2000" spc="-10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spc="-10" dirty="0">
                <a:solidFill>
                  <a:srgbClr val="001F5B"/>
                </a:solidFill>
                <a:latin typeface="Tw Cen MT"/>
                <a:cs typeface="Tw Cen MT"/>
              </a:rPr>
              <a:t>Evaluation:</a:t>
            </a:r>
            <a:endParaRPr sz="2000" dirty="0">
              <a:latin typeface="Tw Cen MT"/>
              <a:cs typeface="Tw Cen MT"/>
            </a:endParaRPr>
          </a:p>
          <a:p>
            <a:pPr marL="469265" marR="5080" indent="-228600" algn="just">
              <a:spcBef>
                <a:spcPts val="300"/>
              </a:spcBef>
              <a:tabLst>
                <a:tab pos="697865" algn="l"/>
              </a:tabLst>
            </a:pPr>
            <a:r>
              <a:rPr lang="en-US" sz="1200" spc="-5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lang="en-US" sz="1600" spc="-50" dirty="0">
                <a:solidFill>
                  <a:srgbClr val="003399"/>
                </a:solidFill>
                <a:latin typeface="Arial"/>
                <a:cs typeface="Arial"/>
              </a:rPr>
              <a:t>»</a:t>
            </a:r>
            <a:r>
              <a:rPr lang="en-US" sz="16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lang="en-US" sz="1600" dirty="0">
                <a:solidFill>
                  <a:srgbClr val="001F5B"/>
                </a:solidFill>
                <a:latin typeface="Tw Cen MT"/>
              </a:rPr>
              <a:t>Latest developments in Grid Modernization and other Clean Energy procurements</a:t>
            </a:r>
            <a:endParaRPr lang="en-US" sz="1600" spc="2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697865" marR="5080" indent="-228600" algn="just">
              <a:lnSpc>
                <a:spcPct val="100000"/>
              </a:lnSpc>
              <a:spcBef>
                <a:spcPts val="309"/>
              </a:spcBef>
            </a:pPr>
            <a:endParaRPr sz="1200" dirty="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99085" algn="l"/>
              </a:tabLst>
            </a:pPr>
            <a:r>
              <a:rPr sz="2000" spc="-50" dirty="0">
                <a:solidFill>
                  <a:srgbClr val="003399"/>
                </a:solidFill>
                <a:latin typeface="Arial"/>
                <a:cs typeface="Arial"/>
              </a:rPr>
              <a:t>›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Electric</a:t>
            </a:r>
            <a:r>
              <a:rPr sz="20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spc="-10" dirty="0">
                <a:solidFill>
                  <a:srgbClr val="001F5B"/>
                </a:solidFill>
                <a:latin typeface="Tw Cen MT"/>
                <a:cs typeface="Tw Cen MT"/>
              </a:rPr>
              <a:t>Vehicle</a:t>
            </a:r>
            <a:r>
              <a:rPr sz="20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spc="-10" dirty="0">
                <a:solidFill>
                  <a:srgbClr val="001F5B"/>
                </a:solidFill>
                <a:latin typeface="Tw Cen MT"/>
                <a:cs typeface="Tw Cen MT"/>
              </a:rPr>
              <a:t>Program:</a:t>
            </a:r>
            <a:endParaRPr sz="2000" dirty="0">
              <a:latin typeface="Tw Cen MT"/>
              <a:cs typeface="Tw Cen MT"/>
            </a:endParaRPr>
          </a:p>
          <a:p>
            <a:pPr marL="469265">
              <a:lnSpc>
                <a:spcPct val="100000"/>
              </a:lnSpc>
              <a:spcBef>
                <a:spcPts val="300"/>
              </a:spcBef>
              <a:tabLst>
                <a:tab pos="697865" algn="l"/>
              </a:tabLst>
            </a:pPr>
            <a:r>
              <a:rPr sz="1600" spc="-50" dirty="0">
                <a:solidFill>
                  <a:srgbClr val="003399"/>
                </a:solidFill>
                <a:latin typeface="Arial"/>
                <a:cs typeface="Arial"/>
              </a:rPr>
              <a:t>»</a:t>
            </a:r>
            <a:r>
              <a:rPr sz="16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lang="en-US" sz="1600" dirty="0">
                <a:solidFill>
                  <a:srgbClr val="001F5B"/>
                </a:solidFill>
                <a:latin typeface="Tw Cen MT"/>
                <a:cs typeface="Tw Cen MT"/>
              </a:rPr>
              <a:t>Proposed EV Tourism corridor program</a:t>
            </a:r>
            <a:endParaRPr sz="16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790"/>
              </a:spcBef>
            </a:pPr>
            <a:endParaRPr sz="1200" dirty="0">
              <a:latin typeface="Tw Cen MT"/>
              <a:cs typeface="Tw Cen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99085" algn="l"/>
              </a:tabLst>
            </a:pPr>
            <a:r>
              <a:rPr sz="2000" spc="-50" dirty="0">
                <a:solidFill>
                  <a:srgbClr val="003399"/>
                </a:solidFill>
                <a:latin typeface="Arial"/>
                <a:cs typeface="Arial"/>
              </a:rPr>
              <a:t>›</a:t>
            </a:r>
            <a:r>
              <a:rPr sz="20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lang="en-US" sz="2000" spc="-10" dirty="0">
                <a:solidFill>
                  <a:srgbClr val="001F5B"/>
                </a:solidFill>
                <a:latin typeface="Tw Cen MT"/>
                <a:cs typeface="Tw Cen MT"/>
              </a:rPr>
              <a:t>Clean Energy Equity:</a:t>
            </a:r>
            <a:endParaRPr sz="2000" dirty="0">
              <a:latin typeface="Tw Cen MT"/>
              <a:cs typeface="Tw Cen MT"/>
            </a:endParaRPr>
          </a:p>
          <a:p>
            <a:pPr marL="469265">
              <a:lnSpc>
                <a:spcPct val="100000"/>
              </a:lnSpc>
              <a:spcBef>
                <a:spcPts val="300"/>
              </a:spcBef>
              <a:tabLst>
                <a:tab pos="697865" algn="l"/>
              </a:tabLst>
            </a:pPr>
            <a:r>
              <a:rPr sz="1600" spc="-50" dirty="0">
                <a:solidFill>
                  <a:srgbClr val="003399"/>
                </a:solidFill>
                <a:latin typeface="Arial"/>
                <a:cs typeface="Arial"/>
              </a:rPr>
              <a:t>»</a:t>
            </a:r>
            <a:r>
              <a:rPr sz="160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lang="en-US" sz="1600" dirty="0">
                <a:solidFill>
                  <a:srgbClr val="001F5B"/>
                </a:solidFill>
                <a:latin typeface="Tw Cen MT"/>
                <a:cs typeface="Tw Cen MT"/>
              </a:rPr>
              <a:t>Updates on Community Energy Plan Grants and Residential Energy Assistance Payment</a:t>
            </a:r>
            <a:endParaRPr sz="1600" dirty="0">
              <a:latin typeface="Tw Cen MT"/>
              <a:cs typeface="Tw Cen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246DBF-C4CA-6318-3899-2D428F6B7813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762000"/>
            <a:ext cx="7870571" cy="399724"/>
          </a:xfrm>
          <a:prstGeom prst="rect">
            <a:avLst/>
          </a:prstGeom>
        </p:spPr>
        <p:txBody>
          <a:bodyPr vert="horz" wrap="square" lIns="0" tIns="60578" rIns="0" bIns="0" rtlCol="0">
            <a:spAutoFit/>
          </a:bodyPr>
          <a:lstStyle/>
          <a:p>
            <a:pPr marL="1038860">
              <a:lnSpc>
                <a:spcPct val="100000"/>
              </a:lnSpc>
              <a:spcBef>
                <a:spcPts val="105"/>
              </a:spcBef>
            </a:pPr>
            <a:r>
              <a:rPr lang="en-US" sz="2200" dirty="0"/>
              <a:t>Charge Up New Jersey</a:t>
            </a:r>
            <a:r>
              <a:rPr sz="2200" spc="-50" dirty="0"/>
              <a:t> </a:t>
            </a:r>
            <a:r>
              <a:rPr sz="2200" dirty="0"/>
              <a:t>Compliance</a:t>
            </a:r>
            <a:r>
              <a:rPr sz="2200" spc="-50" dirty="0"/>
              <a:t> </a:t>
            </a:r>
            <a:r>
              <a:rPr sz="2200" spc="-10" dirty="0"/>
              <a:t>Filing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983689"/>
            <a:ext cx="7388225" cy="936795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1180"/>
              </a:spcBef>
            </a:pPr>
            <a:endParaRPr sz="2000" dirty="0">
              <a:latin typeface="Tw Cen MT"/>
              <a:cs typeface="Tw Cen MT"/>
            </a:endParaRPr>
          </a:p>
          <a:p>
            <a:pPr marL="354965" indent="-342265">
              <a:buClr>
                <a:srgbClr val="003399"/>
              </a:buClr>
              <a:buSzPct val="110000"/>
              <a:buFont typeface="Arial"/>
              <a:buChar char="•"/>
              <a:tabLst>
                <a:tab pos="354965" algn="l"/>
              </a:tabLst>
            </a:pPr>
            <a:r>
              <a:rPr lang="en-US" sz="2000" dirty="0">
                <a:solidFill>
                  <a:srgbClr val="001F5B"/>
                </a:solidFill>
                <a:latin typeface="Tw Cen MT"/>
                <a:cs typeface="Tw Cen MT"/>
              </a:rPr>
              <a:t> No major program changes. Some minor updates made regarding Charge Up+ and incentive eligibility.</a:t>
            </a:r>
            <a:endParaRPr sz="2000" dirty="0">
              <a:latin typeface="Tw Cen MT"/>
              <a:cs typeface="Tw Cen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3AF4CE-AFA2-1E8A-64D7-4B08B435BED4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762000"/>
            <a:ext cx="7300848" cy="604519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054100">
              <a:lnSpc>
                <a:spcPct val="100000"/>
              </a:lnSpc>
              <a:spcBef>
                <a:spcPts val="95"/>
              </a:spcBef>
            </a:pPr>
            <a:r>
              <a:rPr sz="2500" dirty="0"/>
              <a:t>Comfort</a:t>
            </a:r>
            <a:r>
              <a:rPr sz="2500" spc="-50" dirty="0"/>
              <a:t> </a:t>
            </a:r>
            <a:r>
              <a:rPr sz="2500" dirty="0"/>
              <a:t>Partners</a:t>
            </a:r>
            <a:r>
              <a:rPr sz="2500" spc="-40" dirty="0"/>
              <a:t> </a:t>
            </a:r>
            <a:r>
              <a:rPr sz="2500" dirty="0"/>
              <a:t>Compliance</a:t>
            </a:r>
            <a:r>
              <a:rPr sz="2500" spc="-65" dirty="0"/>
              <a:t> </a:t>
            </a:r>
            <a:r>
              <a:rPr sz="2500" spc="-10" dirty="0"/>
              <a:t>Filing</a:t>
            </a:r>
            <a:endParaRPr sz="25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983689"/>
            <a:ext cx="808291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lr>
                <a:srgbClr val="003399"/>
              </a:buClr>
              <a:buSzPct val="110000"/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Compliance</a:t>
            </a:r>
            <a:r>
              <a:rPr sz="20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filing</a:t>
            </a:r>
            <a:r>
              <a:rPr sz="20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reflects</a:t>
            </a:r>
            <a:r>
              <a:rPr sz="20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lang="en-US" sz="2000" spc="-40" dirty="0">
                <a:solidFill>
                  <a:srgbClr val="001F5B"/>
                </a:solidFill>
                <a:latin typeface="Tw Cen MT"/>
                <a:cs typeface="Tw Cen MT"/>
              </a:rPr>
              <a:t>the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budget</a:t>
            </a:r>
            <a:r>
              <a:rPr sz="20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lang="en-US" sz="2000" dirty="0">
                <a:solidFill>
                  <a:srgbClr val="001F5B"/>
                </a:solidFill>
                <a:latin typeface="Tw Cen MT"/>
                <a:cs typeface="Tw Cen MT"/>
              </a:rPr>
              <a:t>increase and funds shifted between cost categories to align with expected need in these service areas. </a:t>
            </a:r>
            <a:endParaRPr sz="2000" dirty="0">
              <a:latin typeface="Tw Cen MT"/>
              <a:cs typeface="Tw Cen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D3F9527-2860-A495-4F65-5544499740E3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762000"/>
            <a:ext cx="7300848" cy="604519"/>
          </a:xfrm>
          <a:prstGeom prst="rect">
            <a:avLst/>
          </a:prstGeom>
        </p:spPr>
        <p:txBody>
          <a:bodyPr vert="horz" wrap="square" lIns="0" tIns="68198" rIns="0" bIns="0" rtlCol="0">
            <a:spAutoFit/>
          </a:bodyPr>
          <a:lstStyle/>
          <a:p>
            <a:pPr marL="1403350">
              <a:lnSpc>
                <a:spcPct val="100000"/>
              </a:lnSpc>
              <a:spcBef>
                <a:spcPts val="105"/>
              </a:spcBef>
            </a:pPr>
            <a:r>
              <a:rPr sz="2300" dirty="0"/>
              <a:t>Comprehensive</a:t>
            </a:r>
            <a:r>
              <a:rPr sz="2300" spc="-80" dirty="0"/>
              <a:t> </a:t>
            </a:r>
            <a:r>
              <a:rPr sz="2300" dirty="0"/>
              <a:t>Resource</a:t>
            </a:r>
            <a:r>
              <a:rPr sz="2300" spc="-65" dirty="0"/>
              <a:t> </a:t>
            </a:r>
            <a:r>
              <a:rPr sz="2300" spc="-10" dirty="0"/>
              <a:t>Analysis</a:t>
            </a:r>
            <a:endParaRPr sz="23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983689"/>
            <a:ext cx="8002270" cy="636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Clr>
                <a:srgbClr val="003399"/>
              </a:buClr>
              <a:buSzPct val="110000"/>
              <a:buFont typeface="Arial"/>
              <a:buChar char="•"/>
              <a:tabLst>
                <a:tab pos="354965" algn="l"/>
              </a:tabLst>
            </a:pP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20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Comprehensive</a:t>
            </a:r>
            <a:r>
              <a:rPr sz="20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Resource</a:t>
            </a:r>
            <a:r>
              <a:rPr sz="20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Analysis</a:t>
            </a:r>
            <a:r>
              <a:rPr sz="20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has</a:t>
            </a:r>
            <a:r>
              <a:rPr sz="20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been</a:t>
            </a:r>
            <a:r>
              <a:rPr sz="20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adjusted</a:t>
            </a:r>
            <a:r>
              <a:rPr sz="20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2000" spc="-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reflect</a:t>
            </a:r>
            <a:r>
              <a:rPr sz="20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spc="-10" dirty="0">
                <a:solidFill>
                  <a:srgbClr val="001F5B"/>
                </a:solidFill>
                <a:latin typeface="Tw Cen MT"/>
                <a:cs typeface="Tw Cen MT"/>
              </a:rPr>
              <a:t>program</a:t>
            </a:r>
            <a:endParaRPr sz="2000" dirty="0">
              <a:latin typeface="Tw Cen MT"/>
              <a:cs typeface="Tw Cen MT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updates</a:t>
            </a:r>
            <a:r>
              <a:rPr sz="20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and</a:t>
            </a:r>
            <a:r>
              <a:rPr sz="20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previously</a:t>
            </a:r>
            <a:r>
              <a:rPr sz="20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approved</a:t>
            </a:r>
            <a:r>
              <a:rPr sz="20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dirty="0">
                <a:solidFill>
                  <a:srgbClr val="001F5B"/>
                </a:solidFill>
                <a:latin typeface="Tw Cen MT"/>
                <a:cs typeface="Tw Cen MT"/>
              </a:rPr>
              <a:t>Board</a:t>
            </a:r>
            <a:r>
              <a:rPr sz="20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000" spc="-10" dirty="0">
                <a:solidFill>
                  <a:srgbClr val="001F5B"/>
                </a:solidFill>
                <a:latin typeface="Tw Cen MT"/>
                <a:cs typeface="Tw Cen MT"/>
              </a:rPr>
              <a:t>actions.</a:t>
            </a:r>
            <a:endParaRPr sz="2000" dirty="0">
              <a:latin typeface="Tw Cen MT"/>
              <a:cs typeface="Tw Cen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FBF1EA-0FBB-08C5-FB92-84B037C03038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762000"/>
            <a:ext cx="7300848" cy="604519"/>
          </a:xfrm>
          <a:prstGeom prst="rect">
            <a:avLst/>
          </a:prstGeom>
        </p:spPr>
        <p:txBody>
          <a:bodyPr vert="horz" wrap="square" lIns="0" tIns="68198" rIns="0" bIns="0" rtlCol="0">
            <a:spAutoFit/>
          </a:bodyPr>
          <a:lstStyle/>
          <a:p>
            <a:pPr marL="1037590">
              <a:lnSpc>
                <a:spcPct val="100000"/>
              </a:lnSpc>
              <a:spcBef>
                <a:spcPts val="105"/>
              </a:spcBef>
            </a:pPr>
            <a:r>
              <a:rPr sz="2300" dirty="0"/>
              <a:t>BPU</a:t>
            </a:r>
            <a:r>
              <a:rPr sz="2300" spc="-55" dirty="0"/>
              <a:t> </a:t>
            </a:r>
            <a:r>
              <a:rPr sz="2300" dirty="0"/>
              <a:t>and</a:t>
            </a:r>
            <a:r>
              <a:rPr sz="2300" spc="-25" dirty="0"/>
              <a:t> </a:t>
            </a:r>
            <a:r>
              <a:rPr sz="2300" dirty="0"/>
              <a:t>DPMC</a:t>
            </a:r>
            <a:r>
              <a:rPr sz="2300" spc="-40" dirty="0"/>
              <a:t> </a:t>
            </a:r>
            <a:r>
              <a:rPr sz="2300" dirty="0"/>
              <a:t>Designated</a:t>
            </a:r>
            <a:r>
              <a:rPr sz="2300" spc="-45" dirty="0"/>
              <a:t> </a:t>
            </a:r>
            <a:r>
              <a:rPr sz="2300" dirty="0"/>
              <a:t>Project</a:t>
            </a:r>
            <a:r>
              <a:rPr sz="2300" spc="-25" dirty="0"/>
              <a:t> </a:t>
            </a:r>
            <a:r>
              <a:rPr sz="2300" spc="-20" dirty="0"/>
              <a:t>List</a:t>
            </a:r>
            <a:endParaRPr sz="2300" dirty="0"/>
          </a:p>
        </p:txBody>
      </p:sp>
      <p:sp>
        <p:nvSpPr>
          <p:cNvPr id="3" name="object 3"/>
          <p:cNvSpPr txBox="1"/>
          <p:nvPr/>
        </p:nvSpPr>
        <p:spPr>
          <a:xfrm>
            <a:off x="535940" y="1983689"/>
            <a:ext cx="7256145" cy="18601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003399"/>
              </a:buClr>
              <a:buSzPct val="110000"/>
              <a:buFont typeface="Arial"/>
              <a:buChar char="•"/>
              <a:tabLst>
                <a:tab pos="355600" algn="l"/>
              </a:tabLst>
            </a:pPr>
            <a:r>
              <a:rPr lang="en-US" sz="2000" dirty="0">
                <a:solidFill>
                  <a:srgbClr val="001F5B"/>
                </a:solidFill>
                <a:latin typeface="Tw Cen MT"/>
                <a:cs typeface="Tw Cen MT"/>
              </a:rPr>
              <a:t>Due to updated timelines and cost projections, $500,000 has been reallocated between previously approved projects in the DPMC and BPU Designated Project List. An additional increase of $200,000 was added to support energy efficiency upgrades at the State Library and Roebling building. $2 million in RGGI funds will supplement SBC funds for the DEP Parks Upgrade.</a:t>
            </a:r>
            <a:endParaRPr lang="en-US" sz="2000" dirty="0">
              <a:latin typeface="Tw Cen MT"/>
              <a:cs typeface="Tw Cen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D4ED8A-5738-038C-6644-10ABCDC26A6C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578" rIns="0" bIns="0" rtlCol="0">
            <a:spAutoFit/>
          </a:bodyPr>
          <a:lstStyle/>
          <a:p>
            <a:pPr marL="1192530">
              <a:lnSpc>
                <a:spcPct val="100000"/>
              </a:lnSpc>
              <a:spcBef>
                <a:spcPts val="105"/>
              </a:spcBef>
            </a:pPr>
            <a:r>
              <a:rPr dirty="0"/>
              <a:t>Process</a:t>
            </a:r>
            <a:r>
              <a:rPr spc="-10" dirty="0"/>
              <a:t> </a:t>
            </a:r>
            <a:r>
              <a:rPr dirty="0"/>
              <a:t>&amp;</a:t>
            </a:r>
            <a:r>
              <a:rPr spc="-10" dirty="0"/>
              <a:t> Schedule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866341"/>
            <a:ext cx="8012430" cy="437491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lr>
                <a:srgbClr val="003399"/>
              </a:buClr>
              <a:buSzPct val="109375"/>
              <a:buFont typeface="Arial"/>
              <a:buChar char="•"/>
              <a:tabLst>
                <a:tab pos="354965" algn="l"/>
              </a:tabLst>
            </a:pP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Staff</a:t>
            </a:r>
            <a:r>
              <a:rPr sz="1600" spc="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requests</a:t>
            </a:r>
            <a:r>
              <a:rPr sz="1600" spc="-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comments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on</a:t>
            </a:r>
            <a:r>
              <a:rPr sz="16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Proposal</a:t>
            </a:r>
            <a:r>
              <a:rPr sz="16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prior</a:t>
            </a:r>
            <a:r>
              <a:rPr sz="16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presenting</a:t>
            </a: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it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Board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for</a:t>
            </a:r>
            <a:endParaRPr sz="1600" dirty="0">
              <a:latin typeface="Tw Cen MT"/>
              <a:cs typeface="Tw Cen MT"/>
            </a:endParaRPr>
          </a:p>
          <a:p>
            <a:pPr marL="346075">
              <a:lnSpc>
                <a:spcPct val="100000"/>
              </a:lnSpc>
              <a:spcBef>
                <a:spcPts val="5"/>
              </a:spcBef>
            </a:pP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</a:rPr>
              <a:t>consideration.</a:t>
            </a:r>
            <a:endParaRPr sz="16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560"/>
              </a:spcBef>
            </a:pPr>
            <a:endParaRPr sz="1600" dirty="0">
              <a:latin typeface="Tw Cen MT"/>
              <a:cs typeface="Tw Cen MT"/>
            </a:endParaRPr>
          </a:p>
          <a:p>
            <a:pPr marL="355600" marR="95250" indent="-342900">
              <a:lnSpc>
                <a:spcPct val="100000"/>
              </a:lnSpc>
              <a:buClr>
                <a:srgbClr val="003399"/>
              </a:buClr>
              <a:buSzPct val="109375"/>
              <a:buFont typeface="Arial"/>
              <a:buChar char="•"/>
              <a:tabLst>
                <a:tab pos="355600" algn="l"/>
              </a:tabLst>
            </a:pP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Commenters</a:t>
            </a:r>
            <a:r>
              <a:rPr sz="16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are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encouraged</a:t>
            </a: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file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their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comments</a:t>
            </a:r>
            <a:r>
              <a:rPr sz="16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directly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specific</a:t>
            </a:r>
            <a:r>
              <a:rPr sz="16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docket,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Docket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No.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QO2</a:t>
            </a:r>
            <a:r>
              <a:rPr lang="en-US" sz="1600" dirty="0">
                <a:solidFill>
                  <a:srgbClr val="001F5B"/>
                </a:solidFill>
                <a:latin typeface="Tw Cen MT"/>
                <a:cs typeface="Tw Cen MT"/>
              </a:rPr>
              <a:t>4040224</a:t>
            </a:r>
            <a:r>
              <a:rPr sz="1600" b="1" i="1" dirty="0">
                <a:solidFill>
                  <a:srgbClr val="001F5B"/>
                </a:solidFill>
                <a:latin typeface="Tw Cen MT"/>
                <a:cs typeface="Tw Cen MT"/>
              </a:rPr>
              <a:t>,</a:t>
            </a:r>
            <a:r>
              <a:rPr sz="1600" b="1" i="1" spc="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using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</a:rPr>
              <a:t>“Post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Comments”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button</a:t>
            </a:r>
            <a:r>
              <a:rPr sz="16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on</a:t>
            </a:r>
            <a:r>
              <a:rPr sz="16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Board’s</a:t>
            </a: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Public</a:t>
            </a:r>
            <a:r>
              <a:rPr sz="16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Document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Search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</a:rPr>
              <a:t>tool.</a:t>
            </a:r>
            <a:endParaRPr sz="16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944"/>
              </a:spcBef>
              <a:buClr>
                <a:srgbClr val="003399"/>
              </a:buClr>
              <a:buFont typeface="Arial"/>
              <a:buChar char="•"/>
            </a:pPr>
            <a:endParaRPr sz="1600" dirty="0">
              <a:latin typeface="Tw Cen MT"/>
              <a:cs typeface="Tw Cen MT"/>
            </a:endParaRPr>
          </a:p>
          <a:p>
            <a:pPr marL="355600" marR="100965" indent="-342900">
              <a:lnSpc>
                <a:spcPct val="100000"/>
              </a:lnSpc>
              <a:spcBef>
                <a:spcPts val="5"/>
              </a:spcBef>
              <a:buClr>
                <a:srgbClr val="003399"/>
              </a:buClr>
              <a:buSzPct val="109375"/>
              <a:buFont typeface="Arial"/>
              <a:buChar char="•"/>
              <a:tabLst>
                <a:tab pos="355600" algn="l"/>
              </a:tabLst>
            </a:pP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Comments</a:t>
            </a:r>
            <a:r>
              <a:rPr sz="16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may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also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be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submitted</a:t>
            </a:r>
            <a:r>
              <a:rPr sz="16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electronically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  <a:hlinkClick r:id="rId2"/>
              </a:rPr>
              <a:t>Board.Secretary@bpu.nj.gov,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 under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the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subject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heading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“Requests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for</a:t>
            </a:r>
            <a:r>
              <a:rPr sz="16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Comments</a:t>
            </a:r>
            <a:r>
              <a:rPr sz="1600" spc="-11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–Proposed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NJCEP</a:t>
            </a:r>
            <a:r>
              <a:rPr sz="16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Fiscal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20" dirty="0">
                <a:solidFill>
                  <a:srgbClr val="001F5B"/>
                </a:solidFill>
                <a:latin typeface="Tw Cen MT"/>
                <a:cs typeface="Tw Cen MT"/>
              </a:rPr>
              <a:t>Year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202</a:t>
            </a:r>
            <a:r>
              <a:rPr lang="en-US" sz="1600" dirty="0">
                <a:solidFill>
                  <a:srgbClr val="001F5B"/>
                </a:solidFill>
                <a:latin typeface="Tw Cen MT"/>
                <a:cs typeface="Tw Cen MT"/>
              </a:rPr>
              <a:t>5</a:t>
            </a:r>
            <a:r>
              <a:rPr sz="16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True-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Up</a:t>
            </a:r>
            <a:r>
              <a:rPr sz="16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</a:rPr>
              <a:t>Budget, etc.”</a:t>
            </a:r>
            <a:endParaRPr sz="16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944"/>
              </a:spcBef>
              <a:buClr>
                <a:srgbClr val="003399"/>
              </a:buClr>
              <a:buFont typeface="Arial"/>
              <a:buChar char="•"/>
            </a:pPr>
            <a:endParaRPr sz="1600" dirty="0">
              <a:latin typeface="Tw Cen MT"/>
              <a:cs typeface="Tw Cen MT"/>
            </a:endParaRPr>
          </a:p>
          <a:p>
            <a:pPr marL="355600" marR="5080" indent="-342900">
              <a:lnSpc>
                <a:spcPct val="100000"/>
              </a:lnSpc>
              <a:buClr>
                <a:srgbClr val="003399"/>
              </a:buClr>
              <a:buSzPct val="109375"/>
              <a:buFont typeface="Arial"/>
              <a:buChar char="•"/>
              <a:tabLst>
                <a:tab pos="355600" algn="l"/>
              </a:tabLst>
            </a:pP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Please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note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that</a:t>
            </a:r>
            <a:r>
              <a:rPr sz="16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these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comments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are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considered</a:t>
            </a:r>
            <a:r>
              <a:rPr sz="1600" spc="-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“public</a:t>
            </a:r>
            <a:r>
              <a:rPr sz="16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documents”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for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purposes</a:t>
            </a:r>
            <a:r>
              <a:rPr sz="1600" spc="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of</a:t>
            </a:r>
            <a:r>
              <a:rPr sz="1600" spc="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</a:rPr>
              <a:t>State’s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Open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Public</a:t>
            </a:r>
            <a:r>
              <a:rPr sz="16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Records</a:t>
            </a:r>
            <a:r>
              <a:rPr sz="16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Act.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Commenters</a:t>
            </a:r>
            <a:r>
              <a:rPr sz="16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may</a:t>
            </a:r>
            <a:r>
              <a:rPr sz="16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identify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information</a:t>
            </a:r>
            <a:r>
              <a:rPr sz="16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that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they</a:t>
            </a:r>
            <a:r>
              <a:rPr sz="16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seek</a:t>
            </a:r>
            <a:r>
              <a:rPr sz="16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16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20" dirty="0">
                <a:solidFill>
                  <a:srgbClr val="001F5B"/>
                </a:solidFill>
                <a:latin typeface="Tw Cen MT"/>
                <a:cs typeface="Tw Cen MT"/>
              </a:rPr>
              <a:t>keep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confidential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by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submitting</a:t>
            </a:r>
            <a:r>
              <a:rPr sz="16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them</a:t>
            </a:r>
            <a:r>
              <a:rPr sz="16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in</a:t>
            </a:r>
            <a:r>
              <a:rPr sz="16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accordance</a:t>
            </a:r>
            <a:r>
              <a:rPr sz="16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with</a:t>
            </a:r>
            <a:r>
              <a:rPr sz="16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16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confidentiality procedures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set</a:t>
            </a:r>
            <a:r>
              <a:rPr sz="16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forth</a:t>
            </a:r>
            <a:r>
              <a:rPr sz="16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in</a:t>
            </a:r>
            <a:endParaRPr sz="1600" dirty="0">
              <a:latin typeface="Tw Cen MT"/>
              <a:cs typeface="Tw Cen MT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N.J.A.C.</a:t>
            </a:r>
            <a:r>
              <a:rPr sz="1600" spc="-8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20" dirty="0">
                <a:solidFill>
                  <a:srgbClr val="001F5B"/>
                </a:solidFill>
                <a:latin typeface="Tw Cen MT"/>
                <a:cs typeface="Tw Cen MT"/>
              </a:rPr>
              <a:t>14:1-12.3.</a:t>
            </a:r>
            <a:endParaRPr sz="16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944"/>
              </a:spcBef>
            </a:pPr>
            <a:endParaRPr sz="1600" dirty="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buClr>
                <a:srgbClr val="003399"/>
              </a:buClr>
              <a:buSzPct val="109375"/>
              <a:buFont typeface="Arial"/>
              <a:buChar char="•"/>
              <a:tabLst>
                <a:tab pos="354965" algn="l"/>
              </a:tabLst>
            </a:pP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Comments</a:t>
            </a:r>
            <a:r>
              <a:rPr sz="16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will</a:t>
            </a:r>
            <a:r>
              <a:rPr sz="16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be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accepted</a:t>
            </a:r>
            <a:r>
              <a:rPr sz="16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through 5:00</a:t>
            </a:r>
            <a:r>
              <a:rPr sz="1600" spc="-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p.m.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on</a:t>
            </a:r>
            <a:r>
              <a:rPr sz="16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March</a:t>
            </a:r>
            <a:r>
              <a:rPr sz="16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2</a:t>
            </a:r>
            <a:r>
              <a:rPr lang="en-US" sz="1600" dirty="0">
                <a:solidFill>
                  <a:srgbClr val="001F5B"/>
                </a:solidFill>
                <a:latin typeface="Tw Cen MT"/>
                <a:cs typeface="Tw Cen MT"/>
              </a:rPr>
              <a:t>8</a:t>
            </a:r>
            <a:r>
              <a:rPr sz="1600" dirty="0">
                <a:solidFill>
                  <a:srgbClr val="001F5B"/>
                </a:solidFill>
                <a:latin typeface="Tw Cen MT"/>
                <a:cs typeface="Tw Cen MT"/>
              </a:rPr>
              <a:t>,</a:t>
            </a:r>
            <a:r>
              <a:rPr sz="16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</a:rPr>
              <a:t>202</a:t>
            </a:r>
            <a:r>
              <a:rPr lang="en-US" sz="1600" spc="-10" dirty="0">
                <a:solidFill>
                  <a:srgbClr val="001F5B"/>
                </a:solidFill>
                <a:latin typeface="Tw Cen MT"/>
                <a:cs typeface="Tw Cen MT"/>
              </a:rPr>
              <a:t>5</a:t>
            </a:r>
            <a:r>
              <a:rPr sz="1600" spc="-10" dirty="0">
                <a:solidFill>
                  <a:srgbClr val="001F5B"/>
                </a:solidFill>
                <a:latin typeface="Tw Cen MT"/>
                <a:cs typeface="Tw Cen MT"/>
              </a:rPr>
              <a:t>.</a:t>
            </a:r>
            <a:endParaRPr sz="1600" dirty="0">
              <a:latin typeface="Tw Cen MT"/>
              <a:cs typeface="Tw Cen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7B104A8-58AB-AE4C-DC24-24066F0DC5A3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23423"/>
            <a:ext cx="7760334" cy="3988435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05"/>
              </a:spcBef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sz="2800" spc="-20" dirty="0">
                <a:solidFill>
                  <a:srgbClr val="001F5B"/>
                </a:solidFill>
                <a:latin typeface="Tw Cen MT"/>
                <a:cs typeface="Tw Cen MT"/>
              </a:rPr>
              <a:t>Welcome</a:t>
            </a:r>
            <a:r>
              <a:rPr sz="2800" spc="-9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and</a:t>
            </a:r>
            <a:r>
              <a:rPr sz="2800" spc="-7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Introduction</a:t>
            </a:r>
            <a:endParaRPr sz="2800">
              <a:latin typeface="Tw Cen MT"/>
              <a:cs typeface="Tw Cen MT"/>
            </a:endParaRPr>
          </a:p>
          <a:p>
            <a:pPr marL="756285" lvl="1" indent="-286385">
              <a:lnSpc>
                <a:spcPct val="100000"/>
              </a:lnSpc>
              <a:spcBef>
                <a:spcPts val="605"/>
              </a:spcBef>
              <a:buClr>
                <a:srgbClr val="003399"/>
              </a:buClr>
              <a:buSzPct val="89583"/>
              <a:buFont typeface="Wingdings"/>
              <a:buChar char=""/>
              <a:tabLst>
                <a:tab pos="756285" algn="l"/>
              </a:tabLst>
            </a:pP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Meeting </a:t>
            </a: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Logistics</a:t>
            </a:r>
            <a:endParaRPr sz="2400">
              <a:latin typeface="Tw Cen MT"/>
              <a:cs typeface="Tw Cen MT"/>
            </a:endParaRPr>
          </a:p>
          <a:p>
            <a:pPr lvl="1">
              <a:lnSpc>
                <a:spcPct val="100000"/>
              </a:lnSpc>
              <a:spcBef>
                <a:spcPts val="1490"/>
              </a:spcBef>
              <a:buClr>
                <a:srgbClr val="003399"/>
              </a:buClr>
              <a:buFont typeface="Wingdings"/>
              <a:buChar char=""/>
            </a:pPr>
            <a:endParaRPr sz="240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Overview</a:t>
            </a:r>
            <a:r>
              <a:rPr sz="28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of</a:t>
            </a:r>
            <a:r>
              <a:rPr sz="2800" spc="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40" dirty="0">
                <a:solidFill>
                  <a:srgbClr val="001F5B"/>
                </a:solidFill>
                <a:latin typeface="Tw Cen MT"/>
                <a:cs typeface="Tw Cen MT"/>
              </a:rPr>
              <a:t>True-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Up</a:t>
            </a:r>
            <a:r>
              <a:rPr sz="28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Budget</a:t>
            </a:r>
            <a:r>
              <a:rPr sz="28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Process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1655"/>
              </a:spcBef>
              <a:buClr>
                <a:srgbClr val="003399"/>
              </a:buClr>
              <a:buFont typeface="Arial"/>
              <a:buChar char="•"/>
            </a:pPr>
            <a:endParaRPr sz="280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Changes</a:t>
            </a:r>
            <a:r>
              <a:rPr sz="28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in</a:t>
            </a:r>
            <a:r>
              <a:rPr sz="28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Compliance</a:t>
            </a:r>
            <a:r>
              <a:rPr sz="2800" spc="-7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Filings</a:t>
            </a:r>
            <a:r>
              <a:rPr sz="28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and</a:t>
            </a:r>
            <a:r>
              <a:rPr sz="28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Other</a:t>
            </a:r>
            <a:r>
              <a:rPr sz="28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Documents</a:t>
            </a:r>
            <a:endParaRPr sz="280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1660"/>
              </a:spcBef>
              <a:buClr>
                <a:srgbClr val="003399"/>
              </a:buClr>
              <a:buFont typeface="Arial"/>
              <a:buChar char="•"/>
            </a:pPr>
            <a:endParaRPr sz="280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Process</a:t>
            </a:r>
            <a:r>
              <a:rPr sz="28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&amp;</a:t>
            </a:r>
            <a:r>
              <a:rPr sz="28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Schedule</a:t>
            </a:r>
            <a:endParaRPr sz="2800">
              <a:latin typeface="Tw Cen MT"/>
              <a:cs typeface="Tw Cen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578" rIns="0" bIns="0" rtlCol="0">
            <a:spAutoFit/>
          </a:bodyPr>
          <a:lstStyle/>
          <a:p>
            <a:pPr marL="208026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Agenda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1E6D175-88D5-72EF-4E4F-68944EA2A119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95656"/>
            <a:ext cx="9143999" cy="160934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007614" y="3183763"/>
            <a:ext cx="3096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01F5B"/>
                </a:solidFill>
              </a:rPr>
              <a:t>THANK</a:t>
            </a:r>
            <a:r>
              <a:rPr sz="3600" spc="-150" dirty="0">
                <a:solidFill>
                  <a:srgbClr val="001F5B"/>
                </a:solidFill>
              </a:rPr>
              <a:t> </a:t>
            </a:r>
            <a:r>
              <a:rPr sz="3600" spc="-25" dirty="0">
                <a:solidFill>
                  <a:srgbClr val="001F5B"/>
                </a:solidFill>
              </a:rPr>
              <a:t>YOU</a:t>
            </a:r>
            <a:endParaRPr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578" rIns="0" bIns="0" rtlCol="0">
            <a:spAutoFit/>
          </a:bodyPr>
          <a:lstStyle/>
          <a:p>
            <a:pPr marL="1294765">
              <a:lnSpc>
                <a:spcPct val="100000"/>
              </a:lnSpc>
              <a:spcBef>
                <a:spcPts val="105"/>
              </a:spcBef>
            </a:pPr>
            <a:r>
              <a:rPr dirty="0"/>
              <a:t>Meeting</a:t>
            </a:r>
            <a:r>
              <a:rPr spc="-85" dirty="0"/>
              <a:t> </a:t>
            </a:r>
            <a:r>
              <a:rPr spc="-10" dirty="0"/>
              <a:t>Logistics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3357"/>
            <a:ext cx="7743190" cy="41133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Meeting</a:t>
            </a:r>
            <a:r>
              <a:rPr sz="28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will</a:t>
            </a:r>
            <a:r>
              <a:rPr sz="28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be</a:t>
            </a:r>
            <a:r>
              <a:rPr sz="28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recorded.</a:t>
            </a:r>
            <a:endParaRPr sz="28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1660"/>
              </a:spcBef>
              <a:buClr>
                <a:srgbClr val="003399"/>
              </a:buClr>
              <a:buFont typeface="Arial"/>
              <a:buChar char="•"/>
            </a:pPr>
            <a:endParaRPr sz="2800" dirty="0">
              <a:latin typeface="Tw Cen MT"/>
              <a:cs typeface="Tw Cen MT"/>
            </a:endParaRPr>
          </a:p>
          <a:p>
            <a:pPr marL="355600" marR="5080" indent="-342900">
              <a:lnSpc>
                <a:spcPct val="100000"/>
              </a:lnSpc>
              <a:buClr>
                <a:srgbClr val="003399"/>
              </a:buClr>
              <a:buSzPct val="108928"/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Meeting</a:t>
            </a:r>
            <a:r>
              <a:rPr sz="28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recording</a:t>
            </a:r>
            <a:r>
              <a:rPr sz="28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and</a:t>
            </a:r>
            <a:r>
              <a:rPr sz="2800" spc="-40" dirty="0">
                <a:solidFill>
                  <a:srgbClr val="001F5B"/>
                </a:solidFill>
                <a:latin typeface="Tw Cen MT"/>
                <a:cs typeface="Tw Cen MT"/>
              </a:rPr>
              <a:t> PowerPoint</a:t>
            </a:r>
            <a:r>
              <a:rPr sz="28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will</a:t>
            </a:r>
            <a:r>
              <a:rPr sz="28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be</a:t>
            </a:r>
            <a:r>
              <a:rPr sz="28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available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on</a:t>
            </a:r>
            <a:r>
              <a:rPr sz="28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2800" spc="-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lang="en-US" sz="2800" spc="-5" dirty="0">
                <a:solidFill>
                  <a:srgbClr val="001F5B"/>
                </a:solidFill>
                <a:latin typeface="Tw Cen MT"/>
                <a:cs typeface="Tw Cen MT"/>
              </a:rPr>
              <a:t>BPU and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DCE</a:t>
            </a:r>
            <a:r>
              <a:rPr sz="28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website.</a:t>
            </a:r>
            <a:endParaRPr sz="28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1655"/>
              </a:spcBef>
              <a:buClr>
                <a:srgbClr val="003399"/>
              </a:buClr>
              <a:buFont typeface="Arial"/>
              <a:buChar char="•"/>
            </a:pPr>
            <a:endParaRPr sz="2800" dirty="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Meeting</a:t>
            </a:r>
            <a:r>
              <a:rPr sz="28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participants</a:t>
            </a:r>
            <a:r>
              <a:rPr sz="28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on</a:t>
            </a:r>
            <a:r>
              <a:rPr sz="28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20" dirty="0">
                <a:solidFill>
                  <a:srgbClr val="001F5B"/>
                </a:solidFill>
                <a:latin typeface="Tw Cen MT"/>
                <a:cs typeface="Tw Cen MT"/>
              </a:rPr>
              <a:t>Mute</a:t>
            </a:r>
            <a:endParaRPr sz="2800" dirty="0">
              <a:latin typeface="Tw Cen MT"/>
              <a:cs typeface="Tw Cen MT"/>
            </a:endParaRPr>
          </a:p>
          <a:p>
            <a:pPr>
              <a:lnSpc>
                <a:spcPct val="100000"/>
              </a:lnSpc>
              <a:spcBef>
                <a:spcPts val="1660"/>
              </a:spcBef>
              <a:buClr>
                <a:srgbClr val="003399"/>
              </a:buClr>
              <a:buFont typeface="Arial"/>
              <a:buChar char="•"/>
            </a:pPr>
            <a:endParaRPr sz="2800" dirty="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Questions</a:t>
            </a:r>
            <a:r>
              <a:rPr sz="28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and</a:t>
            </a:r>
            <a:r>
              <a:rPr sz="28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Comments</a:t>
            </a:r>
            <a:endParaRPr sz="2800" dirty="0">
              <a:latin typeface="Tw Cen MT"/>
              <a:cs typeface="Tw Cen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148482-A4C8-ECDB-C6B8-3BD302A99EF3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29508" y="693165"/>
            <a:ext cx="50145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Documents</a:t>
            </a:r>
            <a:r>
              <a:rPr spc="-80" dirty="0"/>
              <a:t> </a:t>
            </a:r>
            <a:r>
              <a:rPr dirty="0"/>
              <a:t>for</a:t>
            </a:r>
            <a:r>
              <a:rPr spc="-55" dirty="0"/>
              <a:t> </a:t>
            </a:r>
            <a:r>
              <a:rPr spc="-10" dirty="0"/>
              <a:t>Review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68261"/>
            <a:ext cx="5924238" cy="3376565"/>
          </a:xfrm>
          <a:prstGeom prst="rect">
            <a:avLst/>
          </a:prstGeom>
        </p:spPr>
        <p:txBody>
          <a:bodyPr vert="horz" wrap="square" lIns="0" tIns="57150" rIns="0" bIns="0" rtlCol="0" anchor="t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50"/>
              </a:spcBef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Proposed</a:t>
            </a:r>
            <a:r>
              <a:rPr sz="28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FY2</a:t>
            </a:r>
            <a:r>
              <a:rPr lang="en-US" sz="2800" dirty="0">
                <a:solidFill>
                  <a:srgbClr val="001F5B"/>
                </a:solidFill>
                <a:latin typeface="Tw Cen MT"/>
                <a:cs typeface="Tw Cen MT"/>
              </a:rPr>
              <a:t>5</a:t>
            </a:r>
            <a:r>
              <a:rPr sz="28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30" dirty="0">
                <a:solidFill>
                  <a:srgbClr val="001F5B"/>
                </a:solidFill>
                <a:latin typeface="Tw Cen MT"/>
                <a:cs typeface="Tw Cen MT"/>
              </a:rPr>
              <a:t>True-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Up</a:t>
            </a:r>
            <a:r>
              <a:rPr sz="28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Budget</a:t>
            </a:r>
            <a:endParaRPr sz="2800" dirty="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Compliance</a:t>
            </a:r>
            <a:r>
              <a:rPr sz="2800" spc="-1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Filings</a:t>
            </a:r>
            <a:endParaRPr sz="2800" dirty="0">
              <a:latin typeface="Tw Cen MT"/>
              <a:cs typeface="Tw Cen MT"/>
            </a:endParaRPr>
          </a:p>
          <a:p>
            <a:pPr marL="469900">
              <a:lnSpc>
                <a:spcPct val="100000"/>
              </a:lnSpc>
              <a:spcBef>
                <a:spcPts val="605"/>
              </a:spcBef>
              <a:tabLst>
                <a:tab pos="756285" algn="l"/>
              </a:tabLst>
            </a:pPr>
            <a:r>
              <a:rPr sz="2150" spc="-50" dirty="0">
                <a:solidFill>
                  <a:srgbClr val="003399"/>
                </a:solidFill>
                <a:latin typeface="Arial"/>
                <a:cs typeface="Arial"/>
              </a:rPr>
              <a:t>›</a:t>
            </a:r>
            <a:r>
              <a:rPr sz="215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sz="2400" spc="-25" dirty="0">
                <a:solidFill>
                  <a:srgbClr val="001F5B"/>
                </a:solidFill>
                <a:latin typeface="Tw Cen MT"/>
                <a:cs typeface="Tw Cen MT"/>
              </a:rPr>
              <a:t>DCE</a:t>
            </a:r>
            <a:endParaRPr sz="2400" dirty="0">
              <a:latin typeface="Tw Cen MT"/>
              <a:cs typeface="Tw Cen MT"/>
            </a:endParaRPr>
          </a:p>
          <a:p>
            <a:pPr marL="469900">
              <a:lnSpc>
                <a:spcPct val="100000"/>
              </a:lnSpc>
              <a:spcBef>
                <a:spcPts val="575"/>
              </a:spcBef>
              <a:tabLst>
                <a:tab pos="756285" algn="l"/>
              </a:tabLst>
            </a:pPr>
            <a:r>
              <a:rPr sz="2150" spc="-50" dirty="0">
                <a:solidFill>
                  <a:srgbClr val="003399"/>
                </a:solidFill>
                <a:latin typeface="Arial"/>
                <a:cs typeface="Arial"/>
              </a:rPr>
              <a:t>›</a:t>
            </a:r>
            <a:r>
              <a:rPr sz="215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lang="en-US" sz="2400" spc="-25" dirty="0">
                <a:solidFill>
                  <a:srgbClr val="001F5B"/>
                </a:solidFill>
                <a:latin typeface="Tw Cen MT"/>
                <a:cs typeface="Tw Cen MT"/>
              </a:rPr>
              <a:t>Charge Up New Jersey</a:t>
            </a:r>
            <a:endParaRPr sz="2400" dirty="0">
              <a:latin typeface="Tw Cen MT"/>
              <a:cs typeface="Tw Cen MT"/>
            </a:endParaRPr>
          </a:p>
          <a:p>
            <a:pPr marL="469900">
              <a:lnSpc>
                <a:spcPct val="100000"/>
              </a:lnSpc>
              <a:spcBef>
                <a:spcPts val="580"/>
              </a:spcBef>
              <a:tabLst>
                <a:tab pos="756285" algn="l"/>
              </a:tabLst>
            </a:pPr>
            <a:r>
              <a:rPr sz="2150" spc="-50" dirty="0">
                <a:solidFill>
                  <a:srgbClr val="003399"/>
                </a:solidFill>
                <a:latin typeface="Arial"/>
                <a:cs typeface="Arial"/>
              </a:rPr>
              <a:t>›</a:t>
            </a:r>
            <a:r>
              <a:rPr sz="2150" dirty="0">
                <a:solidFill>
                  <a:srgbClr val="003399"/>
                </a:solidFill>
                <a:latin typeface="Arial"/>
                <a:cs typeface="Arial"/>
              </a:rPr>
              <a:t>	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Comfort</a:t>
            </a:r>
            <a:r>
              <a:rPr sz="24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Partners</a:t>
            </a:r>
            <a:endParaRPr sz="2400" dirty="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spcBef>
                <a:spcPts val="645"/>
              </a:spcBef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Comprehensive</a:t>
            </a:r>
            <a:r>
              <a:rPr sz="2800" spc="-17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Resource</a:t>
            </a:r>
            <a:r>
              <a:rPr sz="2800" spc="-17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Analysis</a:t>
            </a:r>
            <a:endParaRPr sz="2800" dirty="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spcBef>
                <a:spcPts val="670"/>
              </a:spcBef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lang="en-US" sz="2800" dirty="0">
                <a:solidFill>
                  <a:srgbClr val="001F5B"/>
                </a:solidFill>
                <a:latin typeface="Tw Cen MT"/>
                <a:cs typeface="Tw Cen MT"/>
              </a:rPr>
              <a:t>BPU/DPMC</a:t>
            </a:r>
            <a:r>
              <a:rPr sz="2800" spc="-9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Designated</a:t>
            </a:r>
            <a:r>
              <a:rPr sz="2800" spc="-8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Project</a:t>
            </a:r>
            <a:r>
              <a:rPr sz="2800" spc="-10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20" dirty="0">
                <a:solidFill>
                  <a:srgbClr val="001F5B"/>
                </a:solidFill>
                <a:latin typeface="Tw Cen MT"/>
                <a:cs typeface="Tw Cen MT"/>
              </a:rPr>
              <a:t>List</a:t>
            </a:r>
            <a:endParaRPr sz="2800" dirty="0">
              <a:latin typeface="Tw Cen MT"/>
              <a:cs typeface="Tw Cen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C49C75-36CA-11ED-25E1-AE86E2A11A75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578" rIns="0" bIns="0" rtlCol="0">
            <a:spAutoFit/>
          </a:bodyPr>
          <a:lstStyle/>
          <a:p>
            <a:pPr marL="152971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Background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8079" y="1726184"/>
            <a:ext cx="8352790" cy="3171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5735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2400" spc="-8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Fiscal</a:t>
            </a:r>
            <a:r>
              <a:rPr sz="2400" spc="-7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spc="-25" dirty="0">
                <a:solidFill>
                  <a:srgbClr val="001F5B"/>
                </a:solidFill>
                <a:latin typeface="Tw Cen MT"/>
                <a:cs typeface="Tw Cen MT"/>
              </a:rPr>
              <a:t>Year</a:t>
            </a:r>
            <a:r>
              <a:rPr sz="24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202</a:t>
            </a:r>
            <a:r>
              <a:rPr lang="en-US" sz="2400" dirty="0">
                <a:solidFill>
                  <a:srgbClr val="001F5B"/>
                </a:solidFill>
                <a:latin typeface="Tw Cen MT"/>
                <a:cs typeface="Tw Cen MT"/>
              </a:rPr>
              <a:t>5</a:t>
            </a:r>
            <a:r>
              <a:rPr sz="24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(“FY2</a:t>
            </a:r>
            <a:r>
              <a:rPr lang="en-US" sz="2400" dirty="0">
                <a:solidFill>
                  <a:srgbClr val="001F5B"/>
                </a:solidFill>
                <a:latin typeface="Tw Cen MT"/>
                <a:cs typeface="Tw Cen MT"/>
              </a:rPr>
              <a:t>5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”)</a:t>
            </a:r>
            <a:r>
              <a:rPr sz="24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New</a:t>
            </a:r>
            <a:r>
              <a:rPr sz="24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Jersey’s</a:t>
            </a:r>
            <a:r>
              <a:rPr sz="2400" spc="-7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Clean</a:t>
            </a:r>
            <a:r>
              <a:rPr sz="2400" spc="-7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Energy</a:t>
            </a:r>
            <a:r>
              <a:rPr sz="24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Program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(“NJCEP”)</a:t>
            </a:r>
            <a:r>
              <a:rPr sz="2400" spc="-11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budget</a:t>
            </a:r>
            <a:r>
              <a:rPr sz="2400" spc="-9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spc="-20" dirty="0">
                <a:solidFill>
                  <a:srgbClr val="001F5B"/>
                </a:solidFill>
                <a:latin typeface="Tw Cen MT"/>
                <a:cs typeface="Tw Cen MT"/>
              </a:rPr>
              <a:t>was:</a:t>
            </a:r>
            <a:endParaRPr sz="2400" dirty="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Clr>
                <a:srgbClr val="003399"/>
              </a:buClr>
              <a:buSzPct val="110416"/>
              <a:buFont typeface="Arial"/>
              <a:buChar char="•"/>
              <a:tabLst>
                <a:tab pos="354965" algn="l"/>
              </a:tabLst>
            </a:pP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Approved</a:t>
            </a:r>
            <a:r>
              <a:rPr sz="24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through</a:t>
            </a:r>
            <a:r>
              <a:rPr sz="24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a</a:t>
            </a:r>
            <a:r>
              <a:rPr sz="24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June</a:t>
            </a:r>
            <a:r>
              <a:rPr sz="24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2</a:t>
            </a:r>
            <a:r>
              <a:rPr lang="en-US" sz="2400" dirty="0">
                <a:solidFill>
                  <a:srgbClr val="001F5B"/>
                </a:solidFill>
                <a:latin typeface="Tw Cen MT"/>
                <a:cs typeface="Tw Cen MT"/>
              </a:rPr>
              <a:t>7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,</a:t>
            </a:r>
            <a:r>
              <a:rPr sz="24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202</a:t>
            </a:r>
            <a:r>
              <a:rPr lang="en-US" sz="2400" dirty="0">
                <a:solidFill>
                  <a:srgbClr val="001F5B"/>
                </a:solidFill>
                <a:latin typeface="Tw Cen MT"/>
                <a:cs typeface="Tw Cen MT"/>
              </a:rPr>
              <a:t>4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,</a:t>
            </a:r>
            <a:r>
              <a:rPr sz="24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Board</a:t>
            </a:r>
            <a:r>
              <a:rPr sz="24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Order.</a:t>
            </a:r>
            <a:endParaRPr sz="2400" dirty="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spcBef>
                <a:spcPts val="575"/>
              </a:spcBef>
              <a:buClr>
                <a:srgbClr val="003399"/>
              </a:buClr>
              <a:buSzPct val="110416"/>
              <a:buFont typeface="Arial"/>
              <a:buChar char="•"/>
              <a:tabLst>
                <a:tab pos="354965" algn="l"/>
              </a:tabLst>
            </a:pP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This</a:t>
            </a:r>
            <a:r>
              <a:rPr sz="24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was</a:t>
            </a:r>
            <a:r>
              <a:rPr sz="24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based</a:t>
            </a:r>
            <a:r>
              <a:rPr sz="24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upon</a:t>
            </a:r>
            <a:r>
              <a:rPr sz="24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an</a:t>
            </a:r>
            <a:r>
              <a:rPr sz="24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estimate</a:t>
            </a:r>
            <a:r>
              <a:rPr sz="24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of</a:t>
            </a:r>
            <a:r>
              <a:rPr sz="2400" spc="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expenses</a:t>
            </a:r>
            <a:r>
              <a:rPr sz="24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and</a:t>
            </a:r>
            <a:r>
              <a:rPr sz="2400" spc="-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commitments</a:t>
            </a:r>
            <a:endParaRPr sz="2400" dirty="0">
              <a:latin typeface="Tw Cen MT"/>
              <a:cs typeface="Tw Cen MT"/>
            </a:endParaRPr>
          </a:p>
          <a:p>
            <a:pPr marL="355600">
              <a:lnSpc>
                <a:spcPct val="100000"/>
              </a:lnSpc>
            </a:pP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expected</a:t>
            </a:r>
            <a:r>
              <a:rPr sz="24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24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be</a:t>
            </a:r>
            <a:r>
              <a:rPr sz="24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incurred</a:t>
            </a:r>
            <a:r>
              <a:rPr sz="2400" spc="-7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during</a:t>
            </a:r>
            <a:r>
              <a:rPr sz="24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Fiscal</a:t>
            </a:r>
            <a:r>
              <a:rPr sz="2400" spc="-7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spc="-25" dirty="0">
                <a:solidFill>
                  <a:srgbClr val="001F5B"/>
                </a:solidFill>
                <a:latin typeface="Tw Cen MT"/>
                <a:cs typeface="Tw Cen MT"/>
              </a:rPr>
              <a:t>Year</a:t>
            </a:r>
            <a:r>
              <a:rPr sz="24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202</a:t>
            </a:r>
            <a:r>
              <a:rPr lang="en-US" sz="2400" spc="-10" dirty="0">
                <a:solidFill>
                  <a:srgbClr val="001F5B"/>
                </a:solidFill>
                <a:latin typeface="Tw Cen MT"/>
                <a:cs typeface="Tw Cen MT"/>
              </a:rPr>
              <a:t>4</a:t>
            </a: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.</a:t>
            </a:r>
            <a:endParaRPr sz="2400" dirty="0">
              <a:latin typeface="Tw Cen MT"/>
              <a:cs typeface="Tw Cen MT"/>
            </a:endParaRPr>
          </a:p>
          <a:p>
            <a:pPr marL="355600" marR="5080" indent="-342900">
              <a:lnSpc>
                <a:spcPct val="100000"/>
              </a:lnSpc>
              <a:spcBef>
                <a:spcPts val="580"/>
              </a:spcBef>
              <a:buClr>
                <a:srgbClr val="003399"/>
              </a:buClr>
              <a:buSzPct val="110416"/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Once</a:t>
            </a:r>
            <a:r>
              <a:rPr sz="24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actual</a:t>
            </a:r>
            <a:r>
              <a:rPr sz="24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expenses</a:t>
            </a:r>
            <a:r>
              <a:rPr sz="24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and</a:t>
            </a:r>
            <a:r>
              <a:rPr sz="24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commitments</a:t>
            </a:r>
            <a:r>
              <a:rPr sz="24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are</a:t>
            </a:r>
            <a:r>
              <a:rPr sz="24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known,</a:t>
            </a:r>
            <a:r>
              <a:rPr sz="24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24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Board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typically</a:t>
            </a:r>
            <a:r>
              <a:rPr sz="24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does</a:t>
            </a:r>
            <a:r>
              <a:rPr sz="24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a</a:t>
            </a:r>
            <a:r>
              <a:rPr sz="24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true-up</a:t>
            </a:r>
            <a:r>
              <a:rPr sz="24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of</a:t>
            </a:r>
            <a:r>
              <a:rPr sz="2400" spc="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24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differences</a:t>
            </a:r>
            <a:r>
              <a:rPr sz="2400" spc="-3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between</a:t>
            </a:r>
            <a:r>
              <a:rPr sz="24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24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estimated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and</a:t>
            </a:r>
            <a:r>
              <a:rPr sz="2400" spc="-1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400" dirty="0">
                <a:solidFill>
                  <a:srgbClr val="001F5B"/>
                </a:solidFill>
                <a:latin typeface="Tw Cen MT"/>
                <a:cs typeface="Tw Cen MT"/>
              </a:rPr>
              <a:t>actual</a:t>
            </a:r>
            <a:r>
              <a:rPr sz="2400" spc="-10" dirty="0">
                <a:solidFill>
                  <a:srgbClr val="001F5B"/>
                </a:solidFill>
                <a:latin typeface="Tw Cen MT"/>
                <a:cs typeface="Tw Cen MT"/>
              </a:rPr>
              <a:t> amounts.</a:t>
            </a:r>
            <a:endParaRPr sz="2400" dirty="0">
              <a:latin typeface="Tw Cen MT"/>
              <a:cs typeface="Tw Cen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9FDA8FC-CFCB-2F07-19F4-20465A1E789C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0578" rIns="0" bIns="0" rtlCol="0">
            <a:spAutoFit/>
          </a:bodyPr>
          <a:lstStyle/>
          <a:p>
            <a:pPr marL="1157605">
              <a:lnSpc>
                <a:spcPct val="100000"/>
              </a:lnSpc>
              <a:spcBef>
                <a:spcPts val="105"/>
              </a:spcBef>
            </a:pPr>
            <a:r>
              <a:rPr dirty="0"/>
              <a:t>Staff</a:t>
            </a:r>
            <a:r>
              <a:rPr spc="150" dirty="0"/>
              <a:t> </a:t>
            </a:r>
            <a:r>
              <a:rPr spc="-10" dirty="0"/>
              <a:t>Recommendations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13357"/>
            <a:ext cx="8006715" cy="45903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1126490" indent="-342900">
              <a:lnSpc>
                <a:spcPct val="100000"/>
              </a:lnSpc>
              <a:spcBef>
                <a:spcPts val="95"/>
              </a:spcBef>
              <a:buClr>
                <a:srgbClr val="003399"/>
              </a:buClr>
              <a:buSzPct val="108928"/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Reallocations</a:t>
            </a:r>
            <a:r>
              <a:rPr sz="2800" spc="-10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based</a:t>
            </a:r>
            <a:r>
              <a:rPr sz="2800" spc="-8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upon</a:t>
            </a:r>
            <a:r>
              <a:rPr sz="2800" spc="-9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program</a:t>
            </a:r>
            <a:r>
              <a:rPr sz="2800" spc="-9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needs</a:t>
            </a:r>
            <a:r>
              <a:rPr sz="2800" spc="-9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25" dirty="0">
                <a:solidFill>
                  <a:srgbClr val="001F5B"/>
                </a:solidFill>
                <a:latin typeface="Tw Cen MT"/>
                <a:cs typeface="Tw Cen MT"/>
              </a:rPr>
              <a:t>and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changes</a:t>
            </a:r>
            <a:r>
              <a:rPr sz="28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in</a:t>
            </a:r>
            <a:r>
              <a:rPr sz="2800" spc="-2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original</a:t>
            </a:r>
            <a:r>
              <a:rPr sz="2800" spc="-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projections.</a:t>
            </a:r>
            <a:endParaRPr sz="2800" dirty="0">
              <a:latin typeface="Tw Cen MT"/>
              <a:cs typeface="Tw Cen MT"/>
            </a:endParaRPr>
          </a:p>
          <a:p>
            <a:pPr marL="355600" marR="5080" indent="-342900">
              <a:lnSpc>
                <a:spcPct val="100000"/>
              </a:lnSpc>
              <a:spcBef>
                <a:spcPts val="675"/>
              </a:spcBef>
              <a:buClr>
                <a:srgbClr val="003399"/>
              </a:buClr>
              <a:buSzPct val="108928"/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Program</a:t>
            </a:r>
            <a:r>
              <a:rPr sz="28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revisions</a:t>
            </a:r>
            <a:r>
              <a:rPr sz="2800" spc="-7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28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continue</a:t>
            </a:r>
            <a:r>
              <a:rPr sz="28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to</a:t>
            </a:r>
            <a:r>
              <a:rPr sz="28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provide</a:t>
            </a:r>
            <a:r>
              <a:rPr sz="28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an</a:t>
            </a:r>
            <a:r>
              <a:rPr sz="28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equitable,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transparent,</a:t>
            </a:r>
            <a:r>
              <a:rPr sz="28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and</a:t>
            </a:r>
            <a:r>
              <a:rPr sz="2800" spc="-4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efficient</a:t>
            </a:r>
            <a:r>
              <a:rPr sz="2800" spc="-4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use</a:t>
            </a:r>
            <a:r>
              <a:rPr sz="2800" spc="-5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of</a:t>
            </a:r>
            <a:r>
              <a:rPr sz="2800" spc="3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funding.</a:t>
            </a:r>
            <a:endParaRPr sz="2800" dirty="0">
              <a:latin typeface="Tw Cen MT"/>
              <a:cs typeface="Tw Cen MT"/>
            </a:endParaRPr>
          </a:p>
          <a:p>
            <a:pPr marL="355600" marR="875665" indent="-342900">
              <a:lnSpc>
                <a:spcPct val="100000"/>
              </a:lnSpc>
              <a:spcBef>
                <a:spcPts val="675"/>
              </a:spcBef>
              <a:buClr>
                <a:srgbClr val="003399"/>
              </a:buClr>
              <a:buSzPct val="108928"/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Build</a:t>
            </a:r>
            <a:r>
              <a:rPr sz="28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upon</a:t>
            </a:r>
            <a:r>
              <a:rPr sz="2800" spc="-7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successful</a:t>
            </a:r>
            <a:r>
              <a:rPr sz="28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decarbonization</a:t>
            </a:r>
            <a:r>
              <a:rPr sz="2800" spc="-6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efforts</a:t>
            </a:r>
            <a:r>
              <a:rPr sz="2800" spc="-5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25" dirty="0">
                <a:solidFill>
                  <a:srgbClr val="001F5B"/>
                </a:solidFill>
                <a:latin typeface="Tw Cen MT"/>
                <a:cs typeface="Tw Cen MT"/>
              </a:rPr>
              <a:t>by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exploring</a:t>
            </a:r>
            <a:r>
              <a:rPr sz="2800" spc="-12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innovative</a:t>
            </a:r>
            <a:r>
              <a:rPr sz="2800" spc="-11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programs</a:t>
            </a:r>
            <a:r>
              <a:rPr sz="2800" spc="-114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and</a:t>
            </a:r>
            <a:r>
              <a:rPr sz="2800" spc="-114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supporting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ongoing</a:t>
            </a:r>
            <a:r>
              <a:rPr sz="2800" spc="-7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work</a:t>
            </a:r>
            <a:r>
              <a:rPr sz="2800" spc="-7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by</a:t>
            </a:r>
            <a:r>
              <a:rPr sz="28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2800" spc="-6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Board.</a:t>
            </a:r>
            <a:endParaRPr sz="2800" dirty="0">
              <a:latin typeface="Tw Cen MT"/>
              <a:cs typeface="Tw Cen MT"/>
            </a:endParaRPr>
          </a:p>
          <a:p>
            <a:pPr marL="354965" indent="-342265">
              <a:lnSpc>
                <a:spcPct val="100000"/>
              </a:lnSpc>
              <a:spcBef>
                <a:spcPts val="675"/>
              </a:spcBef>
              <a:buClr>
                <a:srgbClr val="003399"/>
              </a:buClr>
              <a:buSzPct val="108928"/>
              <a:buFont typeface="Arial"/>
              <a:buChar char="•"/>
              <a:tabLst>
                <a:tab pos="354965" algn="l"/>
              </a:tabLst>
            </a:pP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Maintain</a:t>
            </a:r>
            <a:r>
              <a:rPr sz="2800" spc="-8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progress</a:t>
            </a:r>
            <a:r>
              <a:rPr sz="2800" spc="-8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towards</a:t>
            </a:r>
            <a:r>
              <a:rPr sz="2800" spc="-8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the</a:t>
            </a:r>
            <a:r>
              <a:rPr sz="2800" spc="-9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State’s</a:t>
            </a:r>
            <a:r>
              <a:rPr sz="2800" spc="-80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dirty="0">
                <a:solidFill>
                  <a:srgbClr val="001F5B"/>
                </a:solidFill>
                <a:latin typeface="Tw Cen MT"/>
                <a:cs typeface="Tw Cen MT"/>
              </a:rPr>
              <a:t>clean</a:t>
            </a:r>
            <a:r>
              <a:rPr sz="2800" spc="-95" dirty="0">
                <a:solidFill>
                  <a:srgbClr val="001F5B"/>
                </a:solidFill>
                <a:latin typeface="Tw Cen MT"/>
                <a:cs typeface="Tw Cen MT"/>
              </a:rPr>
              <a:t> 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energy</a:t>
            </a:r>
            <a:endParaRPr sz="2800" dirty="0">
              <a:latin typeface="Tw Cen MT"/>
              <a:cs typeface="Tw Cen MT"/>
            </a:endParaRPr>
          </a:p>
          <a:p>
            <a:pPr marL="355600">
              <a:lnSpc>
                <a:spcPct val="100000"/>
              </a:lnSpc>
            </a:pPr>
            <a:r>
              <a:rPr lang="en-US" sz="2800" spc="-10" dirty="0">
                <a:solidFill>
                  <a:srgbClr val="001F5B"/>
                </a:solidFill>
                <a:latin typeface="Tw Cen MT"/>
                <a:cs typeface="Tw Cen MT"/>
              </a:rPr>
              <a:t>g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oals</a:t>
            </a:r>
            <a:r>
              <a:rPr lang="en-US" sz="2800" spc="-10" dirty="0">
                <a:solidFill>
                  <a:srgbClr val="001F5B"/>
                </a:solidFill>
                <a:latin typeface="Tw Cen MT"/>
                <a:cs typeface="Tw Cen MT"/>
              </a:rPr>
              <a:t>, including providing additional financial relief to qualified ratepayers through energy bill assistance</a:t>
            </a:r>
            <a:r>
              <a:rPr sz="2800" spc="-10" dirty="0">
                <a:solidFill>
                  <a:srgbClr val="001F5B"/>
                </a:solidFill>
                <a:latin typeface="Tw Cen MT"/>
                <a:cs typeface="Tw Cen MT"/>
              </a:rPr>
              <a:t>.</a:t>
            </a:r>
            <a:endParaRPr sz="2800" dirty="0">
              <a:latin typeface="Tw Cen MT"/>
              <a:cs typeface="Tw Cen M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A5604DC-944F-8B99-B076-2F921D7C4FA5}"/>
              </a:ext>
            </a:extLst>
          </p:cNvPr>
          <p:cNvSpPr/>
          <p:nvPr/>
        </p:nvSpPr>
        <p:spPr>
          <a:xfrm>
            <a:off x="76200" y="6248400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95656"/>
            <a:ext cx="9143999" cy="1609344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14300" y="6475474"/>
            <a:ext cx="669290" cy="311150"/>
            <a:chOff x="114300" y="6475474"/>
            <a:chExt cx="669290" cy="31115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" y="6475474"/>
              <a:ext cx="312420" cy="31089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0915" y="6475474"/>
              <a:ext cx="312420" cy="310896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630804" y="645922"/>
            <a:ext cx="4646930" cy="604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2384" marR="5080" indent="-20320">
              <a:lnSpc>
                <a:spcPct val="100000"/>
              </a:lnSpc>
              <a:spcBef>
                <a:spcPts val="95"/>
              </a:spcBef>
            </a:pPr>
            <a:r>
              <a:rPr sz="1900" spc="-20" dirty="0"/>
              <a:t>True-</a:t>
            </a:r>
            <a:r>
              <a:rPr sz="1900" dirty="0"/>
              <a:t>Up</a:t>
            </a:r>
            <a:r>
              <a:rPr sz="1900" spc="-35" dirty="0"/>
              <a:t> </a:t>
            </a:r>
            <a:r>
              <a:rPr sz="1900" dirty="0"/>
              <a:t>Calculations</a:t>
            </a:r>
            <a:r>
              <a:rPr sz="1900" spc="-20" dirty="0"/>
              <a:t> </a:t>
            </a:r>
            <a:r>
              <a:rPr sz="1900" dirty="0"/>
              <a:t>(Derivation</a:t>
            </a:r>
            <a:r>
              <a:rPr sz="1900" spc="-50" dirty="0"/>
              <a:t> </a:t>
            </a:r>
            <a:r>
              <a:rPr sz="1900" spc="-25" dirty="0"/>
              <a:t>of </a:t>
            </a:r>
            <a:r>
              <a:rPr sz="1900" dirty="0"/>
              <a:t>Additional</a:t>
            </a:r>
            <a:r>
              <a:rPr sz="1900" spc="10" dirty="0"/>
              <a:t> </a:t>
            </a:r>
            <a:r>
              <a:rPr sz="1900" dirty="0"/>
              <a:t>Carryforward)</a:t>
            </a:r>
            <a:r>
              <a:rPr sz="1900" spc="5" dirty="0"/>
              <a:t> </a:t>
            </a:r>
            <a:r>
              <a:rPr sz="1900" dirty="0"/>
              <a:t>(In</a:t>
            </a:r>
            <a:r>
              <a:rPr sz="1900" spc="10" dirty="0"/>
              <a:t> </a:t>
            </a:r>
            <a:r>
              <a:rPr sz="1900" spc="-25" dirty="0"/>
              <a:t>$)</a:t>
            </a:r>
            <a:endParaRPr sz="1900"/>
          </a:p>
        </p:txBody>
      </p:sp>
      <p:sp>
        <p:nvSpPr>
          <p:cNvPr id="7" name="object 7"/>
          <p:cNvSpPr/>
          <p:nvPr/>
        </p:nvSpPr>
        <p:spPr>
          <a:xfrm>
            <a:off x="8458200" y="3276600"/>
            <a:ext cx="76200" cy="76200"/>
          </a:xfrm>
          <a:custGeom>
            <a:avLst/>
            <a:gdLst/>
            <a:ahLst/>
            <a:cxnLst/>
            <a:rect l="l" t="t" r="r" b="b"/>
            <a:pathLst>
              <a:path w="76200" h="76200">
                <a:moveTo>
                  <a:pt x="76200" y="0"/>
                </a:moveTo>
                <a:lnTo>
                  <a:pt x="0" y="76200"/>
                </a:lnTo>
              </a:path>
            </a:pathLst>
          </a:custGeom>
          <a:ln w="9525">
            <a:solidFill>
              <a:srgbClr val="BEDCF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2662237" y="3195637"/>
            <a:ext cx="3433763" cy="842963"/>
            <a:chOff x="2662237" y="3195637"/>
            <a:chExt cx="3433763" cy="842963"/>
          </a:xfrm>
        </p:grpSpPr>
        <p:sp>
          <p:nvSpPr>
            <p:cNvPr id="9" name="object 9"/>
            <p:cNvSpPr/>
            <p:nvPr/>
          </p:nvSpPr>
          <p:spPr>
            <a:xfrm>
              <a:off x="2662237" y="3195637"/>
              <a:ext cx="9525" cy="9525"/>
            </a:xfrm>
            <a:custGeom>
              <a:avLst/>
              <a:gdLst/>
              <a:ahLst/>
              <a:cxnLst/>
              <a:rect l="l" t="t" r="r" b="b"/>
              <a:pathLst>
                <a:path w="9525" h="9525">
                  <a:moveTo>
                    <a:pt x="0" y="4762"/>
                  </a:moveTo>
                  <a:lnTo>
                    <a:pt x="1394" y="1394"/>
                  </a:lnTo>
                  <a:lnTo>
                    <a:pt x="4762" y="0"/>
                  </a:lnTo>
                  <a:lnTo>
                    <a:pt x="8130" y="1394"/>
                  </a:lnTo>
                  <a:lnTo>
                    <a:pt x="9525" y="4762"/>
                  </a:lnTo>
                  <a:lnTo>
                    <a:pt x="8130" y="8130"/>
                  </a:lnTo>
                  <a:lnTo>
                    <a:pt x="4762" y="9525"/>
                  </a:lnTo>
                  <a:lnTo>
                    <a:pt x="1394" y="8130"/>
                  </a:lnTo>
                  <a:lnTo>
                    <a:pt x="0" y="4762"/>
                  </a:lnTo>
                  <a:close/>
                </a:path>
              </a:pathLst>
            </a:custGeom>
            <a:solidFill>
              <a:srgbClr val="BEDCF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096000" y="3962400"/>
              <a:ext cx="0" cy="76200"/>
            </a:xfrm>
            <a:custGeom>
              <a:avLst/>
              <a:gdLst/>
              <a:ahLst/>
              <a:cxnLst/>
              <a:rect l="l" t="t" r="r" b="b"/>
              <a:pathLst>
                <a:path h="76200">
                  <a:moveTo>
                    <a:pt x="0" y="76200"/>
                  </a:moveTo>
                  <a:lnTo>
                    <a:pt x="0" y="0"/>
                  </a:lnTo>
                </a:path>
              </a:pathLst>
            </a:custGeom>
            <a:ln w="9525">
              <a:solidFill>
                <a:srgbClr val="BEDCF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802638" y="6584391"/>
            <a:ext cx="537464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**Numbers</a:t>
            </a:r>
            <a:r>
              <a:rPr sz="9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presented</a:t>
            </a:r>
            <a:r>
              <a:rPr sz="900" spc="-4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in</a:t>
            </a:r>
            <a:r>
              <a:rPr sz="9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the</a:t>
            </a:r>
            <a:r>
              <a:rPr sz="9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above</a:t>
            </a:r>
            <a:r>
              <a:rPr sz="9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two</a:t>
            </a:r>
            <a:r>
              <a:rPr sz="9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tables</a:t>
            </a:r>
            <a:r>
              <a:rPr sz="9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may</a:t>
            </a:r>
            <a:r>
              <a:rPr sz="9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not</a:t>
            </a:r>
            <a:r>
              <a:rPr sz="9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add</a:t>
            </a:r>
            <a:r>
              <a:rPr sz="9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up</a:t>
            </a:r>
            <a:r>
              <a:rPr sz="9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precisely</a:t>
            </a:r>
            <a:r>
              <a:rPr sz="900" spc="-50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to</a:t>
            </a:r>
            <a:r>
              <a:rPr sz="900" spc="-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totals</a:t>
            </a:r>
            <a:r>
              <a:rPr sz="9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provided</a:t>
            </a:r>
            <a:r>
              <a:rPr sz="900" spc="-2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due</a:t>
            </a:r>
            <a:r>
              <a:rPr sz="9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4D4D4D"/>
                </a:solidFill>
                <a:latin typeface="Arial"/>
                <a:cs typeface="Arial"/>
              </a:rPr>
              <a:t>to</a:t>
            </a:r>
            <a:r>
              <a:rPr sz="900" spc="-15" dirty="0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4D4D4D"/>
                </a:solidFill>
                <a:latin typeface="Arial"/>
                <a:cs typeface="Arial"/>
              </a:rPr>
              <a:t>rounding.</a:t>
            </a:r>
            <a:endParaRPr sz="900">
              <a:latin typeface="Arial"/>
              <a:cs typeface="Arial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D4A2468-BB87-F3B5-BF57-42857E518B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948" y="4530310"/>
            <a:ext cx="8414123" cy="14645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0012E25-1D6B-CF74-5C9B-0AF3C94662A7}"/>
              </a:ext>
            </a:extLst>
          </p:cNvPr>
          <p:cNvSpPr/>
          <p:nvPr/>
        </p:nvSpPr>
        <p:spPr>
          <a:xfrm>
            <a:off x="22844" y="6238975"/>
            <a:ext cx="10668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DC34C2C-602C-5B85-ACBD-E7D601F6BF0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193" y="1667008"/>
            <a:ext cx="8763001" cy="278525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0629" y="645922"/>
            <a:ext cx="7300848" cy="484620"/>
          </a:xfrm>
          <a:prstGeom prst="rect">
            <a:avLst/>
          </a:prstGeom>
        </p:spPr>
        <p:txBody>
          <a:bodyPr vert="horz" wrap="square" lIns="0" tIns="144653" rIns="0" bIns="0" rtlCol="0" anchor="t">
            <a:spAutoFit/>
          </a:bodyPr>
          <a:lstStyle/>
          <a:p>
            <a:pPr marL="118046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Proposed </a:t>
            </a:r>
            <a:r>
              <a:rPr lang="en-US" sz="2200" dirty="0"/>
              <a:t>FY25</a:t>
            </a:r>
            <a:r>
              <a:rPr sz="2200" dirty="0"/>
              <a:t> </a:t>
            </a:r>
            <a:r>
              <a:rPr sz="2200" spc="-20" dirty="0"/>
              <a:t>True-</a:t>
            </a:r>
            <a:r>
              <a:rPr sz="2200" dirty="0"/>
              <a:t>Up</a:t>
            </a:r>
            <a:r>
              <a:rPr sz="2200" spc="15" dirty="0"/>
              <a:t> </a:t>
            </a:r>
            <a:r>
              <a:rPr sz="2200" dirty="0"/>
              <a:t>Budget (In</a:t>
            </a:r>
            <a:r>
              <a:rPr sz="2200" spc="-5" dirty="0"/>
              <a:t> </a:t>
            </a:r>
            <a:r>
              <a:rPr sz="2200" spc="-25" dirty="0"/>
              <a:t>$)</a:t>
            </a:r>
            <a:endParaRPr sz="2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1D63E30-2741-81AB-B7E5-E4BA6AC85E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676400"/>
            <a:ext cx="7696200" cy="506292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6EB404-3D39-7A05-CCD1-97BD4551AD75}"/>
              </a:ext>
            </a:extLst>
          </p:cNvPr>
          <p:cNvSpPr/>
          <p:nvPr/>
        </p:nvSpPr>
        <p:spPr>
          <a:xfrm>
            <a:off x="76200" y="6248400"/>
            <a:ext cx="838200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0629" y="645922"/>
            <a:ext cx="7300848" cy="407676"/>
          </a:xfrm>
          <a:prstGeom prst="rect">
            <a:avLst/>
          </a:prstGeom>
        </p:spPr>
        <p:txBody>
          <a:bodyPr vert="horz" wrap="square" lIns="0" tIns="68453" rIns="0" bIns="0" rtlCol="0" anchor="t">
            <a:spAutoFit/>
          </a:bodyPr>
          <a:lstStyle/>
          <a:p>
            <a:pPr marL="1064895">
              <a:lnSpc>
                <a:spcPct val="100000"/>
              </a:lnSpc>
              <a:spcBef>
                <a:spcPts val="95"/>
              </a:spcBef>
            </a:pPr>
            <a:r>
              <a:rPr sz="2200" dirty="0"/>
              <a:t>Proposed</a:t>
            </a:r>
            <a:r>
              <a:rPr sz="2200" spc="5" dirty="0"/>
              <a:t> </a:t>
            </a:r>
            <a:r>
              <a:rPr lang="en-US" sz="2200" dirty="0"/>
              <a:t>FY25</a:t>
            </a:r>
            <a:r>
              <a:rPr sz="2200" dirty="0"/>
              <a:t> </a:t>
            </a:r>
            <a:r>
              <a:rPr sz="2200" spc="-20" dirty="0"/>
              <a:t>True-</a:t>
            </a:r>
            <a:r>
              <a:rPr sz="2200" dirty="0"/>
              <a:t>Up</a:t>
            </a:r>
            <a:r>
              <a:rPr sz="2200" spc="20" dirty="0"/>
              <a:t> </a:t>
            </a:r>
            <a:r>
              <a:rPr sz="2200" dirty="0"/>
              <a:t>Budget </a:t>
            </a:r>
            <a:r>
              <a:rPr sz="2200" spc="-10" dirty="0"/>
              <a:t>(Cont.)</a:t>
            </a:r>
            <a:endParaRPr sz="22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44F652-162A-DB4A-4D32-FA0DAA1DB2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3223"/>
          <a:stretch/>
        </p:blipFill>
        <p:spPr>
          <a:xfrm>
            <a:off x="103266" y="1752600"/>
            <a:ext cx="8937468" cy="38742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EA84BE-4964-A6B5-B423-0F19166945DC}"/>
              </a:ext>
            </a:extLst>
          </p:cNvPr>
          <p:cNvSpPr txBox="1"/>
          <p:nvPr/>
        </p:nvSpPr>
        <p:spPr>
          <a:xfrm>
            <a:off x="277734" y="5715000"/>
            <a:ext cx="87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*Other revenue includes interest earnings from the Clean Energy Fund</a:t>
            </a:r>
          </a:p>
          <a:p>
            <a:r>
              <a:rPr lang="en-US" sz="900" dirty="0"/>
              <a:t>**Numbers presented in the above table may not add up precisely to totals provided due to rounding</a:t>
            </a:r>
          </a:p>
          <a:p>
            <a:r>
              <a:rPr lang="en-US" sz="900" dirty="0"/>
              <a:t>***Due to the time-sensitive nature of these changes as they relate to program continuity, the figures in red text are authorized Staff-approved changes that will occur before the True Up budget is approved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F93836-C314-3DDF-29F3-45D468260F91}"/>
              </a:ext>
            </a:extLst>
          </p:cNvPr>
          <p:cNvSpPr/>
          <p:nvPr/>
        </p:nvSpPr>
        <p:spPr>
          <a:xfrm>
            <a:off x="103266" y="6390755"/>
            <a:ext cx="685800" cy="408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1F5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1257</Words>
  <Application>Microsoft Office PowerPoint</Application>
  <PresentationFormat>On-screen Show (4:3)</PresentationFormat>
  <Paragraphs>245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Black</vt:lpstr>
      <vt:lpstr>Calibri</vt:lpstr>
      <vt:lpstr>Times New Roman</vt:lpstr>
      <vt:lpstr>Tw Cen MT</vt:lpstr>
      <vt:lpstr>Wingdings</vt:lpstr>
      <vt:lpstr>Office Theme</vt:lpstr>
      <vt:lpstr>NJCEP Proposed Fiscal Year 2025 True-Up Budget, Revised Budget and Program Changes</vt:lpstr>
      <vt:lpstr>Agenda</vt:lpstr>
      <vt:lpstr>Meeting Logistics</vt:lpstr>
      <vt:lpstr>Documents for Review</vt:lpstr>
      <vt:lpstr>Background</vt:lpstr>
      <vt:lpstr>Staff Recommendations</vt:lpstr>
      <vt:lpstr>True-Up Calculations (Derivation of Additional Carryforward) (In $)</vt:lpstr>
      <vt:lpstr>Proposed FY25 True-Up Budget (In $)</vt:lpstr>
      <vt:lpstr>Proposed FY25 True-Up Budget (Cont.)</vt:lpstr>
      <vt:lpstr>Reallocations and Rationale</vt:lpstr>
      <vt:lpstr>Reallocations and Rationale</vt:lpstr>
      <vt:lpstr>Reallocations and Rationale</vt:lpstr>
      <vt:lpstr>DCE Compliance Filing</vt:lpstr>
      <vt:lpstr>DCE Compliance Filing (cont.)</vt:lpstr>
      <vt:lpstr>Charge Up New Jersey Compliance Filing</vt:lpstr>
      <vt:lpstr>Comfort Partners Compliance Filing</vt:lpstr>
      <vt:lpstr>Comprehensive Resource Analysis</vt:lpstr>
      <vt:lpstr>BPU and DPMC Designated Project List</vt:lpstr>
      <vt:lpstr>Process &amp; Schedule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Falzone, Isabella [BPU]</cp:lastModifiedBy>
  <cp:revision>37</cp:revision>
  <dcterms:created xsi:type="dcterms:W3CDTF">2025-03-21T20:20:32Z</dcterms:created>
  <dcterms:modified xsi:type="dcterms:W3CDTF">2025-03-26T14:35:13Z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2025-03-21T00:00:00Z</vt:filetime>
  </property>
  <property fmtid="{D5CDD505-2E9C-101B-9397-08002B2CF9AE}" pid="3" name="Creator">
    <vt:lpwstr>PDFium</vt:lpwstr>
  </property>
  <property fmtid="{D5CDD505-2E9C-101B-9397-08002B2CF9AE}" pid="4" name="Producer">
    <vt:lpwstr>PDFium</vt:lpwstr>
  </property>
  <property fmtid="{D5CDD505-2E9C-101B-9397-08002B2CF9AE}" pid="5" name="LastSaved">
    <vt:filetime>2025-03-21T00:00:00Z</vt:filetime>
  </property>
</Properties>
</file>