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772400" cy="10058400"/>
  <p:notesSz cx="6858000" cy="9144000"/>
  <p:embeddedFontLst>
    <p:embeddedFont>
      <p:font typeface="Aileron" panose="020B0604020202020204" charset="0"/>
      <p:regular r:id="rId3"/>
    </p:embeddedFont>
    <p:embeddedFont>
      <p:font typeface="Aileron Bold" panose="020B0604020202020204" charset="0"/>
      <p:regular r:id="rId4"/>
    </p:embeddedFont>
    <p:embeddedFont>
      <p:font typeface="Poppins" panose="00000500000000000000" pitchFamily="2" charset="0"/>
      <p:regular r:id="rId5"/>
      <p:bold r:id="rId6"/>
      <p:italic r:id="rId7"/>
      <p:boldItalic r:id="rId8"/>
    </p:embeddedFont>
    <p:embeddedFont>
      <p:font typeface="Poppins Bold" panose="00000800000000000000" charset="0"/>
      <p:regular r:id="rId9"/>
      <p:bold r:id="rId10"/>
    </p:embeddedFont>
    <p:embeddedFont>
      <p:font typeface="TT Commons Pro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0" d="100"/>
          <a:sy n="100" d="100"/>
        </p:scale>
        <p:origin x="2268" y="-11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EED485CD-2D4C-1B8B-DF43-ADF2DE28C51B}"/>
              </a:ext>
            </a:extLst>
          </p:cNvPr>
          <p:cNvSpPr txBox="1"/>
          <p:nvPr/>
        </p:nvSpPr>
        <p:spPr>
          <a:xfrm>
            <a:off x="-36171" y="8977960"/>
            <a:ext cx="7969413" cy="111413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D5C08F-D24A-4629-795A-99D70D32A04B}"/>
              </a:ext>
            </a:extLst>
          </p:cNvPr>
          <p:cNvSpPr txBox="1"/>
          <p:nvPr/>
        </p:nvSpPr>
        <p:spPr>
          <a:xfrm>
            <a:off x="-13303" y="-12428"/>
            <a:ext cx="7799003" cy="840456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AutoShape 2"/>
          <p:cNvSpPr/>
          <p:nvPr/>
        </p:nvSpPr>
        <p:spPr>
          <a:xfrm>
            <a:off x="4017872" y="14478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/>
          <p:cNvSpPr/>
          <p:nvPr/>
        </p:nvSpPr>
        <p:spPr>
          <a:xfrm>
            <a:off x="4002427" y="19050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4002429" y="3715917"/>
            <a:ext cx="2886211" cy="2581184"/>
            <a:chOff x="0" y="0"/>
            <a:chExt cx="1099509" cy="98330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63621" y="3715917"/>
            <a:ext cx="2886211" cy="2581184"/>
            <a:chOff x="0" y="0"/>
            <a:chExt cx="1099509" cy="98330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63621" y="6467352"/>
            <a:ext cx="2886211" cy="1437516"/>
            <a:chOff x="0" y="0"/>
            <a:chExt cx="1099509" cy="54762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002429" y="6467352"/>
            <a:ext cx="2886211" cy="1437516"/>
            <a:chOff x="0" y="0"/>
            <a:chExt cx="1099509" cy="54762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3948536" y="3653193"/>
            <a:ext cx="2886211" cy="2581184"/>
            <a:chOff x="0" y="0"/>
            <a:chExt cx="1099509" cy="983308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919870" y="3615904"/>
            <a:ext cx="2886211" cy="2581184"/>
            <a:chOff x="0" y="0"/>
            <a:chExt cx="1099509" cy="98330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909728" y="6434713"/>
            <a:ext cx="2886211" cy="1437516"/>
            <a:chOff x="0" y="0"/>
            <a:chExt cx="1099509" cy="547625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3948536" y="6404628"/>
            <a:ext cx="2886211" cy="1437516"/>
            <a:chOff x="0" y="0"/>
            <a:chExt cx="1099509" cy="54762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sp>
        <p:nvSpPr>
          <p:cNvPr id="35" name="AutoShape 35"/>
          <p:cNvSpPr/>
          <p:nvPr/>
        </p:nvSpPr>
        <p:spPr>
          <a:xfrm>
            <a:off x="3948536" y="8016875"/>
            <a:ext cx="288621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" name="AutoShape 36"/>
          <p:cNvSpPr/>
          <p:nvPr/>
        </p:nvSpPr>
        <p:spPr>
          <a:xfrm flipV="1">
            <a:off x="2716866" y="2498242"/>
            <a:ext cx="411788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39"/>
          <p:cNvGrpSpPr/>
          <p:nvPr/>
        </p:nvGrpSpPr>
        <p:grpSpPr>
          <a:xfrm>
            <a:off x="855834" y="3837802"/>
            <a:ext cx="107787" cy="192301"/>
            <a:chOff x="0" y="0"/>
            <a:chExt cx="41062" cy="73257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3894642" y="3837802"/>
            <a:ext cx="107787" cy="192301"/>
            <a:chOff x="0" y="0"/>
            <a:chExt cx="41062" cy="73257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855834" y="6530076"/>
            <a:ext cx="107787" cy="192301"/>
            <a:chOff x="0" y="0"/>
            <a:chExt cx="41062" cy="73257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3894642" y="6530076"/>
            <a:ext cx="107787" cy="192301"/>
            <a:chOff x="0" y="0"/>
            <a:chExt cx="41062" cy="73257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3832306" y="8176300"/>
            <a:ext cx="107787" cy="192301"/>
            <a:chOff x="0" y="0"/>
            <a:chExt cx="41062" cy="73257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sp>
        <p:nvSpPr>
          <p:cNvPr id="56" name="TextBox 56"/>
          <p:cNvSpPr txBox="1"/>
          <p:nvPr/>
        </p:nvSpPr>
        <p:spPr>
          <a:xfrm>
            <a:off x="909728" y="2766379"/>
            <a:ext cx="5925019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Generated $14,165,153 in annual energy savings 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Reduction of 1,705 MTE of CO</a:t>
            </a:r>
            <a:r>
              <a:rPr lang="en-US" sz="1200" baseline="-25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emissions</a:t>
            </a:r>
          </a:p>
          <a:p>
            <a:pPr marL="319710" lvl="1" indent="-159855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Projected Saving: $18,559,314 total annual savings /20-year term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endParaRPr lang="en-US" sz="1050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1241"/>
              </a:lnSpc>
            </a:pPr>
            <a:r>
              <a:rPr lang="en-US" sz="1034" dirty="0">
                <a:solidFill>
                  <a:srgbClr val="FFFFFF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4134624" y="4339861"/>
            <a:ext cx="25562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LED Lighting Retrofit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81499" y="4136828"/>
            <a:ext cx="2497158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Cost : $12,294,803 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134624" y="4625145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Building Envelope Weatherization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054539" y="4417520"/>
            <a:ext cx="2506179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Term/Payback : 20 years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134623" y="4949766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HVAC Upgrades/Replacements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081499" y="4729375"/>
            <a:ext cx="244116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Type of Financing: Refunding Bond  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4116219" y="5291417"/>
            <a:ext cx="2681314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Energy Management System Replacement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073973" y="5321777"/>
            <a:ext cx="244116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Overall Savings: $ 18,559,314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9728" y="2395580"/>
            <a:ext cx="2268714" cy="1990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4"/>
              </a:lnSpc>
            </a:pPr>
            <a:r>
              <a:rPr lang="en-US" sz="1693" spc="-84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Project Overview: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127465" y="3856852"/>
            <a:ext cx="2268714" cy="350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69"/>
              </a:lnSpc>
            </a:pPr>
            <a:r>
              <a:rPr lang="en-US" sz="1317" spc="-65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Energy Conservation Measures (ECMs) Installed: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88657" y="3885427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Financing Profile: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098453" y="6822595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5,422,532 kWh saved.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098453" y="7109364"/>
            <a:ext cx="242517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4,848,769 pounds of greenhouse gas emissions reduced.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88657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Building Profile: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127465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Performance Metrics: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4043998" y="8206615"/>
            <a:ext cx="3118802" cy="1411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Energy Service Company Contact Information</a:t>
            </a:r>
            <a:r>
              <a:rPr lang="en-US" sz="1128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: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038000" y="8450775"/>
            <a:ext cx="2604106" cy="12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3"/>
              </a:lnSpc>
            </a:pP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Project Manager: Caroline Jackson  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88657" y="6815390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Number of Buildings:  10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088657" y="7046149"/>
            <a:ext cx="2477713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Square Footage:  965,032 sq ft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4098453" y="7478431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17,455 </a:t>
            </a:r>
            <a:r>
              <a:rPr lang="en-US" sz="1034" dirty="0" err="1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therms</a:t>
            </a: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saved.  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1088657" y="5026710"/>
            <a:ext cx="244116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Applied Incentives : $ 594,494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14" name="TextBox 69"/>
          <p:cNvSpPr txBox="1"/>
          <p:nvPr/>
        </p:nvSpPr>
        <p:spPr>
          <a:xfrm>
            <a:off x="3948535" y="1618376"/>
            <a:ext cx="2199377" cy="1463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Date:  January 10, 2025</a:t>
            </a:r>
          </a:p>
        </p:txBody>
      </p:sp>
      <p:sp>
        <p:nvSpPr>
          <p:cNvPr id="15" name="TextBox 69">
            <a:extLst>
              <a:ext uri="{FF2B5EF4-FFF2-40B4-BE49-F238E27FC236}">
                <a16:creationId xmlns:a16="http://schemas.microsoft.com/office/drawing/2014/main" id="{CDA42DBA-4013-5617-E24A-370D317C42C5}"/>
              </a:ext>
            </a:extLst>
          </p:cNvPr>
          <p:cNvSpPr txBox="1"/>
          <p:nvPr/>
        </p:nvSpPr>
        <p:spPr>
          <a:xfrm>
            <a:off x="3962893" y="2053190"/>
            <a:ext cx="2720849" cy="1463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Type: ESCO Model- Honeywell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5A8903F-79A1-5A06-D6B7-A217076F7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03" y="66251"/>
            <a:ext cx="4590686" cy="585267"/>
          </a:xfrm>
          <a:prstGeom prst="rect">
            <a:avLst/>
          </a:prstGeom>
        </p:spPr>
      </p:pic>
      <p:sp>
        <p:nvSpPr>
          <p:cNvPr id="85" name="Freeform 85"/>
          <p:cNvSpPr/>
          <p:nvPr/>
        </p:nvSpPr>
        <p:spPr>
          <a:xfrm>
            <a:off x="6297830" y="-120560"/>
            <a:ext cx="1056504" cy="1036414"/>
          </a:xfrm>
          <a:custGeom>
            <a:avLst/>
            <a:gdLst/>
            <a:ahLst/>
            <a:cxnLst/>
            <a:rect l="l" t="t" r="r" b="b"/>
            <a:pathLst>
              <a:path w="1056504" h="1036414">
                <a:moveTo>
                  <a:pt x="0" y="0"/>
                </a:moveTo>
                <a:lnTo>
                  <a:pt x="1056504" y="0"/>
                </a:lnTo>
                <a:lnTo>
                  <a:pt x="1056504" y="1036414"/>
                </a:lnTo>
                <a:lnTo>
                  <a:pt x="0" y="10364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4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78573A6A-237B-8690-969E-205010AB454C}"/>
              </a:ext>
            </a:extLst>
          </p:cNvPr>
          <p:cNvSpPr txBox="1"/>
          <p:nvPr/>
        </p:nvSpPr>
        <p:spPr>
          <a:xfrm>
            <a:off x="3938574" y="938378"/>
            <a:ext cx="3672282" cy="388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10"/>
              </a:lnSpc>
            </a:pPr>
            <a:r>
              <a:rPr lang="en-US" sz="1200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MONROE TOWNSHIP BOARD OF EDUCATION</a:t>
            </a:r>
          </a:p>
          <a:p>
            <a:pPr algn="l">
              <a:lnSpc>
                <a:spcPts val="1510"/>
              </a:lnSpc>
            </a:pPr>
            <a:r>
              <a:rPr lang="en-US" sz="1200" dirty="0">
                <a:solidFill>
                  <a:schemeClr val="bg1"/>
                </a:solidFill>
                <a:latin typeface="Poppins" panose="00000500000000000000" pitchFamily="2" charset="0"/>
                <a:ea typeface="Poppins Bold"/>
                <a:cs typeface="Poppins" panose="00000500000000000000" pitchFamily="2" charset="0"/>
                <a:sym typeface="Poppins Bold"/>
              </a:rPr>
              <a:t>Monroe Township, NJ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D1C98A-6145-D0B7-0BEE-FE3F1D4A5C8F}"/>
              </a:ext>
            </a:extLst>
          </p:cNvPr>
          <p:cNvSpPr txBox="1"/>
          <p:nvPr/>
        </p:nvSpPr>
        <p:spPr>
          <a:xfrm>
            <a:off x="1011629" y="8124915"/>
            <a:ext cx="4036594" cy="233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Public Entity Contact </a:t>
            </a:r>
            <a:r>
              <a:rPr lang="en-US" sz="1100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Information</a:t>
            </a:r>
            <a:r>
              <a:rPr lang="en-US" sz="11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 :</a:t>
            </a:r>
            <a:endParaRPr lang="en-US" sz="1800" b="1" spc="-56" dirty="0">
              <a:solidFill>
                <a:srgbClr val="F8EF92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C604F18-9B69-3A73-7A2D-6DC9F51EBBD2}"/>
              </a:ext>
            </a:extLst>
          </p:cNvPr>
          <p:cNvSpPr txBox="1"/>
          <p:nvPr/>
        </p:nvSpPr>
        <p:spPr>
          <a:xfrm>
            <a:off x="53756" y="9054451"/>
            <a:ext cx="75571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ESIP PROJECT BRIEF</a:t>
            </a:r>
          </a:p>
        </p:txBody>
      </p:sp>
      <p:grpSp>
        <p:nvGrpSpPr>
          <p:cNvPr id="54" name="Group 23">
            <a:extLst>
              <a:ext uri="{FF2B5EF4-FFF2-40B4-BE49-F238E27FC236}">
                <a16:creationId xmlns:a16="http://schemas.microsoft.com/office/drawing/2014/main" id="{3479C9E9-3CCB-173F-255B-0E5D826F6564}"/>
              </a:ext>
            </a:extLst>
          </p:cNvPr>
          <p:cNvGrpSpPr/>
          <p:nvPr/>
        </p:nvGrpSpPr>
        <p:grpSpPr>
          <a:xfrm>
            <a:off x="418067" y="904899"/>
            <a:ext cx="2999788" cy="1353069"/>
            <a:chOff x="0" y="0"/>
            <a:chExt cx="1099509" cy="983308"/>
          </a:xfrm>
        </p:grpSpPr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AD05B199-834E-D753-9041-AEF05D825133}"/>
                </a:ext>
              </a:extLst>
            </p:cNvPr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Box 25">
              <a:extLst>
                <a:ext uri="{FF2B5EF4-FFF2-40B4-BE49-F238E27FC236}">
                  <a16:creationId xmlns:a16="http://schemas.microsoft.com/office/drawing/2014/main" id="{6EA67E5F-D55D-4316-7783-4B1785DB5B38}"/>
                </a:ext>
              </a:extLst>
            </p:cNvPr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3931DD0A-14B2-A2FF-5C9F-0FB3C12C1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938378"/>
            <a:ext cx="2900171" cy="1285472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7B216710-8F85-76C3-3443-3628BEC68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278" y="8123549"/>
            <a:ext cx="109738" cy="195089"/>
          </a:xfrm>
          <a:prstGeom prst="rect">
            <a:avLst/>
          </a:prstGeom>
        </p:spPr>
      </p:pic>
      <p:sp>
        <p:nvSpPr>
          <p:cNvPr id="78" name="TextBox 79">
            <a:extLst>
              <a:ext uri="{FF2B5EF4-FFF2-40B4-BE49-F238E27FC236}">
                <a16:creationId xmlns:a16="http://schemas.microsoft.com/office/drawing/2014/main" id="{6A743060-C73C-3EFA-2E21-638B715DE9C1}"/>
              </a:ext>
            </a:extLst>
          </p:cNvPr>
          <p:cNvSpPr txBox="1"/>
          <p:nvPr/>
        </p:nvSpPr>
        <p:spPr>
          <a:xfrm>
            <a:off x="1050780" y="8413366"/>
            <a:ext cx="2604106" cy="129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3"/>
              </a:lnSpc>
            </a:pPr>
            <a:r>
              <a:rPr lang="en-US" sz="14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  </a:t>
            </a: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Facilities Director: John Tague</a:t>
            </a:r>
          </a:p>
        </p:txBody>
      </p:sp>
      <p:sp>
        <p:nvSpPr>
          <p:cNvPr id="82" name="AutoShape 35">
            <a:extLst>
              <a:ext uri="{FF2B5EF4-FFF2-40B4-BE49-F238E27FC236}">
                <a16:creationId xmlns:a16="http://schemas.microsoft.com/office/drawing/2014/main" id="{3E160F06-8EA1-874F-6C26-F8412E24C4B0}"/>
              </a:ext>
            </a:extLst>
          </p:cNvPr>
          <p:cNvSpPr/>
          <p:nvPr/>
        </p:nvSpPr>
        <p:spPr>
          <a:xfrm>
            <a:off x="946095" y="8016875"/>
            <a:ext cx="288621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Box 79">
            <a:extLst>
              <a:ext uri="{FF2B5EF4-FFF2-40B4-BE49-F238E27FC236}">
                <a16:creationId xmlns:a16="http://schemas.microsoft.com/office/drawing/2014/main" id="{9DB7CB02-924A-1242-E853-E369B5C48EC2}"/>
              </a:ext>
            </a:extLst>
          </p:cNvPr>
          <p:cNvSpPr txBox="1"/>
          <p:nvPr/>
        </p:nvSpPr>
        <p:spPr>
          <a:xfrm>
            <a:off x="4038000" y="8653611"/>
            <a:ext cx="2604106" cy="12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3"/>
              </a:lnSpc>
            </a:pP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Caroline.Jackson@Honeywell.com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170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TT Commons Pro</vt:lpstr>
      <vt:lpstr>Calibri</vt:lpstr>
      <vt:lpstr>Aileron Bold</vt:lpstr>
      <vt:lpstr>Aileron</vt:lpstr>
      <vt:lpstr>Poppins</vt:lpstr>
      <vt:lpstr>Poppins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NJBPU ESIP Project Template</dc:title>
  <dc:creator>Rossi, Michelle</dc:creator>
  <cp:lastModifiedBy>Rossi, Michelle [BPU]</cp:lastModifiedBy>
  <cp:revision>17</cp:revision>
  <dcterms:created xsi:type="dcterms:W3CDTF">2006-08-16T00:00:00Z</dcterms:created>
  <dcterms:modified xsi:type="dcterms:W3CDTF">2025-05-06T13:15:49Z</dcterms:modified>
  <dc:identifier>DAGfwx0YvLc</dc:identifier>
</cp:coreProperties>
</file>