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7772400" cy="10058400"/>
  <p:notesSz cx="6858000" cy="9144000"/>
  <p:embeddedFontLst>
    <p:embeddedFont>
      <p:font typeface="Aileron" panose="020B0604020202020204" charset="0"/>
      <p:regular r:id="rId3"/>
    </p:embeddedFont>
    <p:embeddedFont>
      <p:font typeface="Aileron Bold" panose="020B0604020202020204" charset="0"/>
      <p:regular r:id="rId4"/>
    </p:embeddedFont>
    <p:embeddedFont>
      <p:font typeface="Poppins" panose="00000500000000000000" pitchFamily="2" charset="0"/>
      <p:regular r:id="rId5"/>
      <p:bold r:id="rId6"/>
      <p:italic r:id="rId7"/>
      <p:boldItalic r:id="rId8"/>
    </p:embeddedFont>
    <p:embeddedFont>
      <p:font typeface="Poppins Bold" panose="00000800000000000000" charset="0"/>
      <p:regular r:id="rId9"/>
      <p:bold r:id="rId10"/>
    </p:embeddedFont>
    <p:embeddedFont>
      <p:font typeface="TT Commons Pro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10" d="100"/>
          <a:sy n="110" d="100"/>
        </p:scale>
        <p:origin x="2034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ableStyles" Target="tableStyle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EED485CD-2D4C-1B8B-DF43-ADF2DE28C51B}"/>
              </a:ext>
            </a:extLst>
          </p:cNvPr>
          <p:cNvSpPr txBox="1"/>
          <p:nvPr/>
        </p:nvSpPr>
        <p:spPr>
          <a:xfrm>
            <a:off x="-36171" y="8977960"/>
            <a:ext cx="7969413" cy="111413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D5C08F-D24A-4629-795A-99D70D32A04B}"/>
              </a:ext>
            </a:extLst>
          </p:cNvPr>
          <p:cNvSpPr txBox="1"/>
          <p:nvPr/>
        </p:nvSpPr>
        <p:spPr>
          <a:xfrm>
            <a:off x="-13303" y="-12428"/>
            <a:ext cx="7799003" cy="840456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AutoShape 2"/>
          <p:cNvSpPr/>
          <p:nvPr/>
        </p:nvSpPr>
        <p:spPr>
          <a:xfrm>
            <a:off x="4017872" y="1447800"/>
            <a:ext cx="2816875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AutoShape 4"/>
          <p:cNvSpPr/>
          <p:nvPr/>
        </p:nvSpPr>
        <p:spPr>
          <a:xfrm>
            <a:off x="4002427" y="1905000"/>
            <a:ext cx="2816875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5"/>
          <p:cNvGrpSpPr/>
          <p:nvPr/>
        </p:nvGrpSpPr>
        <p:grpSpPr>
          <a:xfrm>
            <a:off x="4002429" y="3715917"/>
            <a:ext cx="2886211" cy="2581184"/>
            <a:chOff x="0" y="0"/>
            <a:chExt cx="1099509" cy="98330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963621" y="3715917"/>
            <a:ext cx="2886211" cy="2581184"/>
            <a:chOff x="0" y="0"/>
            <a:chExt cx="1099509" cy="98330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963621" y="6467352"/>
            <a:ext cx="2886211" cy="1437516"/>
            <a:chOff x="0" y="0"/>
            <a:chExt cx="1099509" cy="547625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4002429" y="6467352"/>
            <a:ext cx="2886211" cy="1437516"/>
            <a:chOff x="0" y="0"/>
            <a:chExt cx="1099509" cy="547625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D4D2CC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3896947" y="3521652"/>
            <a:ext cx="2905772" cy="2681197"/>
            <a:chOff x="-7452" y="-38100"/>
            <a:chExt cx="1106961" cy="1021408"/>
          </a:xfrm>
        </p:grpSpPr>
        <p:sp>
          <p:nvSpPr>
            <p:cNvPr id="21" name="Freeform 21"/>
            <p:cNvSpPr/>
            <p:nvPr/>
          </p:nvSpPr>
          <p:spPr>
            <a:xfrm>
              <a:off x="-7452" y="-126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864917" y="3648235"/>
            <a:ext cx="2886211" cy="2581184"/>
            <a:chOff x="0" y="0"/>
            <a:chExt cx="1099509" cy="983308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909727" y="6386999"/>
            <a:ext cx="2886211" cy="1437516"/>
            <a:chOff x="0" y="0"/>
            <a:chExt cx="1099509" cy="547625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3919839" y="6373752"/>
            <a:ext cx="2886211" cy="1437516"/>
            <a:chOff x="0" y="0"/>
            <a:chExt cx="1099509" cy="547625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099509" cy="547625"/>
            </a:xfrm>
            <a:custGeom>
              <a:avLst/>
              <a:gdLst/>
              <a:ahLst/>
              <a:cxnLst/>
              <a:rect l="l" t="t" r="r" b="b"/>
              <a:pathLst>
                <a:path w="1099509" h="547625">
                  <a:moveTo>
                    <a:pt x="0" y="0"/>
                  </a:moveTo>
                  <a:lnTo>
                    <a:pt x="1099509" y="0"/>
                  </a:lnTo>
                  <a:lnTo>
                    <a:pt x="1099509" y="547625"/>
                  </a:lnTo>
                  <a:lnTo>
                    <a:pt x="0" y="547625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1099509" cy="585725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sp>
        <p:nvSpPr>
          <p:cNvPr id="35" name="AutoShape 35"/>
          <p:cNvSpPr/>
          <p:nvPr/>
        </p:nvSpPr>
        <p:spPr>
          <a:xfrm>
            <a:off x="3948536" y="8016875"/>
            <a:ext cx="2886211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6" name="AutoShape 36"/>
          <p:cNvSpPr/>
          <p:nvPr/>
        </p:nvSpPr>
        <p:spPr>
          <a:xfrm flipV="1">
            <a:off x="2716866" y="2498242"/>
            <a:ext cx="4117881" cy="0"/>
          </a:xfrm>
          <a:prstGeom prst="line">
            <a:avLst/>
          </a:prstGeom>
          <a:ln w="9525" cap="flat">
            <a:solidFill>
              <a:srgbClr val="F8EF9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39"/>
          <p:cNvGrpSpPr/>
          <p:nvPr/>
        </p:nvGrpSpPr>
        <p:grpSpPr>
          <a:xfrm>
            <a:off x="855834" y="3837802"/>
            <a:ext cx="107787" cy="192301"/>
            <a:chOff x="0" y="0"/>
            <a:chExt cx="41062" cy="73257"/>
          </a:xfrm>
        </p:grpSpPr>
        <p:sp>
          <p:nvSpPr>
            <p:cNvPr id="40" name="Freeform 40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3872237" y="3837802"/>
            <a:ext cx="107787" cy="192301"/>
            <a:chOff x="0" y="0"/>
            <a:chExt cx="41062" cy="73257"/>
          </a:xfrm>
        </p:grpSpPr>
        <p:sp>
          <p:nvSpPr>
            <p:cNvPr id="43" name="Freeform 43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 dirty="0"/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855834" y="6530076"/>
            <a:ext cx="107787" cy="192301"/>
            <a:chOff x="0" y="0"/>
            <a:chExt cx="41062" cy="73257"/>
          </a:xfrm>
        </p:grpSpPr>
        <p:sp>
          <p:nvSpPr>
            <p:cNvPr id="46" name="Freeform 46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48" name="Group 48"/>
          <p:cNvGrpSpPr/>
          <p:nvPr/>
        </p:nvGrpSpPr>
        <p:grpSpPr>
          <a:xfrm>
            <a:off x="3894642" y="6530076"/>
            <a:ext cx="107787" cy="192301"/>
            <a:chOff x="0" y="0"/>
            <a:chExt cx="41062" cy="73257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3832306" y="8176300"/>
            <a:ext cx="107787" cy="192301"/>
            <a:chOff x="0" y="0"/>
            <a:chExt cx="41062" cy="73257"/>
          </a:xfrm>
        </p:grpSpPr>
        <p:sp>
          <p:nvSpPr>
            <p:cNvPr id="52" name="Freeform 52"/>
            <p:cNvSpPr/>
            <p:nvPr/>
          </p:nvSpPr>
          <p:spPr>
            <a:xfrm>
              <a:off x="0" y="0"/>
              <a:ext cx="41062" cy="73257"/>
            </a:xfrm>
            <a:custGeom>
              <a:avLst/>
              <a:gdLst/>
              <a:ahLst/>
              <a:cxnLst/>
              <a:rect l="l" t="t" r="r" b="b"/>
              <a:pathLst>
                <a:path w="41062" h="73257">
                  <a:moveTo>
                    <a:pt x="0" y="0"/>
                  </a:moveTo>
                  <a:lnTo>
                    <a:pt x="41062" y="0"/>
                  </a:lnTo>
                  <a:lnTo>
                    <a:pt x="41062" y="73257"/>
                  </a:lnTo>
                  <a:lnTo>
                    <a:pt x="0" y="73257"/>
                  </a:lnTo>
                  <a:close/>
                </a:path>
              </a:pathLst>
            </a:custGeom>
            <a:solidFill>
              <a:srgbClr val="F8EF9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0" y="0"/>
              <a:ext cx="41062" cy="73257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241"/>
                </a:lnSpc>
              </a:pPr>
              <a:endParaRPr/>
            </a:p>
          </p:txBody>
        </p:sp>
      </p:grpSp>
      <p:sp>
        <p:nvSpPr>
          <p:cNvPr id="56" name="TextBox 56"/>
          <p:cNvSpPr txBox="1"/>
          <p:nvPr/>
        </p:nvSpPr>
        <p:spPr>
          <a:xfrm>
            <a:off x="909728" y="2766379"/>
            <a:ext cx="5925019" cy="9746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Generated $3,532,068 in annual energy savings </a:t>
            </a:r>
          </a:p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 savings of 22.7% of the district’s baseline energy spend. </a:t>
            </a:r>
          </a:p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r>
              <a:rPr lang="en-US" sz="1200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Projected Saving: $ 12,157,319 total annual savings /20-year term</a:t>
            </a:r>
          </a:p>
          <a:p>
            <a:pPr marL="319710" lvl="1" indent="-159855" algn="l">
              <a:lnSpc>
                <a:spcPts val="1554"/>
              </a:lnSpc>
              <a:buFont typeface="Arial"/>
              <a:buChar char="•"/>
            </a:pPr>
            <a:endParaRPr lang="en-US" sz="1050" dirty="0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1241"/>
              </a:lnSpc>
            </a:pPr>
            <a:r>
              <a:rPr lang="en-US" sz="1034" dirty="0">
                <a:solidFill>
                  <a:srgbClr val="FFFFFF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 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4113502" y="4380275"/>
            <a:ext cx="25562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Solar Installation (PPA)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088657" y="4192912"/>
            <a:ext cx="2497158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Cost : $ 8,841,465 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4127465" y="4708820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Building Envelope Weatherization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1099742" y="4509390"/>
            <a:ext cx="2506179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Term/Payback : 20 years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4121361" y="5004626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HVAC Upgrades/Replacements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082380" y="4861475"/>
            <a:ext cx="2441167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Type of Financing: Refunding Bond  </a:t>
            </a:r>
          </a:p>
          <a:p>
            <a:pPr algn="l">
              <a:lnSpc>
                <a:spcPts val="1241"/>
              </a:lnSpc>
            </a:pPr>
            <a:endParaRPr lang="en-US" sz="1034" dirty="0">
              <a:solidFill>
                <a:srgbClr val="000000"/>
              </a:solidFill>
              <a:latin typeface="TT Commons Pro"/>
              <a:ea typeface="TT Commons Pro"/>
              <a:cs typeface="TT Commons Pro"/>
              <a:sym typeface="TT Commons Pro"/>
            </a:endParaRPr>
          </a:p>
        </p:txBody>
      </p:sp>
      <p:sp>
        <p:nvSpPr>
          <p:cNvPr id="63" name="TextBox 63"/>
          <p:cNvSpPr txBox="1"/>
          <p:nvPr/>
        </p:nvSpPr>
        <p:spPr>
          <a:xfrm>
            <a:off x="4122727" y="5299221"/>
            <a:ext cx="2681314" cy="1538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Building Automation Systems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088657" y="5543366"/>
            <a:ext cx="244116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Overall Savings $ 12,157,319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09728" y="2395580"/>
            <a:ext cx="2268714" cy="1990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54"/>
              </a:lnSpc>
            </a:pPr>
            <a:r>
              <a:rPr lang="en-US" sz="1693" spc="-84" dirty="0">
                <a:solidFill>
                  <a:srgbClr val="F8EF92"/>
                </a:solidFill>
                <a:latin typeface="Aileron"/>
                <a:ea typeface="Aileron"/>
                <a:cs typeface="Aileron"/>
                <a:sym typeface="Aileron"/>
              </a:rPr>
              <a:t>Project Overview: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4127465" y="3856852"/>
            <a:ext cx="2268714" cy="350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69"/>
              </a:lnSpc>
            </a:pPr>
            <a:r>
              <a:rPr lang="en-US" sz="1317" spc="-6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Energy Conservation Measures (ECMs) Installed: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1088657" y="3885427"/>
            <a:ext cx="2268714" cy="14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Financing Profile: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4089839" y="6829554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314,442 kWh saved.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089839" y="7054663"/>
            <a:ext cx="2425177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560 metric tons of greenhouse gas emissions reduced.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088657" y="6577701"/>
            <a:ext cx="2268714" cy="14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 dirty="0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Facilities Profile: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4127465" y="6577701"/>
            <a:ext cx="2268714" cy="1447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>
                <a:solidFill>
                  <a:srgbClr val="000000"/>
                </a:solidFill>
                <a:latin typeface="Aileron"/>
                <a:ea typeface="Aileron"/>
                <a:cs typeface="Aileron"/>
                <a:sym typeface="Aileron"/>
              </a:rPr>
              <a:t>Performance Metrics: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3967793" y="8218517"/>
            <a:ext cx="2909127" cy="1410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095"/>
              </a:lnSpc>
            </a:pPr>
            <a:r>
              <a:rPr lang="en-US" sz="1128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Energy Service </a:t>
            </a:r>
            <a:r>
              <a:rPr lang="en-US" sz="1200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Company</a:t>
            </a:r>
            <a:r>
              <a:rPr lang="en-US" sz="1128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 Contact Information: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3948535" y="8663964"/>
            <a:ext cx="2214821" cy="1027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77"/>
              </a:lnSpc>
            </a:pPr>
            <a:r>
              <a:rPr lang="en-US" sz="1200" spc="-63" dirty="0">
                <a:solidFill>
                  <a:srgbClr val="F8EF92"/>
                </a:solidFill>
                <a:latin typeface="Aileron"/>
                <a:ea typeface="Aileron"/>
                <a:cs typeface="Aileron"/>
                <a:sym typeface="Aileron"/>
              </a:rPr>
              <a:t>Daniel.Riggle@se.com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3938574" y="8442576"/>
            <a:ext cx="2604106" cy="1219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03"/>
              </a:lnSpc>
            </a:pPr>
            <a:r>
              <a:rPr lang="en-US" sz="1200" spc="-56" dirty="0">
                <a:solidFill>
                  <a:srgbClr val="F8EF92"/>
                </a:solidFill>
                <a:latin typeface="Aileron" panose="020B0604020202020204" charset="0"/>
                <a:ea typeface="TT Commons Pro"/>
                <a:cs typeface="TT Commons Pro"/>
                <a:sym typeface="TT Commons Pro"/>
              </a:rPr>
              <a:t>Project Manager: Dan Riggle  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088657" y="6815390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Number of Buildings: 10 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1089217" y="7026845"/>
            <a:ext cx="2477713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Total Square Footage: 1,478,621 sq ft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4098453" y="7446982"/>
            <a:ext cx="2425177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68,393 </a:t>
            </a:r>
            <a:r>
              <a:rPr lang="en-US" sz="1034" dirty="0" err="1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therms</a:t>
            </a: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 saved.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1088657" y="5167670"/>
            <a:ext cx="2533594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23419" lvl="1" indent="-111709" algn="l">
              <a:lnSpc>
                <a:spcPts val="1241"/>
              </a:lnSpc>
              <a:buFont typeface="Arial"/>
              <a:buChar char="•"/>
            </a:pPr>
            <a:r>
              <a:rPr lang="en-US" sz="1034" dirty="0">
                <a:solidFill>
                  <a:srgbClr val="000000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Applied Incentives/Rebates : $ 1,894,167</a:t>
            </a:r>
          </a:p>
          <a:p>
            <a:pPr algn="l">
              <a:lnSpc>
                <a:spcPts val="1241"/>
              </a:lnSpc>
            </a:pPr>
            <a:endParaRPr lang="en-US" sz="1034" dirty="0">
              <a:solidFill>
                <a:srgbClr val="000000"/>
              </a:solidFill>
              <a:latin typeface="TT Commons Pro"/>
              <a:ea typeface="TT Commons Pro"/>
              <a:cs typeface="TT Commons Pro"/>
              <a:sym typeface="TT Commons Pro"/>
            </a:endParaRPr>
          </a:p>
        </p:txBody>
      </p:sp>
      <p:sp>
        <p:nvSpPr>
          <p:cNvPr id="14" name="TextBox 69"/>
          <p:cNvSpPr txBox="1"/>
          <p:nvPr/>
        </p:nvSpPr>
        <p:spPr>
          <a:xfrm>
            <a:off x="4125223" y="1635928"/>
            <a:ext cx="2199377" cy="1463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 dirty="0">
                <a:solidFill>
                  <a:srgbClr val="F8EF92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Date: January 25,  2025</a:t>
            </a:r>
          </a:p>
        </p:txBody>
      </p:sp>
      <p:sp>
        <p:nvSpPr>
          <p:cNvPr id="15" name="TextBox 69">
            <a:extLst>
              <a:ext uri="{FF2B5EF4-FFF2-40B4-BE49-F238E27FC236}">
                <a16:creationId xmlns:a16="http://schemas.microsoft.com/office/drawing/2014/main" id="{CDA42DBA-4013-5617-E24A-370D317C42C5}"/>
              </a:ext>
            </a:extLst>
          </p:cNvPr>
          <p:cNvSpPr txBox="1"/>
          <p:nvPr/>
        </p:nvSpPr>
        <p:spPr>
          <a:xfrm>
            <a:off x="4098453" y="2061469"/>
            <a:ext cx="3150764" cy="1463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053"/>
              </a:lnSpc>
            </a:pPr>
            <a:r>
              <a:rPr lang="en-US" sz="1317" spc="-65" dirty="0">
                <a:solidFill>
                  <a:srgbClr val="F8EF92"/>
                </a:solidFill>
                <a:latin typeface="TT Commons Pro"/>
                <a:ea typeface="TT Commons Pro"/>
                <a:cs typeface="TT Commons Pro"/>
                <a:sym typeface="TT Commons Pro"/>
              </a:rPr>
              <a:t>Project Type: ESCO Model- Schneider Electric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5A8903F-79A1-5A06-D6B7-A217076F7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551" y="76200"/>
            <a:ext cx="4590686" cy="585267"/>
          </a:xfrm>
          <a:prstGeom prst="rect">
            <a:avLst/>
          </a:prstGeom>
        </p:spPr>
      </p:pic>
      <p:sp>
        <p:nvSpPr>
          <p:cNvPr id="85" name="Freeform 85"/>
          <p:cNvSpPr/>
          <p:nvPr/>
        </p:nvSpPr>
        <p:spPr>
          <a:xfrm>
            <a:off x="6297830" y="-120560"/>
            <a:ext cx="1056504" cy="1036414"/>
          </a:xfrm>
          <a:custGeom>
            <a:avLst/>
            <a:gdLst/>
            <a:ahLst/>
            <a:cxnLst/>
            <a:rect l="l" t="t" r="r" b="b"/>
            <a:pathLst>
              <a:path w="1056504" h="1036414">
                <a:moveTo>
                  <a:pt x="0" y="0"/>
                </a:moveTo>
                <a:lnTo>
                  <a:pt x="1056504" y="0"/>
                </a:lnTo>
                <a:lnTo>
                  <a:pt x="1056504" y="1036414"/>
                </a:lnTo>
                <a:lnTo>
                  <a:pt x="0" y="10364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542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0" name="TextBox 15">
            <a:extLst>
              <a:ext uri="{FF2B5EF4-FFF2-40B4-BE49-F238E27FC236}">
                <a16:creationId xmlns:a16="http://schemas.microsoft.com/office/drawing/2014/main" id="{78573A6A-237B-8690-969E-205010AB454C}"/>
              </a:ext>
            </a:extLst>
          </p:cNvPr>
          <p:cNvSpPr txBox="1"/>
          <p:nvPr/>
        </p:nvSpPr>
        <p:spPr>
          <a:xfrm>
            <a:off x="4113502" y="874250"/>
            <a:ext cx="3296660" cy="5806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10"/>
              </a:lnSpc>
            </a:pPr>
            <a:r>
              <a:rPr lang="en-US" sz="1438" b="1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WEST WINDSOR-PLAINSBORO </a:t>
            </a:r>
          </a:p>
          <a:p>
            <a:pPr algn="l">
              <a:lnSpc>
                <a:spcPts val="1510"/>
              </a:lnSpc>
            </a:pPr>
            <a:r>
              <a:rPr lang="en-US" sz="1438" b="1" dirty="0">
                <a:solidFill>
                  <a:schemeClr val="bg1"/>
                </a:solidFill>
                <a:latin typeface="Poppins Bold"/>
                <a:ea typeface="Poppins Bold"/>
                <a:cs typeface="Poppins Bold"/>
                <a:sym typeface="Poppins Bold"/>
              </a:rPr>
              <a:t>BOARD OF EDUCATION , PHASE II</a:t>
            </a:r>
          </a:p>
          <a:p>
            <a:pPr algn="l">
              <a:lnSpc>
                <a:spcPts val="1510"/>
              </a:lnSpc>
            </a:pPr>
            <a:r>
              <a:rPr lang="en-US" sz="1438" dirty="0">
                <a:solidFill>
                  <a:schemeClr val="bg1"/>
                </a:solidFill>
                <a:latin typeface="Poppins" panose="00000500000000000000" pitchFamily="2" charset="0"/>
                <a:ea typeface="Poppins Bold"/>
                <a:cs typeface="Poppins" panose="00000500000000000000" pitchFamily="2" charset="0"/>
                <a:sym typeface="Poppins Bold"/>
              </a:rPr>
              <a:t>West Windsor Township, NJ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AD1C98A-6145-D0B7-0BEE-FE3F1D4A5C8F}"/>
              </a:ext>
            </a:extLst>
          </p:cNvPr>
          <p:cNvSpPr txBox="1"/>
          <p:nvPr/>
        </p:nvSpPr>
        <p:spPr>
          <a:xfrm>
            <a:off x="609600" y="8144402"/>
            <a:ext cx="4036594" cy="233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095"/>
              </a:lnSpc>
            </a:pPr>
            <a:r>
              <a:rPr lang="en-US" sz="1200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Public Entity Contact </a:t>
            </a:r>
            <a:r>
              <a:rPr lang="en-US" sz="1100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Information</a:t>
            </a:r>
            <a:r>
              <a:rPr lang="en-US" sz="1100" b="1" spc="-56" dirty="0">
                <a:solidFill>
                  <a:srgbClr val="F8EF92"/>
                </a:solidFill>
                <a:latin typeface="Aileron Bold"/>
                <a:ea typeface="Aileron Bold"/>
                <a:cs typeface="Aileron Bold"/>
                <a:sym typeface="Aileron Bold"/>
              </a:rPr>
              <a:t> :</a:t>
            </a:r>
            <a:endParaRPr lang="en-US" sz="1800" b="1" spc="-56" dirty="0">
              <a:solidFill>
                <a:srgbClr val="F8EF92"/>
              </a:solidFill>
              <a:latin typeface="Aileron Bold"/>
              <a:ea typeface="Aileron Bold"/>
              <a:cs typeface="Aileron Bold"/>
              <a:sym typeface="Aileron Bold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C604F18-9B69-3A73-7A2D-6DC9F51EBBD2}"/>
              </a:ext>
            </a:extLst>
          </p:cNvPr>
          <p:cNvSpPr txBox="1"/>
          <p:nvPr/>
        </p:nvSpPr>
        <p:spPr>
          <a:xfrm>
            <a:off x="53756" y="9054451"/>
            <a:ext cx="75571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ESIP PROJECT BRIEF</a:t>
            </a:r>
          </a:p>
        </p:txBody>
      </p:sp>
      <p:grpSp>
        <p:nvGrpSpPr>
          <p:cNvPr id="54" name="Group 23">
            <a:extLst>
              <a:ext uri="{FF2B5EF4-FFF2-40B4-BE49-F238E27FC236}">
                <a16:creationId xmlns:a16="http://schemas.microsoft.com/office/drawing/2014/main" id="{3479C9E9-3CCB-173F-255B-0E5D826F6564}"/>
              </a:ext>
            </a:extLst>
          </p:cNvPr>
          <p:cNvGrpSpPr/>
          <p:nvPr/>
        </p:nvGrpSpPr>
        <p:grpSpPr>
          <a:xfrm>
            <a:off x="418067" y="904899"/>
            <a:ext cx="2999788" cy="1353069"/>
            <a:chOff x="0" y="0"/>
            <a:chExt cx="1099509" cy="983308"/>
          </a:xfrm>
        </p:grpSpPr>
        <p:sp>
          <p:nvSpPr>
            <p:cNvPr id="55" name="Freeform 24">
              <a:extLst>
                <a:ext uri="{FF2B5EF4-FFF2-40B4-BE49-F238E27FC236}">
                  <a16:creationId xmlns:a16="http://schemas.microsoft.com/office/drawing/2014/main" id="{AD05B199-834E-D753-9041-AEF05D825133}"/>
                </a:ext>
              </a:extLst>
            </p:cNvPr>
            <p:cNvSpPr/>
            <p:nvPr/>
          </p:nvSpPr>
          <p:spPr>
            <a:xfrm>
              <a:off x="0" y="0"/>
              <a:ext cx="1099509" cy="983308"/>
            </a:xfrm>
            <a:custGeom>
              <a:avLst/>
              <a:gdLst/>
              <a:ahLst/>
              <a:cxnLst/>
              <a:rect l="l" t="t" r="r" b="b"/>
              <a:pathLst>
                <a:path w="1099509" h="983308">
                  <a:moveTo>
                    <a:pt x="0" y="0"/>
                  </a:moveTo>
                  <a:lnTo>
                    <a:pt x="1099509" y="0"/>
                  </a:lnTo>
                  <a:lnTo>
                    <a:pt x="1099509" y="983308"/>
                  </a:lnTo>
                  <a:lnTo>
                    <a:pt x="0" y="983308"/>
                  </a:lnTo>
                  <a:close/>
                </a:path>
              </a:pathLst>
            </a:custGeom>
            <a:noFill/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TextBox 25">
              <a:extLst>
                <a:ext uri="{FF2B5EF4-FFF2-40B4-BE49-F238E27FC236}">
                  <a16:creationId xmlns:a16="http://schemas.microsoft.com/office/drawing/2014/main" id="{6EA67E5F-D55D-4316-7783-4B1785DB5B38}"/>
                </a:ext>
              </a:extLst>
            </p:cNvPr>
            <p:cNvSpPr txBox="1"/>
            <p:nvPr/>
          </p:nvSpPr>
          <p:spPr>
            <a:xfrm>
              <a:off x="0" y="-38100"/>
              <a:ext cx="1099509" cy="102140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580"/>
                </a:lnSpc>
              </a:pPr>
              <a:endParaRPr/>
            </a:p>
          </p:txBody>
        </p:sp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3931DD0A-14B2-A2FF-5C9F-0FB3C12C1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938378"/>
            <a:ext cx="2900171" cy="1285472"/>
          </a:xfrm>
          <a:prstGeom prst="rect">
            <a:avLst/>
          </a:prstGeom>
        </p:spPr>
      </p:pic>
      <p:sp>
        <p:nvSpPr>
          <p:cNvPr id="70" name="TextBox 76">
            <a:extLst>
              <a:ext uri="{FF2B5EF4-FFF2-40B4-BE49-F238E27FC236}">
                <a16:creationId xmlns:a16="http://schemas.microsoft.com/office/drawing/2014/main" id="{0CDBDEE0-D522-6B1F-0C20-3F859F27E367}"/>
              </a:ext>
            </a:extLst>
          </p:cNvPr>
          <p:cNvSpPr txBox="1"/>
          <p:nvPr/>
        </p:nvSpPr>
        <p:spPr>
          <a:xfrm>
            <a:off x="663073" y="8410551"/>
            <a:ext cx="3088055" cy="1411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095"/>
              </a:lnSpc>
            </a:pPr>
            <a:r>
              <a:rPr lang="en-US" sz="1200" b="1" spc="-56" dirty="0">
                <a:solidFill>
                  <a:srgbClr val="F8EF92"/>
                </a:solidFill>
                <a:latin typeface="Aileron" panose="020B0604020202020204" charset="0"/>
                <a:ea typeface="Aileron Bold"/>
                <a:cs typeface="Aileron Bold"/>
                <a:sym typeface="Aileron Bold"/>
              </a:rPr>
              <a:t>Assistant Superintendent: </a:t>
            </a:r>
            <a:r>
              <a:rPr lang="en-US" sz="1200" spc="-56" dirty="0">
                <a:solidFill>
                  <a:srgbClr val="F8EF92"/>
                </a:solidFill>
                <a:latin typeface="Aileron" panose="020B0604020202020204" charset="0"/>
                <a:ea typeface="Aileron Bold"/>
                <a:cs typeface="Aileron Bold"/>
                <a:sym typeface="Aileron Bold"/>
              </a:rPr>
              <a:t> Christopher Russo</a:t>
            </a: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7B216710-8F85-76C3-3443-3628BEC684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731" y="8145362"/>
            <a:ext cx="109738" cy="195089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DF452779-AF6F-4741-F7C3-0588DF967898}"/>
              </a:ext>
            </a:extLst>
          </p:cNvPr>
          <p:cNvSpPr txBox="1"/>
          <p:nvPr/>
        </p:nvSpPr>
        <p:spPr>
          <a:xfrm>
            <a:off x="554731" y="8623272"/>
            <a:ext cx="3984584" cy="195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677"/>
              </a:lnSpc>
            </a:pPr>
            <a:r>
              <a:rPr lang="en-US" sz="1200" u="sng" dirty="0">
                <a:solidFill>
                  <a:srgbClr val="FFFF66"/>
                </a:solidFill>
                <a:latin typeface="Aileron" panose="020B0604020202020204" charset="0"/>
              </a:rPr>
              <a:t>christopher.russo@wwprsd.org</a:t>
            </a:r>
            <a:endParaRPr lang="en-US" sz="1200" spc="-63" dirty="0">
              <a:solidFill>
                <a:srgbClr val="FFFF66"/>
              </a:solidFill>
              <a:latin typeface="Aileron" panose="020B0604020202020204" charset="0"/>
              <a:ea typeface="Aileron"/>
              <a:cs typeface="Aileron"/>
              <a:sym typeface="Aileron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347CB31-8DA5-3FA3-8DDB-1D0626338D91}"/>
              </a:ext>
            </a:extLst>
          </p:cNvPr>
          <p:cNvSpPr txBox="1"/>
          <p:nvPr/>
        </p:nvSpPr>
        <p:spPr>
          <a:xfrm>
            <a:off x="4034807" y="5572741"/>
            <a:ext cx="398458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3419" marR="0" lvl="1" indent="-111709" algn="l" defTabSz="914400" rtl="0" eaLnBrk="1" fontAlgn="auto" latinLnBrk="0" hangingPunct="1">
              <a:lnSpc>
                <a:spcPts val="124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034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T Commons Pro"/>
                <a:ea typeface="TT Commons Pro"/>
                <a:cs typeface="TT Commons Pro"/>
                <a:sym typeface="TT Commons Pro"/>
              </a:rPr>
              <a:t>Micro Combined Heat and Power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2398</TotalTime>
  <Words>194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Aileron Bold</vt:lpstr>
      <vt:lpstr>TT Commons Pro</vt:lpstr>
      <vt:lpstr>Arial</vt:lpstr>
      <vt:lpstr>Poppins</vt:lpstr>
      <vt:lpstr>Calibri</vt:lpstr>
      <vt:lpstr>Aileron</vt:lpstr>
      <vt:lpstr>Poppins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NJBPU ESIP Project Template</dc:title>
  <dc:creator>Rossi, Michelle</dc:creator>
  <cp:lastModifiedBy>Rossi, Michelle [BPU]</cp:lastModifiedBy>
  <cp:revision>25</cp:revision>
  <dcterms:created xsi:type="dcterms:W3CDTF">2006-08-16T00:00:00Z</dcterms:created>
  <dcterms:modified xsi:type="dcterms:W3CDTF">2025-07-09T13:52:10Z</dcterms:modified>
  <dc:identifier>DAGfwx0YvLc</dc:identifier>
</cp:coreProperties>
</file>