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5.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1.xml" ContentType="application/vnd.openxmlformats-officedocument.presentationml.slide+xml"/>
  <Override PartName="/ppt/slides/slide44.xml" ContentType="application/vnd.openxmlformats-officedocument.presentationml.slide+xml"/>
  <Override PartName="/ppt/slides/slide4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43.xml" ContentType="application/vnd.openxmlformats-officedocument.presentationml.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48.xml" ContentType="application/vnd.openxmlformats-officedocument.presentationml.notesSlide+xml"/>
  <Override PartName="/ppt/notesSlides/notesSlide25.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4.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xml" ContentType="application/vnd.openxmlformats-officedocument.presentationml.notesSlide+xml"/>
  <Override PartName="/ppt/notesSlides/notesSlide27.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Slides/notesSlide7.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2.xml" ContentType="application/vnd.openxmlformats-officedocument.presentationml.notesSlide+xml"/>
  <Override PartName="/ppt/slideLayouts/slideLayout5.xml" ContentType="application/vnd.openxmlformats-officedocument.presentationml.slideLayout+xml"/>
  <Override PartName="/ppt/notesSlides/notesSlide38.xml" ContentType="application/vnd.openxmlformats-officedocument.presentationml.notesSlide+xml"/>
  <Override PartName="/ppt/slideLayouts/slideLayout4.xml" ContentType="application/vnd.openxmlformats-officedocument.presentationml.slideLayou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37.xml" ContentType="application/vnd.openxmlformats-officedocument.presentationml.notesSlide+xml"/>
  <Override PartName="/ppt/notesSlides/notesSlide39.xml" ContentType="application/vnd.openxmlformats-officedocument.presentationml.notesSlide+xml"/>
  <Override PartName="/ppt/slideLayouts/slideLayout6.xml" ContentType="application/vnd.openxmlformats-officedocument.presentationml.slideLayout+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34.xml" ContentType="application/vnd.openxmlformats-officedocument.presentationml.notesSlide+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09" r:id="rId3"/>
    <p:sldId id="271" r:id="rId4"/>
    <p:sldId id="267" r:id="rId5"/>
    <p:sldId id="270" r:id="rId6"/>
    <p:sldId id="272" r:id="rId7"/>
    <p:sldId id="257" r:id="rId8"/>
    <p:sldId id="273" r:id="rId9"/>
    <p:sldId id="274" r:id="rId10"/>
    <p:sldId id="306" r:id="rId11"/>
    <p:sldId id="263" r:id="rId12"/>
    <p:sldId id="311" r:id="rId13"/>
    <p:sldId id="315" r:id="rId14"/>
    <p:sldId id="312" r:id="rId15"/>
    <p:sldId id="280" r:id="rId16"/>
    <p:sldId id="259" r:id="rId17"/>
    <p:sldId id="281" r:id="rId18"/>
    <p:sldId id="278" r:id="rId19"/>
    <p:sldId id="307" r:id="rId20"/>
    <p:sldId id="313" r:id="rId21"/>
    <p:sldId id="277" r:id="rId22"/>
    <p:sldId id="283" r:id="rId23"/>
    <p:sldId id="314" r:id="rId24"/>
    <p:sldId id="284" r:id="rId25"/>
    <p:sldId id="293" r:id="rId26"/>
    <p:sldId id="286" r:id="rId27"/>
    <p:sldId id="287" r:id="rId28"/>
    <p:sldId id="288" r:id="rId29"/>
    <p:sldId id="262" r:id="rId30"/>
    <p:sldId id="261" r:id="rId31"/>
    <p:sldId id="291" r:id="rId32"/>
    <p:sldId id="294" r:id="rId33"/>
    <p:sldId id="292" r:id="rId34"/>
    <p:sldId id="295" r:id="rId35"/>
    <p:sldId id="296" r:id="rId36"/>
    <p:sldId id="297" r:id="rId37"/>
    <p:sldId id="298" r:id="rId38"/>
    <p:sldId id="299" r:id="rId39"/>
    <p:sldId id="300" r:id="rId40"/>
    <p:sldId id="301" r:id="rId41"/>
    <p:sldId id="302" r:id="rId42"/>
    <p:sldId id="303" r:id="rId43"/>
    <p:sldId id="304" r:id="rId44"/>
    <p:sldId id="269" r:id="rId45"/>
    <p:sldId id="279" r:id="rId46"/>
    <p:sldId id="264" r:id="rId47"/>
    <p:sldId id="285" r:id="rId48"/>
    <p:sldId id="316" r:id="rId49"/>
    <p:sldId id="265" r:id="rId50"/>
    <p:sldId id="310" r:id="rId5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B7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70" autoAdjust="0"/>
    <p:restoredTop sz="65510" autoAdjust="0"/>
  </p:normalViewPr>
  <p:slideViewPr>
    <p:cSldViewPr snapToGrid="0">
      <p:cViewPr varScale="1">
        <p:scale>
          <a:sx n="59" d="100"/>
          <a:sy n="59" d="100"/>
        </p:scale>
        <p:origin x="1042"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8" Type="http://schemas.openxmlformats.org/officeDocument/2006/relationships/customXml" Target="../customXml/item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7C00F5-9FCE-4482-AB8B-01DB8B6BFC2C}" type="datetimeFigureOut">
              <a:rPr lang="nb-NO" smtClean="0"/>
              <a:t>04.04.2016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1A130-7AD3-495A-A652-7F8C111F255A}" type="slidenum">
              <a:rPr lang="nb-NO" smtClean="0"/>
              <a:t>‹#›</a:t>
            </a:fld>
            <a:endParaRPr lang="nb-NO"/>
          </a:p>
        </p:txBody>
      </p:sp>
    </p:spTree>
    <p:extLst>
      <p:ext uri="{BB962C8B-B14F-4D97-AF65-F5344CB8AC3E}">
        <p14:creationId xmlns:p14="http://schemas.microsoft.com/office/powerpoint/2010/main" val="3884058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dirty="0" smtClean="0"/>
              <a:t>Gå gjennom læringsmålene</a:t>
            </a:r>
            <a:r>
              <a:rPr lang="nb-NO" b="1" baseline="0" dirty="0" smtClean="0"/>
              <a:t> med kursdeltagerne før du starter selve opplæringen. Dette vil gjøre det lettere for dem å lære og huske det de har lært.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b="1" baseline="0" dirty="0" smtClean="0"/>
              <a:t>Husk at nettbutikker er forskjellige og ta deg tid til å svare på spørsmål underveis. </a:t>
            </a:r>
          </a:p>
          <a:p>
            <a:pPr marL="0" marR="0" indent="0" algn="l" defTabSz="914400" rtl="0" eaLnBrk="1" fontAlgn="auto" latinLnBrk="0" hangingPunct="1">
              <a:lnSpc>
                <a:spcPct val="100000"/>
              </a:lnSpc>
              <a:spcBef>
                <a:spcPts val="0"/>
              </a:spcBef>
              <a:spcAft>
                <a:spcPts val="0"/>
              </a:spcAft>
              <a:buClrTx/>
              <a:buSzTx/>
              <a:buFontTx/>
              <a:buNone/>
              <a:tabLst/>
              <a:defRPr/>
            </a:pPr>
            <a:endParaRPr lang="nb-NO"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b="1" baseline="0" dirty="0" smtClean="0"/>
              <a:t>Det kan være lurt å be kursdeltagere om å ta med seg bankkort, kredittkort og betalingsbrikker til timen slik at de kan gjennomføre et kjøp når undervisningen er ferdig.</a:t>
            </a:r>
            <a:endParaRPr lang="nb-NO" b="1" dirty="0" smtClean="0"/>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1</a:t>
            </a:fld>
            <a:endParaRPr lang="nb-NO"/>
          </a:p>
        </p:txBody>
      </p:sp>
    </p:spTree>
    <p:extLst>
      <p:ext uri="{BB962C8B-B14F-4D97-AF65-F5344CB8AC3E}">
        <p14:creationId xmlns:p14="http://schemas.microsoft.com/office/powerpoint/2010/main" val="235587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Trykk på en vare for å velge den.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n-NO"/>
          </a:p>
        </p:txBody>
      </p:sp>
    </p:spTree>
    <p:extLst>
      <p:ext uri="{BB962C8B-B14F-4D97-AF65-F5344CB8AC3E}">
        <p14:creationId xmlns:p14="http://schemas.microsoft.com/office/powerpoint/2010/main" val="3975725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Akkurat som i</a:t>
            </a:r>
            <a:r>
              <a:rPr lang="nb-NO" baseline="0" dirty="0" smtClean="0"/>
              <a:t> en vanlig butikk kan du velge å kjøpe en eller flere varer. </a:t>
            </a:r>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11</a:t>
            </a:fld>
            <a:endParaRPr lang="nb-NO"/>
          </a:p>
        </p:txBody>
      </p:sp>
    </p:spTree>
    <p:extLst>
      <p:ext uri="{BB962C8B-B14F-4D97-AF65-F5344CB8AC3E}">
        <p14:creationId xmlns:p14="http://schemas.microsoft.com/office/powerpoint/2010/main" val="1490277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Akkurat som i</a:t>
            </a:r>
            <a:r>
              <a:rPr lang="nb-NO" baseline="0" dirty="0" smtClean="0"/>
              <a:t> en vanlig butikk kan du velge å kjøpe en eller flere varer. </a:t>
            </a:r>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12</a:t>
            </a:fld>
            <a:endParaRPr lang="nb-NO"/>
          </a:p>
        </p:txBody>
      </p:sp>
    </p:spTree>
    <p:extLst>
      <p:ext uri="{BB962C8B-B14F-4D97-AF65-F5344CB8AC3E}">
        <p14:creationId xmlns:p14="http://schemas.microsoft.com/office/powerpoint/2010/main" val="1490277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Du </a:t>
            </a:r>
            <a:r>
              <a:rPr lang="nb-NO" baseline="0" dirty="0" smtClean="0"/>
              <a:t>kan også kjøpe flere forskjellige varer. </a:t>
            </a:r>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13</a:t>
            </a:fld>
            <a:endParaRPr lang="nb-NO"/>
          </a:p>
        </p:txBody>
      </p:sp>
    </p:spTree>
    <p:extLst>
      <p:ext uri="{BB962C8B-B14F-4D97-AF65-F5344CB8AC3E}">
        <p14:creationId xmlns:p14="http://schemas.microsoft.com/office/powerpoint/2010/main" val="1694964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Når du har lagt alt du ønsker å handle i din handlekurv må du finne kassen for å betale.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Trykker du på "kjøp"</a:t>
            </a:r>
            <a:r>
              <a:rPr lang="nb-NO" sz="1200" kern="1200" baseline="0" dirty="0" smtClean="0">
                <a:solidFill>
                  <a:schemeClr val="tx1"/>
                </a:solidFill>
                <a:effectLst/>
                <a:latin typeface="+mn-lt"/>
                <a:ea typeface="+mn-ea"/>
                <a:cs typeface="+mn-cs"/>
              </a:rPr>
              <a:t> vil du se at varen legges i handlekurven din.</a:t>
            </a:r>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14</a:t>
            </a:fld>
            <a:endParaRPr lang="nb-NO"/>
          </a:p>
        </p:txBody>
      </p:sp>
    </p:spTree>
    <p:extLst>
      <p:ext uri="{BB962C8B-B14F-4D97-AF65-F5344CB8AC3E}">
        <p14:creationId xmlns:p14="http://schemas.microsoft.com/office/powerpoint/2010/main" val="1490277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Trykker du på "kjøp"</a:t>
            </a:r>
            <a:r>
              <a:rPr lang="nb-NO" sz="1200" kern="1200" baseline="0" dirty="0" smtClean="0">
                <a:solidFill>
                  <a:schemeClr val="tx1"/>
                </a:solidFill>
                <a:effectLst/>
                <a:latin typeface="+mn-lt"/>
                <a:ea typeface="+mn-ea"/>
                <a:cs typeface="+mn-cs"/>
              </a:rPr>
              <a:t> vil du se at varen legges i handlekurven din.</a:t>
            </a:r>
            <a:endParaRPr lang="nb-NO" sz="1200" kern="1200" dirty="0" smtClean="0">
              <a:solidFill>
                <a:schemeClr val="tx1"/>
              </a:solidFill>
              <a:effectLst/>
              <a:latin typeface="+mn-lt"/>
              <a:ea typeface="+mn-ea"/>
              <a:cs typeface="+mn-cs"/>
            </a:endParaRPr>
          </a:p>
          <a:p>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15</a:t>
            </a:fld>
            <a:endParaRPr lang="nn-NO"/>
          </a:p>
        </p:txBody>
      </p:sp>
    </p:spTree>
    <p:extLst>
      <p:ext uri="{BB962C8B-B14F-4D97-AF65-F5344CB8AC3E}">
        <p14:creationId xmlns:p14="http://schemas.microsoft.com/office/powerpoint/2010/main" val="1757661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Her ligger</a:t>
            </a:r>
            <a:r>
              <a:rPr lang="nb-NO" sz="1200" kern="1200" baseline="0" dirty="0" smtClean="0">
                <a:solidFill>
                  <a:schemeClr val="tx1"/>
                </a:solidFill>
                <a:effectLst/>
                <a:latin typeface="+mn-lt"/>
                <a:ea typeface="+mn-ea"/>
                <a:cs typeface="+mn-cs"/>
              </a:rPr>
              <a:t> det én vare i handlekurven.</a:t>
            </a:r>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16</a:t>
            </a:fld>
            <a:endParaRPr lang="nb-NO"/>
          </a:p>
        </p:txBody>
      </p:sp>
    </p:spTree>
    <p:extLst>
      <p:ext uri="{BB962C8B-B14F-4D97-AF65-F5344CB8AC3E}">
        <p14:creationId xmlns:p14="http://schemas.microsoft.com/office/powerpoint/2010/main" val="3242496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Legger</a:t>
            </a:r>
            <a:r>
              <a:rPr lang="nb-NO" sz="1200" kern="1200" baseline="0" dirty="0" smtClean="0">
                <a:solidFill>
                  <a:schemeClr val="tx1"/>
                </a:solidFill>
                <a:effectLst/>
                <a:latin typeface="+mn-lt"/>
                <a:ea typeface="+mn-ea"/>
                <a:cs typeface="+mn-cs"/>
              </a:rPr>
              <a:t> du i flere varer, oppdateres handlekurven.</a:t>
            </a:r>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17</a:t>
            </a:fld>
            <a:endParaRPr lang="nb-NO"/>
          </a:p>
        </p:txBody>
      </p:sp>
    </p:spTree>
    <p:extLst>
      <p:ext uri="{BB962C8B-B14F-4D97-AF65-F5344CB8AC3E}">
        <p14:creationId xmlns:p14="http://schemas.microsoft.com/office/powerpoint/2010/main" val="2953816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I tillegg har nettbutikken</a:t>
            </a:r>
            <a:r>
              <a:rPr lang="nb-NO" sz="1200" kern="1200" baseline="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en "kasse" eller utsjekking der du må bekrefte kjøpet, bestemme deg for hvordan du ønsker å betale og hvordan du vil motta varen. Dette kommer vi</a:t>
            </a:r>
            <a:r>
              <a:rPr lang="nb-NO" sz="1200" kern="1200" baseline="0" dirty="0" smtClean="0">
                <a:solidFill>
                  <a:schemeClr val="tx1"/>
                </a:solidFill>
                <a:effectLst/>
                <a:latin typeface="+mn-lt"/>
                <a:ea typeface="+mn-ea"/>
                <a:cs typeface="+mn-cs"/>
              </a:rPr>
              <a:t> tilbake til.</a:t>
            </a:r>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18</a:t>
            </a:fld>
            <a:endParaRPr lang="nn-NO"/>
          </a:p>
        </p:txBody>
      </p:sp>
    </p:spTree>
    <p:extLst>
      <p:ext uri="{BB962C8B-B14F-4D97-AF65-F5344CB8AC3E}">
        <p14:creationId xmlns:p14="http://schemas.microsoft.com/office/powerpoint/2010/main" val="1097444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Nettbutikker</a:t>
            </a:r>
            <a:r>
              <a:rPr lang="nb-NO" sz="1200" kern="1200" baseline="0" dirty="0" smtClean="0">
                <a:solidFill>
                  <a:schemeClr val="tx1"/>
                </a:solidFill>
                <a:effectLst/>
                <a:latin typeface="+mn-lt"/>
                <a:ea typeface="+mn-ea"/>
                <a:cs typeface="+mn-cs"/>
              </a:rPr>
              <a:t> er forskjellige.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baseline="0" dirty="0" smtClean="0">
                <a:solidFill>
                  <a:schemeClr val="tx1"/>
                </a:solidFill>
                <a:effectLst/>
                <a:latin typeface="+mn-lt"/>
                <a:ea typeface="+mn-ea"/>
                <a:cs typeface="+mn-cs"/>
              </a:rPr>
              <a:t>Noen bruker andre betegnelser enn "handlevogn" og "kasse". Noen steder står det "bestill" eller "legg i handlevogn". </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19</a:t>
            </a:fld>
            <a:endParaRPr lang="nn-NO"/>
          </a:p>
        </p:txBody>
      </p:sp>
    </p:spTree>
    <p:extLst>
      <p:ext uri="{BB962C8B-B14F-4D97-AF65-F5344CB8AC3E}">
        <p14:creationId xmlns:p14="http://schemas.microsoft.com/office/powerpoint/2010/main" val="3866200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I noen nettbutikker kjøper man ting eller klær, men man kan også bestille tjenester, reiser, reservere hotellrom og</a:t>
            </a:r>
            <a:r>
              <a:rPr lang="nb-NO" sz="1200" kern="1200" baseline="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mye mer. </a:t>
            </a:r>
          </a:p>
          <a:p>
            <a:endParaRPr lang="nb-NO"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Noen handler i nettbutikk for å spare tid og penger. Andre opplever at de på nettet får tak i produkter og tjenester de ikke finner andre steder. </a:t>
            </a:r>
          </a:p>
          <a:p>
            <a:endParaRPr lang="nb-NO"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Det første steget når man ønsker å handle noe på nett er å finne ut hvilken nettbutikk man skal bruke. De fleste vet kanskje hvilken butikk de ønsker å bruke på forhånd. Dersom du vet hva slags vare du ønske å kjøpe, men ikke vet hvilke nettbutikker som har en slik vare kan du prøve å søke/</a:t>
            </a:r>
            <a:r>
              <a:rPr lang="nb-NO" sz="1200" kern="1200" dirty="0" err="1" smtClean="0">
                <a:solidFill>
                  <a:schemeClr val="tx1"/>
                </a:solidFill>
                <a:effectLst/>
                <a:latin typeface="+mn-lt"/>
                <a:ea typeface="+mn-ea"/>
                <a:cs typeface="+mn-cs"/>
              </a:rPr>
              <a:t>google</a:t>
            </a:r>
            <a:r>
              <a:rPr lang="nb-NO" sz="1200" kern="1200" dirty="0" smtClean="0">
                <a:solidFill>
                  <a:schemeClr val="tx1"/>
                </a:solidFill>
                <a:effectLst/>
                <a:latin typeface="+mn-lt"/>
                <a:ea typeface="+mn-ea"/>
                <a:cs typeface="+mn-cs"/>
              </a:rPr>
              <a:t> varen i nettleseren din og se og om det dukker opp butikker der varen kan kjøpes. </a:t>
            </a:r>
          </a:p>
        </p:txBody>
      </p:sp>
      <p:sp>
        <p:nvSpPr>
          <p:cNvPr id="4" name="Plassholder for lysbildenummer 3"/>
          <p:cNvSpPr>
            <a:spLocks noGrp="1"/>
          </p:cNvSpPr>
          <p:nvPr>
            <p:ph type="sldNum" sz="quarter" idx="10"/>
          </p:nvPr>
        </p:nvSpPr>
        <p:spPr/>
        <p:txBody>
          <a:bodyPr/>
          <a:lstStyle/>
          <a:p>
            <a:fld id="{88C1A130-7AD3-495A-A652-7F8C111F255A}" type="slidenum">
              <a:rPr lang="nb-NO" smtClean="0"/>
              <a:t>2</a:t>
            </a:fld>
            <a:endParaRPr lang="nb-NO"/>
          </a:p>
        </p:txBody>
      </p:sp>
    </p:spTree>
    <p:extLst>
      <p:ext uri="{BB962C8B-B14F-4D97-AF65-F5344CB8AC3E}">
        <p14:creationId xmlns:p14="http://schemas.microsoft.com/office/powerpoint/2010/main" val="4045310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baseline="0" dirty="0" smtClean="0">
                <a:solidFill>
                  <a:schemeClr val="tx1"/>
                </a:solidFill>
                <a:effectLst/>
                <a:latin typeface="+mn-lt"/>
                <a:ea typeface="+mn-ea"/>
                <a:cs typeface="+mn-cs"/>
              </a:rPr>
              <a:t>Noen </a:t>
            </a:r>
            <a:r>
              <a:rPr lang="nb-NO" sz="1200" kern="1200" baseline="0" dirty="0" smtClean="0">
                <a:solidFill>
                  <a:schemeClr val="tx1"/>
                </a:solidFill>
                <a:effectLst/>
                <a:latin typeface="+mn-lt"/>
                <a:ea typeface="+mn-ea"/>
                <a:cs typeface="+mn-cs"/>
              </a:rPr>
              <a:t>nettbutikker er også på andre språk. Men prosessen du skal igjennom er den samme.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baseline="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nb-NO" sz="1200" kern="1200" baseline="0" dirty="0" smtClean="0">
                <a:solidFill>
                  <a:schemeClr val="tx1"/>
                </a:solidFill>
                <a:effectLst/>
                <a:latin typeface="+mn-lt"/>
                <a:ea typeface="+mn-ea"/>
                <a:cs typeface="+mn-cs"/>
              </a:rPr>
              <a:t>Finn den/de varene du ønsker å kjøpe.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nb-NO" sz="1200" kern="1200" baseline="0" dirty="0" smtClean="0">
                <a:solidFill>
                  <a:schemeClr val="tx1"/>
                </a:solidFill>
                <a:effectLst/>
                <a:latin typeface="+mn-lt"/>
                <a:ea typeface="+mn-ea"/>
                <a:cs typeface="+mn-cs"/>
              </a:rPr>
              <a:t>Gå til kassen når du er klar til å betale.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nb-NO" sz="1200" kern="1200" baseline="0" dirty="0" smtClean="0">
                <a:solidFill>
                  <a:schemeClr val="tx1"/>
                </a:solidFill>
                <a:effectLst/>
                <a:latin typeface="+mn-lt"/>
                <a:ea typeface="+mn-ea"/>
                <a:cs typeface="+mn-cs"/>
              </a:rPr>
              <a:t>Betal for varene dine.</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20</a:t>
            </a:fld>
            <a:endParaRPr lang="nn-NO"/>
          </a:p>
        </p:txBody>
      </p:sp>
    </p:spTree>
    <p:extLst>
      <p:ext uri="{BB962C8B-B14F-4D97-AF65-F5344CB8AC3E}">
        <p14:creationId xmlns:p14="http://schemas.microsoft.com/office/powerpoint/2010/main" val="3866200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21</a:t>
            </a:fld>
            <a:endParaRPr lang="nb-NO"/>
          </a:p>
        </p:txBody>
      </p:sp>
    </p:spTree>
    <p:extLst>
      <p:ext uri="{BB962C8B-B14F-4D97-AF65-F5344CB8AC3E}">
        <p14:creationId xmlns:p14="http://schemas.microsoft.com/office/powerpoint/2010/main" val="1980348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baseline="0" dirty="0" smtClean="0">
                <a:solidFill>
                  <a:schemeClr val="tx1"/>
                </a:solidFill>
                <a:effectLst/>
                <a:latin typeface="+mn-lt"/>
                <a:ea typeface="+mn-ea"/>
                <a:cs typeface="+mn-cs"/>
              </a:rPr>
              <a:t>For å betale må du først finne kassen. Den letteste måten å finne den på er å klikke på handlevognen. I tillegg til å vise deg hvilke varer du har valgt vil du som oftest få mulighet til å gå til kassen herfra. Se etter en knapp eller lenke der det står "Til kasse", "Gå til betaling", "Gå til utsjekking" eller noe tilsvarende som gjør at du kan avslutte handelen. </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22</a:t>
            </a:fld>
            <a:endParaRPr lang="nn-NO"/>
          </a:p>
        </p:txBody>
      </p:sp>
    </p:spTree>
    <p:extLst>
      <p:ext uri="{BB962C8B-B14F-4D97-AF65-F5344CB8AC3E}">
        <p14:creationId xmlns:p14="http://schemas.microsoft.com/office/powerpoint/2010/main" val="2125940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baseline="0" dirty="0" smtClean="0">
                <a:solidFill>
                  <a:schemeClr val="tx1"/>
                </a:solidFill>
                <a:effectLst/>
                <a:latin typeface="+mn-lt"/>
                <a:ea typeface="+mn-ea"/>
                <a:cs typeface="+mn-cs"/>
              </a:rPr>
              <a:t>For å betale må du først finne kassen. Den letteste måten å finne den på er å klikke på handlevognen. I tillegg til å vise deg hvilke varer du har valgt vil du som oftest få mulighet til å gå til kassen herfra. Se etter en knapp eller lenke der det står "Til kasse", "Gå til betaling", "Gå til utsjekking" eller noe tilsvarende som gjør at du kan avslutte handelen. </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23</a:t>
            </a:fld>
            <a:endParaRPr lang="nn-NO"/>
          </a:p>
        </p:txBody>
      </p:sp>
    </p:spTree>
    <p:extLst>
      <p:ext uri="{BB962C8B-B14F-4D97-AF65-F5344CB8AC3E}">
        <p14:creationId xmlns:p14="http://schemas.microsoft.com/office/powerpoint/2010/main" val="2125940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I kassen er det vanlig at du må gi fra deg følgende informasjon til nettbutikken for å kunne gjennomføre et kjøp:</a:t>
            </a:r>
          </a:p>
          <a:p>
            <a:pPr marL="0" indent="0">
              <a:buFontTx/>
              <a:buNone/>
            </a:pPr>
            <a:endParaRPr lang="nb-NO" dirty="0" smtClean="0"/>
          </a:p>
        </p:txBody>
      </p:sp>
      <p:sp>
        <p:nvSpPr>
          <p:cNvPr id="4" name="Plassholder for lysbildenummer 3"/>
          <p:cNvSpPr>
            <a:spLocks noGrp="1"/>
          </p:cNvSpPr>
          <p:nvPr>
            <p:ph type="sldNum" sz="quarter" idx="10"/>
          </p:nvPr>
        </p:nvSpPr>
        <p:spPr/>
        <p:txBody>
          <a:bodyPr/>
          <a:lstStyle/>
          <a:p>
            <a:fld id="{88C1A130-7AD3-495A-A652-7F8C111F255A}" type="slidenum">
              <a:rPr lang="nb-NO" smtClean="0"/>
              <a:t>24</a:t>
            </a:fld>
            <a:endParaRPr lang="nb-NO"/>
          </a:p>
        </p:txBody>
      </p:sp>
    </p:spTree>
    <p:extLst>
      <p:ext uri="{BB962C8B-B14F-4D97-AF65-F5344CB8AC3E}">
        <p14:creationId xmlns:p14="http://schemas.microsoft.com/office/powerpoint/2010/main" val="1825295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nb-NO" dirty="0" smtClean="0"/>
              <a:t>Navn</a:t>
            </a:r>
            <a:r>
              <a:rPr lang="nb-NO" baseline="0" dirty="0" smtClean="0"/>
              <a:t> og adresse på mottaker av varene (du kan velge å sende varene til en venn eller et familiemedlem)</a:t>
            </a:r>
          </a:p>
          <a:p>
            <a:pPr marL="0" indent="0">
              <a:buFontTx/>
              <a:buNone/>
            </a:pPr>
            <a:endParaRPr lang="nb-NO" dirty="0" smtClean="0"/>
          </a:p>
        </p:txBody>
      </p:sp>
      <p:sp>
        <p:nvSpPr>
          <p:cNvPr id="4" name="Plassholder for lysbildenummer 3"/>
          <p:cNvSpPr>
            <a:spLocks noGrp="1"/>
          </p:cNvSpPr>
          <p:nvPr>
            <p:ph type="sldNum" sz="quarter" idx="10"/>
          </p:nvPr>
        </p:nvSpPr>
        <p:spPr/>
        <p:txBody>
          <a:bodyPr/>
          <a:lstStyle/>
          <a:p>
            <a:fld id="{88C1A130-7AD3-495A-A652-7F8C111F255A}" type="slidenum">
              <a:rPr lang="nb-NO" smtClean="0"/>
              <a:t>25</a:t>
            </a:fld>
            <a:endParaRPr lang="nb-NO"/>
          </a:p>
        </p:txBody>
      </p:sp>
    </p:spTree>
    <p:extLst>
      <p:ext uri="{BB962C8B-B14F-4D97-AF65-F5344CB8AC3E}">
        <p14:creationId xmlns:p14="http://schemas.microsoft.com/office/powerpoint/2010/main" val="4185019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nb-NO" baseline="0" dirty="0" smtClean="0"/>
              <a:t>Navn og adresse til den som betaler, det heter ofte fakturaadresse (dette skal være deg)</a:t>
            </a:r>
          </a:p>
          <a:p>
            <a:pPr marL="0" indent="0">
              <a:buFontTx/>
              <a:buNone/>
            </a:pPr>
            <a:endParaRPr lang="nb-NO" dirty="0" smtClean="0"/>
          </a:p>
        </p:txBody>
      </p:sp>
      <p:sp>
        <p:nvSpPr>
          <p:cNvPr id="4" name="Plassholder for lysbildenummer 3"/>
          <p:cNvSpPr>
            <a:spLocks noGrp="1"/>
          </p:cNvSpPr>
          <p:nvPr>
            <p:ph type="sldNum" sz="quarter" idx="10"/>
          </p:nvPr>
        </p:nvSpPr>
        <p:spPr/>
        <p:txBody>
          <a:bodyPr/>
          <a:lstStyle/>
          <a:p>
            <a:fld id="{88C1A130-7AD3-495A-A652-7F8C111F255A}" type="slidenum">
              <a:rPr lang="nb-NO" smtClean="0"/>
              <a:t>26</a:t>
            </a:fld>
            <a:endParaRPr lang="nb-NO"/>
          </a:p>
        </p:txBody>
      </p:sp>
    </p:spTree>
    <p:extLst>
      <p:ext uri="{BB962C8B-B14F-4D97-AF65-F5344CB8AC3E}">
        <p14:creationId xmlns:p14="http://schemas.microsoft.com/office/powerpoint/2010/main" val="3589215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nb-NO" baseline="0" dirty="0" smtClean="0"/>
              <a:t>Din e-postadresse og ditt telefonnummer (helst et mobilnummer)</a:t>
            </a:r>
          </a:p>
          <a:p>
            <a:pPr marL="0" indent="0">
              <a:buFontTx/>
              <a:buNone/>
            </a:pPr>
            <a:endParaRPr lang="nb-NO" dirty="0" smtClean="0"/>
          </a:p>
        </p:txBody>
      </p:sp>
      <p:sp>
        <p:nvSpPr>
          <p:cNvPr id="4" name="Plassholder for lysbildenummer 3"/>
          <p:cNvSpPr>
            <a:spLocks noGrp="1"/>
          </p:cNvSpPr>
          <p:nvPr>
            <p:ph type="sldNum" sz="quarter" idx="10"/>
          </p:nvPr>
        </p:nvSpPr>
        <p:spPr/>
        <p:txBody>
          <a:bodyPr/>
          <a:lstStyle/>
          <a:p>
            <a:fld id="{88C1A130-7AD3-495A-A652-7F8C111F255A}" type="slidenum">
              <a:rPr lang="nb-NO" smtClean="0"/>
              <a:t>27</a:t>
            </a:fld>
            <a:endParaRPr lang="nb-NO"/>
          </a:p>
        </p:txBody>
      </p:sp>
    </p:spTree>
    <p:extLst>
      <p:ext uri="{BB962C8B-B14F-4D97-AF65-F5344CB8AC3E}">
        <p14:creationId xmlns:p14="http://schemas.microsoft.com/office/powerpoint/2010/main" val="2375553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nb-NO" baseline="0" dirty="0" smtClean="0"/>
              <a:t>Betalingsform. Ofte kan man velge mellom å få tilsendt faktura, betale med bank- eller kredittkort, eller en annen betalingsløsning. </a:t>
            </a:r>
          </a:p>
        </p:txBody>
      </p:sp>
      <p:sp>
        <p:nvSpPr>
          <p:cNvPr id="4" name="Plassholder for lysbildenummer 3"/>
          <p:cNvSpPr>
            <a:spLocks noGrp="1"/>
          </p:cNvSpPr>
          <p:nvPr>
            <p:ph type="sldNum" sz="quarter" idx="10"/>
          </p:nvPr>
        </p:nvSpPr>
        <p:spPr/>
        <p:txBody>
          <a:bodyPr/>
          <a:lstStyle/>
          <a:p>
            <a:fld id="{88C1A130-7AD3-495A-A652-7F8C111F255A}" type="slidenum">
              <a:rPr lang="nb-NO" smtClean="0"/>
              <a:t>28</a:t>
            </a:fld>
            <a:endParaRPr lang="nb-NO"/>
          </a:p>
        </p:txBody>
      </p:sp>
    </p:spTree>
    <p:extLst>
      <p:ext uri="{BB962C8B-B14F-4D97-AF65-F5344CB8AC3E}">
        <p14:creationId xmlns:p14="http://schemas.microsoft.com/office/powerpoint/2010/main" val="13096122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baseline="0" dirty="0" smtClean="0"/>
              <a:t>Velger du å betale med bank- eller kredittkort blir du også bedt om å oppgi navn på kortets innehaver, kortnummer og utløpsdato (det finner du på framsiden av kortet) og CVC (denne finner du på baksiden av kortet ditt. CVC er de tre siste tallene lengst til høyre på samme linje som signaturen din).</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29</a:t>
            </a:fld>
            <a:endParaRPr lang="nb-NO"/>
          </a:p>
        </p:txBody>
      </p:sp>
    </p:spTree>
    <p:extLst>
      <p:ext uri="{BB962C8B-B14F-4D97-AF65-F5344CB8AC3E}">
        <p14:creationId xmlns:p14="http://schemas.microsoft.com/office/powerpoint/2010/main" val="1810751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Her er noen eksempler på forskjellige nettbutikker.</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a:t>
            </a:fld>
            <a:endParaRPr lang="nb-NO"/>
          </a:p>
        </p:txBody>
      </p:sp>
    </p:spTree>
    <p:extLst>
      <p:ext uri="{BB962C8B-B14F-4D97-AF65-F5344CB8AC3E}">
        <p14:creationId xmlns:p14="http://schemas.microsoft.com/office/powerpoint/2010/main" val="38257530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0" dirty="0" smtClean="0"/>
              <a:t>Før</a:t>
            </a:r>
            <a:r>
              <a:rPr lang="nb-NO" b="0" baseline="0" dirty="0" smtClean="0"/>
              <a:t> du kan gjennomføre kjøpet må du også si deg enig i kjøpsvilkårene til nettbutikken du bruker. </a:t>
            </a:r>
          </a:p>
          <a:p>
            <a:pPr marL="0" marR="0" indent="0" algn="l" defTabSz="914400" rtl="0" eaLnBrk="1" fontAlgn="auto" latinLnBrk="0" hangingPunct="1">
              <a:lnSpc>
                <a:spcPct val="100000"/>
              </a:lnSpc>
              <a:spcBef>
                <a:spcPts val="0"/>
              </a:spcBef>
              <a:spcAft>
                <a:spcPts val="0"/>
              </a:spcAft>
              <a:buClrTx/>
              <a:buSzTx/>
              <a:buFontTx/>
              <a:buNone/>
              <a:tabLst/>
              <a:defRPr/>
            </a:pPr>
            <a:endParaRPr lang="nb-NO"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b="0" baseline="0" dirty="0" smtClean="0"/>
              <a:t>Vilkårene er ofte skrevet inn i lister som kan virke lange og uoverkommelige. Det er likevel viktig at du tar deg til å lese raskt gjennom, så du vet hva du sier deg enig i. </a:t>
            </a:r>
          </a:p>
          <a:p>
            <a:pPr marL="0" marR="0" indent="0" algn="l" defTabSz="914400" rtl="0" eaLnBrk="1" fontAlgn="auto" latinLnBrk="0" hangingPunct="1">
              <a:lnSpc>
                <a:spcPct val="100000"/>
              </a:lnSpc>
              <a:spcBef>
                <a:spcPts val="0"/>
              </a:spcBef>
              <a:spcAft>
                <a:spcPts val="0"/>
              </a:spcAft>
              <a:buClrTx/>
              <a:buSzTx/>
              <a:buFontTx/>
              <a:buNone/>
              <a:tabLst/>
              <a:defRPr/>
            </a:pPr>
            <a:endParaRPr lang="nb-NO"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b="0" baseline="0" dirty="0" smtClean="0"/>
              <a:t>Les ekstra nøye  på de delene som handler om levering, avbestilling, retur av varer og angrerett. </a:t>
            </a:r>
            <a:endParaRPr lang="nb-NO" b="0" dirty="0" smtClean="0"/>
          </a:p>
        </p:txBody>
      </p:sp>
      <p:sp>
        <p:nvSpPr>
          <p:cNvPr id="4" name="Plassholder for lysbildenummer 3"/>
          <p:cNvSpPr>
            <a:spLocks noGrp="1"/>
          </p:cNvSpPr>
          <p:nvPr>
            <p:ph type="sldNum" sz="quarter" idx="10"/>
          </p:nvPr>
        </p:nvSpPr>
        <p:spPr/>
        <p:txBody>
          <a:bodyPr/>
          <a:lstStyle/>
          <a:p>
            <a:fld id="{88C1A130-7AD3-495A-A652-7F8C111F255A}" type="slidenum">
              <a:rPr lang="nb-NO" smtClean="0"/>
              <a:t>30</a:t>
            </a:fld>
            <a:endParaRPr lang="nb-NO"/>
          </a:p>
        </p:txBody>
      </p:sp>
    </p:spTree>
    <p:extLst>
      <p:ext uri="{BB962C8B-B14F-4D97-AF65-F5344CB8AC3E}">
        <p14:creationId xmlns:p14="http://schemas.microsoft.com/office/powerpoint/2010/main" val="3184705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Når</a:t>
            </a:r>
            <a:r>
              <a:rPr lang="nb-NO" baseline="0" dirty="0" smtClean="0"/>
              <a:t> du har funnet ut av disse tingene kan du huke av for at du er enig i kjøpsvilkårene dersom du fremdeles ønsker å kjøpe varene. </a:t>
            </a:r>
          </a:p>
          <a:p>
            <a:endParaRPr lang="nb-NO" baseline="0" dirty="0" smtClean="0"/>
          </a:p>
          <a:p>
            <a:r>
              <a:rPr lang="nb-NO" baseline="0" dirty="0" smtClean="0"/>
              <a:t>En viktig del av kjøpsprosessen er også at du som kjøper forplikter deg til å betale for varene. Nettbutikken du handler i bør gi deg tydelig informasjon om både dette og om angreretten.</a:t>
            </a:r>
          </a:p>
          <a:p>
            <a:endParaRPr lang="nb-NO" baseline="0" dirty="0" smtClean="0"/>
          </a:p>
          <a:p>
            <a:r>
              <a:rPr lang="nb-NO" baseline="0" dirty="0" smtClean="0"/>
              <a:t>Prosessen for betaling kan være litt forskjellig fra nettbutikk til nettbutikk, så følg instruksjonen på skjermen nøye.</a:t>
            </a:r>
          </a:p>
          <a:p>
            <a:endParaRPr lang="nb-NO" baseline="0" dirty="0" smtClean="0"/>
          </a:p>
          <a:p>
            <a:endParaRPr lang="nb-NO" baseline="0" dirty="0" smtClean="0"/>
          </a:p>
          <a:p>
            <a:endParaRPr lang="nb-NO" baseline="0" dirty="0" smtClean="0"/>
          </a:p>
          <a:p>
            <a:endParaRPr lang="nb-NO" baseline="0" dirty="0" smtClean="0"/>
          </a:p>
        </p:txBody>
      </p:sp>
      <p:sp>
        <p:nvSpPr>
          <p:cNvPr id="4" name="Plassholder for lysbildenummer 3"/>
          <p:cNvSpPr>
            <a:spLocks noGrp="1"/>
          </p:cNvSpPr>
          <p:nvPr>
            <p:ph type="sldNum" sz="quarter" idx="10"/>
          </p:nvPr>
        </p:nvSpPr>
        <p:spPr/>
        <p:txBody>
          <a:bodyPr/>
          <a:lstStyle/>
          <a:p>
            <a:fld id="{88C1A130-7AD3-495A-A652-7F8C111F255A}" type="slidenum">
              <a:rPr lang="nb-NO" smtClean="0"/>
              <a:t>31</a:t>
            </a:fld>
            <a:endParaRPr lang="nb-NO"/>
          </a:p>
        </p:txBody>
      </p:sp>
    </p:spTree>
    <p:extLst>
      <p:ext uri="{BB962C8B-B14F-4D97-AF65-F5344CB8AC3E}">
        <p14:creationId xmlns:p14="http://schemas.microsoft.com/office/powerpoint/2010/main" val="2121498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Når handelen er ferdig kommer du vanligvis til en side der det står at bestillingen din er mottatt. Ofte får du også en e-post med bestillingsoversikt. Mange nettbutikker sender deg også e-post underveis i pakke- og sendeprosessen så du vet hva som skjer med varene dine.</a:t>
            </a:r>
          </a:p>
        </p:txBody>
      </p:sp>
      <p:sp>
        <p:nvSpPr>
          <p:cNvPr id="4" name="Plassholder for lysbildenummer 3"/>
          <p:cNvSpPr>
            <a:spLocks noGrp="1"/>
          </p:cNvSpPr>
          <p:nvPr>
            <p:ph type="sldNum" sz="quarter" idx="10"/>
          </p:nvPr>
        </p:nvSpPr>
        <p:spPr/>
        <p:txBody>
          <a:bodyPr/>
          <a:lstStyle/>
          <a:p>
            <a:fld id="{88C1A130-7AD3-495A-A652-7F8C111F255A}" type="slidenum">
              <a:rPr lang="nb-NO" smtClean="0"/>
              <a:t>32</a:t>
            </a:fld>
            <a:endParaRPr lang="nb-NO"/>
          </a:p>
        </p:txBody>
      </p:sp>
    </p:spTree>
    <p:extLst>
      <p:ext uri="{BB962C8B-B14F-4D97-AF65-F5344CB8AC3E}">
        <p14:creationId xmlns:p14="http://schemas.microsoft.com/office/powerpoint/2010/main" val="3192094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Kort oppsummert</a:t>
            </a:r>
            <a:r>
              <a:rPr lang="nb-NO" baseline="0" dirty="0" smtClean="0"/>
              <a:t> må du alltid gjennom disse trinnene for å kjøpe en vare på nett:</a:t>
            </a:r>
          </a:p>
          <a:p>
            <a:endParaRPr lang="nb-NO" baseline="0" dirty="0" smtClean="0"/>
          </a:p>
          <a:p>
            <a:pPr marL="228600" indent="-228600">
              <a:buAutoNum type="arabicPeriod"/>
            </a:pPr>
            <a:r>
              <a:rPr lang="nb-NO" baseline="0" dirty="0" smtClean="0"/>
              <a:t>Finn en nettbutikk</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33</a:t>
            </a:fld>
            <a:endParaRPr lang="nb-NO"/>
          </a:p>
        </p:txBody>
      </p:sp>
    </p:spTree>
    <p:extLst>
      <p:ext uri="{BB962C8B-B14F-4D97-AF65-F5344CB8AC3E}">
        <p14:creationId xmlns:p14="http://schemas.microsoft.com/office/powerpoint/2010/main" val="3937744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smtClean="0"/>
              <a:t>2. Velg varer</a:t>
            </a:r>
          </a:p>
        </p:txBody>
      </p:sp>
      <p:sp>
        <p:nvSpPr>
          <p:cNvPr id="4" name="Plassholder for lysbildenummer 3"/>
          <p:cNvSpPr>
            <a:spLocks noGrp="1"/>
          </p:cNvSpPr>
          <p:nvPr>
            <p:ph type="sldNum" sz="quarter" idx="10"/>
          </p:nvPr>
        </p:nvSpPr>
        <p:spPr/>
        <p:txBody>
          <a:bodyPr/>
          <a:lstStyle/>
          <a:p>
            <a:fld id="{88C1A130-7AD3-495A-A652-7F8C111F255A}" type="slidenum">
              <a:rPr lang="nb-NO" smtClean="0"/>
              <a:t>34</a:t>
            </a:fld>
            <a:endParaRPr lang="nb-NO"/>
          </a:p>
        </p:txBody>
      </p:sp>
    </p:spTree>
    <p:extLst>
      <p:ext uri="{BB962C8B-B14F-4D97-AF65-F5344CB8AC3E}">
        <p14:creationId xmlns:p14="http://schemas.microsoft.com/office/powerpoint/2010/main" val="6199298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smtClean="0"/>
              <a:t>3. Legg varene i handlevogna</a:t>
            </a:r>
          </a:p>
        </p:txBody>
      </p:sp>
      <p:sp>
        <p:nvSpPr>
          <p:cNvPr id="4" name="Plassholder for lysbildenummer 3"/>
          <p:cNvSpPr>
            <a:spLocks noGrp="1"/>
          </p:cNvSpPr>
          <p:nvPr>
            <p:ph type="sldNum" sz="quarter" idx="10"/>
          </p:nvPr>
        </p:nvSpPr>
        <p:spPr/>
        <p:txBody>
          <a:bodyPr/>
          <a:lstStyle/>
          <a:p>
            <a:fld id="{88C1A130-7AD3-495A-A652-7F8C111F255A}" type="slidenum">
              <a:rPr lang="nb-NO" smtClean="0"/>
              <a:t>35</a:t>
            </a:fld>
            <a:endParaRPr lang="nb-NO"/>
          </a:p>
        </p:txBody>
      </p:sp>
    </p:spTree>
    <p:extLst>
      <p:ext uri="{BB962C8B-B14F-4D97-AF65-F5344CB8AC3E}">
        <p14:creationId xmlns:p14="http://schemas.microsoft.com/office/powerpoint/2010/main" val="12282980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smtClean="0"/>
              <a:t>4. Gå til kasse</a:t>
            </a:r>
          </a:p>
        </p:txBody>
      </p:sp>
      <p:sp>
        <p:nvSpPr>
          <p:cNvPr id="4" name="Plassholder for lysbildenummer 3"/>
          <p:cNvSpPr>
            <a:spLocks noGrp="1"/>
          </p:cNvSpPr>
          <p:nvPr>
            <p:ph type="sldNum" sz="quarter" idx="10"/>
          </p:nvPr>
        </p:nvSpPr>
        <p:spPr/>
        <p:txBody>
          <a:bodyPr/>
          <a:lstStyle/>
          <a:p>
            <a:fld id="{88C1A130-7AD3-495A-A652-7F8C111F255A}" type="slidenum">
              <a:rPr lang="nb-NO" smtClean="0"/>
              <a:t>36</a:t>
            </a:fld>
            <a:endParaRPr lang="nb-NO"/>
          </a:p>
        </p:txBody>
      </p:sp>
    </p:spTree>
    <p:extLst>
      <p:ext uri="{BB962C8B-B14F-4D97-AF65-F5344CB8AC3E}">
        <p14:creationId xmlns:p14="http://schemas.microsoft.com/office/powerpoint/2010/main" val="690823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smtClean="0"/>
              <a:t>5. Oppgi mottakers adresse</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37</a:t>
            </a:fld>
            <a:endParaRPr lang="nb-NO"/>
          </a:p>
        </p:txBody>
      </p:sp>
    </p:spTree>
    <p:extLst>
      <p:ext uri="{BB962C8B-B14F-4D97-AF65-F5344CB8AC3E}">
        <p14:creationId xmlns:p14="http://schemas.microsoft.com/office/powerpoint/2010/main" val="25580848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smtClean="0"/>
              <a:t>6. Oppgi fakturaadresse</a:t>
            </a:r>
          </a:p>
        </p:txBody>
      </p:sp>
      <p:sp>
        <p:nvSpPr>
          <p:cNvPr id="4" name="Plassholder for lysbildenummer 3"/>
          <p:cNvSpPr>
            <a:spLocks noGrp="1"/>
          </p:cNvSpPr>
          <p:nvPr>
            <p:ph type="sldNum" sz="quarter" idx="10"/>
          </p:nvPr>
        </p:nvSpPr>
        <p:spPr/>
        <p:txBody>
          <a:bodyPr/>
          <a:lstStyle/>
          <a:p>
            <a:fld id="{88C1A130-7AD3-495A-A652-7F8C111F255A}" type="slidenum">
              <a:rPr lang="nb-NO" smtClean="0"/>
              <a:t>38</a:t>
            </a:fld>
            <a:endParaRPr lang="nb-NO"/>
          </a:p>
        </p:txBody>
      </p:sp>
    </p:spTree>
    <p:extLst>
      <p:ext uri="{BB962C8B-B14F-4D97-AF65-F5344CB8AC3E}">
        <p14:creationId xmlns:p14="http://schemas.microsoft.com/office/powerpoint/2010/main" val="24934324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smtClean="0"/>
              <a:t>7. Oppgi mobilnummer og e-post</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39</a:t>
            </a:fld>
            <a:endParaRPr lang="nb-NO"/>
          </a:p>
        </p:txBody>
      </p:sp>
    </p:spTree>
    <p:extLst>
      <p:ext uri="{BB962C8B-B14F-4D97-AF65-F5344CB8AC3E}">
        <p14:creationId xmlns:p14="http://schemas.microsoft.com/office/powerpoint/2010/main" val="674041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Her er noen eksempler på forskjellige nettbutikker.</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a:t>
            </a:fld>
            <a:endParaRPr lang="nb-NO"/>
          </a:p>
        </p:txBody>
      </p:sp>
    </p:spTree>
    <p:extLst>
      <p:ext uri="{BB962C8B-B14F-4D97-AF65-F5344CB8AC3E}">
        <p14:creationId xmlns:p14="http://schemas.microsoft.com/office/powerpoint/2010/main" val="2308337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smtClean="0"/>
              <a:t>8. Velg betalingsmåte og fyll ut eventuell tilleggsinformasjon knyttet til dette</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40</a:t>
            </a:fld>
            <a:endParaRPr lang="nb-NO"/>
          </a:p>
        </p:txBody>
      </p:sp>
    </p:spTree>
    <p:extLst>
      <p:ext uri="{BB962C8B-B14F-4D97-AF65-F5344CB8AC3E}">
        <p14:creationId xmlns:p14="http://schemas.microsoft.com/office/powerpoint/2010/main" val="39838157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smtClean="0"/>
              <a:t>9. Les kjøpsvilkårene</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41</a:t>
            </a:fld>
            <a:endParaRPr lang="nb-NO"/>
          </a:p>
        </p:txBody>
      </p:sp>
    </p:spTree>
    <p:extLst>
      <p:ext uri="{BB962C8B-B14F-4D97-AF65-F5344CB8AC3E}">
        <p14:creationId xmlns:p14="http://schemas.microsoft.com/office/powerpoint/2010/main" val="18289304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smtClean="0"/>
              <a:t>10. Godkjenn kjøpsvilkårene</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42</a:t>
            </a:fld>
            <a:endParaRPr lang="nb-NO"/>
          </a:p>
        </p:txBody>
      </p:sp>
    </p:spTree>
    <p:extLst>
      <p:ext uri="{BB962C8B-B14F-4D97-AF65-F5344CB8AC3E}">
        <p14:creationId xmlns:p14="http://schemas.microsoft.com/office/powerpoint/2010/main" val="8379845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smtClean="0"/>
              <a:t>11. Sjekk at du mottar bekreftelse på din bestilling</a:t>
            </a:r>
          </a:p>
          <a:p>
            <a:endParaRPr lang="nb-NO" baseline="0" dirty="0" smtClean="0"/>
          </a:p>
          <a:p>
            <a:r>
              <a:rPr lang="nb-NO" baseline="0" dirty="0" smtClean="0"/>
              <a:t>Det kan virke som mye å gjøre, men det blir fort lettere når du blir vant til det. </a:t>
            </a:r>
          </a:p>
          <a:p>
            <a:endParaRPr lang="nb-NO"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Noen er redde for å bli svindlet når de handler på nett. Sjansene for at dette skjer med deg når du handler via kjente og mye brukte nettbutikker er ganske liten, men det er likevel noen huskeregler du bør ha i bakhodet.</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43</a:t>
            </a:fld>
            <a:endParaRPr lang="nb-NO"/>
          </a:p>
        </p:txBody>
      </p:sp>
    </p:spTree>
    <p:extLst>
      <p:ext uri="{BB962C8B-B14F-4D97-AF65-F5344CB8AC3E}">
        <p14:creationId xmlns:p14="http://schemas.microsoft.com/office/powerpoint/2010/main" val="19996451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Noen er redde for å bli svindlet dersom de handler over nettet, men følger</a:t>
            </a:r>
            <a:r>
              <a:rPr lang="nb-NO" sz="1200" kern="1200" baseline="0" dirty="0" smtClean="0">
                <a:solidFill>
                  <a:schemeClr val="tx1"/>
                </a:solidFill>
                <a:effectLst/>
                <a:latin typeface="+mn-lt"/>
                <a:ea typeface="+mn-ea"/>
                <a:cs typeface="+mn-cs"/>
              </a:rPr>
              <a:t> du noen huskeregler så kan du minske risikoen for at dette skjer.</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Vi skal gå gjennom disse nå.</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44</a:t>
            </a:fld>
            <a:endParaRPr lang="nb-NO"/>
          </a:p>
        </p:txBody>
      </p:sp>
    </p:spTree>
    <p:extLst>
      <p:ext uri="{BB962C8B-B14F-4D97-AF65-F5344CB8AC3E}">
        <p14:creationId xmlns:p14="http://schemas.microsoft.com/office/powerpoint/2010/main" val="21746551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Noen gode huskeregler for netthandel er:</a:t>
            </a:r>
          </a:p>
          <a:p>
            <a:r>
              <a:rPr lang="nb-NO" sz="1200" kern="1200" dirty="0" smtClean="0">
                <a:solidFill>
                  <a:schemeClr val="tx1"/>
                </a:solidFill>
                <a:effectLst/>
                <a:latin typeface="+mn-lt"/>
                <a:ea typeface="+mn-ea"/>
                <a:cs typeface="+mn-cs"/>
              </a:rPr>
              <a:t> </a:t>
            </a:r>
          </a:p>
          <a:p>
            <a:pPr lvl="0"/>
            <a:r>
              <a:rPr lang="nb-NO" sz="1200" kern="1200" dirty="0" smtClean="0">
                <a:solidFill>
                  <a:schemeClr val="tx1"/>
                </a:solidFill>
                <a:effectLst/>
                <a:latin typeface="+mn-lt"/>
                <a:ea typeface="+mn-ea"/>
                <a:cs typeface="+mn-cs"/>
              </a:rPr>
              <a:t>Du bør ikke handle med noen du ikke har tillit til. Er du usikker kan du alltid undersøke om telefonnummer og kontaktadresse til nettbutikken er reelle og riktige. </a:t>
            </a:r>
          </a:p>
        </p:txBody>
      </p:sp>
      <p:sp>
        <p:nvSpPr>
          <p:cNvPr id="4" name="Plassholder for lysbildenummer 3"/>
          <p:cNvSpPr>
            <a:spLocks noGrp="1"/>
          </p:cNvSpPr>
          <p:nvPr>
            <p:ph type="sldNum" sz="quarter" idx="10"/>
          </p:nvPr>
        </p:nvSpPr>
        <p:spPr/>
        <p:txBody>
          <a:bodyPr/>
          <a:lstStyle/>
          <a:p>
            <a:fld id="{88C1A130-7AD3-495A-A652-7F8C111F255A}" type="slidenum">
              <a:rPr lang="nb-NO" smtClean="0"/>
              <a:t>45</a:t>
            </a:fld>
            <a:endParaRPr lang="nb-NO"/>
          </a:p>
        </p:txBody>
      </p:sp>
    </p:spTree>
    <p:extLst>
      <p:ext uri="{BB962C8B-B14F-4D97-AF65-F5344CB8AC3E}">
        <p14:creationId xmlns:p14="http://schemas.microsoft.com/office/powerpoint/2010/main" val="8584567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Pass på at du handler med en trygg tjeneste. Sjekk nettadressen i adressefeltet. Står det </a:t>
            </a:r>
            <a:r>
              <a:rPr lang="nb-NO" sz="1200" kern="1200" dirty="0" err="1" smtClean="0">
                <a:solidFill>
                  <a:schemeClr val="tx1"/>
                </a:solidFill>
                <a:effectLst/>
                <a:latin typeface="+mn-lt"/>
                <a:ea typeface="+mn-ea"/>
                <a:cs typeface="+mn-cs"/>
              </a:rPr>
              <a:t>https</a:t>
            </a:r>
            <a:r>
              <a:rPr lang="nb-NO" sz="1200" kern="1200" dirty="0" smtClean="0">
                <a:solidFill>
                  <a:schemeClr val="tx1"/>
                </a:solidFill>
                <a:effectLst/>
                <a:latin typeface="+mn-lt"/>
                <a:ea typeface="+mn-ea"/>
                <a:cs typeface="+mn-cs"/>
              </a:rPr>
              <a:t>, eller ser du bilde av en hengelås i adressefeltet er informasjonen du legger inn beskyttet og kan ikke plukkes</a:t>
            </a:r>
            <a:r>
              <a:rPr lang="nb-NO" sz="1200" kern="1200" baseline="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opp av andre.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Ikke gi fra deg informasjon om deg selv eller betalingskortet ditt hvis ikke </a:t>
            </a:r>
            <a:r>
              <a:rPr lang="nb-NO" sz="1200" kern="1200" dirty="0" err="1" smtClean="0">
                <a:solidFill>
                  <a:schemeClr val="tx1"/>
                </a:solidFill>
                <a:effectLst/>
                <a:latin typeface="+mn-lt"/>
                <a:ea typeface="+mn-ea"/>
                <a:cs typeface="+mn-cs"/>
              </a:rPr>
              <a:t>s'en</a:t>
            </a:r>
            <a:r>
              <a:rPr lang="nb-NO" sz="1200" kern="1200" dirty="0" smtClean="0">
                <a:solidFill>
                  <a:schemeClr val="tx1"/>
                </a:solidFill>
                <a:effectLst/>
                <a:latin typeface="+mn-lt"/>
                <a:ea typeface="+mn-ea"/>
                <a:cs typeface="+mn-cs"/>
              </a:rPr>
              <a:t> eller hengelåsen er tilstede i adressefeltet.</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46</a:t>
            </a:fld>
            <a:endParaRPr lang="nb-NO"/>
          </a:p>
        </p:txBody>
      </p:sp>
    </p:spTree>
    <p:extLst>
      <p:ext uri="{BB962C8B-B14F-4D97-AF65-F5344CB8AC3E}">
        <p14:creationId xmlns:p14="http://schemas.microsoft.com/office/powerpoint/2010/main" val="8237678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HUSK: I forbindelse med netthandel skal du kun oppgi kortnummer, utløpsdato på kortet og kontrollsifre (CVC) til nettbutikken du handler med. Blir du sendt videre til en side der du må oppgi kode fra din kodebrikke og passord kan du gjøre dette også. IKKE gi fra deg PIN-koden din.  </a:t>
            </a:r>
            <a:endParaRPr lang="nb-NO" sz="1200" b="0" i="0" kern="1200" dirty="0" smtClean="0">
              <a:solidFill>
                <a:schemeClr val="tx1"/>
              </a:solidFill>
              <a:effectLst/>
              <a:latin typeface="+mn-lt"/>
              <a:ea typeface="+mn-ea"/>
              <a:cs typeface="+mn-cs"/>
            </a:endParaRPr>
          </a:p>
          <a:p>
            <a:endParaRPr lang="nb-NO" sz="1200" b="0" i="0" kern="1200" dirty="0" smtClean="0">
              <a:solidFill>
                <a:schemeClr val="tx1"/>
              </a:solidFill>
              <a:effectLst/>
              <a:latin typeface="+mn-lt"/>
              <a:ea typeface="+mn-ea"/>
              <a:cs typeface="+mn-cs"/>
            </a:endParaRPr>
          </a:p>
          <a:p>
            <a:r>
              <a:rPr lang="nb-NO" sz="1200" b="0" i="0" kern="1200" dirty="0" smtClean="0">
                <a:solidFill>
                  <a:schemeClr val="tx1"/>
                </a:solidFill>
                <a:effectLst/>
                <a:latin typeface="+mn-lt"/>
                <a:ea typeface="+mn-ea"/>
                <a:cs typeface="+mn-cs"/>
              </a:rPr>
              <a:t>Det</a:t>
            </a:r>
            <a:r>
              <a:rPr lang="nb-NO" sz="1200" b="0" i="0" kern="1200" baseline="0" dirty="0" smtClean="0">
                <a:solidFill>
                  <a:schemeClr val="tx1"/>
                </a:solidFill>
                <a:effectLst/>
                <a:latin typeface="+mn-lt"/>
                <a:ea typeface="+mn-ea"/>
                <a:cs typeface="+mn-cs"/>
              </a:rPr>
              <a:t> er lurt å bruke kredittkort når man handler på nett. </a:t>
            </a:r>
          </a:p>
          <a:p>
            <a:endParaRPr lang="nb-NO" sz="1200" b="0" i="0" kern="1200" baseline="0" dirty="0" smtClean="0">
              <a:solidFill>
                <a:schemeClr val="tx1"/>
              </a:solidFill>
              <a:effectLst/>
              <a:latin typeface="+mn-lt"/>
              <a:ea typeface="+mn-ea"/>
              <a:cs typeface="+mn-cs"/>
            </a:endParaRPr>
          </a:p>
          <a:p>
            <a:r>
              <a:rPr lang="nb-NO" sz="1200" b="0" i="0" kern="1200" baseline="0" dirty="0" smtClean="0">
                <a:solidFill>
                  <a:schemeClr val="tx1"/>
                </a:solidFill>
                <a:effectLst/>
                <a:latin typeface="+mn-lt"/>
                <a:ea typeface="+mn-ea"/>
                <a:cs typeface="+mn-cs"/>
              </a:rPr>
              <a:t>Oppgir du kredittkortinformasjonen din når du handler på nett blir ikke beløpet belastet din konto, men registrert på din kredittkortfaktura. </a:t>
            </a:r>
          </a:p>
          <a:p>
            <a:endParaRPr lang="nb-NO" sz="1200" b="0" i="0" kern="1200" baseline="0" dirty="0" smtClean="0">
              <a:solidFill>
                <a:schemeClr val="tx1"/>
              </a:solidFill>
              <a:effectLst/>
              <a:latin typeface="+mn-lt"/>
              <a:ea typeface="+mn-ea"/>
              <a:cs typeface="+mn-cs"/>
            </a:endParaRPr>
          </a:p>
          <a:p>
            <a:r>
              <a:rPr lang="nb-NO" sz="1200" b="0" i="0" kern="1200" baseline="0" dirty="0" smtClean="0">
                <a:solidFill>
                  <a:schemeClr val="tx1"/>
                </a:solidFill>
                <a:effectLst/>
                <a:latin typeface="+mn-lt"/>
                <a:ea typeface="+mn-ea"/>
                <a:cs typeface="+mn-cs"/>
              </a:rPr>
              <a:t>Da får du god tid til å kontrollere beløpet og motta varen før fakturaen skal betales. Dersom du ikke skulle motta varen, eller dersom den har feil eller mangler, har du i tillegg gode forbrukerrettigheter når du betaler med kredittkort.</a:t>
            </a:r>
            <a:endParaRPr lang="nb-NO" sz="1200" b="0" i="0" kern="1200" dirty="0" smtClean="0">
              <a:solidFill>
                <a:schemeClr val="tx1"/>
              </a:solidFill>
              <a:effectLst/>
              <a:latin typeface="+mn-lt"/>
              <a:ea typeface="+mn-ea"/>
              <a:cs typeface="+mn-cs"/>
            </a:endParaRPr>
          </a:p>
          <a:p>
            <a:endParaRPr lang="nb-NO" sz="1200" kern="1200" dirty="0" smtClean="0">
              <a:solidFill>
                <a:schemeClr val="tx1"/>
              </a:solidFill>
              <a:effectLst/>
              <a:latin typeface="+mn-lt"/>
              <a:ea typeface="+mn-ea"/>
              <a:cs typeface="+mn-cs"/>
            </a:endParaRPr>
          </a:p>
          <a:p>
            <a:r>
              <a:rPr lang="nb-NO" dirty="0" smtClean="0"/>
              <a:t>Uansett</a:t>
            </a:r>
            <a:r>
              <a:rPr lang="nb-NO" baseline="0" dirty="0" smtClean="0"/>
              <a:t> om du bruker kredittkort eller bankkort for å betale varen skal du aldri</a:t>
            </a:r>
            <a:r>
              <a:rPr lang="nb-NO" sz="1200" kern="1200" dirty="0" smtClean="0">
                <a:solidFill>
                  <a:schemeClr val="tx1"/>
                </a:solidFill>
                <a:effectLst/>
                <a:latin typeface="+mn-lt"/>
                <a:ea typeface="+mn-ea"/>
                <a:cs typeface="+mn-cs"/>
              </a:rPr>
              <a:t> oppgi PIN-koden til kortet dit (PIN-koden er den 4-sifrede koden du bruker når du bruker minibanken eller handler over disk).</a:t>
            </a:r>
          </a:p>
          <a:p>
            <a:pPr lvl="0"/>
            <a:endParaRPr lang="nb-NO" sz="1200" kern="1200" dirty="0" smtClean="0">
              <a:solidFill>
                <a:schemeClr val="tx1"/>
              </a:solidFill>
              <a:effectLst/>
              <a:latin typeface="+mn-lt"/>
              <a:ea typeface="+mn-ea"/>
              <a:cs typeface="+mn-cs"/>
            </a:endParaRPr>
          </a:p>
          <a:p>
            <a:pPr lvl="0"/>
            <a:r>
              <a:rPr lang="nb-NO" sz="1200" kern="1200" dirty="0" smtClean="0">
                <a:solidFill>
                  <a:schemeClr val="tx1"/>
                </a:solidFill>
                <a:effectLst/>
                <a:latin typeface="+mn-lt"/>
                <a:ea typeface="+mn-ea"/>
                <a:cs typeface="+mn-cs"/>
              </a:rPr>
              <a:t>Følg med på bankkontoen din. Ser du bevegelser du ikke kjenner igjen, eller som du tror er svindel, bør du kontakte banken din. De hjelper deg å finne ut hva som har skjedd.</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47</a:t>
            </a:fld>
            <a:endParaRPr lang="nb-NO"/>
          </a:p>
        </p:txBody>
      </p:sp>
    </p:spTree>
    <p:extLst>
      <p:ext uri="{BB962C8B-B14F-4D97-AF65-F5344CB8AC3E}">
        <p14:creationId xmlns:p14="http://schemas.microsoft.com/office/powerpoint/2010/main" val="21492164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a:t>
            </a:r>
            <a:r>
              <a:rPr lang="nb-NO" baseline="0" dirty="0" smtClean="0"/>
              <a:t> er grunn til å være skeptisk dersom du blir bedt om å </a:t>
            </a:r>
            <a:r>
              <a:rPr lang="nb-NO" u="sng" baseline="0" dirty="0" smtClean="0"/>
              <a:t>sette inn penger på et </a:t>
            </a:r>
            <a:r>
              <a:rPr lang="nb-NO" b="0" u="sng" baseline="0" dirty="0" smtClean="0"/>
              <a:t>kontonummer</a:t>
            </a:r>
            <a:r>
              <a:rPr lang="nb-NO" u="none" baseline="0" dirty="0" smtClean="0"/>
              <a:t> </a:t>
            </a:r>
            <a:r>
              <a:rPr lang="nb-NO" baseline="0" dirty="0" smtClean="0"/>
              <a:t>for å betale for varen du skal kjøpe. </a:t>
            </a:r>
          </a:p>
          <a:p>
            <a:endParaRPr lang="nb-NO"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Hvis du velger å</a:t>
            </a:r>
            <a:r>
              <a:rPr lang="nb-NO" baseline="0" dirty="0" smtClean="0"/>
              <a:t> betalte på denne måten vil dine rettigheter være svekket, og det kan bli vanskeligere å få hjelp dersom du angrer på kjøpet eller varen ikke kommer. </a:t>
            </a:r>
            <a:endParaRPr lang="nb-NO" dirty="0" smtClean="0"/>
          </a:p>
        </p:txBody>
      </p:sp>
      <p:sp>
        <p:nvSpPr>
          <p:cNvPr id="4" name="Plassholder for lysbildenummer 3"/>
          <p:cNvSpPr>
            <a:spLocks noGrp="1"/>
          </p:cNvSpPr>
          <p:nvPr>
            <p:ph type="sldNum" sz="quarter" idx="10"/>
          </p:nvPr>
        </p:nvSpPr>
        <p:spPr/>
        <p:txBody>
          <a:bodyPr/>
          <a:lstStyle/>
          <a:p>
            <a:fld id="{88C1A130-7AD3-495A-A652-7F8C111F255A}" type="slidenum">
              <a:rPr lang="nb-NO" smtClean="0"/>
              <a:t>48</a:t>
            </a:fld>
            <a:endParaRPr lang="nb-NO"/>
          </a:p>
        </p:txBody>
      </p:sp>
    </p:spTree>
    <p:extLst>
      <p:ext uri="{BB962C8B-B14F-4D97-AF65-F5344CB8AC3E}">
        <p14:creationId xmlns:p14="http://schemas.microsoft.com/office/powerpoint/2010/main" val="7674465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Følg med og pass på at varen kommer til den tiden nettbutikken oppgir i kjøpsvilkårene. Kommer ikke varen skal du heller ikke betale for den. Da må du ta kontakt med banken din.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49</a:t>
            </a:fld>
            <a:endParaRPr lang="nb-NO"/>
          </a:p>
        </p:txBody>
      </p:sp>
    </p:spTree>
    <p:extLst>
      <p:ext uri="{BB962C8B-B14F-4D97-AF65-F5344CB8AC3E}">
        <p14:creationId xmlns:p14="http://schemas.microsoft.com/office/powerpoint/2010/main" val="501158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Her er noen eksempler på forskjellige nettbutikker.</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5</a:t>
            </a:fld>
            <a:endParaRPr lang="nb-NO"/>
          </a:p>
        </p:txBody>
      </p:sp>
    </p:spTree>
    <p:extLst>
      <p:ext uri="{BB962C8B-B14F-4D97-AF65-F5344CB8AC3E}">
        <p14:creationId xmlns:p14="http://schemas.microsoft.com/office/powerpoint/2010/main" val="9541668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Ta deg tid til å hjelpe de som ønsker å bestille noe</a:t>
            </a:r>
            <a:r>
              <a:rPr lang="nb-NO" b="1" baseline="0" dirty="0" smtClean="0"/>
              <a:t> på nett.</a:t>
            </a:r>
          </a:p>
          <a:p>
            <a:endParaRPr lang="nb-NO" b="1" baseline="0" dirty="0" smtClean="0"/>
          </a:p>
          <a:p>
            <a:r>
              <a:rPr lang="nb-NO" b="1" baseline="0" dirty="0" smtClean="0"/>
              <a:t>Det kan også være lurt å skrive ut en huskeliste med de forskjellige trinnene og forhåndsreglene (gjerne med illustrasjoner) og dele disse ut til kursdeltagerne. </a:t>
            </a:r>
            <a:endParaRPr lang="nb-NO" b="1"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50</a:t>
            </a:fld>
            <a:endParaRPr lang="nb-NO"/>
          </a:p>
        </p:txBody>
      </p:sp>
    </p:spTree>
    <p:extLst>
      <p:ext uri="{BB962C8B-B14F-4D97-AF65-F5344CB8AC3E}">
        <p14:creationId xmlns:p14="http://schemas.microsoft.com/office/powerpoint/2010/main" val="1532780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Her er noen eksempler på forskjellige nettbutikker.</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6</a:t>
            </a:fld>
            <a:endParaRPr lang="nb-NO"/>
          </a:p>
        </p:txBody>
      </p:sp>
    </p:spTree>
    <p:extLst>
      <p:ext uri="{BB962C8B-B14F-4D97-AF65-F5344CB8AC3E}">
        <p14:creationId xmlns:p14="http://schemas.microsoft.com/office/powerpoint/2010/main" val="1037046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De fleste nettbutikkene er bygd opp ganske likt.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n-NO"/>
          </a:p>
        </p:txBody>
      </p:sp>
    </p:spTree>
    <p:extLst>
      <p:ext uri="{BB962C8B-B14F-4D97-AF65-F5344CB8AC3E}">
        <p14:creationId xmlns:p14="http://schemas.microsoft.com/office/powerpoint/2010/main" val="767871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Det første du ser er ofte en side der du kan lete fram og lese om varene.</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n-NO"/>
          </a:p>
        </p:txBody>
      </p:sp>
    </p:spTree>
    <p:extLst>
      <p:ext uri="{BB962C8B-B14F-4D97-AF65-F5344CB8AC3E}">
        <p14:creationId xmlns:p14="http://schemas.microsoft.com/office/powerpoint/2010/main" val="2214437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På siden finner du også en "handlevogn" der varene og tjenestene du ønsker å kjøpe havner. </a:t>
            </a:r>
          </a:p>
          <a:p>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n-NO"/>
          </a:p>
        </p:txBody>
      </p:sp>
    </p:spTree>
    <p:extLst>
      <p:ext uri="{BB962C8B-B14F-4D97-AF65-F5344CB8AC3E}">
        <p14:creationId xmlns:p14="http://schemas.microsoft.com/office/powerpoint/2010/main" val="3330511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7" name="Bilde 6"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smtClean="0"/>
              <a:t>KLIKK FOR Å REDIGERE TITTELSTIL</a:t>
            </a:r>
            <a:endParaRPr lang="nb-NO"/>
          </a:p>
        </p:txBody>
      </p:sp>
      <p:sp>
        <p:nvSpPr>
          <p:cNvPr id="9"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smtClean="0"/>
              <a:t>Klikk for å redigere tekststiler i malen</a:t>
            </a:r>
          </a:p>
        </p:txBody>
      </p:sp>
      <p:sp>
        <p:nvSpPr>
          <p:cNvPr id="13"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6828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a:prstGeom prst="rect">
            <a:avLst/>
          </a:prstGeo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04.04.2016</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2678655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1325563"/>
          </a:xfrm>
          <a:prstGeom prst="rect">
            <a:avLst/>
          </a:prstGeom>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1825625"/>
            <a:ext cx="10515600" cy="4351338"/>
          </a:xfrm>
          <a:prstGeom prst="rect">
            <a:avLst/>
          </a:prstGeo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04.04.2016</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931970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a:prstGeom prst="rect">
            <a:avLst/>
          </a:prstGeo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a:prstGeom prst="rect">
            <a:avLst/>
          </a:prstGeo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04.04.2016</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2688660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pic>
        <p:nvPicPr>
          <p:cNvPr id="7" name="Bilde 6"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smtClean="0"/>
              <a:t>Del</a:t>
            </a:r>
            <a:endParaRPr lang="nb-NO"/>
          </a:p>
        </p:txBody>
      </p:sp>
      <p:sp>
        <p:nvSpPr>
          <p:cNvPr id="9"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Tema</a:t>
            </a:r>
          </a:p>
        </p:txBody>
      </p:sp>
      <p:sp>
        <p:nvSpPr>
          <p:cNvPr id="10"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728628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loverskrift">
    <p:spTree>
      <p:nvGrpSpPr>
        <p:cNvPr id="1" name=""/>
        <p:cNvGrpSpPr/>
        <p:nvPr/>
      </p:nvGrpSpPr>
      <p:grpSpPr>
        <a:xfrm>
          <a:off x="0" y="0"/>
          <a:ext cx="0" cy="0"/>
          <a:chOff x="0" y="0"/>
          <a:chExt cx="0" cy="0"/>
        </a:xfrm>
      </p:grpSpPr>
      <p:pic>
        <p:nvPicPr>
          <p:cNvPr id="7" name="Bilde 6"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smtClean="0"/>
              <a:t>Hva er en nettbutikk?</a:t>
            </a:r>
            <a:endParaRPr lang="nb-NO"/>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Tree>
    <p:extLst>
      <p:ext uri="{BB962C8B-B14F-4D97-AF65-F5344CB8AC3E}">
        <p14:creationId xmlns:p14="http://schemas.microsoft.com/office/powerpoint/2010/main" val="3951981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eloverskrift">
    <p:spTree>
      <p:nvGrpSpPr>
        <p:cNvPr id="1" name=""/>
        <p:cNvGrpSpPr/>
        <p:nvPr/>
      </p:nvGrpSpPr>
      <p:grpSpPr>
        <a:xfrm>
          <a:off x="0" y="0"/>
          <a:ext cx="0" cy="0"/>
          <a:chOff x="0" y="0"/>
          <a:chExt cx="0" cy="0"/>
        </a:xfrm>
      </p:grpSpPr>
      <p:pic>
        <p:nvPicPr>
          <p:cNvPr id="7" name="Bilde 6"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smtClean="0"/>
              <a:t>Slik betaler du</a:t>
            </a:r>
            <a:endParaRPr lang="nb-NO"/>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2</a:t>
            </a:r>
            <a:endParaRPr lang="nb-NO" sz="3200" b="1">
              <a:solidFill>
                <a:schemeClr val="bg1"/>
              </a:solidFill>
            </a:endParaRPr>
          </a:p>
        </p:txBody>
      </p:sp>
    </p:spTree>
    <p:extLst>
      <p:ext uri="{BB962C8B-B14F-4D97-AF65-F5344CB8AC3E}">
        <p14:creationId xmlns:p14="http://schemas.microsoft.com/office/powerpoint/2010/main" val="1742459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eloverskrift">
    <p:spTree>
      <p:nvGrpSpPr>
        <p:cNvPr id="1" name=""/>
        <p:cNvGrpSpPr/>
        <p:nvPr/>
      </p:nvGrpSpPr>
      <p:grpSpPr>
        <a:xfrm>
          <a:off x="0" y="0"/>
          <a:ext cx="0" cy="0"/>
          <a:chOff x="0" y="0"/>
          <a:chExt cx="0" cy="0"/>
        </a:xfrm>
      </p:grpSpPr>
      <p:pic>
        <p:nvPicPr>
          <p:cNvPr id="7" name="Bilde 6"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smtClean="0"/>
              <a:t>Hvordan unngå svindel?</a:t>
            </a:r>
            <a:endParaRPr lang="nb-NO"/>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3</a:t>
            </a:r>
            <a:endParaRPr lang="nb-NO" sz="3200" b="1">
              <a:solidFill>
                <a:schemeClr val="bg1"/>
              </a:solidFill>
            </a:endParaRPr>
          </a:p>
        </p:txBody>
      </p:sp>
    </p:spTree>
    <p:extLst>
      <p:ext uri="{BB962C8B-B14F-4D97-AF65-F5344CB8AC3E}">
        <p14:creationId xmlns:p14="http://schemas.microsoft.com/office/powerpoint/2010/main" val="3166413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1325563"/>
          </a:xfrm>
          <a:prstGeom prst="rect">
            <a:avLst/>
          </a:prstGeom>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04.04.2016</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2141350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1325563"/>
          </a:xfrm>
          <a:prstGeom prst="rect">
            <a:avLst/>
          </a:prstGeom>
        </p:spPr>
        <p:txBody>
          <a:bodyPr/>
          <a:lstStyle/>
          <a:p>
            <a:r>
              <a:rPr lang="nb-NO" smtClean="0"/>
              <a:t>Klikk for å redigere tittelstil</a:t>
            </a:r>
            <a:endParaRPr lang="nb-NO"/>
          </a:p>
        </p:txBody>
      </p:sp>
      <p:sp>
        <p:nvSpPr>
          <p:cNvPr id="3" name="Plassholder for dato 2"/>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04.04.2016</a:t>
            </a:fld>
            <a:endParaRPr lang="nb-NO"/>
          </a:p>
        </p:txBody>
      </p:sp>
      <p:sp>
        <p:nvSpPr>
          <p:cNvPr id="4" name="Plassholder for bunntekst 3"/>
          <p:cNvSpPr>
            <a:spLocks noGrp="1"/>
          </p:cNvSpPr>
          <p:nvPr>
            <p:ph type="ftr" sz="quarter" idx="11"/>
          </p:nvPr>
        </p:nvSpPr>
        <p:spPr>
          <a:xfrm>
            <a:off x="4038600" y="6356350"/>
            <a:ext cx="4114800" cy="365125"/>
          </a:xfrm>
          <a:prstGeom prst="rect">
            <a:avLst/>
          </a:prstGeom>
        </p:spPr>
        <p:txBody>
          <a:bodyPr/>
          <a:lstStyle/>
          <a:p>
            <a:endParaRPr lang="nb-NO"/>
          </a:p>
        </p:txBody>
      </p:sp>
      <p:sp>
        <p:nvSpPr>
          <p:cNvPr id="5" name="Plassholder for lysbildenummer 4"/>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2369617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04.04.2016</a:t>
            </a:fld>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3904529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a:prstGeom prst="rect">
            <a:avLst/>
          </a:prstGeo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04.04.2016</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44824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Plassholder for tittel 1"/>
          <p:cNvSpPr>
            <a:spLocks noGrp="1"/>
          </p:cNvSpPr>
          <p:nvPr>
            <p:ph type="title"/>
          </p:nvPr>
        </p:nvSpPr>
        <p:spPr>
          <a:xfrm>
            <a:off x="990600" y="5175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11" name="Plassholder for tekst 2"/>
          <p:cNvSpPr>
            <a:spLocks noGrp="1"/>
          </p:cNvSpPr>
          <p:nvPr>
            <p:ph type="body" idx="1"/>
          </p:nvPr>
        </p:nvSpPr>
        <p:spPr>
          <a:xfrm>
            <a:off x="990600" y="1978025"/>
            <a:ext cx="10515600" cy="4351338"/>
          </a:xfrm>
          <a:prstGeom prst="rect">
            <a:avLst/>
          </a:prstGeom>
        </p:spPr>
        <p:txBody>
          <a:bodyPr vert="horz" lIns="91440" tIns="45720" rIns="91440" bIns="45720" rtlCol="0">
            <a:normAutofit/>
          </a:bodyPr>
          <a:lstStyle/>
          <a:p>
            <a:pPr lvl="0"/>
            <a:r>
              <a:rPr lang="nb-NO" smtClean="0"/>
              <a:t>Klikk for å redigere tekststiler i malen</a:t>
            </a:r>
          </a:p>
        </p:txBody>
      </p:sp>
      <p:sp>
        <p:nvSpPr>
          <p:cNvPr id="13"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97982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52"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1.jp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1.jp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21.jp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21.jp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jp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20.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41.jpe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9.png"/><Relationship Id="rId7"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jpeg"/><Relationship Id="rId10" Type="http://schemas.openxmlformats.org/officeDocument/2006/relationships/image" Target="../media/image28.png"/><Relationship Id="rId4" Type="http://schemas.openxmlformats.org/officeDocument/2006/relationships/image" Target="../media/image40.png"/><Relationship Id="rId9" Type="http://schemas.openxmlformats.org/officeDocument/2006/relationships/image" Target="../media/image44.png"/></Relationships>
</file>

<file path=ppt/slides/_rels/slide3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9.jpg"/><Relationship Id="rId7"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41.jpeg"/><Relationship Id="rId11" Type="http://schemas.openxmlformats.org/officeDocument/2006/relationships/image" Target="../media/image28.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jpeg"/></Relationships>
</file>

<file path=ppt/slides/_rels/slide3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45.png"/><Relationship Id="rId3" Type="http://schemas.openxmlformats.org/officeDocument/2006/relationships/image" Target="../media/image29.jpg"/><Relationship Id="rId7" Type="http://schemas.openxmlformats.org/officeDocument/2006/relationships/image" Target="../media/image42.png"/><Relationship Id="rId12"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41.jpeg"/><Relationship Id="rId11" Type="http://schemas.openxmlformats.org/officeDocument/2006/relationships/image" Target="../media/image28.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jpeg"/></Relationships>
</file>

<file path=ppt/slides/_rels/slide3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30.png"/><Relationship Id="rId3" Type="http://schemas.openxmlformats.org/officeDocument/2006/relationships/image" Target="../media/image32.png"/><Relationship Id="rId7" Type="http://schemas.openxmlformats.org/officeDocument/2006/relationships/image" Target="../media/image41.jpeg"/><Relationship Id="rId12"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40.png"/><Relationship Id="rId11" Type="http://schemas.openxmlformats.org/officeDocument/2006/relationships/image" Target="../media/image44.png"/><Relationship Id="rId5" Type="http://schemas.openxmlformats.org/officeDocument/2006/relationships/image" Target="../media/image39.png"/><Relationship Id="rId10" Type="http://schemas.openxmlformats.org/officeDocument/2006/relationships/image" Target="../media/image43.jpeg"/><Relationship Id="rId4" Type="http://schemas.openxmlformats.org/officeDocument/2006/relationships/image" Target="../media/image29.jpg"/><Relationship Id="rId9" Type="http://schemas.openxmlformats.org/officeDocument/2006/relationships/image" Target="../media/image25.png"/><Relationship Id="rId1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28.png"/><Relationship Id="rId3" Type="http://schemas.openxmlformats.org/officeDocument/2006/relationships/image" Target="../media/image33.png"/><Relationship Id="rId7" Type="http://schemas.openxmlformats.org/officeDocument/2006/relationships/image" Target="../media/image40.png"/><Relationship Id="rId12"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43.jpeg"/><Relationship Id="rId5" Type="http://schemas.openxmlformats.org/officeDocument/2006/relationships/image" Target="../media/image29.jpg"/><Relationship Id="rId15" Type="http://schemas.openxmlformats.org/officeDocument/2006/relationships/image" Target="../media/image45.png"/><Relationship Id="rId10" Type="http://schemas.openxmlformats.org/officeDocument/2006/relationships/image" Target="../media/image25.png"/><Relationship Id="rId4" Type="http://schemas.openxmlformats.org/officeDocument/2006/relationships/image" Target="../media/image32.png"/><Relationship Id="rId9" Type="http://schemas.openxmlformats.org/officeDocument/2006/relationships/image" Target="../media/image42.png"/><Relationship Id="rId14" Type="http://schemas.openxmlformats.org/officeDocument/2006/relationships/image" Target="../media/image30.png"/></Relationships>
</file>

<file path=ppt/slides/_rels/slide41.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4.png"/><Relationship Id="rId3" Type="http://schemas.openxmlformats.org/officeDocument/2006/relationships/image" Target="../media/image33.png"/><Relationship Id="rId7" Type="http://schemas.openxmlformats.org/officeDocument/2006/relationships/image" Target="../media/image40.png"/><Relationship Id="rId12" Type="http://schemas.openxmlformats.org/officeDocument/2006/relationships/image" Target="../media/image43.jpeg"/><Relationship Id="rId2" Type="http://schemas.openxmlformats.org/officeDocument/2006/relationships/notesSlide" Target="../notesSlides/notesSlide41.xml"/><Relationship Id="rId16"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25.png"/><Relationship Id="rId5" Type="http://schemas.openxmlformats.org/officeDocument/2006/relationships/image" Target="../media/image29.jpg"/><Relationship Id="rId15" Type="http://schemas.openxmlformats.org/officeDocument/2006/relationships/image" Target="../media/image30.png"/><Relationship Id="rId10" Type="http://schemas.openxmlformats.org/officeDocument/2006/relationships/image" Target="../media/image42.png"/><Relationship Id="rId4" Type="http://schemas.openxmlformats.org/officeDocument/2006/relationships/image" Target="../media/image32.png"/><Relationship Id="rId9" Type="http://schemas.openxmlformats.org/officeDocument/2006/relationships/image" Target="../media/image36.png"/><Relationship Id="rId14" Type="http://schemas.openxmlformats.org/officeDocument/2006/relationships/image" Target="../media/image28.png"/></Relationships>
</file>

<file path=ppt/slides/_rels/slide42.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2.png"/><Relationship Id="rId3" Type="http://schemas.openxmlformats.org/officeDocument/2006/relationships/image" Target="../media/image33.png"/><Relationship Id="rId7" Type="http://schemas.openxmlformats.org/officeDocument/2006/relationships/image" Target="../media/image40.png"/><Relationship Id="rId12" Type="http://schemas.openxmlformats.org/officeDocument/2006/relationships/image" Target="../media/image37.png"/><Relationship Id="rId17" Type="http://schemas.openxmlformats.org/officeDocument/2006/relationships/image" Target="../media/image28.png"/><Relationship Id="rId2" Type="http://schemas.openxmlformats.org/officeDocument/2006/relationships/notesSlide" Target="../notesSlides/notesSlide42.xml"/><Relationship Id="rId16"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36.png"/><Relationship Id="rId5" Type="http://schemas.openxmlformats.org/officeDocument/2006/relationships/image" Target="../media/image29.jpg"/><Relationship Id="rId15" Type="http://schemas.openxmlformats.org/officeDocument/2006/relationships/image" Target="../media/image43.jpeg"/><Relationship Id="rId10" Type="http://schemas.openxmlformats.org/officeDocument/2006/relationships/image" Target="../media/image45.png"/><Relationship Id="rId4" Type="http://schemas.openxmlformats.org/officeDocument/2006/relationships/image" Target="../media/image32.png"/><Relationship Id="rId9" Type="http://schemas.openxmlformats.org/officeDocument/2006/relationships/image" Target="../media/image30.png"/><Relationship Id="rId14" Type="http://schemas.openxmlformats.org/officeDocument/2006/relationships/image" Target="../media/image25.png"/></Relationships>
</file>

<file path=ppt/slides/_rels/slide4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37.png"/><Relationship Id="rId18" Type="http://schemas.openxmlformats.org/officeDocument/2006/relationships/image" Target="../media/image28.png"/><Relationship Id="rId3" Type="http://schemas.openxmlformats.org/officeDocument/2006/relationships/image" Target="../media/image46.png"/><Relationship Id="rId7" Type="http://schemas.openxmlformats.org/officeDocument/2006/relationships/image" Target="../media/image39.png"/><Relationship Id="rId12" Type="http://schemas.openxmlformats.org/officeDocument/2006/relationships/image" Target="../media/image36.png"/><Relationship Id="rId17" Type="http://schemas.openxmlformats.org/officeDocument/2006/relationships/image" Target="../media/image44.png"/><Relationship Id="rId2" Type="http://schemas.openxmlformats.org/officeDocument/2006/relationships/notesSlide" Target="../notesSlides/notesSlide43.xml"/><Relationship Id="rId16" Type="http://schemas.openxmlformats.org/officeDocument/2006/relationships/image" Target="../media/image43.jpeg"/><Relationship Id="rId1" Type="http://schemas.openxmlformats.org/officeDocument/2006/relationships/slideLayout" Target="../slideLayouts/slideLayout4.xml"/><Relationship Id="rId6" Type="http://schemas.openxmlformats.org/officeDocument/2006/relationships/image" Target="../media/image29.jpg"/><Relationship Id="rId11" Type="http://schemas.openxmlformats.org/officeDocument/2006/relationships/image" Target="../media/image45.png"/><Relationship Id="rId5" Type="http://schemas.openxmlformats.org/officeDocument/2006/relationships/image" Target="../media/image32.png"/><Relationship Id="rId1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33.png"/><Relationship Id="rId9" Type="http://schemas.openxmlformats.org/officeDocument/2006/relationships/image" Target="../media/image41.jpeg"/><Relationship Id="rId14" Type="http://schemas.openxmlformats.org/officeDocument/2006/relationships/image" Target="../media/image4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1646963"/>
          </a:xfrm>
        </p:spPr>
        <p:txBody>
          <a:bodyPr/>
          <a:lstStyle/>
          <a:p>
            <a:pPr algn="l"/>
            <a:r>
              <a:rPr lang="nb-NO" dirty="0" smtClean="0"/>
              <a:t>Trygg netthandel</a:t>
            </a:r>
            <a:endParaRPr lang="nb-NO" dirty="0"/>
          </a:p>
        </p:txBody>
      </p:sp>
      <p:sp>
        <p:nvSpPr>
          <p:cNvPr id="3" name="Undertittel 2"/>
          <p:cNvSpPr>
            <a:spLocks noGrp="1"/>
          </p:cNvSpPr>
          <p:nvPr>
            <p:ph type="subTitle" idx="4294967295"/>
          </p:nvPr>
        </p:nvSpPr>
        <p:spPr>
          <a:xfrm>
            <a:off x="1524000" y="3602038"/>
            <a:ext cx="9144000" cy="2589756"/>
          </a:xfrm>
        </p:spPr>
        <p:txBody>
          <a:bodyPr>
            <a:normAutofit/>
          </a:bodyPr>
          <a:lstStyle/>
          <a:p>
            <a:pPr algn="l"/>
            <a:r>
              <a:rPr lang="nb-NO" b="1" dirty="0"/>
              <a:t>Læringsmål:</a:t>
            </a:r>
          </a:p>
          <a:p>
            <a:pPr marL="342900" indent="-342900" algn="l">
              <a:buFontTx/>
              <a:buChar char="-"/>
            </a:pPr>
            <a:r>
              <a:rPr lang="nb-NO" dirty="0" smtClean="0"/>
              <a:t>Lær å kjenne igjen de grunnleggende elementene i nettbutikk</a:t>
            </a:r>
          </a:p>
          <a:p>
            <a:pPr marL="342900" indent="-342900" algn="l">
              <a:buFontTx/>
              <a:buChar char="-"/>
            </a:pPr>
            <a:r>
              <a:rPr lang="nb-NO" dirty="0" smtClean="0"/>
              <a:t>Lær hvordan du velger og betaler for varer</a:t>
            </a:r>
          </a:p>
          <a:p>
            <a:pPr marL="342900" indent="-342900" algn="l">
              <a:buFontTx/>
              <a:buChar char="-"/>
            </a:pPr>
            <a:r>
              <a:rPr lang="nb-NO" dirty="0" smtClean="0"/>
              <a:t>Lær hvilken informasjon du trygt kan gi fra deg</a:t>
            </a:r>
          </a:p>
          <a:p>
            <a:pPr marL="342900" indent="-342900" algn="l">
              <a:buFontTx/>
              <a:buChar char="-"/>
            </a:pPr>
            <a:r>
              <a:rPr lang="nb-NO" dirty="0" smtClean="0"/>
              <a:t>Lær hva du skal ta hensyn til for å unngå svindel og handle trygt på nettet</a:t>
            </a:r>
            <a:endParaRPr lang="nb-NO" dirty="0"/>
          </a:p>
        </p:txBody>
      </p:sp>
    </p:spTree>
    <p:extLst>
      <p:ext uri="{BB962C8B-B14F-4D97-AF65-F5344CB8AC3E}">
        <p14:creationId xmlns:p14="http://schemas.microsoft.com/office/powerpoint/2010/main" val="3594708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smtClean="0">
                <a:solidFill>
                  <a:srgbClr val="000000"/>
                </a:solidFill>
              </a:rPr>
              <a:t>Nettbutikk</a:t>
            </a:r>
            <a:endParaRPr lang="nn-NO" sz="1600" dirty="0">
              <a:solidFill>
                <a:srgbClr val="000000"/>
              </a:solidFill>
            </a:endParaRPr>
          </a:p>
        </p:txBody>
      </p:sp>
      <p:sp>
        <p:nvSpPr>
          <p:cNvPr id="21" name="Tittel 20"/>
          <p:cNvSpPr>
            <a:spLocks noGrp="1"/>
          </p:cNvSpPr>
          <p:nvPr>
            <p:ph type="title"/>
          </p:nvPr>
        </p:nvSpPr>
        <p:spPr/>
        <p:txBody>
          <a:bodyPr/>
          <a:lstStyle/>
          <a:p>
            <a:r>
              <a:rPr lang="nb-NO" dirty="0"/>
              <a:t>Hva er en nettbutikk?</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10</a:t>
            </a:fld>
            <a:endParaRPr lang="nn-NO"/>
          </a:p>
        </p:txBody>
      </p:sp>
      <p:sp>
        <p:nvSpPr>
          <p:cNvPr id="15" name="TekstSylinder 14"/>
          <p:cNvSpPr txBox="1"/>
          <p:nvPr/>
        </p:nvSpPr>
        <p:spPr>
          <a:xfrm>
            <a:off x="7982712" y="2794846"/>
            <a:ext cx="1725593" cy="2962425"/>
          </a:xfrm>
          <a:prstGeom prst="rect">
            <a:avLst/>
          </a:prstGeom>
          <a:solidFill>
            <a:schemeClr val="bg2"/>
          </a:solidFill>
          <a:ln>
            <a:solidFill>
              <a:schemeClr val="tx1"/>
            </a:solidFill>
          </a:ln>
        </p:spPr>
        <p:txBody>
          <a:bodyPr wrap="square" rtlCol="0">
            <a:spAutoFit/>
          </a:bodyPr>
          <a:lstStyle/>
          <a:p>
            <a:r>
              <a:rPr lang="nb-NO" dirty="0" smtClean="0"/>
              <a:t>VARER</a:t>
            </a:r>
          </a:p>
          <a:p>
            <a:r>
              <a:rPr lang="nb-NO" dirty="0" smtClean="0"/>
              <a:t>_________</a:t>
            </a:r>
          </a:p>
          <a:p>
            <a:r>
              <a:rPr lang="nb-NO" dirty="0" smtClean="0"/>
              <a:t>_________</a:t>
            </a:r>
          </a:p>
          <a:p>
            <a:r>
              <a:rPr lang="nb-NO" dirty="0" smtClean="0"/>
              <a:t>_________</a:t>
            </a:r>
          </a:p>
          <a:p>
            <a:r>
              <a:rPr lang="nb-NO" dirty="0" smtClean="0"/>
              <a:t>_______</a:t>
            </a:r>
          </a:p>
          <a:p>
            <a:r>
              <a:rPr lang="nb-NO" dirty="0" smtClean="0"/>
              <a:t>_________</a:t>
            </a:r>
          </a:p>
          <a:p>
            <a:r>
              <a:rPr lang="nb-NO" dirty="0" smtClean="0"/>
              <a:t>_____</a:t>
            </a:r>
          </a:p>
          <a:p>
            <a:r>
              <a:rPr lang="nb-NO" dirty="0" smtClean="0"/>
              <a:t>________</a:t>
            </a:r>
          </a:p>
          <a:p>
            <a:r>
              <a:rPr lang="nb-NO" dirty="0" smtClean="0"/>
              <a:t/>
            </a:r>
            <a:br>
              <a:rPr lang="nb-NO" dirty="0" smtClean="0"/>
            </a:br>
            <a:r>
              <a:rPr lang="nb-NO" dirty="0" smtClean="0"/>
              <a:t>TOTAL   </a:t>
            </a:r>
            <a:r>
              <a:rPr lang="nb-NO" dirty="0" err="1" smtClean="0"/>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8" name="Bilde 27"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5" name="Bilde 34"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sp>
        <p:nvSpPr>
          <p:cNvPr id="16" name="Ellipse 15"/>
          <p:cNvSpPr/>
          <p:nvPr/>
        </p:nvSpPr>
        <p:spPr>
          <a:xfrm>
            <a:off x="2362932" y="2665120"/>
            <a:ext cx="2040240" cy="150954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7" name="Bilde 36" descr="pekehån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4912" y="2193276"/>
            <a:ext cx="5465265" cy="6830136"/>
          </a:xfrm>
          <a:prstGeom prst="rect">
            <a:avLst/>
          </a:prstGeom>
        </p:spPr>
      </p:pic>
    </p:spTree>
    <p:extLst>
      <p:ext uri="{BB962C8B-B14F-4D97-AF65-F5344CB8AC3E}">
        <p14:creationId xmlns:p14="http://schemas.microsoft.com/office/powerpoint/2010/main" val="161673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Hva er en nettbutikk?</a:t>
            </a:r>
          </a:p>
        </p:txBody>
      </p:sp>
      <p:grpSp>
        <p:nvGrpSpPr>
          <p:cNvPr id="14" name="Gruppe 13"/>
          <p:cNvGrpSpPr/>
          <p:nvPr/>
        </p:nvGrpSpPr>
        <p:grpSpPr>
          <a:xfrm>
            <a:off x="3813048" y="1588559"/>
            <a:ext cx="4653343" cy="4013665"/>
            <a:chOff x="3813048" y="1588559"/>
            <a:chExt cx="4653343" cy="4013665"/>
          </a:xfrm>
        </p:grpSpPr>
        <p:pic>
          <p:nvPicPr>
            <p:cNvPr id="3" name="Bilde 2"/>
            <p:cNvPicPr>
              <a:picLocks noChangeAspect="1"/>
            </p:cNvPicPr>
            <p:nvPr/>
          </p:nvPicPr>
          <p:blipFill>
            <a:blip r:embed="rId3"/>
            <a:stretch>
              <a:fillRect/>
            </a:stretch>
          </p:blipFill>
          <p:spPr>
            <a:xfrm>
              <a:off x="3813048" y="1588559"/>
              <a:ext cx="4653343" cy="4013665"/>
            </a:xfrm>
            <a:prstGeom prst="rect">
              <a:avLst/>
            </a:prstGeom>
          </p:spPr>
        </p:pic>
        <p:sp>
          <p:nvSpPr>
            <p:cNvPr id="4" name="TekstSylinder 3"/>
            <p:cNvSpPr txBox="1"/>
            <p:nvPr/>
          </p:nvSpPr>
          <p:spPr>
            <a:xfrm>
              <a:off x="6656832" y="2532888"/>
              <a:ext cx="886968" cy="584775"/>
            </a:xfrm>
            <a:prstGeom prst="rect">
              <a:avLst/>
            </a:prstGeom>
            <a:noFill/>
          </p:spPr>
          <p:txBody>
            <a:bodyPr wrap="square" rtlCol="0">
              <a:spAutoFit/>
            </a:bodyPr>
            <a:lstStyle/>
            <a:p>
              <a:r>
                <a:rPr lang="nb-NO" sz="3200" dirty="0" smtClean="0"/>
                <a:t>Ant.</a:t>
              </a:r>
              <a:endParaRPr lang="nb-NO" sz="3200" dirty="0"/>
            </a:p>
          </p:txBody>
        </p:sp>
        <p:sp>
          <p:nvSpPr>
            <p:cNvPr id="5" name="TekstSylinder 4"/>
            <p:cNvSpPr txBox="1"/>
            <p:nvPr/>
          </p:nvSpPr>
          <p:spPr>
            <a:xfrm>
              <a:off x="6656832" y="3483864"/>
              <a:ext cx="886968" cy="584775"/>
            </a:xfrm>
            <a:prstGeom prst="rect">
              <a:avLst/>
            </a:prstGeom>
            <a:noFill/>
          </p:spPr>
          <p:txBody>
            <a:bodyPr wrap="square" rtlCol="0">
              <a:spAutoFit/>
            </a:bodyPr>
            <a:lstStyle/>
            <a:p>
              <a:r>
                <a:rPr lang="nb-NO" sz="3200" dirty="0" err="1" smtClean="0"/>
                <a:t>Str</a:t>
              </a:r>
              <a:r>
                <a:rPr lang="nb-NO" sz="3200" dirty="0" smtClean="0"/>
                <a:t>.</a:t>
              </a:r>
              <a:endParaRPr lang="nb-NO" sz="3200" dirty="0"/>
            </a:p>
          </p:txBody>
        </p:sp>
        <p:sp>
          <p:nvSpPr>
            <p:cNvPr id="6" name="TekstSylinder 5"/>
            <p:cNvSpPr txBox="1"/>
            <p:nvPr/>
          </p:nvSpPr>
          <p:spPr>
            <a:xfrm>
              <a:off x="4233672" y="3675888"/>
              <a:ext cx="2093976" cy="584775"/>
            </a:xfrm>
            <a:prstGeom prst="rect">
              <a:avLst/>
            </a:prstGeom>
            <a:noFill/>
          </p:spPr>
          <p:txBody>
            <a:bodyPr wrap="square" rtlCol="0">
              <a:spAutoFit/>
            </a:bodyPr>
            <a:lstStyle/>
            <a:p>
              <a:r>
                <a:rPr lang="nb-NO" sz="3200" dirty="0" smtClean="0"/>
                <a:t>PRIS: XX,XX</a:t>
              </a:r>
              <a:endParaRPr lang="nb-NO" sz="3200" dirty="0"/>
            </a:p>
          </p:txBody>
        </p:sp>
        <p:pic>
          <p:nvPicPr>
            <p:cNvPr id="8" name="Bilde 7"/>
            <p:cNvPicPr>
              <a:picLocks noChangeAspect="1"/>
            </p:cNvPicPr>
            <p:nvPr/>
          </p:nvPicPr>
          <p:blipFill>
            <a:blip r:embed="rId4"/>
            <a:stretch>
              <a:fillRect/>
            </a:stretch>
          </p:blipFill>
          <p:spPr>
            <a:xfrm>
              <a:off x="4402359" y="1933643"/>
              <a:ext cx="1925289" cy="1842608"/>
            </a:xfrm>
            <a:prstGeom prst="rect">
              <a:avLst/>
            </a:prstGeom>
          </p:spPr>
        </p:pic>
        <p:pic>
          <p:nvPicPr>
            <p:cNvPr id="9" name="Bilde 8"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407" y="4289177"/>
              <a:ext cx="3996242" cy="991210"/>
            </a:xfrm>
            <a:prstGeom prst="rect">
              <a:avLst/>
            </a:prstGeom>
          </p:spPr>
        </p:pic>
        <p:sp>
          <p:nvSpPr>
            <p:cNvPr id="7" name="TekstSylinder 6"/>
            <p:cNvSpPr txBox="1"/>
            <p:nvPr/>
          </p:nvSpPr>
          <p:spPr>
            <a:xfrm>
              <a:off x="5109128" y="4325325"/>
              <a:ext cx="2039112" cy="830997"/>
            </a:xfrm>
            <a:prstGeom prst="rect">
              <a:avLst/>
            </a:prstGeom>
            <a:noFill/>
          </p:spPr>
          <p:txBody>
            <a:bodyPr wrap="square" rtlCol="0">
              <a:spAutoFit/>
            </a:bodyPr>
            <a:lstStyle/>
            <a:p>
              <a:pPr algn="ctr"/>
              <a:r>
                <a:rPr lang="nb-NO" sz="4800" spc="600" dirty="0" smtClean="0">
                  <a:solidFill>
                    <a:schemeClr val="bg1"/>
                  </a:solidFill>
                </a:rPr>
                <a:t>KJØP</a:t>
              </a:r>
              <a:endParaRPr lang="nb-NO" sz="4800" spc="600" dirty="0">
                <a:solidFill>
                  <a:schemeClr val="bg1"/>
                </a:solidFill>
              </a:endParaRPr>
            </a:p>
          </p:txBody>
        </p:sp>
      </p:grpSp>
    </p:spTree>
    <p:extLst>
      <p:ext uri="{BB962C8B-B14F-4D97-AF65-F5344CB8AC3E}">
        <p14:creationId xmlns:p14="http://schemas.microsoft.com/office/powerpoint/2010/main" val="2346800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3813048" y="1588559"/>
            <a:ext cx="4653343" cy="4013665"/>
          </a:xfrm>
          <a:prstGeom prst="rect">
            <a:avLst/>
          </a:prstGeom>
        </p:spPr>
      </p:pic>
      <p:sp>
        <p:nvSpPr>
          <p:cNvPr id="4" name="TekstSylinder 3"/>
          <p:cNvSpPr txBox="1"/>
          <p:nvPr/>
        </p:nvSpPr>
        <p:spPr>
          <a:xfrm>
            <a:off x="6656832" y="2532888"/>
            <a:ext cx="886968" cy="584775"/>
          </a:xfrm>
          <a:prstGeom prst="rect">
            <a:avLst/>
          </a:prstGeom>
          <a:noFill/>
        </p:spPr>
        <p:txBody>
          <a:bodyPr wrap="square" rtlCol="0">
            <a:spAutoFit/>
          </a:bodyPr>
          <a:lstStyle/>
          <a:p>
            <a:pPr algn="ctr"/>
            <a:r>
              <a:rPr lang="nb-NO" sz="3200" dirty="0" smtClean="0">
                <a:solidFill>
                  <a:srgbClr val="FF0000"/>
                </a:solidFill>
              </a:rPr>
              <a:t>1</a:t>
            </a:r>
            <a:endParaRPr lang="nb-NO" sz="3200" dirty="0">
              <a:solidFill>
                <a:srgbClr val="FF0000"/>
              </a:solidFill>
            </a:endParaRPr>
          </a:p>
        </p:txBody>
      </p:sp>
      <p:sp>
        <p:nvSpPr>
          <p:cNvPr id="5" name="TekstSylinder 4"/>
          <p:cNvSpPr txBox="1"/>
          <p:nvPr/>
        </p:nvSpPr>
        <p:spPr>
          <a:xfrm>
            <a:off x="6656832" y="3619207"/>
            <a:ext cx="886968" cy="338554"/>
          </a:xfrm>
          <a:prstGeom prst="rect">
            <a:avLst/>
          </a:prstGeom>
          <a:noFill/>
        </p:spPr>
        <p:txBody>
          <a:bodyPr wrap="square" rtlCol="0">
            <a:spAutoFit/>
          </a:bodyPr>
          <a:lstStyle/>
          <a:p>
            <a:r>
              <a:rPr lang="nb-NO" sz="1600" dirty="0" err="1" smtClean="0">
                <a:solidFill>
                  <a:srgbClr val="FF0000"/>
                </a:solidFill>
              </a:rPr>
              <a:t>Medium</a:t>
            </a:r>
            <a:endParaRPr lang="nb-NO" sz="1600" dirty="0">
              <a:solidFill>
                <a:srgbClr val="FF0000"/>
              </a:solidFill>
            </a:endParaRPr>
          </a:p>
        </p:txBody>
      </p:sp>
      <p:sp>
        <p:nvSpPr>
          <p:cNvPr id="6" name="TekstSylinder 5"/>
          <p:cNvSpPr txBox="1"/>
          <p:nvPr/>
        </p:nvSpPr>
        <p:spPr>
          <a:xfrm>
            <a:off x="4233672" y="3675888"/>
            <a:ext cx="2093976" cy="584775"/>
          </a:xfrm>
          <a:prstGeom prst="rect">
            <a:avLst/>
          </a:prstGeom>
          <a:noFill/>
        </p:spPr>
        <p:txBody>
          <a:bodyPr wrap="square" rtlCol="0">
            <a:spAutoFit/>
          </a:bodyPr>
          <a:lstStyle/>
          <a:p>
            <a:r>
              <a:rPr lang="nb-NO" sz="3200" dirty="0" smtClean="0"/>
              <a:t>PRIS: </a:t>
            </a:r>
            <a:r>
              <a:rPr lang="nb-NO" sz="3200" dirty="0" smtClean="0">
                <a:solidFill>
                  <a:srgbClr val="FF0000"/>
                </a:solidFill>
              </a:rPr>
              <a:t>99,50</a:t>
            </a:r>
            <a:endParaRPr lang="nb-NO" sz="3200" dirty="0">
              <a:solidFill>
                <a:srgbClr val="FF0000"/>
              </a:solidFill>
            </a:endParaRPr>
          </a:p>
        </p:txBody>
      </p:sp>
      <p:pic>
        <p:nvPicPr>
          <p:cNvPr id="8" name="Bilde 7"/>
          <p:cNvPicPr>
            <a:picLocks noChangeAspect="1"/>
          </p:cNvPicPr>
          <p:nvPr/>
        </p:nvPicPr>
        <p:blipFill>
          <a:blip r:embed="rId4"/>
          <a:stretch>
            <a:fillRect/>
          </a:stretch>
        </p:blipFill>
        <p:spPr>
          <a:xfrm>
            <a:off x="4402359" y="1933643"/>
            <a:ext cx="1925289" cy="1842608"/>
          </a:xfrm>
          <a:prstGeom prst="rect">
            <a:avLst/>
          </a:prstGeom>
        </p:spPr>
      </p:pic>
      <p:sp>
        <p:nvSpPr>
          <p:cNvPr id="2" name="Tittel 1"/>
          <p:cNvSpPr>
            <a:spLocks noGrp="1"/>
          </p:cNvSpPr>
          <p:nvPr>
            <p:ph type="title"/>
          </p:nvPr>
        </p:nvSpPr>
        <p:spPr/>
        <p:txBody>
          <a:bodyPr/>
          <a:lstStyle/>
          <a:p>
            <a:r>
              <a:rPr lang="nb-NO" dirty="0"/>
              <a:t>Hva er en nettbutikk?</a:t>
            </a:r>
          </a:p>
        </p:txBody>
      </p:sp>
      <p:pic>
        <p:nvPicPr>
          <p:cNvPr id="9" name="Bilde 8"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407" y="4289177"/>
            <a:ext cx="3996242" cy="991210"/>
          </a:xfrm>
          <a:prstGeom prst="rect">
            <a:avLst/>
          </a:prstGeom>
        </p:spPr>
      </p:pic>
      <p:sp>
        <p:nvSpPr>
          <p:cNvPr id="7" name="TekstSylinder 6"/>
          <p:cNvSpPr txBox="1"/>
          <p:nvPr/>
        </p:nvSpPr>
        <p:spPr>
          <a:xfrm>
            <a:off x="5109128" y="4325325"/>
            <a:ext cx="2039112" cy="830997"/>
          </a:xfrm>
          <a:prstGeom prst="rect">
            <a:avLst/>
          </a:prstGeom>
          <a:noFill/>
        </p:spPr>
        <p:txBody>
          <a:bodyPr wrap="square" rtlCol="0">
            <a:spAutoFit/>
          </a:bodyPr>
          <a:lstStyle/>
          <a:p>
            <a:pPr algn="ctr"/>
            <a:r>
              <a:rPr lang="nb-NO" sz="4800" spc="600" dirty="0" smtClean="0">
                <a:solidFill>
                  <a:schemeClr val="bg1"/>
                </a:solidFill>
              </a:rPr>
              <a:t>KJØP</a:t>
            </a:r>
            <a:endParaRPr lang="nb-NO" sz="4800" spc="600" dirty="0">
              <a:solidFill>
                <a:schemeClr val="bg1"/>
              </a:solidFill>
            </a:endParaRPr>
          </a:p>
        </p:txBody>
      </p:sp>
    </p:spTree>
    <p:extLst>
      <p:ext uri="{BB962C8B-B14F-4D97-AF65-F5344CB8AC3E}">
        <p14:creationId xmlns:p14="http://schemas.microsoft.com/office/powerpoint/2010/main" val="137780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Hva er en nettbutikk?</a:t>
            </a:r>
          </a:p>
        </p:txBody>
      </p:sp>
      <p:pic>
        <p:nvPicPr>
          <p:cNvPr id="3" name="Bilde 2"/>
          <p:cNvPicPr>
            <a:picLocks noChangeAspect="1"/>
          </p:cNvPicPr>
          <p:nvPr/>
        </p:nvPicPr>
        <p:blipFill>
          <a:blip r:embed="rId3"/>
          <a:stretch>
            <a:fillRect/>
          </a:stretch>
        </p:blipFill>
        <p:spPr>
          <a:xfrm>
            <a:off x="1583799" y="1779122"/>
            <a:ext cx="4353880" cy="3755368"/>
          </a:xfrm>
          <a:prstGeom prst="rect">
            <a:avLst/>
          </a:prstGeom>
        </p:spPr>
      </p:pic>
      <p:sp>
        <p:nvSpPr>
          <p:cNvPr id="4" name="TekstSylinder 3"/>
          <p:cNvSpPr txBox="1"/>
          <p:nvPr/>
        </p:nvSpPr>
        <p:spPr>
          <a:xfrm>
            <a:off x="4233284" y="2640101"/>
            <a:ext cx="829888" cy="547142"/>
          </a:xfrm>
          <a:prstGeom prst="rect">
            <a:avLst/>
          </a:prstGeom>
          <a:noFill/>
        </p:spPr>
        <p:txBody>
          <a:bodyPr wrap="square" rtlCol="0">
            <a:spAutoFit/>
          </a:bodyPr>
          <a:lstStyle/>
          <a:p>
            <a:pPr algn="ctr"/>
            <a:r>
              <a:rPr lang="nb-NO" sz="3200" dirty="0" smtClean="0">
                <a:solidFill>
                  <a:srgbClr val="FF0000"/>
                </a:solidFill>
              </a:rPr>
              <a:t>1</a:t>
            </a:r>
            <a:endParaRPr lang="nb-NO" sz="3200" dirty="0">
              <a:solidFill>
                <a:srgbClr val="FF0000"/>
              </a:solidFill>
            </a:endParaRPr>
          </a:p>
        </p:txBody>
      </p:sp>
      <p:sp>
        <p:nvSpPr>
          <p:cNvPr id="5" name="TekstSylinder 4"/>
          <p:cNvSpPr txBox="1"/>
          <p:nvPr/>
        </p:nvSpPr>
        <p:spPr>
          <a:xfrm>
            <a:off x="4221995" y="3679089"/>
            <a:ext cx="970894" cy="338554"/>
          </a:xfrm>
          <a:prstGeom prst="rect">
            <a:avLst/>
          </a:prstGeom>
          <a:noFill/>
        </p:spPr>
        <p:txBody>
          <a:bodyPr wrap="square" rtlCol="0">
            <a:spAutoFit/>
          </a:bodyPr>
          <a:lstStyle/>
          <a:p>
            <a:r>
              <a:rPr lang="nb-NO" sz="1600" dirty="0" err="1" smtClean="0">
                <a:solidFill>
                  <a:srgbClr val="FF0000"/>
                </a:solidFill>
              </a:rPr>
              <a:t>Medium</a:t>
            </a:r>
            <a:endParaRPr lang="nb-NO" sz="1600" dirty="0">
              <a:solidFill>
                <a:srgbClr val="FF0000"/>
              </a:solidFill>
            </a:endParaRPr>
          </a:p>
        </p:txBody>
      </p:sp>
      <p:pic>
        <p:nvPicPr>
          <p:cNvPr id="8" name="Bilde 7"/>
          <p:cNvPicPr>
            <a:picLocks noChangeAspect="1"/>
          </p:cNvPicPr>
          <p:nvPr/>
        </p:nvPicPr>
        <p:blipFill>
          <a:blip r:embed="rId4"/>
          <a:stretch>
            <a:fillRect/>
          </a:stretch>
        </p:blipFill>
        <p:spPr>
          <a:xfrm>
            <a:off x="2135185" y="2101998"/>
            <a:ext cx="1801388" cy="1724028"/>
          </a:xfrm>
          <a:prstGeom prst="rect">
            <a:avLst/>
          </a:prstGeom>
        </p:spPr>
      </p:pic>
      <p:pic>
        <p:nvPicPr>
          <p:cNvPr id="9" name="Bilde 8"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2957" y="4305943"/>
            <a:ext cx="3739066" cy="927421"/>
          </a:xfrm>
          <a:prstGeom prst="rect">
            <a:avLst/>
          </a:prstGeom>
        </p:spPr>
      </p:pic>
      <p:sp>
        <p:nvSpPr>
          <p:cNvPr id="7" name="TekstSylinder 6"/>
          <p:cNvSpPr txBox="1"/>
          <p:nvPr/>
        </p:nvSpPr>
        <p:spPr>
          <a:xfrm>
            <a:off x="1862957" y="4339765"/>
            <a:ext cx="3739066" cy="830997"/>
          </a:xfrm>
          <a:prstGeom prst="rect">
            <a:avLst/>
          </a:prstGeom>
          <a:noFill/>
        </p:spPr>
        <p:txBody>
          <a:bodyPr wrap="square" rtlCol="0">
            <a:spAutoFit/>
          </a:bodyPr>
          <a:lstStyle/>
          <a:p>
            <a:pPr algn="ctr"/>
            <a:r>
              <a:rPr lang="nb-NO" sz="4800" spc="600" dirty="0" smtClean="0">
                <a:solidFill>
                  <a:schemeClr val="bg1"/>
                </a:solidFill>
              </a:rPr>
              <a:t>KJØP</a:t>
            </a:r>
            <a:endParaRPr lang="nb-NO" sz="4800" spc="600" dirty="0">
              <a:solidFill>
                <a:schemeClr val="bg1"/>
              </a:solidFill>
            </a:endParaRPr>
          </a:p>
        </p:txBody>
      </p:sp>
      <p:pic>
        <p:nvPicPr>
          <p:cNvPr id="12" name="Bilde 11"/>
          <p:cNvPicPr>
            <a:picLocks noChangeAspect="1"/>
          </p:cNvPicPr>
          <p:nvPr/>
        </p:nvPicPr>
        <p:blipFill>
          <a:blip r:embed="rId6"/>
          <a:stretch>
            <a:fillRect/>
          </a:stretch>
        </p:blipFill>
        <p:spPr>
          <a:xfrm>
            <a:off x="6369592" y="1779122"/>
            <a:ext cx="4373343" cy="3755370"/>
          </a:xfrm>
          <a:prstGeom prst="rect">
            <a:avLst/>
          </a:prstGeom>
        </p:spPr>
      </p:pic>
      <p:pic>
        <p:nvPicPr>
          <p:cNvPr id="13" name="Bilde 12"/>
          <p:cNvPicPr>
            <a:picLocks noChangeAspect="1"/>
          </p:cNvPicPr>
          <p:nvPr/>
        </p:nvPicPr>
        <p:blipFill>
          <a:blip r:embed="rId7"/>
          <a:stretch>
            <a:fillRect/>
          </a:stretch>
        </p:blipFill>
        <p:spPr>
          <a:xfrm>
            <a:off x="6796510" y="2054455"/>
            <a:ext cx="1927135" cy="1889348"/>
          </a:xfrm>
          <a:prstGeom prst="rect">
            <a:avLst/>
          </a:prstGeom>
        </p:spPr>
      </p:pic>
      <p:pic>
        <p:nvPicPr>
          <p:cNvPr id="18" name="Bilde 17"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6792" y="4348750"/>
            <a:ext cx="3739066" cy="927421"/>
          </a:xfrm>
          <a:prstGeom prst="rect">
            <a:avLst/>
          </a:prstGeom>
        </p:spPr>
      </p:pic>
      <p:sp>
        <p:nvSpPr>
          <p:cNvPr id="19" name="TekstSylinder 18"/>
          <p:cNvSpPr txBox="1"/>
          <p:nvPr/>
        </p:nvSpPr>
        <p:spPr>
          <a:xfrm>
            <a:off x="6666792" y="4382572"/>
            <a:ext cx="3739066" cy="830997"/>
          </a:xfrm>
          <a:prstGeom prst="rect">
            <a:avLst/>
          </a:prstGeom>
          <a:noFill/>
        </p:spPr>
        <p:txBody>
          <a:bodyPr wrap="square" rtlCol="0">
            <a:spAutoFit/>
          </a:bodyPr>
          <a:lstStyle/>
          <a:p>
            <a:pPr algn="ctr"/>
            <a:r>
              <a:rPr lang="nb-NO" sz="4800" spc="600" dirty="0" smtClean="0">
                <a:solidFill>
                  <a:schemeClr val="bg1"/>
                </a:solidFill>
              </a:rPr>
              <a:t>KJØP</a:t>
            </a:r>
            <a:endParaRPr lang="nb-NO" sz="4800" spc="600" dirty="0">
              <a:solidFill>
                <a:schemeClr val="bg1"/>
              </a:solidFill>
            </a:endParaRPr>
          </a:p>
        </p:txBody>
      </p:sp>
      <p:sp>
        <p:nvSpPr>
          <p:cNvPr id="20" name="TekstSylinder 19"/>
          <p:cNvSpPr txBox="1"/>
          <p:nvPr/>
        </p:nvSpPr>
        <p:spPr>
          <a:xfrm>
            <a:off x="2011018" y="3794947"/>
            <a:ext cx="2093976" cy="523220"/>
          </a:xfrm>
          <a:prstGeom prst="rect">
            <a:avLst/>
          </a:prstGeom>
          <a:noFill/>
        </p:spPr>
        <p:txBody>
          <a:bodyPr wrap="square" rtlCol="0">
            <a:spAutoFit/>
          </a:bodyPr>
          <a:lstStyle/>
          <a:p>
            <a:r>
              <a:rPr lang="nb-NO" sz="2800" dirty="0" smtClean="0"/>
              <a:t>PRIS: </a:t>
            </a:r>
            <a:r>
              <a:rPr lang="nb-NO" sz="2800" dirty="0" smtClean="0">
                <a:solidFill>
                  <a:srgbClr val="FF0000"/>
                </a:solidFill>
              </a:rPr>
              <a:t>99,50</a:t>
            </a:r>
            <a:endParaRPr lang="nb-NO" sz="2800" dirty="0">
              <a:solidFill>
                <a:srgbClr val="FF0000"/>
              </a:solidFill>
            </a:endParaRPr>
          </a:p>
        </p:txBody>
      </p:sp>
      <p:sp>
        <p:nvSpPr>
          <p:cNvPr id="21" name="TekstSylinder 20"/>
          <p:cNvSpPr txBox="1"/>
          <p:nvPr/>
        </p:nvSpPr>
        <p:spPr>
          <a:xfrm>
            <a:off x="6735667" y="3840063"/>
            <a:ext cx="2093976" cy="523220"/>
          </a:xfrm>
          <a:prstGeom prst="rect">
            <a:avLst/>
          </a:prstGeom>
          <a:noFill/>
        </p:spPr>
        <p:txBody>
          <a:bodyPr wrap="square" rtlCol="0">
            <a:spAutoFit/>
          </a:bodyPr>
          <a:lstStyle/>
          <a:p>
            <a:r>
              <a:rPr lang="nb-NO" sz="2800" dirty="0" smtClean="0"/>
              <a:t>PRIS</a:t>
            </a:r>
            <a:r>
              <a:rPr lang="nb-NO" sz="2800" smtClean="0"/>
              <a:t>: </a:t>
            </a:r>
            <a:r>
              <a:rPr lang="nb-NO" sz="2800" smtClean="0">
                <a:solidFill>
                  <a:srgbClr val="FF0000"/>
                </a:solidFill>
              </a:rPr>
              <a:t>295,-</a:t>
            </a:r>
            <a:endParaRPr lang="nb-NO" sz="2800" dirty="0">
              <a:solidFill>
                <a:srgbClr val="FF0000"/>
              </a:solidFill>
            </a:endParaRPr>
          </a:p>
        </p:txBody>
      </p:sp>
      <p:sp>
        <p:nvSpPr>
          <p:cNvPr id="22" name="TekstSylinder 21"/>
          <p:cNvSpPr txBox="1"/>
          <p:nvPr/>
        </p:nvSpPr>
        <p:spPr>
          <a:xfrm>
            <a:off x="9040498" y="2668926"/>
            <a:ext cx="829888" cy="584775"/>
          </a:xfrm>
          <a:prstGeom prst="rect">
            <a:avLst/>
          </a:prstGeom>
          <a:noFill/>
        </p:spPr>
        <p:txBody>
          <a:bodyPr wrap="square" rtlCol="0">
            <a:spAutoFit/>
          </a:bodyPr>
          <a:lstStyle/>
          <a:p>
            <a:pPr algn="ctr"/>
            <a:r>
              <a:rPr lang="nb-NO" sz="3200" dirty="0">
                <a:solidFill>
                  <a:srgbClr val="FF0000"/>
                </a:solidFill>
              </a:rPr>
              <a:t>4</a:t>
            </a:r>
          </a:p>
        </p:txBody>
      </p:sp>
      <p:sp>
        <p:nvSpPr>
          <p:cNvPr id="23" name="TekstSylinder 22"/>
          <p:cNvSpPr txBox="1"/>
          <p:nvPr/>
        </p:nvSpPr>
        <p:spPr>
          <a:xfrm>
            <a:off x="9006631" y="3707914"/>
            <a:ext cx="863755" cy="338554"/>
          </a:xfrm>
          <a:prstGeom prst="rect">
            <a:avLst/>
          </a:prstGeom>
          <a:noFill/>
        </p:spPr>
        <p:txBody>
          <a:bodyPr wrap="square" rtlCol="0">
            <a:spAutoFit/>
          </a:bodyPr>
          <a:lstStyle/>
          <a:p>
            <a:pPr algn="ctr"/>
            <a:r>
              <a:rPr lang="nb-NO" sz="1600" dirty="0" smtClean="0">
                <a:solidFill>
                  <a:srgbClr val="FF0000"/>
                </a:solidFill>
              </a:rPr>
              <a:t>Small</a:t>
            </a:r>
            <a:endParaRPr lang="nb-NO" sz="1600" dirty="0">
              <a:solidFill>
                <a:srgbClr val="FF0000"/>
              </a:solidFill>
            </a:endParaRPr>
          </a:p>
        </p:txBody>
      </p:sp>
    </p:spTree>
    <p:extLst>
      <p:ext uri="{BB962C8B-B14F-4D97-AF65-F5344CB8AC3E}">
        <p14:creationId xmlns:p14="http://schemas.microsoft.com/office/powerpoint/2010/main" val="593990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3813048" y="1588559"/>
            <a:ext cx="4653343" cy="4013665"/>
          </a:xfrm>
          <a:prstGeom prst="rect">
            <a:avLst/>
          </a:prstGeom>
        </p:spPr>
      </p:pic>
      <p:sp>
        <p:nvSpPr>
          <p:cNvPr id="4" name="TekstSylinder 3"/>
          <p:cNvSpPr txBox="1"/>
          <p:nvPr/>
        </p:nvSpPr>
        <p:spPr>
          <a:xfrm>
            <a:off x="6656832" y="2532888"/>
            <a:ext cx="886968" cy="584775"/>
          </a:xfrm>
          <a:prstGeom prst="rect">
            <a:avLst/>
          </a:prstGeom>
          <a:noFill/>
        </p:spPr>
        <p:txBody>
          <a:bodyPr wrap="square" rtlCol="0">
            <a:spAutoFit/>
          </a:bodyPr>
          <a:lstStyle/>
          <a:p>
            <a:pPr algn="ctr"/>
            <a:r>
              <a:rPr lang="nb-NO" sz="3200" dirty="0" smtClean="0">
                <a:solidFill>
                  <a:srgbClr val="FF0000"/>
                </a:solidFill>
              </a:rPr>
              <a:t>1</a:t>
            </a:r>
            <a:endParaRPr lang="nb-NO" sz="3200" dirty="0">
              <a:solidFill>
                <a:srgbClr val="FF0000"/>
              </a:solidFill>
            </a:endParaRPr>
          </a:p>
        </p:txBody>
      </p:sp>
      <p:sp>
        <p:nvSpPr>
          <p:cNvPr id="5" name="TekstSylinder 4"/>
          <p:cNvSpPr txBox="1"/>
          <p:nvPr/>
        </p:nvSpPr>
        <p:spPr>
          <a:xfrm>
            <a:off x="6656832" y="3619207"/>
            <a:ext cx="886968" cy="338554"/>
          </a:xfrm>
          <a:prstGeom prst="rect">
            <a:avLst/>
          </a:prstGeom>
          <a:noFill/>
        </p:spPr>
        <p:txBody>
          <a:bodyPr wrap="square" rtlCol="0">
            <a:spAutoFit/>
          </a:bodyPr>
          <a:lstStyle/>
          <a:p>
            <a:r>
              <a:rPr lang="nb-NO" sz="1600" dirty="0" err="1" smtClean="0">
                <a:solidFill>
                  <a:srgbClr val="FF0000"/>
                </a:solidFill>
              </a:rPr>
              <a:t>Medium</a:t>
            </a:r>
            <a:endParaRPr lang="nb-NO" sz="1600" dirty="0">
              <a:solidFill>
                <a:srgbClr val="FF0000"/>
              </a:solidFill>
            </a:endParaRPr>
          </a:p>
        </p:txBody>
      </p:sp>
      <p:sp>
        <p:nvSpPr>
          <p:cNvPr id="6" name="TekstSylinder 5"/>
          <p:cNvSpPr txBox="1"/>
          <p:nvPr/>
        </p:nvSpPr>
        <p:spPr>
          <a:xfrm>
            <a:off x="4233672" y="3675888"/>
            <a:ext cx="2093976" cy="584775"/>
          </a:xfrm>
          <a:prstGeom prst="rect">
            <a:avLst/>
          </a:prstGeom>
          <a:noFill/>
        </p:spPr>
        <p:txBody>
          <a:bodyPr wrap="square" rtlCol="0">
            <a:spAutoFit/>
          </a:bodyPr>
          <a:lstStyle/>
          <a:p>
            <a:r>
              <a:rPr lang="nb-NO" sz="3200" dirty="0" smtClean="0"/>
              <a:t>PRIS: </a:t>
            </a:r>
            <a:r>
              <a:rPr lang="nb-NO" sz="3200" dirty="0" smtClean="0">
                <a:solidFill>
                  <a:srgbClr val="FF0000"/>
                </a:solidFill>
              </a:rPr>
              <a:t>99,50</a:t>
            </a:r>
            <a:endParaRPr lang="nb-NO" sz="3200" dirty="0">
              <a:solidFill>
                <a:srgbClr val="FF0000"/>
              </a:solidFill>
            </a:endParaRPr>
          </a:p>
        </p:txBody>
      </p:sp>
      <p:pic>
        <p:nvPicPr>
          <p:cNvPr id="8" name="Bilde 7"/>
          <p:cNvPicPr>
            <a:picLocks noChangeAspect="1"/>
          </p:cNvPicPr>
          <p:nvPr/>
        </p:nvPicPr>
        <p:blipFill>
          <a:blip r:embed="rId4"/>
          <a:stretch>
            <a:fillRect/>
          </a:stretch>
        </p:blipFill>
        <p:spPr>
          <a:xfrm>
            <a:off x="4402359" y="1933643"/>
            <a:ext cx="1925289" cy="1842608"/>
          </a:xfrm>
          <a:prstGeom prst="rect">
            <a:avLst/>
          </a:prstGeom>
        </p:spPr>
      </p:pic>
      <p:sp>
        <p:nvSpPr>
          <p:cNvPr id="2" name="Tittel 1"/>
          <p:cNvSpPr>
            <a:spLocks noGrp="1"/>
          </p:cNvSpPr>
          <p:nvPr>
            <p:ph type="title"/>
          </p:nvPr>
        </p:nvSpPr>
        <p:spPr/>
        <p:txBody>
          <a:bodyPr/>
          <a:lstStyle/>
          <a:p>
            <a:r>
              <a:rPr lang="nb-NO" dirty="0"/>
              <a:t>Hva er en nettbutikk?</a:t>
            </a:r>
          </a:p>
        </p:txBody>
      </p:sp>
      <p:pic>
        <p:nvPicPr>
          <p:cNvPr id="9" name="Bilde 8"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407" y="4289177"/>
            <a:ext cx="3996242" cy="991210"/>
          </a:xfrm>
          <a:prstGeom prst="rect">
            <a:avLst/>
          </a:prstGeom>
        </p:spPr>
      </p:pic>
      <p:sp>
        <p:nvSpPr>
          <p:cNvPr id="7" name="TekstSylinder 6"/>
          <p:cNvSpPr txBox="1"/>
          <p:nvPr/>
        </p:nvSpPr>
        <p:spPr>
          <a:xfrm>
            <a:off x="5109128" y="4325325"/>
            <a:ext cx="2039112" cy="830997"/>
          </a:xfrm>
          <a:prstGeom prst="rect">
            <a:avLst/>
          </a:prstGeom>
          <a:noFill/>
        </p:spPr>
        <p:txBody>
          <a:bodyPr wrap="square" rtlCol="0">
            <a:spAutoFit/>
          </a:bodyPr>
          <a:lstStyle/>
          <a:p>
            <a:pPr algn="ctr"/>
            <a:r>
              <a:rPr lang="nb-NO" sz="4800" spc="600" dirty="0" smtClean="0">
                <a:solidFill>
                  <a:schemeClr val="bg1"/>
                </a:solidFill>
              </a:rPr>
              <a:t>KJØP</a:t>
            </a:r>
            <a:endParaRPr lang="nb-NO" sz="4800" spc="600" dirty="0">
              <a:solidFill>
                <a:schemeClr val="bg1"/>
              </a:solidFill>
            </a:endParaRPr>
          </a:p>
        </p:txBody>
      </p:sp>
      <p:pic>
        <p:nvPicPr>
          <p:cNvPr id="10" name="Bilde 9" descr="pekehån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4234" y="3304197"/>
            <a:ext cx="5465265" cy="6830136"/>
          </a:xfrm>
          <a:prstGeom prst="rect">
            <a:avLst/>
          </a:prstGeom>
        </p:spPr>
      </p:pic>
      <p:sp>
        <p:nvSpPr>
          <p:cNvPr id="11" name="Ellipse 10"/>
          <p:cNvSpPr/>
          <p:nvPr/>
        </p:nvSpPr>
        <p:spPr>
          <a:xfrm>
            <a:off x="5111811" y="3945629"/>
            <a:ext cx="1966573" cy="164707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91692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smtClean="0">
                <a:solidFill>
                  <a:srgbClr val="000000"/>
                </a:solidFill>
              </a:rPr>
              <a:t>Nettbutikk</a:t>
            </a:r>
            <a:endParaRPr lang="nn-NO" sz="1600" dirty="0">
              <a:solidFill>
                <a:srgbClr val="000000"/>
              </a:solidFill>
            </a:endParaRPr>
          </a:p>
        </p:txBody>
      </p:sp>
      <p:sp>
        <p:nvSpPr>
          <p:cNvPr id="16" name="Tittel 15"/>
          <p:cNvSpPr>
            <a:spLocks noGrp="1"/>
          </p:cNvSpPr>
          <p:nvPr>
            <p:ph type="title"/>
          </p:nvPr>
        </p:nvSpPr>
        <p:spPr/>
        <p:txBody>
          <a:bodyPr/>
          <a:lstStyle/>
          <a:p>
            <a:r>
              <a:rPr lang="nb-NO" dirty="0"/>
              <a:t>Hva er en nettbutikk?</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15</a:t>
            </a:fld>
            <a:endParaRPr lang="nn-NO"/>
          </a:p>
        </p:txBody>
      </p:sp>
      <p:sp>
        <p:nvSpPr>
          <p:cNvPr id="15" name="TekstSylinder 14"/>
          <p:cNvSpPr txBox="1"/>
          <p:nvPr/>
        </p:nvSpPr>
        <p:spPr>
          <a:xfrm>
            <a:off x="7982712" y="2836490"/>
            <a:ext cx="1725593" cy="2962425"/>
          </a:xfrm>
          <a:prstGeom prst="rect">
            <a:avLst/>
          </a:prstGeom>
          <a:solidFill>
            <a:schemeClr val="bg2"/>
          </a:solidFill>
          <a:ln>
            <a:solidFill>
              <a:schemeClr val="tx1"/>
            </a:solidFill>
          </a:ln>
        </p:spPr>
        <p:txBody>
          <a:bodyPr wrap="square" rtlCol="0">
            <a:spAutoFit/>
          </a:bodyPr>
          <a:lstStyle/>
          <a:p>
            <a:r>
              <a:rPr lang="nb-NO" dirty="0" smtClean="0"/>
              <a:t>VARER</a:t>
            </a:r>
          </a:p>
          <a:p>
            <a:r>
              <a:rPr lang="nb-NO" dirty="0" smtClean="0"/>
              <a:t>_________</a:t>
            </a:r>
          </a:p>
          <a:p>
            <a:r>
              <a:rPr lang="nb-NO" dirty="0" smtClean="0"/>
              <a:t>1 x_________</a:t>
            </a:r>
          </a:p>
          <a:p>
            <a:r>
              <a:rPr lang="nb-NO" dirty="0" smtClean="0"/>
              <a:t>_________</a:t>
            </a:r>
          </a:p>
          <a:p>
            <a:r>
              <a:rPr lang="nb-NO" dirty="0" smtClean="0"/>
              <a:t>_______</a:t>
            </a:r>
          </a:p>
          <a:p>
            <a:r>
              <a:rPr lang="nb-NO" dirty="0" smtClean="0"/>
              <a:t>_________</a:t>
            </a:r>
          </a:p>
          <a:p>
            <a:r>
              <a:rPr lang="nb-NO" dirty="0" smtClean="0"/>
              <a:t>_____</a:t>
            </a:r>
          </a:p>
          <a:p>
            <a:r>
              <a:rPr lang="nb-NO" dirty="0" smtClean="0"/>
              <a:t>________</a:t>
            </a:r>
          </a:p>
          <a:p>
            <a:r>
              <a:rPr lang="nb-NO" dirty="0" smtClean="0"/>
              <a:t/>
            </a:r>
            <a:br>
              <a:rPr lang="nb-NO" dirty="0" smtClean="0"/>
            </a:br>
            <a:r>
              <a:rPr lang="nb-NO" dirty="0" smtClean="0"/>
              <a:t>TOTAL   </a:t>
            </a:r>
            <a:r>
              <a:rPr lang="nb-NO" dirty="0" err="1" smtClean="0"/>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sp>
        <p:nvSpPr>
          <p:cNvPr id="21" name="Ellipse 20"/>
          <p:cNvSpPr/>
          <p:nvPr/>
        </p:nvSpPr>
        <p:spPr>
          <a:xfrm>
            <a:off x="7513996" y="1905145"/>
            <a:ext cx="2822530" cy="21583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2" name="Bilde 21"/>
          <p:cNvPicPr>
            <a:picLocks noChangeAspect="1"/>
          </p:cNvPicPr>
          <p:nvPr/>
        </p:nvPicPr>
        <p:blipFill>
          <a:blip r:embed="rId11"/>
          <a:stretch>
            <a:fillRect/>
          </a:stretch>
        </p:blipFill>
        <p:spPr>
          <a:xfrm>
            <a:off x="8419631" y="3368833"/>
            <a:ext cx="365857" cy="350146"/>
          </a:xfrm>
          <a:prstGeom prst="rect">
            <a:avLst/>
          </a:prstGeom>
        </p:spPr>
      </p:pic>
      <p:pic>
        <p:nvPicPr>
          <p:cNvPr id="23" name="Bilde 22" descr="knapp.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68596" y="3654130"/>
            <a:ext cx="1343114" cy="333140"/>
          </a:xfrm>
          <a:prstGeom prst="rect">
            <a:avLst/>
          </a:prstGeom>
        </p:spPr>
      </p:pic>
      <p:pic>
        <p:nvPicPr>
          <p:cNvPr id="29" name="Bilde 28" descr="shop.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sp>
        <p:nvSpPr>
          <p:cNvPr id="30" name="TekstSylinder 29"/>
          <p:cNvSpPr txBox="1"/>
          <p:nvPr/>
        </p:nvSpPr>
        <p:spPr>
          <a:xfrm>
            <a:off x="2777425" y="3650389"/>
            <a:ext cx="1313467" cy="338554"/>
          </a:xfrm>
          <a:prstGeom prst="rect">
            <a:avLst/>
          </a:prstGeom>
          <a:noFill/>
        </p:spPr>
        <p:txBody>
          <a:bodyPr wrap="square" rtlCol="0">
            <a:spAutoFit/>
          </a:bodyPr>
          <a:lstStyle/>
          <a:p>
            <a:pPr algn="ctr"/>
            <a:r>
              <a:rPr lang="nb-NO" sz="1600" spc="600" dirty="0" smtClean="0">
                <a:solidFill>
                  <a:schemeClr val="bg1"/>
                </a:solidFill>
              </a:rPr>
              <a:t>KJØP</a:t>
            </a:r>
            <a:endParaRPr lang="nb-NO" sz="1600" spc="600" dirty="0">
              <a:solidFill>
                <a:schemeClr val="bg1"/>
              </a:solidFill>
            </a:endParaRPr>
          </a:p>
        </p:txBody>
      </p:sp>
      <p:pic>
        <p:nvPicPr>
          <p:cNvPr id="37" name="Bilde 36"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8" name="Bilde 37"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9" name="Bilde 38"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40" name="Bilde 39"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41" name="Bilde 40"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spTree>
    <p:extLst>
      <p:ext uri="{BB962C8B-B14F-4D97-AF65-F5344CB8AC3E}">
        <p14:creationId xmlns:p14="http://schemas.microsoft.com/office/powerpoint/2010/main" val="441364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shop st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5500" y="906117"/>
            <a:ext cx="5395674" cy="5395674"/>
          </a:xfrm>
          <a:prstGeom prst="rect">
            <a:avLst/>
          </a:prstGeom>
        </p:spPr>
      </p:pic>
      <p:sp>
        <p:nvSpPr>
          <p:cNvPr id="3" name="Tittel 2"/>
          <p:cNvSpPr>
            <a:spLocks noGrp="1"/>
          </p:cNvSpPr>
          <p:nvPr>
            <p:ph type="title"/>
          </p:nvPr>
        </p:nvSpPr>
        <p:spPr/>
        <p:txBody>
          <a:bodyPr/>
          <a:lstStyle/>
          <a:p>
            <a:r>
              <a:rPr lang="nb-NO" dirty="0"/>
              <a:t>Hva er en nettbutikk?</a:t>
            </a:r>
          </a:p>
        </p:txBody>
      </p:sp>
      <p:sp>
        <p:nvSpPr>
          <p:cNvPr id="8" name="Ellipse 7"/>
          <p:cNvSpPr/>
          <p:nvPr/>
        </p:nvSpPr>
        <p:spPr>
          <a:xfrm>
            <a:off x="5485667" y="2913416"/>
            <a:ext cx="1045082" cy="1045082"/>
          </a:xfrm>
          <a:prstGeom prst="ellipse">
            <a:avLst/>
          </a:prstGeom>
          <a:solidFill>
            <a:schemeClr val="bg1"/>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ekstSylinder 1"/>
          <p:cNvSpPr txBox="1"/>
          <p:nvPr/>
        </p:nvSpPr>
        <p:spPr>
          <a:xfrm>
            <a:off x="5528973" y="2796754"/>
            <a:ext cx="964799" cy="1200329"/>
          </a:xfrm>
          <a:prstGeom prst="rect">
            <a:avLst/>
          </a:prstGeom>
          <a:noFill/>
        </p:spPr>
        <p:txBody>
          <a:bodyPr wrap="square" rtlCol="0">
            <a:spAutoFit/>
          </a:bodyPr>
          <a:lstStyle/>
          <a:p>
            <a:pPr algn="ctr"/>
            <a:r>
              <a:rPr lang="nb-NO" sz="7200" dirty="0" smtClean="0"/>
              <a:t>1</a:t>
            </a:r>
            <a:endParaRPr lang="nb-NO" sz="7200" dirty="0"/>
          </a:p>
        </p:txBody>
      </p:sp>
    </p:spTree>
    <p:extLst>
      <p:ext uri="{BB962C8B-B14F-4D97-AF65-F5344CB8AC3E}">
        <p14:creationId xmlns:p14="http://schemas.microsoft.com/office/powerpoint/2010/main" val="1806304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a:t>Hva er en nettbutikk?</a:t>
            </a:r>
          </a:p>
        </p:txBody>
      </p:sp>
      <p:pic>
        <p:nvPicPr>
          <p:cNvPr id="7" name="Bilde 6" descr="shop st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5500" y="906117"/>
            <a:ext cx="5395674" cy="5395674"/>
          </a:xfrm>
          <a:prstGeom prst="rect">
            <a:avLst/>
          </a:prstGeom>
        </p:spPr>
      </p:pic>
      <p:sp>
        <p:nvSpPr>
          <p:cNvPr id="8" name="Ellipse 7"/>
          <p:cNvSpPr/>
          <p:nvPr/>
        </p:nvSpPr>
        <p:spPr>
          <a:xfrm>
            <a:off x="5485667" y="2913416"/>
            <a:ext cx="1045082" cy="1045082"/>
          </a:xfrm>
          <a:prstGeom prst="ellipse">
            <a:avLst/>
          </a:prstGeom>
          <a:solidFill>
            <a:schemeClr val="bg1"/>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TekstSylinder 8"/>
          <p:cNvSpPr txBox="1"/>
          <p:nvPr/>
        </p:nvSpPr>
        <p:spPr>
          <a:xfrm>
            <a:off x="5517684" y="2819332"/>
            <a:ext cx="1024354" cy="1200329"/>
          </a:xfrm>
          <a:prstGeom prst="rect">
            <a:avLst/>
          </a:prstGeom>
          <a:noFill/>
        </p:spPr>
        <p:txBody>
          <a:bodyPr wrap="square" rtlCol="0">
            <a:spAutoFit/>
          </a:bodyPr>
          <a:lstStyle/>
          <a:p>
            <a:pPr algn="ctr"/>
            <a:r>
              <a:rPr lang="nb-NO" sz="7200" smtClean="0"/>
              <a:t>5</a:t>
            </a:r>
            <a:endParaRPr lang="nb-NO" sz="7200" dirty="0"/>
          </a:p>
        </p:txBody>
      </p:sp>
    </p:spTree>
    <p:extLst>
      <p:ext uri="{BB962C8B-B14F-4D97-AF65-F5344CB8AC3E}">
        <p14:creationId xmlns:p14="http://schemas.microsoft.com/office/powerpoint/2010/main" val="14873948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3" name="Tittel 1"/>
          <p:cNvSpPr txBox="1">
            <a:spLocks/>
          </p:cNvSpPr>
          <p:nvPr/>
        </p:nvSpPr>
        <p:spPr>
          <a:xfrm>
            <a:off x="7212424" y="3332232"/>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smtClean="0">
                <a:solidFill>
                  <a:schemeClr val="bg1"/>
                </a:solidFill>
              </a:rPr>
              <a:t>4a</a:t>
            </a:r>
            <a:endParaRPr lang="nn-NO" sz="3200" b="1" dirty="0">
              <a:solidFill>
                <a:schemeClr val="bg1"/>
              </a:solidFill>
            </a:endParaRP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smtClean="0">
                <a:solidFill>
                  <a:srgbClr val="000000"/>
                </a:solidFill>
              </a:rPr>
              <a:t>Nettbutikk</a:t>
            </a:r>
            <a:endParaRPr lang="nn-NO" sz="1600" dirty="0">
              <a:solidFill>
                <a:srgbClr val="000000"/>
              </a:solidFill>
            </a:endParaRPr>
          </a:p>
        </p:txBody>
      </p:sp>
      <p:sp>
        <p:nvSpPr>
          <p:cNvPr id="16" name="Tittel 15"/>
          <p:cNvSpPr>
            <a:spLocks noGrp="1"/>
          </p:cNvSpPr>
          <p:nvPr>
            <p:ph type="title"/>
          </p:nvPr>
        </p:nvSpPr>
        <p:spPr/>
        <p:txBody>
          <a:bodyPr/>
          <a:lstStyle/>
          <a:p>
            <a:r>
              <a:rPr lang="nb-NO" dirty="0"/>
              <a:t>Hva er en nettbutikk?</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18</a:t>
            </a:fld>
            <a:endParaRPr lang="nn-NO"/>
          </a:p>
        </p:txBody>
      </p:sp>
      <p:sp>
        <p:nvSpPr>
          <p:cNvPr id="15" name="TekstSylinder 14"/>
          <p:cNvSpPr txBox="1"/>
          <p:nvPr/>
        </p:nvSpPr>
        <p:spPr>
          <a:xfrm>
            <a:off x="7982713" y="2784436"/>
            <a:ext cx="1677202" cy="2879350"/>
          </a:xfrm>
          <a:prstGeom prst="rect">
            <a:avLst/>
          </a:prstGeom>
          <a:solidFill>
            <a:schemeClr val="bg2"/>
          </a:solidFill>
          <a:ln>
            <a:solidFill>
              <a:schemeClr val="tx1"/>
            </a:solidFill>
          </a:ln>
        </p:spPr>
        <p:txBody>
          <a:bodyPr wrap="square" rtlCol="0">
            <a:spAutoFit/>
          </a:bodyPr>
          <a:lstStyle/>
          <a:p>
            <a:r>
              <a:rPr lang="nb-NO" dirty="0" smtClean="0"/>
              <a:t>VARER</a:t>
            </a:r>
          </a:p>
          <a:p>
            <a:r>
              <a:rPr lang="nb-NO" dirty="0" smtClean="0"/>
              <a:t>_________</a:t>
            </a:r>
          </a:p>
          <a:p>
            <a:r>
              <a:rPr lang="nb-NO" dirty="0" smtClean="0"/>
              <a:t>_________</a:t>
            </a:r>
          </a:p>
          <a:p>
            <a:r>
              <a:rPr lang="nb-NO" dirty="0" smtClean="0"/>
              <a:t>_________</a:t>
            </a:r>
          </a:p>
          <a:p>
            <a:r>
              <a:rPr lang="nb-NO" dirty="0" smtClean="0"/>
              <a:t>_______</a:t>
            </a:r>
          </a:p>
          <a:p>
            <a:r>
              <a:rPr lang="nb-NO" dirty="0" smtClean="0"/>
              <a:t>_________</a:t>
            </a:r>
          </a:p>
          <a:p>
            <a:r>
              <a:rPr lang="nb-NO" dirty="0" smtClean="0"/>
              <a:t>_____</a:t>
            </a:r>
          </a:p>
          <a:p>
            <a:r>
              <a:rPr lang="nb-NO" dirty="0" smtClean="0"/>
              <a:t>________</a:t>
            </a:r>
          </a:p>
          <a:p>
            <a:r>
              <a:rPr lang="nb-NO" dirty="0" smtClean="0"/>
              <a:t/>
            </a:r>
            <a:br>
              <a:rPr lang="nb-NO" dirty="0" smtClean="0"/>
            </a:br>
            <a:r>
              <a:rPr lang="nb-NO" dirty="0" smtClean="0"/>
              <a:t>TOTAL   </a:t>
            </a:r>
            <a:r>
              <a:rPr lang="nb-NO" dirty="0" err="1" smtClean="0"/>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7" name="Bilde 26"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8" name="Bilde 27"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98506" y="5792263"/>
            <a:ext cx="1384450" cy="339598"/>
          </a:xfrm>
          <a:prstGeom prst="rect">
            <a:avLst/>
          </a:prstGeom>
        </p:spPr>
      </p:pic>
      <p:sp>
        <p:nvSpPr>
          <p:cNvPr id="41" name="TekstSylinder 40"/>
          <p:cNvSpPr txBox="1"/>
          <p:nvPr/>
        </p:nvSpPr>
        <p:spPr>
          <a:xfrm>
            <a:off x="8088097" y="5779550"/>
            <a:ext cx="1405268" cy="338554"/>
          </a:xfrm>
          <a:prstGeom prst="rect">
            <a:avLst/>
          </a:prstGeom>
          <a:noFill/>
        </p:spPr>
        <p:txBody>
          <a:bodyPr wrap="square" rtlCol="0">
            <a:spAutoFit/>
          </a:bodyPr>
          <a:lstStyle/>
          <a:p>
            <a:pPr algn="ctr"/>
            <a:r>
              <a:rPr lang="nn-NO" sz="1600" spc="300" dirty="0" smtClean="0">
                <a:solidFill>
                  <a:srgbClr val="1FB714"/>
                </a:solidFill>
              </a:rPr>
              <a:t>KASSE</a:t>
            </a:r>
            <a:endParaRPr lang="nn-NO" sz="1600" spc="300" dirty="0">
              <a:solidFill>
                <a:srgbClr val="1FB714"/>
              </a:solidFill>
            </a:endParaRPr>
          </a:p>
        </p:txBody>
      </p:sp>
    </p:spTree>
    <p:extLst>
      <p:ext uri="{BB962C8B-B14F-4D97-AF65-F5344CB8AC3E}">
        <p14:creationId xmlns:p14="http://schemas.microsoft.com/office/powerpoint/2010/main" val="17614173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3" name="Tittel 1"/>
          <p:cNvSpPr txBox="1">
            <a:spLocks/>
          </p:cNvSpPr>
          <p:nvPr/>
        </p:nvSpPr>
        <p:spPr>
          <a:xfrm>
            <a:off x="7212424" y="3332232"/>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smtClean="0">
                <a:solidFill>
                  <a:schemeClr val="bg1"/>
                </a:solidFill>
              </a:rPr>
              <a:t>4a</a:t>
            </a:r>
            <a:endParaRPr lang="nn-NO" sz="3200" b="1" dirty="0">
              <a:solidFill>
                <a:schemeClr val="bg1"/>
              </a:solidFill>
            </a:endParaRP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smtClean="0">
                <a:solidFill>
                  <a:srgbClr val="000000"/>
                </a:solidFill>
              </a:rPr>
              <a:t>Nettbutikk</a:t>
            </a:r>
            <a:endParaRPr lang="nn-NO" sz="1600" dirty="0">
              <a:solidFill>
                <a:srgbClr val="000000"/>
              </a:solidFill>
            </a:endParaRPr>
          </a:p>
        </p:txBody>
      </p:sp>
      <p:sp>
        <p:nvSpPr>
          <p:cNvPr id="16" name="Tittel 15"/>
          <p:cNvSpPr>
            <a:spLocks noGrp="1"/>
          </p:cNvSpPr>
          <p:nvPr>
            <p:ph type="title"/>
          </p:nvPr>
        </p:nvSpPr>
        <p:spPr/>
        <p:txBody>
          <a:bodyPr/>
          <a:lstStyle/>
          <a:p>
            <a:r>
              <a:rPr lang="nb-NO" dirty="0"/>
              <a:t>Hva er en nettbutikk?</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19</a:t>
            </a:fld>
            <a:endParaRPr lang="nn-NO"/>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7" name="Bilde 26"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8" name="Bilde 27"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98506" y="5792263"/>
            <a:ext cx="1384450" cy="339598"/>
          </a:xfrm>
          <a:prstGeom prst="rect">
            <a:avLst/>
          </a:prstGeom>
        </p:spPr>
      </p:pic>
      <p:sp>
        <p:nvSpPr>
          <p:cNvPr id="35" name="TekstSylinder 34"/>
          <p:cNvSpPr txBox="1"/>
          <p:nvPr/>
        </p:nvSpPr>
        <p:spPr>
          <a:xfrm>
            <a:off x="8098507" y="5769140"/>
            <a:ext cx="1405268" cy="338554"/>
          </a:xfrm>
          <a:prstGeom prst="rect">
            <a:avLst/>
          </a:prstGeom>
          <a:noFill/>
        </p:spPr>
        <p:txBody>
          <a:bodyPr wrap="square" rtlCol="0">
            <a:spAutoFit/>
          </a:bodyPr>
          <a:lstStyle/>
          <a:p>
            <a:pPr algn="ctr"/>
            <a:r>
              <a:rPr lang="nn-NO" sz="1600" spc="300" dirty="0" smtClean="0">
                <a:solidFill>
                  <a:srgbClr val="1FB714"/>
                </a:solidFill>
              </a:rPr>
              <a:t>BESTILL</a:t>
            </a:r>
            <a:endParaRPr lang="nn-NO" sz="1600" spc="300" dirty="0">
              <a:solidFill>
                <a:srgbClr val="1FB714"/>
              </a:solidFill>
            </a:endParaRPr>
          </a:p>
        </p:txBody>
      </p:sp>
      <p:sp>
        <p:nvSpPr>
          <p:cNvPr id="36" name="TekstSylinder 35"/>
          <p:cNvSpPr txBox="1"/>
          <p:nvPr/>
        </p:nvSpPr>
        <p:spPr>
          <a:xfrm>
            <a:off x="7982713" y="2784436"/>
            <a:ext cx="1677202" cy="2879350"/>
          </a:xfrm>
          <a:prstGeom prst="rect">
            <a:avLst/>
          </a:prstGeom>
          <a:solidFill>
            <a:schemeClr val="bg2"/>
          </a:solidFill>
          <a:ln>
            <a:solidFill>
              <a:schemeClr val="tx1"/>
            </a:solidFill>
          </a:ln>
        </p:spPr>
        <p:txBody>
          <a:bodyPr wrap="square" rtlCol="0">
            <a:spAutoFit/>
          </a:bodyPr>
          <a:lstStyle/>
          <a:p>
            <a:r>
              <a:rPr lang="nb-NO" dirty="0" smtClean="0"/>
              <a:t>VARER</a:t>
            </a:r>
          </a:p>
          <a:p>
            <a:r>
              <a:rPr lang="nb-NO" dirty="0" smtClean="0"/>
              <a:t>_________</a:t>
            </a:r>
          </a:p>
          <a:p>
            <a:r>
              <a:rPr lang="nb-NO" dirty="0" smtClean="0"/>
              <a:t>_________</a:t>
            </a:r>
          </a:p>
          <a:p>
            <a:r>
              <a:rPr lang="nb-NO" dirty="0" smtClean="0"/>
              <a:t>_________</a:t>
            </a:r>
          </a:p>
          <a:p>
            <a:r>
              <a:rPr lang="nb-NO" dirty="0" smtClean="0"/>
              <a:t>_______</a:t>
            </a:r>
          </a:p>
          <a:p>
            <a:r>
              <a:rPr lang="nb-NO" dirty="0" smtClean="0"/>
              <a:t>_________</a:t>
            </a:r>
          </a:p>
          <a:p>
            <a:r>
              <a:rPr lang="nb-NO" dirty="0" smtClean="0"/>
              <a:t>_____</a:t>
            </a:r>
          </a:p>
          <a:p>
            <a:r>
              <a:rPr lang="nb-NO" dirty="0" smtClean="0"/>
              <a:t>________</a:t>
            </a:r>
          </a:p>
          <a:p>
            <a:r>
              <a:rPr lang="nb-NO" dirty="0" smtClean="0"/>
              <a:t/>
            </a:r>
            <a:br>
              <a:rPr lang="nb-NO" dirty="0" smtClean="0"/>
            </a:br>
            <a:r>
              <a:rPr lang="nb-NO" dirty="0" smtClean="0"/>
              <a:t>TOTAL   </a:t>
            </a:r>
            <a:r>
              <a:rPr lang="nb-NO" dirty="0" err="1" smtClean="0"/>
              <a:t>xx,xx</a:t>
            </a:r>
            <a:endParaRPr lang="nb-NO" dirty="0"/>
          </a:p>
        </p:txBody>
      </p:sp>
    </p:spTree>
    <p:extLst>
      <p:ext uri="{BB962C8B-B14F-4D97-AF65-F5344CB8AC3E}">
        <p14:creationId xmlns:p14="http://schemas.microsoft.com/office/powerpoint/2010/main" val="3894760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1</a:t>
            </a:r>
          </a:p>
        </p:txBody>
      </p:sp>
      <p:sp>
        <p:nvSpPr>
          <p:cNvPr id="3" name="Plassholder for tekst 2"/>
          <p:cNvSpPr>
            <a:spLocks noGrp="1"/>
          </p:cNvSpPr>
          <p:nvPr>
            <p:ph type="body" idx="1"/>
          </p:nvPr>
        </p:nvSpPr>
        <p:spPr/>
        <p:txBody>
          <a:bodyPr/>
          <a:lstStyle/>
          <a:p>
            <a:r>
              <a:rPr lang="nb-NO"/>
              <a:t>Hva er en nettbutikk?</a:t>
            </a:r>
          </a:p>
        </p:txBody>
      </p:sp>
    </p:spTree>
    <p:extLst>
      <p:ext uri="{BB962C8B-B14F-4D97-AF65-F5344CB8AC3E}">
        <p14:creationId xmlns:p14="http://schemas.microsoft.com/office/powerpoint/2010/main" val="2783306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3" name="Tittel 1"/>
          <p:cNvSpPr txBox="1">
            <a:spLocks/>
          </p:cNvSpPr>
          <p:nvPr/>
        </p:nvSpPr>
        <p:spPr>
          <a:xfrm>
            <a:off x="7212424" y="3332232"/>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smtClean="0">
                <a:solidFill>
                  <a:schemeClr val="bg1"/>
                </a:solidFill>
              </a:rPr>
              <a:t>4a</a:t>
            </a:r>
            <a:endParaRPr lang="nn-NO" sz="3200" b="1" dirty="0">
              <a:solidFill>
                <a:schemeClr val="bg1"/>
              </a:solidFill>
            </a:endParaRP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smtClean="0">
                <a:solidFill>
                  <a:srgbClr val="000000"/>
                </a:solidFill>
              </a:rPr>
              <a:t>Nettbutikk</a:t>
            </a:r>
            <a:endParaRPr lang="nn-NO" sz="1600" dirty="0">
              <a:solidFill>
                <a:srgbClr val="000000"/>
              </a:solidFill>
            </a:endParaRPr>
          </a:p>
        </p:txBody>
      </p:sp>
      <p:sp>
        <p:nvSpPr>
          <p:cNvPr id="16" name="Tittel 15"/>
          <p:cNvSpPr>
            <a:spLocks noGrp="1"/>
          </p:cNvSpPr>
          <p:nvPr>
            <p:ph type="title"/>
          </p:nvPr>
        </p:nvSpPr>
        <p:spPr/>
        <p:txBody>
          <a:bodyPr/>
          <a:lstStyle/>
          <a:p>
            <a:r>
              <a:rPr lang="nb-NO" dirty="0"/>
              <a:t>Hva er en nettbutikk?</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20</a:t>
            </a:fld>
            <a:endParaRPr lang="nn-NO"/>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7" name="Bilde 26"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8" name="Bilde 27"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98506" y="5792263"/>
            <a:ext cx="1384450" cy="339598"/>
          </a:xfrm>
          <a:prstGeom prst="rect">
            <a:avLst/>
          </a:prstGeom>
        </p:spPr>
      </p:pic>
      <p:sp>
        <p:nvSpPr>
          <p:cNvPr id="35" name="TekstSylinder 34"/>
          <p:cNvSpPr txBox="1"/>
          <p:nvPr/>
        </p:nvSpPr>
        <p:spPr>
          <a:xfrm>
            <a:off x="8098507" y="5810784"/>
            <a:ext cx="1405268" cy="276999"/>
          </a:xfrm>
          <a:prstGeom prst="rect">
            <a:avLst/>
          </a:prstGeom>
          <a:noFill/>
        </p:spPr>
        <p:txBody>
          <a:bodyPr wrap="square" rtlCol="0">
            <a:spAutoFit/>
          </a:bodyPr>
          <a:lstStyle/>
          <a:p>
            <a:pPr algn="ctr"/>
            <a:r>
              <a:rPr lang="nn-NO" sz="1200" dirty="0" smtClean="0">
                <a:solidFill>
                  <a:srgbClr val="1FB714"/>
                </a:solidFill>
              </a:rPr>
              <a:t>Legg i handlekurv</a:t>
            </a:r>
            <a:endParaRPr lang="nn-NO" sz="1200" dirty="0">
              <a:solidFill>
                <a:srgbClr val="1FB714"/>
              </a:solidFill>
            </a:endParaRPr>
          </a:p>
        </p:txBody>
      </p:sp>
      <p:sp>
        <p:nvSpPr>
          <p:cNvPr id="36" name="TekstSylinder 35"/>
          <p:cNvSpPr txBox="1"/>
          <p:nvPr/>
        </p:nvSpPr>
        <p:spPr>
          <a:xfrm>
            <a:off x="7982713" y="2784436"/>
            <a:ext cx="1677202" cy="2879350"/>
          </a:xfrm>
          <a:prstGeom prst="rect">
            <a:avLst/>
          </a:prstGeom>
          <a:solidFill>
            <a:schemeClr val="bg2"/>
          </a:solidFill>
          <a:ln>
            <a:solidFill>
              <a:schemeClr val="tx1"/>
            </a:solidFill>
          </a:ln>
        </p:spPr>
        <p:txBody>
          <a:bodyPr wrap="square" rtlCol="0">
            <a:spAutoFit/>
          </a:bodyPr>
          <a:lstStyle/>
          <a:p>
            <a:r>
              <a:rPr lang="nb-NO" dirty="0" smtClean="0"/>
              <a:t>VARER</a:t>
            </a:r>
          </a:p>
          <a:p>
            <a:r>
              <a:rPr lang="nb-NO" dirty="0" smtClean="0"/>
              <a:t>_________</a:t>
            </a:r>
          </a:p>
          <a:p>
            <a:r>
              <a:rPr lang="nb-NO" dirty="0" smtClean="0"/>
              <a:t>_________</a:t>
            </a:r>
          </a:p>
          <a:p>
            <a:r>
              <a:rPr lang="nb-NO" dirty="0" smtClean="0"/>
              <a:t>_________</a:t>
            </a:r>
          </a:p>
          <a:p>
            <a:r>
              <a:rPr lang="nb-NO" dirty="0" smtClean="0"/>
              <a:t>_______</a:t>
            </a:r>
          </a:p>
          <a:p>
            <a:r>
              <a:rPr lang="nb-NO" dirty="0" smtClean="0"/>
              <a:t>_________</a:t>
            </a:r>
          </a:p>
          <a:p>
            <a:r>
              <a:rPr lang="nb-NO" dirty="0" smtClean="0"/>
              <a:t>_____</a:t>
            </a:r>
          </a:p>
          <a:p>
            <a:r>
              <a:rPr lang="nb-NO" dirty="0" smtClean="0"/>
              <a:t>________</a:t>
            </a:r>
          </a:p>
          <a:p>
            <a:r>
              <a:rPr lang="nb-NO" dirty="0" smtClean="0"/>
              <a:t/>
            </a:r>
            <a:br>
              <a:rPr lang="nb-NO" dirty="0" smtClean="0"/>
            </a:br>
            <a:r>
              <a:rPr lang="nb-NO" dirty="0" smtClean="0"/>
              <a:t>TOTAL   </a:t>
            </a:r>
            <a:r>
              <a:rPr lang="nb-NO" dirty="0" err="1" smtClean="0"/>
              <a:t>xx,xx</a:t>
            </a:r>
            <a:endParaRPr lang="nb-NO" dirty="0"/>
          </a:p>
        </p:txBody>
      </p:sp>
    </p:spTree>
    <p:extLst>
      <p:ext uri="{BB962C8B-B14F-4D97-AF65-F5344CB8AC3E}">
        <p14:creationId xmlns:p14="http://schemas.microsoft.com/office/powerpoint/2010/main" val="22575676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a:r>
              <a:rPr lang="nb-NO" dirty="0" smtClean="0"/>
              <a:t>Del 2</a:t>
            </a:r>
            <a:endParaRPr lang="nb-NO" dirty="0"/>
          </a:p>
        </p:txBody>
      </p:sp>
      <p:sp>
        <p:nvSpPr>
          <p:cNvPr id="3" name="Plassholder for tekst 2"/>
          <p:cNvSpPr>
            <a:spLocks noGrp="1"/>
          </p:cNvSpPr>
          <p:nvPr>
            <p:ph type="body" idx="1"/>
          </p:nvPr>
        </p:nvSpPr>
        <p:spPr/>
        <p:txBody>
          <a:bodyPr/>
          <a:lstStyle/>
          <a:p>
            <a:r>
              <a:rPr lang="nb-NO"/>
              <a:t>Slik betaler du</a:t>
            </a:r>
          </a:p>
        </p:txBody>
      </p:sp>
    </p:spTree>
    <p:extLst>
      <p:ext uri="{BB962C8B-B14F-4D97-AF65-F5344CB8AC3E}">
        <p14:creationId xmlns:p14="http://schemas.microsoft.com/office/powerpoint/2010/main" val="20504948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smtClean="0">
                <a:solidFill>
                  <a:srgbClr val="000000"/>
                </a:solidFill>
              </a:rPr>
              <a:t>Nettbutikk</a:t>
            </a:r>
            <a:endParaRPr lang="nn-NO" sz="1600" dirty="0">
              <a:solidFill>
                <a:srgbClr val="000000"/>
              </a:solidFill>
            </a:endParaRPr>
          </a:p>
        </p:txBody>
      </p:sp>
      <p:sp>
        <p:nvSpPr>
          <p:cNvPr id="16" name="Tittel 15"/>
          <p:cNvSpPr>
            <a:spLocks noGrp="1"/>
          </p:cNvSpPr>
          <p:nvPr>
            <p:ph type="title"/>
          </p:nvPr>
        </p:nvSpPr>
        <p:spPr/>
        <p:txBody>
          <a:bodyPr/>
          <a:lstStyle/>
          <a:p>
            <a:r>
              <a:rPr lang="nb-NO" dirty="0"/>
              <a:t>Slik betaler du</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22</a:t>
            </a:fld>
            <a:endParaRPr lang="nn-NO"/>
          </a:p>
        </p:txBody>
      </p:sp>
      <p:sp>
        <p:nvSpPr>
          <p:cNvPr id="15" name="TekstSylinder 14"/>
          <p:cNvSpPr txBox="1"/>
          <p:nvPr/>
        </p:nvSpPr>
        <p:spPr>
          <a:xfrm>
            <a:off x="7982712" y="2763613"/>
            <a:ext cx="1725593" cy="2962425"/>
          </a:xfrm>
          <a:prstGeom prst="rect">
            <a:avLst/>
          </a:prstGeom>
          <a:solidFill>
            <a:schemeClr val="bg2"/>
          </a:solidFill>
          <a:ln>
            <a:solidFill>
              <a:schemeClr val="tx1"/>
            </a:solidFill>
          </a:ln>
        </p:spPr>
        <p:txBody>
          <a:bodyPr wrap="square" rtlCol="0">
            <a:spAutoFit/>
          </a:bodyPr>
          <a:lstStyle/>
          <a:p>
            <a:r>
              <a:rPr lang="nb-NO" dirty="0" smtClean="0"/>
              <a:t>VARER</a:t>
            </a:r>
          </a:p>
          <a:p>
            <a:r>
              <a:rPr lang="nb-NO" dirty="0" smtClean="0"/>
              <a:t>_________</a:t>
            </a:r>
          </a:p>
          <a:p>
            <a:r>
              <a:rPr lang="nb-NO" dirty="0" smtClean="0"/>
              <a:t>_________</a:t>
            </a:r>
          </a:p>
          <a:p>
            <a:r>
              <a:rPr lang="nb-NO" dirty="0" smtClean="0"/>
              <a:t>_________</a:t>
            </a:r>
          </a:p>
          <a:p>
            <a:r>
              <a:rPr lang="nb-NO" dirty="0" smtClean="0"/>
              <a:t>_______</a:t>
            </a:r>
          </a:p>
          <a:p>
            <a:r>
              <a:rPr lang="nb-NO" dirty="0" smtClean="0"/>
              <a:t>_________</a:t>
            </a:r>
          </a:p>
          <a:p>
            <a:r>
              <a:rPr lang="nb-NO" dirty="0" smtClean="0"/>
              <a:t>_____</a:t>
            </a:r>
          </a:p>
          <a:p>
            <a:r>
              <a:rPr lang="nb-NO" dirty="0" smtClean="0"/>
              <a:t>________</a:t>
            </a:r>
          </a:p>
          <a:p>
            <a:r>
              <a:rPr lang="nb-NO" dirty="0" smtClean="0"/>
              <a:t/>
            </a:r>
            <a:br>
              <a:rPr lang="nb-NO" dirty="0" smtClean="0"/>
            </a:br>
            <a:r>
              <a:rPr lang="nb-NO" dirty="0" smtClean="0"/>
              <a:t>TOTAL   </a:t>
            </a:r>
            <a:r>
              <a:rPr lang="nb-NO" dirty="0" err="1" smtClean="0"/>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sp>
        <p:nvSpPr>
          <p:cNvPr id="21" name="Ellipse 20"/>
          <p:cNvSpPr/>
          <p:nvPr/>
        </p:nvSpPr>
        <p:spPr>
          <a:xfrm>
            <a:off x="8473245" y="1939320"/>
            <a:ext cx="1530180" cy="85552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8" name="Bilde 27"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5" name="Bilde 34" descr="pekehån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76255" y="1209415"/>
            <a:ext cx="5465265" cy="6830136"/>
          </a:xfrm>
          <a:prstGeom prst="rect">
            <a:avLst/>
          </a:prstGeom>
        </p:spPr>
      </p:pic>
    </p:spTree>
    <p:extLst>
      <p:ext uri="{BB962C8B-B14F-4D97-AF65-F5344CB8AC3E}">
        <p14:creationId xmlns:p14="http://schemas.microsoft.com/office/powerpoint/2010/main" val="15130818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smtClean="0">
                <a:solidFill>
                  <a:srgbClr val="000000"/>
                </a:solidFill>
              </a:rPr>
              <a:t>Nettbutikk</a:t>
            </a:r>
            <a:endParaRPr lang="nn-NO" sz="1600" dirty="0">
              <a:solidFill>
                <a:srgbClr val="000000"/>
              </a:solidFill>
            </a:endParaRPr>
          </a:p>
        </p:txBody>
      </p:sp>
      <p:sp>
        <p:nvSpPr>
          <p:cNvPr id="16" name="Tittel 15"/>
          <p:cNvSpPr>
            <a:spLocks noGrp="1"/>
          </p:cNvSpPr>
          <p:nvPr>
            <p:ph type="title"/>
          </p:nvPr>
        </p:nvSpPr>
        <p:spPr/>
        <p:txBody>
          <a:bodyPr/>
          <a:lstStyle/>
          <a:p>
            <a:r>
              <a:rPr lang="nb-NO" dirty="0"/>
              <a:t>Slik betaler du</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23</a:t>
            </a:fld>
            <a:endParaRPr lang="nn-NO"/>
          </a:p>
        </p:txBody>
      </p:sp>
      <p:sp>
        <p:nvSpPr>
          <p:cNvPr id="15" name="TekstSylinder 14"/>
          <p:cNvSpPr txBox="1"/>
          <p:nvPr/>
        </p:nvSpPr>
        <p:spPr>
          <a:xfrm>
            <a:off x="7982712" y="2763613"/>
            <a:ext cx="1725593" cy="2962425"/>
          </a:xfrm>
          <a:prstGeom prst="rect">
            <a:avLst/>
          </a:prstGeom>
          <a:solidFill>
            <a:schemeClr val="bg2"/>
          </a:solidFill>
          <a:ln>
            <a:solidFill>
              <a:schemeClr val="tx1"/>
            </a:solidFill>
          </a:ln>
        </p:spPr>
        <p:txBody>
          <a:bodyPr wrap="square" rtlCol="0">
            <a:spAutoFit/>
          </a:bodyPr>
          <a:lstStyle/>
          <a:p>
            <a:r>
              <a:rPr lang="nb-NO" dirty="0" smtClean="0"/>
              <a:t>VARER</a:t>
            </a:r>
          </a:p>
          <a:p>
            <a:r>
              <a:rPr lang="nb-NO" dirty="0" smtClean="0"/>
              <a:t>_________</a:t>
            </a:r>
          </a:p>
          <a:p>
            <a:r>
              <a:rPr lang="nb-NO" dirty="0" smtClean="0"/>
              <a:t>_________</a:t>
            </a:r>
          </a:p>
          <a:p>
            <a:r>
              <a:rPr lang="nb-NO" dirty="0" smtClean="0"/>
              <a:t>_________</a:t>
            </a:r>
          </a:p>
          <a:p>
            <a:r>
              <a:rPr lang="nb-NO" dirty="0" smtClean="0"/>
              <a:t>_______</a:t>
            </a:r>
          </a:p>
          <a:p>
            <a:r>
              <a:rPr lang="nb-NO" dirty="0" smtClean="0"/>
              <a:t>_________</a:t>
            </a:r>
          </a:p>
          <a:p>
            <a:r>
              <a:rPr lang="nb-NO" dirty="0" smtClean="0"/>
              <a:t>_____</a:t>
            </a:r>
          </a:p>
          <a:p>
            <a:r>
              <a:rPr lang="nb-NO" dirty="0" smtClean="0"/>
              <a:t>________</a:t>
            </a:r>
          </a:p>
          <a:p>
            <a:r>
              <a:rPr lang="nb-NO" dirty="0" smtClean="0"/>
              <a:t/>
            </a:r>
            <a:br>
              <a:rPr lang="nb-NO" dirty="0" smtClean="0"/>
            </a:br>
            <a:r>
              <a:rPr lang="nb-NO" dirty="0" smtClean="0"/>
              <a:t>TOTAL   </a:t>
            </a:r>
            <a:r>
              <a:rPr lang="nb-NO" dirty="0" err="1" smtClean="0"/>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8" name="Bilde 27"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6" name="Bilde 35"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98506" y="5792263"/>
            <a:ext cx="1384450" cy="339598"/>
          </a:xfrm>
          <a:prstGeom prst="rect">
            <a:avLst/>
          </a:prstGeom>
        </p:spPr>
      </p:pic>
      <p:sp>
        <p:nvSpPr>
          <p:cNvPr id="37" name="TekstSylinder 36"/>
          <p:cNvSpPr txBox="1"/>
          <p:nvPr/>
        </p:nvSpPr>
        <p:spPr>
          <a:xfrm>
            <a:off x="8098507" y="5769139"/>
            <a:ext cx="1405268" cy="338554"/>
          </a:xfrm>
          <a:prstGeom prst="rect">
            <a:avLst/>
          </a:prstGeom>
          <a:noFill/>
        </p:spPr>
        <p:txBody>
          <a:bodyPr wrap="square" rtlCol="0">
            <a:spAutoFit/>
          </a:bodyPr>
          <a:lstStyle/>
          <a:p>
            <a:pPr algn="ctr"/>
            <a:r>
              <a:rPr lang="nn-NO" sz="1600" dirty="0" smtClean="0">
                <a:solidFill>
                  <a:srgbClr val="1FB714"/>
                </a:solidFill>
              </a:rPr>
              <a:t>Til kasse</a:t>
            </a:r>
            <a:endParaRPr lang="nn-NO" sz="1600" dirty="0">
              <a:solidFill>
                <a:srgbClr val="1FB714"/>
              </a:solidFill>
            </a:endParaRPr>
          </a:p>
        </p:txBody>
      </p:sp>
      <p:sp>
        <p:nvSpPr>
          <p:cNvPr id="21" name="Ellipse 20"/>
          <p:cNvSpPr/>
          <p:nvPr/>
        </p:nvSpPr>
        <p:spPr>
          <a:xfrm>
            <a:off x="8015232" y="5510165"/>
            <a:ext cx="1530180" cy="85552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5" name="Bilde 34" descr="pekehån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28653" y="4894777"/>
            <a:ext cx="5465265" cy="6830136"/>
          </a:xfrm>
          <a:prstGeom prst="rect">
            <a:avLst/>
          </a:prstGeom>
        </p:spPr>
      </p:pic>
    </p:spTree>
    <p:extLst>
      <p:ext uri="{BB962C8B-B14F-4D97-AF65-F5344CB8AC3E}">
        <p14:creationId xmlns:p14="http://schemas.microsoft.com/office/powerpoint/2010/main" val="20152821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grpSp>
        <p:nvGrpSpPr>
          <p:cNvPr id="3" name="Gruppe 2"/>
          <p:cNvGrpSpPr/>
          <p:nvPr/>
        </p:nvGrpSpPr>
        <p:grpSpPr>
          <a:xfrm>
            <a:off x="2448162" y="1059811"/>
            <a:ext cx="7347621" cy="4592263"/>
            <a:chOff x="2448162" y="1059811"/>
            <a:chExt cx="7347621" cy="4592263"/>
          </a:xfrm>
        </p:grpSpPr>
        <p:pic>
          <p:nvPicPr>
            <p:cNvPr id="5122" name="Picture 2" descr="https://upload.wikimedia.org/wikipedia/commons/0/03/Devicetemplates_computer-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0" name="Gruppe 9"/>
            <p:cNvGrpSpPr/>
            <p:nvPr/>
          </p:nvGrpSpPr>
          <p:grpSpPr>
            <a:xfrm>
              <a:off x="4497554" y="1922292"/>
              <a:ext cx="3248836" cy="2129030"/>
              <a:chOff x="4566856" y="1988429"/>
              <a:chExt cx="3424343" cy="2244043"/>
            </a:xfrm>
          </p:grpSpPr>
          <p:pic>
            <p:nvPicPr>
              <p:cNvPr id="11" name="Bilde 10"/>
              <p:cNvPicPr>
                <a:picLocks noChangeAspect="1"/>
              </p:cNvPicPr>
              <p:nvPr/>
            </p:nvPicPr>
            <p:blipFill>
              <a:blip r:embed="rId4"/>
              <a:stretch>
                <a:fillRect/>
              </a:stretch>
            </p:blipFill>
            <p:spPr>
              <a:xfrm>
                <a:off x="5413869" y="2169139"/>
                <a:ext cx="2577330" cy="2063333"/>
              </a:xfrm>
              <a:prstGeom prst="rect">
                <a:avLst/>
              </a:prstGeom>
            </p:spPr>
          </p:pic>
          <p:sp>
            <p:nvSpPr>
              <p:cNvPr id="12" name="Rektangel 11"/>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Bilde 12" descr="man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14" name="Bilde 13" descr="kassa.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15" name="Bilde 14" descr="sort-vog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6711736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dirty="0"/>
              <a:t>Slik betaler du</a:t>
            </a:r>
          </a:p>
        </p:txBody>
      </p:sp>
      <p:grpSp>
        <p:nvGrpSpPr>
          <p:cNvPr id="6" name="Gruppe 5"/>
          <p:cNvGrpSpPr/>
          <p:nvPr/>
        </p:nvGrpSpPr>
        <p:grpSpPr>
          <a:xfrm>
            <a:off x="1215496" y="2879064"/>
            <a:ext cx="1489128" cy="1514220"/>
            <a:chOff x="1072168" y="3950038"/>
            <a:chExt cx="1603045" cy="1630057"/>
          </a:xfrm>
        </p:grpSpPr>
        <p:sp>
          <p:nvSpPr>
            <p:cNvPr id="7" name="Ellipse 6"/>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Bilde 7" descr="adres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spTree>
    <p:extLst>
      <p:ext uri="{BB962C8B-B14F-4D97-AF65-F5344CB8AC3E}">
        <p14:creationId xmlns:p14="http://schemas.microsoft.com/office/powerpoint/2010/main" val="42593252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a:t>Slik betaler du</a:t>
            </a:r>
          </a:p>
        </p:txBody>
      </p:sp>
      <p:grpSp>
        <p:nvGrpSpPr>
          <p:cNvPr id="45" name="Gruppe 44"/>
          <p:cNvGrpSpPr/>
          <p:nvPr/>
        </p:nvGrpSpPr>
        <p:grpSpPr>
          <a:xfrm>
            <a:off x="1172813" y="3058678"/>
            <a:ext cx="1489128" cy="1514220"/>
            <a:chOff x="1072168" y="3950038"/>
            <a:chExt cx="1603045" cy="1630057"/>
          </a:xfrm>
        </p:grpSpPr>
        <p:sp>
          <p:nvSpPr>
            <p:cNvPr id="46" name="Ellipse 45"/>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7" name="Bilde 46" descr="adres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grpSp>
        <p:nvGrpSpPr>
          <p:cNvPr id="48" name="Gruppe 47"/>
          <p:cNvGrpSpPr/>
          <p:nvPr/>
        </p:nvGrpSpPr>
        <p:grpSpPr>
          <a:xfrm>
            <a:off x="3162508" y="2865894"/>
            <a:ext cx="2064612" cy="1813914"/>
            <a:chOff x="3162508" y="2890332"/>
            <a:chExt cx="1868235" cy="1641382"/>
          </a:xfrm>
        </p:grpSpPr>
        <p:sp>
          <p:nvSpPr>
            <p:cNvPr id="49" name="Avrundet rektangel 48"/>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50" name="Gruppe 49"/>
            <p:cNvGrpSpPr/>
            <p:nvPr/>
          </p:nvGrpSpPr>
          <p:grpSpPr>
            <a:xfrm>
              <a:off x="3475129" y="3004746"/>
              <a:ext cx="1555614" cy="1526968"/>
              <a:chOff x="3676969" y="2285446"/>
              <a:chExt cx="2485391" cy="2559309"/>
            </a:xfrm>
          </p:grpSpPr>
          <p:pic>
            <p:nvPicPr>
              <p:cNvPr id="53" name="Bilde 52" descr="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54" name="Bilde 53" descr="penge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51" name="Rett linje 50"/>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52" name="TekstSylinder 51"/>
            <p:cNvSpPr txBox="1"/>
            <p:nvPr/>
          </p:nvSpPr>
          <p:spPr>
            <a:xfrm>
              <a:off x="3217735" y="2890332"/>
              <a:ext cx="698331" cy="276999"/>
            </a:xfrm>
            <a:prstGeom prst="rect">
              <a:avLst/>
            </a:prstGeom>
            <a:noFill/>
          </p:spPr>
          <p:txBody>
            <a:bodyPr wrap="square" rtlCol="0">
              <a:spAutoFit/>
            </a:bodyPr>
            <a:lstStyle/>
            <a:p>
              <a:pPr algn="ctr"/>
              <a:r>
                <a:rPr lang="nn-NO" sz="1200" dirty="0" smtClean="0">
                  <a:solidFill>
                    <a:schemeClr val="bg1"/>
                  </a:solidFill>
                </a:rPr>
                <a:t>Adresse</a:t>
              </a:r>
              <a:endParaRPr lang="nn-NO" sz="1200" dirty="0">
                <a:solidFill>
                  <a:schemeClr val="bg1"/>
                </a:solidFill>
              </a:endParaRPr>
            </a:p>
          </p:txBody>
        </p:sp>
      </p:grpSp>
    </p:spTree>
    <p:extLst>
      <p:ext uri="{BB962C8B-B14F-4D97-AF65-F5344CB8AC3E}">
        <p14:creationId xmlns:p14="http://schemas.microsoft.com/office/powerpoint/2010/main" val="6685413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a:t>Slik betaler du</a:t>
            </a:r>
          </a:p>
        </p:txBody>
      </p:sp>
      <p:pic>
        <p:nvPicPr>
          <p:cNvPr id="72" name="Bilde 71"/>
          <p:cNvPicPr>
            <a:picLocks noChangeAspect="1"/>
          </p:cNvPicPr>
          <p:nvPr/>
        </p:nvPicPr>
        <p:blipFill>
          <a:blip r:embed="rId3"/>
          <a:stretch>
            <a:fillRect/>
          </a:stretch>
        </p:blipFill>
        <p:spPr>
          <a:xfrm>
            <a:off x="6025615" y="2717799"/>
            <a:ext cx="2142039" cy="1855099"/>
          </a:xfrm>
          <a:prstGeom prst="rect">
            <a:avLst/>
          </a:prstGeom>
        </p:spPr>
      </p:pic>
      <p:grpSp>
        <p:nvGrpSpPr>
          <p:cNvPr id="73" name="Gruppe 72"/>
          <p:cNvGrpSpPr/>
          <p:nvPr/>
        </p:nvGrpSpPr>
        <p:grpSpPr>
          <a:xfrm>
            <a:off x="1172813" y="3058678"/>
            <a:ext cx="1489128" cy="1514220"/>
            <a:chOff x="1072168" y="3950038"/>
            <a:chExt cx="1603045" cy="1630057"/>
          </a:xfrm>
        </p:grpSpPr>
        <p:sp>
          <p:nvSpPr>
            <p:cNvPr id="74" name="Ellipse 73"/>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5" name="Bilde 74" descr="adress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grpSp>
        <p:nvGrpSpPr>
          <p:cNvPr id="76" name="Gruppe 75"/>
          <p:cNvGrpSpPr/>
          <p:nvPr/>
        </p:nvGrpSpPr>
        <p:grpSpPr>
          <a:xfrm>
            <a:off x="3162508" y="2865894"/>
            <a:ext cx="2064612" cy="1813914"/>
            <a:chOff x="3162508" y="2890332"/>
            <a:chExt cx="1868235" cy="1641382"/>
          </a:xfrm>
        </p:grpSpPr>
        <p:sp>
          <p:nvSpPr>
            <p:cNvPr id="77" name="Avrundet rektangel 76"/>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78" name="Gruppe 77"/>
            <p:cNvGrpSpPr/>
            <p:nvPr/>
          </p:nvGrpSpPr>
          <p:grpSpPr>
            <a:xfrm>
              <a:off x="3475129" y="3004746"/>
              <a:ext cx="1555614" cy="1526968"/>
              <a:chOff x="3676969" y="2285446"/>
              <a:chExt cx="2485391" cy="2559309"/>
            </a:xfrm>
          </p:grpSpPr>
          <p:pic>
            <p:nvPicPr>
              <p:cNvPr id="81" name="Bilde 80" descr="hu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82" name="Bilde 81" descr="penger.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79" name="Rett linje 78"/>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80" name="TekstSylinder 79"/>
            <p:cNvSpPr txBox="1"/>
            <p:nvPr/>
          </p:nvSpPr>
          <p:spPr>
            <a:xfrm>
              <a:off x="3217735" y="2890332"/>
              <a:ext cx="698331" cy="276999"/>
            </a:xfrm>
            <a:prstGeom prst="rect">
              <a:avLst/>
            </a:prstGeom>
            <a:noFill/>
          </p:spPr>
          <p:txBody>
            <a:bodyPr wrap="square" rtlCol="0">
              <a:spAutoFit/>
            </a:bodyPr>
            <a:lstStyle/>
            <a:p>
              <a:pPr algn="ctr"/>
              <a:r>
                <a:rPr lang="nn-NO" sz="1200" dirty="0" smtClean="0">
                  <a:solidFill>
                    <a:schemeClr val="bg1"/>
                  </a:solidFill>
                </a:rPr>
                <a:t>Adresse</a:t>
              </a:r>
              <a:endParaRPr lang="nn-NO" sz="1200" dirty="0">
                <a:solidFill>
                  <a:schemeClr val="bg1"/>
                </a:solidFill>
              </a:endParaRPr>
            </a:p>
          </p:txBody>
        </p:sp>
      </p:grpSp>
    </p:spTree>
    <p:extLst>
      <p:ext uri="{BB962C8B-B14F-4D97-AF65-F5344CB8AC3E}">
        <p14:creationId xmlns:p14="http://schemas.microsoft.com/office/powerpoint/2010/main" val="21212966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dirty="0"/>
              <a:t>Slik betaler du</a:t>
            </a:r>
          </a:p>
        </p:txBody>
      </p:sp>
      <p:pic>
        <p:nvPicPr>
          <p:cNvPr id="13" name="Bilde 12" descr="kreditk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1371" y="3035300"/>
            <a:ext cx="1813343" cy="1475103"/>
          </a:xfrm>
          <a:prstGeom prst="rect">
            <a:avLst/>
          </a:prstGeom>
        </p:spPr>
      </p:pic>
      <p:sp>
        <p:nvSpPr>
          <p:cNvPr id="37" name="TekstSylinder 36"/>
          <p:cNvSpPr txBox="1"/>
          <p:nvPr/>
        </p:nvSpPr>
        <p:spPr>
          <a:xfrm>
            <a:off x="9206335" y="3239497"/>
            <a:ext cx="1359484" cy="1496351"/>
          </a:xfrm>
          <a:prstGeom prst="rect">
            <a:avLst/>
          </a:prstGeom>
          <a:noFill/>
        </p:spPr>
        <p:txBody>
          <a:bodyPr wrap="square" rtlCol="0">
            <a:spAutoFit/>
          </a:bodyPr>
          <a:lstStyle/>
          <a:p>
            <a:pPr algn="ctr"/>
            <a:r>
              <a:rPr lang="nn-NO" sz="9600" dirty="0" smtClean="0">
                <a:solidFill>
                  <a:srgbClr val="FF0000"/>
                </a:solidFill>
              </a:rPr>
              <a:t>?</a:t>
            </a:r>
            <a:endParaRPr lang="nn-NO" sz="9600" dirty="0">
              <a:solidFill>
                <a:srgbClr val="FF0000"/>
              </a:solidFill>
            </a:endParaRPr>
          </a:p>
        </p:txBody>
      </p:sp>
      <p:pic>
        <p:nvPicPr>
          <p:cNvPr id="48" name="Bilde 47"/>
          <p:cNvPicPr>
            <a:picLocks noChangeAspect="1"/>
          </p:cNvPicPr>
          <p:nvPr/>
        </p:nvPicPr>
        <p:blipFill>
          <a:blip r:embed="rId4"/>
          <a:stretch>
            <a:fillRect/>
          </a:stretch>
        </p:blipFill>
        <p:spPr>
          <a:xfrm>
            <a:off x="6025615" y="2717799"/>
            <a:ext cx="2142039" cy="1855099"/>
          </a:xfrm>
          <a:prstGeom prst="rect">
            <a:avLst/>
          </a:prstGeom>
        </p:spPr>
      </p:pic>
      <p:grpSp>
        <p:nvGrpSpPr>
          <p:cNvPr id="49" name="Gruppe 48"/>
          <p:cNvGrpSpPr/>
          <p:nvPr/>
        </p:nvGrpSpPr>
        <p:grpSpPr>
          <a:xfrm>
            <a:off x="1172813" y="3058678"/>
            <a:ext cx="1489128" cy="1514220"/>
            <a:chOff x="1072168" y="3950038"/>
            <a:chExt cx="1603045" cy="1630057"/>
          </a:xfrm>
        </p:grpSpPr>
        <p:sp>
          <p:nvSpPr>
            <p:cNvPr id="50" name="Ellipse 49"/>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1" name="Bilde 50" descr="adres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grpSp>
        <p:nvGrpSpPr>
          <p:cNvPr id="64" name="Gruppe 63"/>
          <p:cNvGrpSpPr/>
          <p:nvPr/>
        </p:nvGrpSpPr>
        <p:grpSpPr>
          <a:xfrm>
            <a:off x="3162508" y="2865894"/>
            <a:ext cx="2064612" cy="1813914"/>
            <a:chOff x="3162508" y="2890332"/>
            <a:chExt cx="1868235" cy="1641382"/>
          </a:xfrm>
        </p:grpSpPr>
        <p:sp>
          <p:nvSpPr>
            <p:cNvPr id="65" name="Avrundet rektangel 64"/>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66" name="Gruppe 65"/>
            <p:cNvGrpSpPr/>
            <p:nvPr/>
          </p:nvGrpSpPr>
          <p:grpSpPr>
            <a:xfrm>
              <a:off x="3475129" y="3004746"/>
              <a:ext cx="1555614" cy="1526968"/>
              <a:chOff x="3676969" y="2285446"/>
              <a:chExt cx="2485391" cy="2559309"/>
            </a:xfrm>
          </p:grpSpPr>
          <p:pic>
            <p:nvPicPr>
              <p:cNvPr id="69" name="Bilde 68" descr="hu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70" name="Bilde 69" descr="peng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67" name="Rett linje 66"/>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68" name="TekstSylinder 67"/>
            <p:cNvSpPr txBox="1"/>
            <p:nvPr/>
          </p:nvSpPr>
          <p:spPr>
            <a:xfrm>
              <a:off x="3217735" y="2890332"/>
              <a:ext cx="698331" cy="276999"/>
            </a:xfrm>
            <a:prstGeom prst="rect">
              <a:avLst/>
            </a:prstGeom>
            <a:noFill/>
          </p:spPr>
          <p:txBody>
            <a:bodyPr wrap="square" rtlCol="0">
              <a:spAutoFit/>
            </a:bodyPr>
            <a:lstStyle/>
            <a:p>
              <a:pPr algn="ctr"/>
              <a:r>
                <a:rPr lang="nn-NO" sz="1200" dirty="0" smtClean="0">
                  <a:solidFill>
                    <a:schemeClr val="bg1"/>
                  </a:solidFill>
                </a:rPr>
                <a:t>Adresse</a:t>
              </a:r>
              <a:endParaRPr lang="nn-NO" sz="1200" dirty="0">
                <a:solidFill>
                  <a:schemeClr val="bg1"/>
                </a:solidFill>
              </a:endParaRPr>
            </a:p>
          </p:txBody>
        </p:sp>
      </p:grpSp>
    </p:spTree>
    <p:extLst>
      <p:ext uri="{BB962C8B-B14F-4D97-AF65-F5344CB8AC3E}">
        <p14:creationId xmlns:p14="http://schemas.microsoft.com/office/powerpoint/2010/main" val="33999138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e 5"/>
          <p:cNvGrpSpPr/>
          <p:nvPr/>
        </p:nvGrpSpPr>
        <p:grpSpPr>
          <a:xfrm>
            <a:off x="1861089" y="2239562"/>
            <a:ext cx="3711049" cy="2498414"/>
            <a:chOff x="2183780" y="2411661"/>
            <a:chExt cx="2976049" cy="2003585"/>
          </a:xfrm>
        </p:grpSpPr>
        <p:pic>
          <p:nvPicPr>
            <p:cNvPr id="4" name="Bilde 3"/>
            <p:cNvPicPr>
              <a:picLocks noChangeAspect="1"/>
            </p:cNvPicPr>
            <p:nvPr/>
          </p:nvPicPr>
          <p:blipFill>
            <a:blip r:embed="rId3"/>
            <a:stretch>
              <a:fillRect/>
            </a:stretch>
          </p:blipFill>
          <p:spPr>
            <a:xfrm>
              <a:off x="2183780" y="2411661"/>
              <a:ext cx="2575783" cy="1577477"/>
            </a:xfrm>
            <a:prstGeom prst="rect">
              <a:avLst/>
            </a:prstGeom>
          </p:spPr>
        </p:pic>
        <p:cxnSp>
          <p:nvCxnSpPr>
            <p:cNvPr id="3" name="Rett pil 2"/>
            <p:cNvCxnSpPr/>
            <p:nvPr/>
          </p:nvCxnSpPr>
          <p:spPr>
            <a:xfrm flipH="1">
              <a:off x="4506686" y="2411661"/>
              <a:ext cx="653143" cy="8279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Rett pil 6"/>
            <p:cNvCxnSpPr/>
            <p:nvPr/>
          </p:nvCxnSpPr>
          <p:spPr>
            <a:xfrm flipH="1" flipV="1">
              <a:off x="3779849" y="3653553"/>
              <a:ext cx="1379980" cy="76169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uppe 7"/>
          <p:cNvGrpSpPr/>
          <p:nvPr/>
        </p:nvGrpSpPr>
        <p:grpSpPr>
          <a:xfrm>
            <a:off x="6376563" y="2259105"/>
            <a:ext cx="4156925" cy="1917425"/>
            <a:chOff x="7360265" y="2457385"/>
            <a:chExt cx="3320799" cy="1531753"/>
          </a:xfrm>
        </p:grpSpPr>
        <p:pic>
          <p:nvPicPr>
            <p:cNvPr id="5" name="Bilde 4"/>
            <p:cNvPicPr>
              <a:picLocks noChangeAspect="1"/>
            </p:cNvPicPr>
            <p:nvPr/>
          </p:nvPicPr>
          <p:blipFill>
            <a:blip r:embed="rId4"/>
            <a:stretch>
              <a:fillRect/>
            </a:stretch>
          </p:blipFill>
          <p:spPr>
            <a:xfrm>
              <a:off x="7360265" y="2457385"/>
              <a:ext cx="2552921" cy="1531753"/>
            </a:xfrm>
            <a:prstGeom prst="rect">
              <a:avLst/>
            </a:prstGeom>
          </p:spPr>
        </p:pic>
        <p:cxnSp>
          <p:nvCxnSpPr>
            <p:cNvPr id="9" name="Rett pil 8"/>
            <p:cNvCxnSpPr/>
            <p:nvPr/>
          </p:nvCxnSpPr>
          <p:spPr>
            <a:xfrm flipH="1" flipV="1">
              <a:off x="9588137" y="3239589"/>
              <a:ext cx="1092927" cy="33558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ittel 1"/>
          <p:cNvSpPr>
            <a:spLocks noGrp="1"/>
          </p:cNvSpPr>
          <p:nvPr>
            <p:ph type="title"/>
          </p:nvPr>
        </p:nvSpPr>
        <p:spPr/>
        <p:txBody>
          <a:bodyPr/>
          <a:lstStyle/>
          <a:p>
            <a:r>
              <a:rPr lang="nb-NO" dirty="0"/>
              <a:t>Slik betaler du</a:t>
            </a:r>
          </a:p>
        </p:txBody>
      </p:sp>
    </p:spTree>
    <p:extLst>
      <p:ext uri="{BB962C8B-B14F-4D97-AF65-F5344CB8AC3E}">
        <p14:creationId xmlns:p14="http://schemas.microsoft.com/office/powerpoint/2010/main" val="2340117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395492" y="980005"/>
            <a:ext cx="11358770" cy="5401324"/>
          </a:xfrm>
          <a:prstGeom prst="rect">
            <a:avLst/>
          </a:prstGeom>
        </p:spPr>
      </p:pic>
      <p:sp>
        <p:nvSpPr>
          <p:cNvPr id="2" name="Tittel 1"/>
          <p:cNvSpPr>
            <a:spLocks noGrp="1"/>
          </p:cNvSpPr>
          <p:nvPr>
            <p:ph type="title"/>
          </p:nvPr>
        </p:nvSpPr>
        <p:spPr/>
        <p:txBody>
          <a:bodyPr/>
          <a:lstStyle/>
          <a:p>
            <a:r>
              <a:rPr lang="nb-NO" dirty="0" smtClean="0"/>
              <a:t>Hva er en nettbutikk?</a:t>
            </a:r>
            <a:endParaRPr lang="nb-NO" dirty="0"/>
          </a:p>
        </p:txBody>
      </p:sp>
    </p:spTree>
    <p:extLst>
      <p:ext uri="{BB962C8B-B14F-4D97-AF65-F5344CB8AC3E}">
        <p14:creationId xmlns:p14="http://schemas.microsoft.com/office/powerpoint/2010/main" val="33606208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939667" y="1944192"/>
            <a:ext cx="2695448" cy="2695448"/>
          </a:xfrm>
          <a:prstGeom prst="rect">
            <a:avLst/>
          </a:prstGeom>
        </p:spPr>
      </p:pic>
    </p:spTree>
    <p:extLst>
      <p:ext uri="{BB962C8B-B14F-4D97-AF65-F5344CB8AC3E}">
        <p14:creationId xmlns:p14="http://schemas.microsoft.com/office/powerpoint/2010/main" val="40505264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807841" y="1981200"/>
            <a:ext cx="2755900" cy="2755900"/>
          </a:xfrm>
          <a:prstGeom prst="rect">
            <a:avLst/>
          </a:prstGeom>
        </p:spPr>
      </p:pic>
    </p:spTree>
    <p:extLst>
      <p:ext uri="{BB962C8B-B14F-4D97-AF65-F5344CB8AC3E}">
        <p14:creationId xmlns:p14="http://schemas.microsoft.com/office/powerpoint/2010/main" val="32444422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dn.flaticon.com/png/256/2763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4391" y="2050838"/>
            <a:ext cx="2438400" cy="24384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Rett linje 4"/>
          <p:cNvCxnSpPr/>
          <p:nvPr/>
        </p:nvCxnSpPr>
        <p:spPr>
          <a:xfrm>
            <a:off x="3489503" y="3386969"/>
            <a:ext cx="130628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tt linje 8"/>
          <p:cNvCxnSpPr/>
          <p:nvPr/>
        </p:nvCxnSpPr>
        <p:spPr>
          <a:xfrm flipV="1">
            <a:off x="4102832" y="3741844"/>
            <a:ext cx="831669" cy="435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tt linje 9"/>
          <p:cNvCxnSpPr/>
          <p:nvPr/>
        </p:nvCxnSpPr>
        <p:spPr>
          <a:xfrm>
            <a:off x="3543932" y="4109781"/>
            <a:ext cx="130628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p:txBody>
          <a:bodyPr/>
          <a:lstStyle/>
          <a:p>
            <a:r>
              <a:rPr lang="nb-NO" dirty="0"/>
              <a:t>Slik betaler du</a:t>
            </a:r>
          </a:p>
        </p:txBody>
      </p:sp>
    </p:spTree>
    <p:extLst>
      <p:ext uri="{BB962C8B-B14F-4D97-AF65-F5344CB8AC3E}">
        <p14:creationId xmlns:p14="http://schemas.microsoft.com/office/powerpoint/2010/main" val="31909368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pic>
        <p:nvPicPr>
          <p:cNvPr id="41" name="Bilde 40" descr="Screenshot 2016-03-08 20.57.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spTree>
    <p:extLst>
      <p:ext uri="{BB962C8B-B14F-4D97-AF65-F5344CB8AC3E}">
        <p14:creationId xmlns:p14="http://schemas.microsoft.com/office/powerpoint/2010/main" val="10649274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pic>
        <p:nvPicPr>
          <p:cNvPr id="8" name="Bilde 7" descr="Screenshot 2016-03-08 20.57.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9" name="Bilde 8" descr="Screenshot 2016-03-08 21.01.5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8511" y="1101283"/>
            <a:ext cx="1427905" cy="1201303"/>
          </a:xfrm>
          <a:prstGeom prst="rect">
            <a:avLst/>
          </a:prstGeom>
        </p:spPr>
      </p:pic>
    </p:spTree>
    <p:extLst>
      <p:ext uri="{BB962C8B-B14F-4D97-AF65-F5344CB8AC3E}">
        <p14:creationId xmlns:p14="http://schemas.microsoft.com/office/powerpoint/2010/main" val="41393682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pic>
        <p:nvPicPr>
          <p:cNvPr id="10" name="Bilde 9" descr="Screenshot 2016-03-08 20.57.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11" name="Bilde 10" descr="Screenshot 2016-03-08 21.01.5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6" name="Bilde 5" descr="shop sto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spTree>
    <p:extLst>
      <p:ext uri="{BB962C8B-B14F-4D97-AF65-F5344CB8AC3E}">
        <p14:creationId xmlns:p14="http://schemas.microsoft.com/office/powerpoint/2010/main" val="2510228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pic>
        <p:nvPicPr>
          <p:cNvPr id="17" name="Bilde 16" descr="Screenshot 2016-03-08 20.57.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18" name="Bilde 17" descr="Screenshot 2016-03-08 21.01.5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12" name="Bilde 11" descr="shop sto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14" name="Gruppe 13"/>
          <p:cNvGrpSpPr/>
          <p:nvPr/>
        </p:nvGrpSpPr>
        <p:grpSpPr>
          <a:xfrm>
            <a:off x="8578090" y="969178"/>
            <a:ext cx="2263538" cy="1414711"/>
            <a:chOff x="2448162" y="1059811"/>
            <a:chExt cx="7347621" cy="4592263"/>
          </a:xfrm>
        </p:grpSpPr>
        <p:pic>
          <p:nvPicPr>
            <p:cNvPr id="15" name="Picture 2" descr="https://upload.wikimedia.org/wikipedia/commons/0/03/Devicetemplates_computer-0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6" name="Gruppe 15"/>
            <p:cNvGrpSpPr/>
            <p:nvPr/>
          </p:nvGrpSpPr>
          <p:grpSpPr>
            <a:xfrm>
              <a:off x="4497554" y="1922292"/>
              <a:ext cx="3248836" cy="2129030"/>
              <a:chOff x="4566856" y="1988429"/>
              <a:chExt cx="3424343" cy="2244043"/>
            </a:xfrm>
          </p:grpSpPr>
          <p:pic>
            <p:nvPicPr>
              <p:cNvPr id="26" name="Bilde 25"/>
              <p:cNvPicPr>
                <a:picLocks noChangeAspect="1"/>
              </p:cNvPicPr>
              <p:nvPr/>
            </p:nvPicPr>
            <p:blipFill>
              <a:blip r:embed="rId7"/>
              <a:stretch>
                <a:fillRect/>
              </a:stretch>
            </p:blipFill>
            <p:spPr>
              <a:xfrm>
                <a:off x="5413869" y="2169139"/>
                <a:ext cx="2577330" cy="2063333"/>
              </a:xfrm>
              <a:prstGeom prst="rect">
                <a:avLst/>
              </a:prstGeom>
            </p:spPr>
          </p:pic>
          <p:sp>
            <p:nvSpPr>
              <p:cNvPr id="27" name="Rektangel 26"/>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28" name="Bilde 27" descr="mann.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29" name="Bilde 28" descr="kassa.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30" name="Bilde 29" descr="sort-vogn.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25414463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grpSp>
        <p:nvGrpSpPr>
          <p:cNvPr id="67" name="Gruppe 66"/>
          <p:cNvGrpSpPr/>
          <p:nvPr/>
        </p:nvGrpSpPr>
        <p:grpSpPr>
          <a:xfrm>
            <a:off x="1499597" y="3138916"/>
            <a:ext cx="1176004" cy="1195820"/>
            <a:chOff x="1072168" y="3950038"/>
            <a:chExt cx="1603045" cy="1630057"/>
          </a:xfrm>
        </p:grpSpPr>
        <p:sp>
          <p:nvSpPr>
            <p:cNvPr id="68" name="Ellipse 67"/>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9" name="Bilde 68" descr="adres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15" name="Bilde 14" descr="Screenshot 2016-03-08 20.57.3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16" name="Bilde 15" descr="Screenshot 2016-03-08 21.01.5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23" name="Bilde 22" descr="shop stor.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33" name="Gruppe 32"/>
          <p:cNvGrpSpPr/>
          <p:nvPr/>
        </p:nvGrpSpPr>
        <p:grpSpPr>
          <a:xfrm>
            <a:off x="8578090" y="994578"/>
            <a:ext cx="2263538" cy="1414711"/>
            <a:chOff x="2448162" y="1059811"/>
            <a:chExt cx="7347621" cy="4592263"/>
          </a:xfrm>
        </p:grpSpPr>
        <p:pic>
          <p:nvPicPr>
            <p:cNvPr id="34" name="Picture 2" descr="https://upload.wikimedia.org/wikipedia/commons/0/03/Devicetemplates_computer-0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5" name="Gruppe 34"/>
            <p:cNvGrpSpPr/>
            <p:nvPr/>
          </p:nvGrpSpPr>
          <p:grpSpPr>
            <a:xfrm>
              <a:off x="4497554" y="1922292"/>
              <a:ext cx="3248836" cy="2129030"/>
              <a:chOff x="4566856" y="1988429"/>
              <a:chExt cx="3424343" cy="2244043"/>
            </a:xfrm>
          </p:grpSpPr>
          <p:pic>
            <p:nvPicPr>
              <p:cNvPr id="36" name="Bilde 35"/>
              <p:cNvPicPr>
                <a:picLocks noChangeAspect="1"/>
              </p:cNvPicPr>
              <p:nvPr/>
            </p:nvPicPr>
            <p:blipFill>
              <a:blip r:embed="rId8"/>
              <a:stretch>
                <a:fillRect/>
              </a:stretch>
            </p:blipFill>
            <p:spPr>
              <a:xfrm>
                <a:off x="5413869" y="2169139"/>
                <a:ext cx="2577330" cy="2063333"/>
              </a:xfrm>
              <a:prstGeom prst="rect">
                <a:avLst/>
              </a:prstGeom>
            </p:spPr>
          </p:pic>
          <p:sp>
            <p:nvSpPr>
              <p:cNvPr id="37" name="Rektangel 36"/>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38" name="Bilde 37" descr="mann.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39" name="Bilde 38" descr="kassa.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40" name="Bilde 39" descr="sort-vogn.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32473829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grpSp>
        <p:nvGrpSpPr>
          <p:cNvPr id="88" name="Gruppe 87"/>
          <p:cNvGrpSpPr/>
          <p:nvPr/>
        </p:nvGrpSpPr>
        <p:grpSpPr>
          <a:xfrm>
            <a:off x="1499597" y="3138916"/>
            <a:ext cx="1176004" cy="1195820"/>
            <a:chOff x="1072168" y="3950038"/>
            <a:chExt cx="1603045" cy="1630057"/>
          </a:xfrm>
        </p:grpSpPr>
        <p:sp>
          <p:nvSpPr>
            <p:cNvPr id="89" name="Ellipse 88"/>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0" name="Bilde 89" descr="adres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91" name="Bilde 90" descr="Screenshot 2016-03-08 20.57.3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92" name="Bilde 91" descr="Screenshot 2016-03-08 21.01.5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99" name="Bilde 98" descr="shop stor.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107" name="Gruppe 106"/>
          <p:cNvGrpSpPr/>
          <p:nvPr/>
        </p:nvGrpSpPr>
        <p:grpSpPr>
          <a:xfrm>
            <a:off x="8578090" y="994578"/>
            <a:ext cx="2263538" cy="1414711"/>
            <a:chOff x="2448162" y="1059811"/>
            <a:chExt cx="7347621" cy="4592263"/>
          </a:xfrm>
        </p:grpSpPr>
        <p:pic>
          <p:nvPicPr>
            <p:cNvPr id="108" name="Picture 2" descr="https://upload.wikimedia.org/wikipedia/commons/0/03/Devicetemplates_computer-0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09" name="Gruppe 108"/>
            <p:cNvGrpSpPr/>
            <p:nvPr/>
          </p:nvGrpSpPr>
          <p:grpSpPr>
            <a:xfrm>
              <a:off x="4497554" y="1922292"/>
              <a:ext cx="3248836" cy="2129030"/>
              <a:chOff x="4566856" y="1988429"/>
              <a:chExt cx="3424343" cy="2244043"/>
            </a:xfrm>
          </p:grpSpPr>
          <p:pic>
            <p:nvPicPr>
              <p:cNvPr id="110" name="Bilde 109"/>
              <p:cNvPicPr>
                <a:picLocks noChangeAspect="1"/>
              </p:cNvPicPr>
              <p:nvPr/>
            </p:nvPicPr>
            <p:blipFill>
              <a:blip r:embed="rId8"/>
              <a:stretch>
                <a:fillRect/>
              </a:stretch>
            </p:blipFill>
            <p:spPr>
              <a:xfrm>
                <a:off x="5413869" y="2169139"/>
                <a:ext cx="2577330" cy="2063333"/>
              </a:xfrm>
              <a:prstGeom prst="rect">
                <a:avLst/>
              </a:prstGeom>
            </p:spPr>
          </p:pic>
          <p:sp>
            <p:nvSpPr>
              <p:cNvPr id="111" name="Rektangel 110"/>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12" name="Bilde 111" descr="mann.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113" name="Bilde 112" descr="kassa.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114" name="Bilde 113" descr="sort-vogn.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grpSp>
        <p:nvGrpSpPr>
          <p:cNvPr id="115" name="Gruppe 114"/>
          <p:cNvGrpSpPr/>
          <p:nvPr/>
        </p:nvGrpSpPr>
        <p:grpSpPr>
          <a:xfrm>
            <a:off x="3162508" y="2890332"/>
            <a:ext cx="1868235" cy="1641382"/>
            <a:chOff x="3162508" y="2890332"/>
            <a:chExt cx="1868235" cy="1641382"/>
          </a:xfrm>
        </p:grpSpPr>
        <p:sp>
          <p:nvSpPr>
            <p:cNvPr id="116" name="Avrundet rektangel 115"/>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117" name="Gruppe 116"/>
            <p:cNvGrpSpPr/>
            <p:nvPr/>
          </p:nvGrpSpPr>
          <p:grpSpPr>
            <a:xfrm>
              <a:off x="3475129" y="3004746"/>
              <a:ext cx="1555614" cy="1526968"/>
              <a:chOff x="3676969" y="2285446"/>
              <a:chExt cx="2485391" cy="2559309"/>
            </a:xfrm>
          </p:grpSpPr>
          <p:pic>
            <p:nvPicPr>
              <p:cNvPr id="120" name="Bilde 119" descr="hus.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121" name="Bilde 120" descr="penger.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118" name="Rett linje 117"/>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19" name="TekstSylinder 118"/>
            <p:cNvSpPr txBox="1"/>
            <p:nvPr/>
          </p:nvSpPr>
          <p:spPr>
            <a:xfrm>
              <a:off x="3217735" y="2890332"/>
              <a:ext cx="698331" cy="276999"/>
            </a:xfrm>
            <a:prstGeom prst="rect">
              <a:avLst/>
            </a:prstGeom>
            <a:noFill/>
          </p:spPr>
          <p:txBody>
            <a:bodyPr wrap="square" rtlCol="0">
              <a:spAutoFit/>
            </a:bodyPr>
            <a:lstStyle/>
            <a:p>
              <a:pPr algn="ctr"/>
              <a:r>
                <a:rPr lang="nn-NO" sz="1200" dirty="0" smtClean="0">
                  <a:solidFill>
                    <a:schemeClr val="bg1"/>
                  </a:solidFill>
                </a:rPr>
                <a:t>Adresse</a:t>
              </a:r>
              <a:endParaRPr lang="nn-NO" sz="1200" dirty="0">
                <a:solidFill>
                  <a:schemeClr val="bg1"/>
                </a:solidFill>
              </a:endParaRPr>
            </a:p>
          </p:txBody>
        </p:sp>
      </p:grpSp>
    </p:spTree>
    <p:extLst>
      <p:ext uri="{BB962C8B-B14F-4D97-AF65-F5344CB8AC3E}">
        <p14:creationId xmlns:p14="http://schemas.microsoft.com/office/powerpoint/2010/main" val="16313691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pic>
        <p:nvPicPr>
          <p:cNvPr id="34" name="Bilde 33"/>
          <p:cNvPicPr>
            <a:picLocks noChangeAspect="1"/>
          </p:cNvPicPr>
          <p:nvPr/>
        </p:nvPicPr>
        <p:blipFill>
          <a:blip r:embed="rId3"/>
          <a:stretch>
            <a:fillRect/>
          </a:stretch>
        </p:blipFill>
        <p:spPr>
          <a:xfrm>
            <a:off x="5731310" y="2876398"/>
            <a:ext cx="1855580" cy="1607014"/>
          </a:xfrm>
          <a:prstGeom prst="rect">
            <a:avLst/>
          </a:prstGeom>
        </p:spPr>
      </p:pic>
      <p:grpSp>
        <p:nvGrpSpPr>
          <p:cNvPr id="64" name="Gruppe 63"/>
          <p:cNvGrpSpPr/>
          <p:nvPr/>
        </p:nvGrpSpPr>
        <p:grpSpPr>
          <a:xfrm>
            <a:off x="1499597" y="3138916"/>
            <a:ext cx="1176004" cy="1195820"/>
            <a:chOff x="1072168" y="3950038"/>
            <a:chExt cx="1603045" cy="1630057"/>
          </a:xfrm>
        </p:grpSpPr>
        <p:sp>
          <p:nvSpPr>
            <p:cNvPr id="65" name="Ellipse 64"/>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6" name="Bilde 65" descr="adress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67" name="Bilde 66" descr="Screenshot 2016-03-08 20.57.3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68" name="Bilde 67" descr="Screenshot 2016-03-08 21.01.5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75" name="Bilde 74" descr="shop stor.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83" name="Gruppe 82"/>
          <p:cNvGrpSpPr/>
          <p:nvPr/>
        </p:nvGrpSpPr>
        <p:grpSpPr>
          <a:xfrm>
            <a:off x="8578090" y="994578"/>
            <a:ext cx="2263538" cy="1414711"/>
            <a:chOff x="2448162" y="1059811"/>
            <a:chExt cx="7347621" cy="4592263"/>
          </a:xfrm>
        </p:grpSpPr>
        <p:pic>
          <p:nvPicPr>
            <p:cNvPr id="84" name="Picture 2" descr="https://upload.wikimedia.org/wikipedia/commons/0/03/Devicetemplates_computer-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5" name="Gruppe 84"/>
            <p:cNvGrpSpPr/>
            <p:nvPr/>
          </p:nvGrpSpPr>
          <p:grpSpPr>
            <a:xfrm>
              <a:off x="4497554" y="1922292"/>
              <a:ext cx="3248836" cy="2129030"/>
              <a:chOff x="4566856" y="1988429"/>
              <a:chExt cx="3424343" cy="2244043"/>
            </a:xfrm>
          </p:grpSpPr>
          <p:pic>
            <p:nvPicPr>
              <p:cNvPr id="86" name="Bilde 85"/>
              <p:cNvPicPr>
                <a:picLocks noChangeAspect="1"/>
              </p:cNvPicPr>
              <p:nvPr/>
            </p:nvPicPr>
            <p:blipFill>
              <a:blip r:embed="rId9"/>
              <a:stretch>
                <a:fillRect/>
              </a:stretch>
            </p:blipFill>
            <p:spPr>
              <a:xfrm>
                <a:off x="5413869" y="2169139"/>
                <a:ext cx="2577330" cy="2063333"/>
              </a:xfrm>
              <a:prstGeom prst="rect">
                <a:avLst/>
              </a:prstGeom>
            </p:spPr>
          </p:pic>
          <p:sp>
            <p:nvSpPr>
              <p:cNvPr id="87" name="Rektangel 86"/>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88" name="Bilde 87" descr="mann.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89" name="Bilde 88" descr="kassa.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90" name="Bilde 89" descr="sort-vogn.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grpSp>
        <p:nvGrpSpPr>
          <p:cNvPr id="103" name="Gruppe 102"/>
          <p:cNvGrpSpPr/>
          <p:nvPr/>
        </p:nvGrpSpPr>
        <p:grpSpPr>
          <a:xfrm>
            <a:off x="3162508" y="2890332"/>
            <a:ext cx="1868235" cy="1641382"/>
            <a:chOff x="3162508" y="2890332"/>
            <a:chExt cx="1868235" cy="1641382"/>
          </a:xfrm>
        </p:grpSpPr>
        <p:sp>
          <p:nvSpPr>
            <p:cNvPr id="104" name="Avrundet rektangel 103"/>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105" name="Gruppe 104"/>
            <p:cNvGrpSpPr/>
            <p:nvPr/>
          </p:nvGrpSpPr>
          <p:grpSpPr>
            <a:xfrm>
              <a:off x="3475129" y="3004746"/>
              <a:ext cx="1555614" cy="1526968"/>
              <a:chOff x="3676969" y="2285446"/>
              <a:chExt cx="2485391" cy="2559309"/>
            </a:xfrm>
          </p:grpSpPr>
          <p:pic>
            <p:nvPicPr>
              <p:cNvPr id="108" name="Bilde 107" descr="hus.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109" name="Bilde 108" descr="peng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106" name="Rett linje 105"/>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07" name="TekstSylinder 106"/>
            <p:cNvSpPr txBox="1"/>
            <p:nvPr/>
          </p:nvSpPr>
          <p:spPr>
            <a:xfrm>
              <a:off x="3217735" y="2890332"/>
              <a:ext cx="698331" cy="276999"/>
            </a:xfrm>
            <a:prstGeom prst="rect">
              <a:avLst/>
            </a:prstGeom>
            <a:noFill/>
          </p:spPr>
          <p:txBody>
            <a:bodyPr wrap="square" rtlCol="0">
              <a:spAutoFit/>
            </a:bodyPr>
            <a:lstStyle/>
            <a:p>
              <a:pPr algn="ctr"/>
              <a:r>
                <a:rPr lang="nn-NO" sz="1200" dirty="0" smtClean="0">
                  <a:solidFill>
                    <a:schemeClr val="bg1"/>
                  </a:solidFill>
                </a:rPr>
                <a:t>Adresse</a:t>
              </a:r>
              <a:endParaRPr lang="nn-NO" sz="1200" dirty="0">
                <a:solidFill>
                  <a:schemeClr val="bg1"/>
                </a:solidFill>
              </a:endParaRPr>
            </a:p>
          </p:txBody>
        </p:sp>
      </p:grpSp>
    </p:spTree>
    <p:extLst>
      <p:ext uri="{BB962C8B-B14F-4D97-AF65-F5344CB8AC3E}">
        <p14:creationId xmlns:p14="http://schemas.microsoft.com/office/powerpoint/2010/main" val="491615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a:t>Hva er en nettbutikk?</a:t>
            </a:r>
          </a:p>
        </p:txBody>
      </p:sp>
      <p:pic>
        <p:nvPicPr>
          <p:cNvPr id="2" name="Plassholder for innhold 3"/>
          <p:cNvPicPr>
            <a:picLocks noGrp="1" noChangeAspect="1"/>
          </p:cNvPicPr>
          <p:nvPr>
            <p:ph idx="4294967295"/>
          </p:nvPr>
        </p:nvPicPr>
        <p:blipFill>
          <a:blip r:embed="rId3"/>
          <a:stretch>
            <a:fillRect/>
          </a:stretch>
        </p:blipFill>
        <p:spPr>
          <a:xfrm>
            <a:off x="476876" y="1070544"/>
            <a:ext cx="11235749" cy="5234572"/>
          </a:xfrm>
          <a:prstGeom prst="rect">
            <a:avLst/>
          </a:prstGeom>
        </p:spPr>
      </p:pic>
    </p:spTree>
    <p:extLst>
      <p:ext uri="{BB962C8B-B14F-4D97-AF65-F5344CB8AC3E}">
        <p14:creationId xmlns:p14="http://schemas.microsoft.com/office/powerpoint/2010/main" val="16147109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grpSp>
        <p:nvGrpSpPr>
          <p:cNvPr id="3" name="Gruppe 2"/>
          <p:cNvGrpSpPr/>
          <p:nvPr/>
        </p:nvGrpSpPr>
        <p:grpSpPr>
          <a:xfrm>
            <a:off x="8446769" y="3319975"/>
            <a:ext cx="1338614" cy="1380357"/>
            <a:chOff x="9022272" y="3206473"/>
            <a:chExt cx="1338614" cy="1380357"/>
          </a:xfrm>
        </p:grpSpPr>
        <p:pic>
          <p:nvPicPr>
            <p:cNvPr id="106" name="Bilde 105" descr="kreditk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272" y="3206473"/>
              <a:ext cx="1338614" cy="1088924"/>
            </a:xfrm>
            <a:prstGeom prst="rect">
              <a:avLst/>
            </a:prstGeom>
          </p:spPr>
        </p:pic>
        <p:sp>
          <p:nvSpPr>
            <p:cNvPr id="107" name="TekstSylinder 106"/>
            <p:cNvSpPr txBox="1"/>
            <p:nvPr/>
          </p:nvSpPr>
          <p:spPr>
            <a:xfrm>
              <a:off x="9143199" y="3263391"/>
              <a:ext cx="907460" cy="1323439"/>
            </a:xfrm>
            <a:prstGeom prst="rect">
              <a:avLst/>
            </a:prstGeom>
            <a:noFill/>
          </p:spPr>
          <p:txBody>
            <a:bodyPr wrap="square" rtlCol="0">
              <a:spAutoFit/>
            </a:bodyPr>
            <a:lstStyle/>
            <a:p>
              <a:pPr algn="ctr"/>
              <a:r>
                <a:rPr lang="nn-NO" sz="8000" dirty="0" smtClean="0">
                  <a:solidFill>
                    <a:srgbClr val="FF0000"/>
                  </a:solidFill>
                </a:rPr>
                <a:t>?</a:t>
              </a:r>
              <a:endParaRPr lang="nn-NO" sz="8000" dirty="0">
                <a:solidFill>
                  <a:srgbClr val="FF0000"/>
                </a:solidFill>
              </a:endParaRPr>
            </a:p>
          </p:txBody>
        </p:sp>
      </p:grpSp>
      <p:pic>
        <p:nvPicPr>
          <p:cNvPr id="27" name="Bilde 26"/>
          <p:cNvPicPr>
            <a:picLocks noChangeAspect="1"/>
          </p:cNvPicPr>
          <p:nvPr/>
        </p:nvPicPr>
        <p:blipFill>
          <a:blip r:embed="rId4"/>
          <a:stretch>
            <a:fillRect/>
          </a:stretch>
        </p:blipFill>
        <p:spPr>
          <a:xfrm>
            <a:off x="5731310" y="2876398"/>
            <a:ext cx="1855580" cy="1607014"/>
          </a:xfrm>
          <a:prstGeom prst="rect">
            <a:avLst/>
          </a:prstGeom>
        </p:spPr>
      </p:pic>
      <p:grpSp>
        <p:nvGrpSpPr>
          <p:cNvPr id="28" name="Gruppe 27"/>
          <p:cNvGrpSpPr/>
          <p:nvPr/>
        </p:nvGrpSpPr>
        <p:grpSpPr>
          <a:xfrm>
            <a:off x="1499597" y="3138916"/>
            <a:ext cx="1176004" cy="1195820"/>
            <a:chOff x="1072168" y="3950038"/>
            <a:chExt cx="1603045" cy="1630057"/>
          </a:xfrm>
        </p:grpSpPr>
        <p:sp>
          <p:nvSpPr>
            <p:cNvPr id="29" name="Ellipse 28"/>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0" name="Bilde 29" descr="adres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31" name="Bilde 30" descr="Screenshot 2016-03-08 20.57.3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32" name="Bilde 31" descr="Screenshot 2016-03-08 21.01.5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39" name="Bilde 38" descr="shop stor.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47" name="Gruppe 46"/>
          <p:cNvGrpSpPr/>
          <p:nvPr/>
        </p:nvGrpSpPr>
        <p:grpSpPr>
          <a:xfrm>
            <a:off x="8578090" y="994578"/>
            <a:ext cx="2263538" cy="1414711"/>
            <a:chOff x="2448162" y="1059811"/>
            <a:chExt cx="7347621" cy="4592263"/>
          </a:xfrm>
        </p:grpSpPr>
        <p:pic>
          <p:nvPicPr>
            <p:cNvPr id="48" name="Picture 2" descr="https://upload.wikimedia.org/wikipedia/commons/0/03/Devicetemplates_computer-0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9" name="Gruppe 48"/>
            <p:cNvGrpSpPr/>
            <p:nvPr/>
          </p:nvGrpSpPr>
          <p:grpSpPr>
            <a:xfrm>
              <a:off x="4497554" y="1922292"/>
              <a:ext cx="3248836" cy="2129030"/>
              <a:chOff x="4566856" y="1988429"/>
              <a:chExt cx="3424343" cy="2244043"/>
            </a:xfrm>
          </p:grpSpPr>
          <p:pic>
            <p:nvPicPr>
              <p:cNvPr id="50" name="Bilde 49"/>
              <p:cNvPicPr>
                <a:picLocks noChangeAspect="1"/>
              </p:cNvPicPr>
              <p:nvPr/>
            </p:nvPicPr>
            <p:blipFill>
              <a:blip r:embed="rId10"/>
              <a:stretch>
                <a:fillRect/>
              </a:stretch>
            </p:blipFill>
            <p:spPr>
              <a:xfrm>
                <a:off x="5413869" y="2169139"/>
                <a:ext cx="2577330" cy="2063333"/>
              </a:xfrm>
              <a:prstGeom prst="rect">
                <a:avLst/>
              </a:prstGeom>
            </p:spPr>
          </p:pic>
          <p:sp>
            <p:nvSpPr>
              <p:cNvPr id="51" name="Rektangel 50"/>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2" name="Bilde 51" descr="mann.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53" name="Bilde 52" descr="kassa.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54" name="Bilde 53" descr="sort-vogn.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grpSp>
        <p:nvGrpSpPr>
          <p:cNvPr id="67" name="Gruppe 66"/>
          <p:cNvGrpSpPr/>
          <p:nvPr/>
        </p:nvGrpSpPr>
        <p:grpSpPr>
          <a:xfrm>
            <a:off x="3162508" y="2890332"/>
            <a:ext cx="1868235" cy="1641382"/>
            <a:chOff x="3162508" y="2890332"/>
            <a:chExt cx="1868235" cy="1641382"/>
          </a:xfrm>
        </p:grpSpPr>
        <p:sp>
          <p:nvSpPr>
            <p:cNvPr id="68" name="Avrundet rektangel 67"/>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69" name="Gruppe 68"/>
            <p:cNvGrpSpPr/>
            <p:nvPr/>
          </p:nvGrpSpPr>
          <p:grpSpPr>
            <a:xfrm>
              <a:off x="3475129" y="3004746"/>
              <a:ext cx="1555614" cy="1526968"/>
              <a:chOff x="3676969" y="2285446"/>
              <a:chExt cx="2485391" cy="2559309"/>
            </a:xfrm>
          </p:grpSpPr>
          <p:pic>
            <p:nvPicPr>
              <p:cNvPr id="72" name="Bilde 71" descr="hus.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73" name="Bilde 72" descr="penger.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70" name="Rett linje 69"/>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71" name="TekstSylinder 70"/>
            <p:cNvSpPr txBox="1"/>
            <p:nvPr/>
          </p:nvSpPr>
          <p:spPr>
            <a:xfrm>
              <a:off x="3217735" y="2890332"/>
              <a:ext cx="698331" cy="276999"/>
            </a:xfrm>
            <a:prstGeom prst="rect">
              <a:avLst/>
            </a:prstGeom>
            <a:noFill/>
          </p:spPr>
          <p:txBody>
            <a:bodyPr wrap="square" rtlCol="0">
              <a:spAutoFit/>
            </a:bodyPr>
            <a:lstStyle/>
            <a:p>
              <a:pPr algn="ctr"/>
              <a:r>
                <a:rPr lang="nn-NO" sz="1200" dirty="0" smtClean="0">
                  <a:solidFill>
                    <a:schemeClr val="bg1"/>
                  </a:solidFill>
                </a:rPr>
                <a:t>Adresse</a:t>
              </a:r>
              <a:endParaRPr lang="nn-NO" sz="1200" dirty="0">
                <a:solidFill>
                  <a:schemeClr val="bg1"/>
                </a:solidFill>
              </a:endParaRPr>
            </a:p>
          </p:txBody>
        </p:sp>
      </p:grpSp>
    </p:spTree>
    <p:extLst>
      <p:ext uri="{BB962C8B-B14F-4D97-AF65-F5344CB8AC3E}">
        <p14:creationId xmlns:p14="http://schemas.microsoft.com/office/powerpoint/2010/main" val="3732115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grpSp>
        <p:nvGrpSpPr>
          <p:cNvPr id="40" name="Gruppe 39"/>
          <p:cNvGrpSpPr/>
          <p:nvPr/>
        </p:nvGrpSpPr>
        <p:grpSpPr>
          <a:xfrm>
            <a:off x="8446769" y="3319975"/>
            <a:ext cx="1338614" cy="1380357"/>
            <a:chOff x="9022272" y="3206473"/>
            <a:chExt cx="1338614" cy="1380357"/>
          </a:xfrm>
        </p:grpSpPr>
        <p:pic>
          <p:nvPicPr>
            <p:cNvPr id="44" name="Bilde 43" descr="kreditk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272" y="3206473"/>
              <a:ext cx="1338614" cy="1088924"/>
            </a:xfrm>
            <a:prstGeom prst="rect">
              <a:avLst/>
            </a:prstGeom>
          </p:spPr>
        </p:pic>
        <p:sp>
          <p:nvSpPr>
            <p:cNvPr id="45" name="TekstSylinder 44"/>
            <p:cNvSpPr txBox="1"/>
            <p:nvPr/>
          </p:nvSpPr>
          <p:spPr>
            <a:xfrm>
              <a:off x="9143199" y="3263391"/>
              <a:ext cx="907460" cy="1323439"/>
            </a:xfrm>
            <a:prstGeom prst="rect">
              <a:avLst/>
            </a:prstGeom>
            <a:noFill/>
          </p:spPr>
          <p:txBody>
            <a:bodyPr wrap="square" rtlCol="0">
              <a:spAutoFit/>
            </a:bodyPr>
            <a:lstStyle/>
            <a:p>
              <a:pPr algn="ctr"/>
              <a:r>
                <a:rPr lang="nn-NO" sz="8000" dirty="0" smtClean="0">
                  <a:solidFill>
                    <a:srgbClr val="FF0000"/>
                  </a:solidFill>
                </a:rPr>
                <a:t>?</a:t>
              </a:r>
              <a:endParaRPr lang="nn-NO" sz="8000" dirty="0">
                <a:solidFill>
                  <a:srgbClr val="FF0000"/>
                </a:solidFill>
              </a:endParaRPr>
            </a:p>
          </p:txBody>
        </p:sp>
      </p:grpSp>
      <p:pic>
        <p:nvPicPr>
          <p:cNvPr id="46" name="Bilde 45"/>
          <p:cNvPicPr>
            <a:picLocks noChangeAspect="1"/>
          </p:cNvPicPr>
          <p:nvPr/>
        </p:nvPicPr>
        <p:blipFill>
          <a:blip r:embed="rId4"/>
          <a:stretch>
            <a:fillRect/>
          </a:stretch>
        </p:blipFill>
        <p:spPr>
          <a:xfrm>
            <a:off x="5731310" y="2876398"/>
            <a:ext cx="1855580" cy="1607014"/>
          </a:xfrm>
          <a:prstGeom prst="rect">
            <a:avLst/>
          </a:prstGeom>
        </p:spPr>
      </p:pic>
      <p:grpSp>
        <p:nvGrpSpPr>
          <p:cNvPr id="47" name="Gruppe 46"/>
          <p:cNvGrpSpPr/>
          <p:nvPr/>
        </p:nvGrpSpPr>
        <p:grpSpPr>
          <a:xfrm>
            <a:off x="1499597" y="3138916"/>
            <a:ext cx="1176004" cy="1195820"/>
            <a:chOff x="1072168" y="3950038"/>
            <a:chExt cx="1603045" cy="1630057"/>
          </a:xfrm>
        </p:grpSpPr>
        <p:sp>
          <p:nvSpPr>
            <p:cNvPr id="48" name="Ellipse 47"/>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9" name="Bilde 48" descr="adres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50" name="Bilde 49" descr="Screenshot 2016-03-08 20.57.3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51" name="Bilde 50" descr="Screenshot 2016-03-08 21.01.5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61" name="Bilde 60" descr="shop stor.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pic>
        <p:nvPicPr>
          <p:cNvPr id="71" name="Bilde 7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2767579" y="5068875"/>
            <a:ext cx="1179946" cy="1145531"/>
          </a:xfrm>
          <a:prstGeom prst="rect">
            <a:avLst/>
          </a:prstGeom>
        </p:spPr>
      </p:pic>
      <p:grpSp>
        <p:nvGrpSpPr>
          <p:cNvPr id="73" name="Gruppe 72"/>
          <p:cNvGrpSpPr/>
          <p:nvPr/>
        </p:nvGrpSpPr>
        <p:grpSpPr>
          <a:xfrm>
            <a:off x="8578090" y="994578"/>
            <a:ext cx="2263538" cy="1414711"/>
            <a:chOff x="2448162" y="1059811"/>
            <a:chExt cx="7347621" cy="4592263"/>
          </a:xfrm>
        </p:grpSpPr>
        <p:pic>
          <p:nvPicPr>
            <p:cNvPr id="74" name="Picture 2" descr="https://upload.wikimedia.org/wikipedia/commons/0/03/Devicetemplates_computer-0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5" name="Gruppe 74"/>
            <p:cNvGrpSpPr/>
            <p:nvPr/>
          </p:nvGrpSpPr>
          <p:grpSpPr>
            <a:xfrm>
              <a:off x="4497554" y="1922292"/>
              <a:ext cx="3248836" cy="2129030"/>
              <a:chOff x="4566856" y="1988429"/>
              <a:chExt cx="3424343" cy="2244043"/>
            </a:xfrm>
          </p:grpSpPr>
          <p:pic>
            <p:nvPicPr>
              <p:cNvPr id="76" name="Bilde 75"/>
              <p:cNvPicPr>
                <a:picLocks noChangeAspect="1"/>
              </p:cNvPicPr>
              <p:nvPr/>
            </p:nvPicPr>
            <p:blipFill>
              <a:blip r:embed="rId11"/>
              <a:stretch>
                <a:fillRect/>
              </a:stretch>
            </p:blipFill>
            <p:spPr>
              <a:xfrm>
                <a:off x="5413869" y="2169139"/>
                <a:ext cx="2577330" cy="2063333"/>
              </a:xfrm>
              <a:prstGeom prst="rect">
                <a:avLst/>
              </a:prstGeom>
            </p:spPr>
          </p:pic>
          <p:sp>
            <p:nvSpPr>
              <p:cNvPr id="77" name="Rektangel 76"/>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78" name="Bilde 77" descr="mann.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79" name="Bilde 78" descr="kassa.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80" name="Bilde 79" descr="sort-vogn.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grpSp>
        <p:nvGrpSpPr>
          <p:cNvPr id="93" name="Gruppe 92"/>
          <p:cNvGrpSpPr/>
          <p:nvPr/>
        </p:nvGrpSpPr>
        <p:grpSpPr>
          <a:xfrm>
            <a:off x="3162508" y="2890332"/>
            <a:ext cx="1868235" cy="1641382"/>
            <a:chOff x="3162508" y="2890332"/>
            <a:chExt cx="1868235" cy="1641382"/>
          </a:xfrm>
        </p:grpSpPr>
        <p:sp>
          <p:nvSpPr>
            <p:cNvPr id="94" name="Avrundet rektangel 93"/>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95" name="Gruppe 94"/>
            <p:cNvGrpSpPr/>
            <p:nvPr/>
          </p:nvGrpSpPr>
          <p:grpSpPr>
            <a:xfrm>
              <a:off x="3475129" y="3004746"/>
              <a:ext cx="1555614" cy="1526968"/>
              <a:chOff x="3676969" y="2285446"/>
              <a:chExt cx="2485391" cy="2559309"/>
            </a:xfrm>
          </p:grpSpPr>
          <p:pic>
            <p:nvPicPr>
              <p:cNvPr id="98" name="Bilde 97" descr="hus.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99" name="Bilde 98" descr="penger.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96" name="Rett linje 95"/>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97" name="TekstSylinder 96"/>
            <p:cNvSpPr txBox="1"/>
            <p:nvPr/>
          </p:nvSpPr>
          <p:spPr>
            <a:xfrm>
              <a:off x="3217735" y="2890332"/>
              <a:ext cx="698331" cy="276999"/>
            </a:xfrm>
            <a:prstGeom prst="rect">
              <a:avLst/>
            </a:prstGeom>
            <a:noFill/>
          </p:spPr>
          <p:txBody>
            <a:bodyPr wrap="square" rtlCol="0">
              <a:spAutoFit/>
            </a:bodyPr>
            <a:lstStyle/>
            <a:p>
              <a:pPr algn="ctr"/>
              <a:r>
                <a:rPr lang="nn-NO" sz="1200" dirty="0" smtClean="0">
                  <a:solidFill>
                    <a:schemeClr val="bg1"/>
                  </a:solidFill>
                </a:rPr>
                <a:t>Adresse</a:t>
              </a:r>
              <a:endParaRPr lang="nn-NO" sz="1200" dirty="0">
                <a:solidFill>
                  <a:schemeClr val="bg1"/>
                </a:solidFill>
              </a:endParaRPr>
            </a:p>
          </p:txBody>
        </p:sp>
      </p:grpSp>
    </p:spTree>
    <p:extLst>
      <p:ext uri="{BB962C8B-B14F-4D97-AF65-F5344CB8AC3E}">
        <p14:creationId xmlns:p14="http://schemas.microsoft.com/office/powerpoint/2010/main" val="7640169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grpSp>
        <p:nvGrpSpPr>
          <p:cNvPr id="44" name="Gruppe 43"/>
          <p:cNvGrpSpPr/>
          <p:nvPr/>
        </p:nvGrpSpPr>
        <p:grpSpPr>
          <a:xfrm>
            <a:off x="8446769" y="3319975"/>
            <a:ext cx="1338614" cy="1380357"/>
            <a:chOff x="9022272" y="3206473"/>
            <a:chExt cx="1338614" cy="1380357"/>
          </a:xfrm>
        </p:grpSpPr>
        <p:pic>
          <p:nvPicPr>
            <p:cNvPr id="45" name="Bilde 44" descr="kreditk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272" y="3206473"/>
              <a:ext cx="1338614" cy="1088924"/>
            </a:xfrm>
            <a:prstGeom prst="rect">
              <a:avLst/>
            </a:prstGeom>
          </p:spPr>
        </p:pic>
        <p:sp>
          <p:nvSpPr>
            <p:cNvPr id="46" name="TekstSylinder 45"/>
            <p:cNvSpPr txBox="1"/>
            <p:nvPr/>
          </p:nvSpPr>
          <p:spPr>
            <a:xfrm>
              <a:off x="9143199" y="3263391"/>
              <a:ext cx="907460" cy="1323439"/>
            </a:xfrm>
            <a:prstGeom prst="rect">
              <a:avLst/>
            </a:prstGeom>
            <a:noFill/>
          </p:spPr>
          <p:txBody>
            <a:bodyPr wrap="square" rtlCol="0">
              <a:spAutoFit/>
            </a:bodyPr>
            <a:lstStyle/>
            <a:p>
              <a:pPr algn="ctr"/>
              <a:r>
                <a:rPr lang="nn-NO" sz="8000" dirty="0" smtClean="0">
                  <a:solidFill>
                    <a:srgbClr val="FF0000"/>
                  </a:solidFill>
                </a:rPr>
                <a:t>?</a:t>
              </a:r>
              <a:endParaRPr lang="nn-NO" sz="8000" dirty="0">
                <a:solidFill>
                  <a:srgbClr val="FF0000"/>
                </a:solidFill>
              </a:endParaRPr>
            </a:p>
          </p:txBody>
        </p:sp>
      </p:grpSp>
      <p:pic>
        <p:nvPicPr>
          <p:cNvPr id="47" name="Bilde 46"/>
          <p:cNvPicPr>
            <a:picLocks noChangeAspect="1"/>
          </p:cNvPicPr>
          <p:nvPr/>
        </p:nvPicPr>
        <p:blipFill>
          <a:blip r:embed="rId4"/>
          <a:stretch>
            <a:fillRect/>
          </a:stretch>
        </p:blipFill>
        <p:spPr>
          <a:xfrm>
            <a:off x="5731310" y="2876398"/>
            <a:ext cx="1855580" cy="1607014"/>
          </a:xfrm>
          <a:prstGeom prst="rect">
            <a:avLst/>
          </a:prstGeom>
        </p:spPr>
      </p:pic>
      <p:grpSp>
        <p:nvGrpSpPr>
          <p:cNvPr id="48" name="Gruppe 47"/>
          <p:cNvGrpSpPr/>
          <p:nvPr/>
        </p:nvGrpSpPr>
        <p:grpSpPr>
          <a:xfrm>
            <a:off x="1499597" y="3138916"/>
            <a:ext cx="1176004" cy="1195820"/>
            <a:chOff x="1072168" y="3950038"/>
            <a:chExt cx="1603045" cy="1630057"/>
          </a:xfrm>
        </p:grpSpPr>
        <p:sp>
          <p:nvSpPr>
            <p:cNvPr id="49" name="Ellipse 48"/>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3" name="Bilde 52" descr="adres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54" name="Bilde 53" descr="Screenshot 2016-03-08 20.57.3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55" name="Bilde 54" descr="Screenshot 2016-03-08 21.01.5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67" name="Bilde 66" descr="shop stor.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68" name="Gruppe 67"/>
          <p:cNvGrpSpPr/>
          <p:nvPr/>
        </p:nvGrpSpPr>
        <p:grpSpPr>
          <a:xfrm>
            <a:off x="3162508" y="2890332"/>
            <a:ext cx="1868235" cy="1641382"/>
            <a:chOff x="3162508" y="2890332"/>
            <a:chExt cx="1868235" cy="1641382"/>
          </a:xfrm>
        </p:grpSpPr>
        <p:sp>
          <p:nvSpPr>
            <p:cNvPr id="69" name="Avrundet rektangel 68"/>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70" name="Gruppe 69"/>
            <p:cNvGrpSpPr/>
            <p:nvPr/>
          </p:nvGrpSpPr>
          <p:grpSpPr>
            <a:xfrm>
              <a:off x="3475129" y="3004746"/>
              <a:ext cx="1555614" cy="1526968"/>
              <a:chOff x="3676969" y="2285446"/>
              <a:chExt cx="2485391" cy="2559309"/>
            </a:xfrm>
          </p:grpSpPr>
          <p:pic>
            <p:nvPicPr>
              <p:cNvPr id="73" name="Bilde 72" descr="hus.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74" name="Bilde 73" descr="penger.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71" name="Rett linje 70"/>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72" name="TekstSylinder 71"/>
            <p:cNvSpPr txBox="1"/>
            <p:nvPr/>
          </p:nvSpPr>
          <p:spPr>
            <a:xfrm>
              <a:off x="3217735" y="2890332"/>
              <a:ext cx="698331" cy="276999"/>
            </a:xfrm>
            <a:prstGeom prst="rect">
              <a:avLst/>
            </a:prstGeom>
            <a:noFill/>
          </p:spPr>
          <p:txBody>
            <a:bodyPr wrap="square" rtlCol="0">
              <a:spAutoFit/>
            </a:bodyPr>
            <a:lstStyle/>
            <a:p>
              <a:pPr algn="ctr"/>
              <a:r>
                <a:rPr lang="nn-NO" sz="1200" dirty="0" smtClean="0">
                  <a:solidFill>
                    <a:schemeClr val="bg1"/>
                  </a:solidFill>
                </a:rPr>
                <a:t>Adresse</a:t>
              </a:r>
              <a:endParaRPr lang="nn-NO" sz="1200" dirty="0">
                <a:solidFill>
                  <a:schemeClr val="bg1"/>
                </a:solidFill>
              </a:endParaRPr>
            </a:p>
          </p:txBody>
        </p:sp>
      </p:grpSp>
      <p:pic>
        <p:nvPicPr>
          <p:cNvPr id="78" name="Bilde 7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2767579" y="5068875"/>
            <a:ext cx="1179946" cy="1145531"/>
          </a:xfrm>
          <a:prstGeom prst="rect">
            <a:avLst/>
          </a:prstGeom>
        </p:spPr>
      </p:pic>
      <p:pic>
        <p:nvPicPr>
          <p:cNvPr id="79" name="Bilde 7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5007479" y="5081575"/>
            <a:ext cx="1132831" cy="1132831"/>
          </a:xfrm>
          <a:prstGeom prst="rect">
            <a:avLst/>
          </a:prstGeom>
        </p:spPr>
      </p:pic>
      <p:grpSp>
        <p:nvGrpSpPr>
          <p:cNvPr id="80" name="Gruppe 79"/>
          <p:cNvGrpSpPr/>
          <p:nvPr/>
        </p:nvGrpSpPr>
        <p:grpSpPr>
          <a:xfrm>
            <a:off x="8578090" y="994578"/>
            <a:ext cx="2263538" cy="1414711"/>
            <a:chOff x="2448162" y="1059811"/>
            <a:chExt cx="7347621" cy="4592263"/>
          </a:xfrm>
        </p:grpSpPr>
        <p:pic>
          <p:nvPicPr>
            <p:cNvPr id="81" name="Picture 2" descr="https://upload.wikimedia.org/wikipedia/commons/0/03/Devicetemplates_computer-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2" name="Gruppe 81"/>
            <p:cNvGrpSpPr/>
            <p:nvPr/>
          </p:nvGrpSpPr>
          <p:grpSpPr>
            <a:xfrm>
              <a:off x="4497554" y="1922292"/>
              <a:ext cx="3248836" cy="2129030"/>
              <a:chOff x="4566856" y="1988429"/>
              <a:chExt cx="3424343" cy="2244043"/>
            </a:xfrm>
          </p:grpSpPr>
          <p:pic>
            <p:nvPicPr>
              <p:cNvPr id="83" name="Bilde 82"/>
              <p:cNvPicPr>
                <a:picLocks noChangeAspect="1"/>
              </p:cNvPicPr>
              <p:nvPr/>
            </p:nvPicPr>
            <p:blipFill>
              <a:blip r:embed="rId14"/>
              <a:stretch>
                <a:fillRect/>
              </a:stretch>
            </p:blipFill>
            <p:spPr>
              <a:xfrm>
                <a:off x="5413869" y="2169139"/>
                <a:ext cx="2577330" cy="2063333"/>
              </a:xfrm>
              <a:prstGeom prst="rect">
                <a:avLst/>
              </a:prstGeom>
            </p:spPr>
          </p:pic>
          <p:sp>
            <p:nvSpPr>
              <p:cNvPr id="84" name="Rektangel 83"/>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85" name="Bilde 84" descr="mann.jp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86" name="Bilde 85" descr="kassa.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87" name="Bilde 86" descr="sort-vogn.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24123679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pic>
        <p:nvPicPr>
          <p:cNvPr id="46" name="Bilde 45"/>
          <p:cNvPicPr>
            <a:picLocks noChangeAspect="1"/>
          </p:cNvPicPr>
          <p:nvPr/>
        </p:nvPicPr>
        <p:blipFill>
          <a:blip r:embed="rId3"/>
          <a:stretch>
            <a:fillRect/>
          </a:stretch>
        </p:blipFill>
        <p:spPr>
          <a:xfrm>
            <a:off x="6804893" y="5114530"/>
            <a:ext cx="1839589" cy="1142421"/>
          </a:xfrm>
          <a:prstGeom prst="rect">
            <a:avLst/>
          </a:prstGeom>
        </p:spPr>
      </p:pic>
      <p:grpSp>
        <p:nvGrpSpPr>
          <p:cNvPr id="56" name="Gruppe 55"/>
          <p:cNvGrpSpPr/>
          <p:nvPr/>
        </p:nvGrpSpPr>
        <p:grpSpPr>
          <a:xfrm>
            <a:off x="8446769" y="3319975"/>
            <a:ext cx="1338614" cy="1380357"/>
            <a:chOff x="9022272" y="3206473"/>
            <a:chExt cx="1338614" cy="1380357"/>
          </a:xfrm>
        </p:grpSpPr>
        <p:pic>
          <p:nvPicPr>
            <p:cNvPr id="57" name="Bilde 56" descr="kreditk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2272" y="3206473"/>
              <a:ext cx="1338614" cy="1088924"/>
            </a:xfrm>
            <a:prstGeom prst="rect">
              <a:avLst/>
            </a:prstGeom>
          </p:spPr>
        </p:pic>
        <p:sp>
          <p:nvSpPr>
            <p:cNvPr id="58" name="TekstSylinder 57"/>
            <p:cNvSpPr txBox="1"/>
            <p:nvPr/>
          </p:nvSpPr>
          <p:spPr>
            <a:xfrm>
              <a:off x="9143199" y="3263391"/>
              <a:ext cx="907460" cy="1323439"/>
            </a:xfrm>
            <a:prstGeom prst="rect">
              <a:avLst/>
            </a:prstGeom>
            <a:noFill/>
          </p:spPr>
          <p:txBody>
            <a:bodyPr wrap="square" rtlCol="0">
              <a:spAutoFit/>
            </a:bodyPr>
            <a:lstStyle/>
            <a:p>
              <a:pPr algn="ctr"/>
              <a:r>
                <a:rPr lang="nn-NO" sz="8000" dirty="0" smtClean="0">
                  <a:solidFill>
                    <a:srgbClr val="FF0000"/>
                  </a:solidFill>
                </a:rPr>
                <a:t>?</a:t>
              </a:r>
              <a:endParaRPr lang="nn-NO" sz="8000" dirty="0">
                <a:solidFill>
                  <a:srgbClr val="FF0000"/>
                </a:solidFill>
              </a:endParaRPr>
            </a:p>
          </p:txBody>
        </p:sp>
      </p:grpSp>
      <p:pic>
        <p:nvPicPr>
          <p:cNvPr id="59" name="Bilde 58"/>
          <p:cNvPicPr>
            <a:picLocks noChangeAspect="1"/>
          </p:cNvPicPr>
          <p:nvPr/>
        </p:nvPicPr>
        <p:blipFill>
          <a:blip r:embed="rId5"/>
          <a:stretch>
            <a:fillRect/>
          </a:stretch>
        </p:blipFill>
        <p:spPr>
          <a:xfrm>
            <a:off x="5731310" y="2876398"/>
            <a:ext cx="1855580" cy="1607014"/>
          </a:xfrm>
          <a:prstGeom prst="rect">
            <a:avLst/>
          </a:prstGeom>
        </p:spPr>
      </p:pic>
      <p:grpSp>
        <p:nvGrpSpPr>
          <p:cNvPr id="60" name="Gruppe 59"/>
          <p:cNvGrpSpPr/>
          <p:nvPr/>
        </p:nvGrpSpPr>
        <p:grpSpPr>
          <a:xfrm>
            <a:off x="1499597" y="3138916"/>
            <a:ext cx="1176004" cy="1195820"/>
            <a:chOff x="1072168" y="3950038"/>
            <a:chExt cx="1603045" cy="1630057"/>
          </a:xfrm>
        </p:grpSpPr>
        <p:sp>
          <p:nvSpPr>
            <p:cNvPr id="61" name="Ellipse 60"/>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2" name="Bilde 61" descr="adress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63" name="Bilde 62" descr="Screenshot 2016-03-08 20.57.3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64" name="Bilde 63" descr="Screenshot 2016-03-08 21.01.52.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71" name="Bilde 70" descr="shop stor.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72" name="Gruppe 71"/>
          <p:cNvGrpSpPr/>
          <p:nvPr/>
        </p:nvGrpSpPr>
        <p:grpSpPr>
          <a:xfrm>
            <a:off x="3162508" y="2890332"/>
            <a:ext cx="1868235" cy="1641382"/>
            <a:chOff x="3162508" y="2890332"/>
            <a:chExt cx="1868235" cy="1641382"/>
          </a:xfrm>
        </p:grpSpPr>
        <p:sp>
          <p:nvSpPr>
            <p:cNvPr id="73" name="Avrundet rektangel 72"/>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74" name="Gruppe 73"/>
            <p:cNvGrpSpPr/>
            <p:nvPr/>
          </p:nvGrpSpPr>
          <p:grpSpPr>
            <a:xfrm>
              <a:off x="3475129" y="3004746"/>
              <a:ext cx="1555614" cy="1526968"/>
              <a:chOff x="3676969" y="2285446"/>
              <a:chExt cx="2485391" cy="2559309"/>
            </a:xfrm>
          </p:grpSpPr>
          <p:pic>
            <p:nvPicPr>
              <p:cNvPr id="77" name="Bilde 76" descr="hus.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78" name="Bilde 77" descr="penger.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75" name="Rett linje 74"/>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76" name="TekstSylinder 75"/>
            <p:cNvSpPr txBox="1"/>
            <p:nvPr/>
          </p:nvSpPr>
          <p:spPr>
            <a:xfrm>
              <a:off x="3217735" y="2890332"/>
              <a:ext cx="698331" cy="276999"/>
            </a:xfrm>
            <a:prstGeom prst="rect">
              <a:avLst/>
            </a:prstGeom>
            <a:noFill/>
          </p:spPr>
          <p:txBody>
            <a:bodyPr wrap="square" rtlCol="0">
              <a:spAutoFit/>
            </a:bodyPr>
            <a:lstStyle/>
            <a:p>
              <a:pPr algn="ctr"/>
              <a:r>
                <a:rPr lang="nn-NO" sz="1200" dirty="0" smtClean="0">
                  <a:solidFill>
                    <a:schemeClr val="bg1"/>
                  </a:solidFill>
                </a:rPr>
                <a:t>Adresse</a:t>
              </a:r>
              <a:endParaRPr lang="nn-NO" sz="1200" dirty="0">
                <a:solidFill>
                  <a:schemeClr val="bg1"/>
                </a:solidFill>
              </a:endParaRPr>
            </a:p>
          </p:txBody>
        </p:sp>
      </p:grpSp>
      <p:pic>
        <p:nvPicPr>
          <p:cNvPr id="79" name="Bilde 7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2767579" y="5068875"/>
            <a:ext cx="1179946" cy="1145531"/>
          </a:xfrm>
          <a:prstGeom prst="rect">
            <a:avLst/>
          </a:prstGeom>
        </p:spPr>
      </p:pic>
      <p:pic>
        <p:nvPicPr>
          <p:cNvPr id="80" name="Bilde 7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5007479" y="5081575"/>
            <a:ext cx="1132831" cy="1132831"/>
          </a:xfrm>
          <a:prstGeom prst="rect">
            <a:avLst/>
          </a:prstGeom>
        </p:spPr>
      </p:pic>
      <p:grpSp>
        <p:nvGrpSpPr>
          <p:cNvPr id="81" name="Gruppe 80"/>
          <p:cNvGrpSpPr/>
          <p:nvPr/>
        </p:nvGrpSpPr>
        <p:grpSpPr>
          <a:xfrm>
            <a:off x="8578090" y="994578"/>
            <a:ext cx="2263538" cy="1414711"/>
            <a:chOff x="2448162" y="1059811"/>
            <a:chExt cx="7347621" cy="4592263"/>
          </a:xfrm>
        </p:grpSpPr>
        <p:pic>
          <p:nvPicPr>
            <p:cNvPr id="82" name="Picture 2" descr="https://upload.wikimedia.org/wikipedia/commons/0/03/Devicetemplates_computer-02.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3" name="Gruppe 82"/>
            <p:cNvGrpSpPr/>
            <p:nvPr/>
          </p:nvGrpSpPr>
          <p:grpSpPr>
            <a:xfrm>
              <a:off x="4497554" y="1922292"/>
              <a:ext cx="3248836" cy="2129030"/>
              <a:chOff x="4566856" y="1988429"/>
              <a:chExt cx="3424343" cy="2244043"/>
            </a:xfrm>
          </p:grpSpPr>
          <p:pic>
            <p:nvPicPr>
              <p:cNvPr id="84" name="Bilde 83"/>
              <p:cNvPicPr>
                <a:picLocks noChangeAspect="1"/>
              </p:cNvPicPr>
              <p:nvPr/>
            </p:nvPicPr>
            <p:blipFill>
              <a:blip r:embed="rId15"/>
              <a:stretch>
                <a:fillRect/>
              </a:stretch>
            </p:blipFill>
            <p:spPr>
              <a:xfrm>
                <a:off x="5413869" y="2169139"/>
                <a:ext cx="2577330" cy="2063333"/>
              </a:xfrm>
              <a:prstGeom prst="rect">
                <a:avLst/>
              </a:prstGeom>
            </p:spPr>
          </p:pic>
          <p:sp>
            <p:nvSpPr>
              <p:cNvPr id="85" name="Rektangel 84"/>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86" name="Bilde 85" descr="mann.jp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87" name="Bilde 86" descr="kassa.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88" name="Bilde 87" descr="sort-vogn.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33949058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a:r>
              <a:rPr lang="nb-NO" dirty="0"/>
              <a:t>3</a:t>
            </a:r>
          </a:p>
        </p:txBody>
      </p:sp>
      <p:sp>
        <p:nvSpPr>
          <p:cNvPr id="3" name="Plassholder for tekst 2"/>
          <p:cNvSpPr>
            <a:spLocks noGrp="1"/>
          </p:cNvSpPr>
          <p:nvPr>
            <p:ph type="body" idx="1"/>
          </p:nvPr>
        </p:nvSpPr>
        <p:spPr/>
        <p:txBody>
          <a:bodyPr/>
          <a:lstStyle/>
          <a:p>
            <a:r>
              <a:rPr lang="nb-NO"/>
              <a:t>Hvordan unngå svindel?</a:t>
            </a:r>
          </a:p>
        </p:txBody>
      </p:sp>
    </p:spTree>
    <p:extLst>
      <p:ext uri="{BB962C8B-B14F-4D97-AF65-F5344CB8AC3E}">
        <p14:creationId xmlns:p14="http://schemas.microsoft.com/office/powerpoint/2010/main" val="10408826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mrhousehold.com/around_the_house/no_criminal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997" y="1851343"/>
            <a:ext cx="3200400" cy="32004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tel 1"/>
          <p:cNvSpPr>
            <a:spLocks noGrp="1"/>
          </p:cNvSpPr>
          <p:nvPr>
            <p:ph type="title"/>
          </p:nvPr>
        </p:nvSpPr>
        <p:spPr/>
        <p:txBody>
          <a:bodyPr/>
          <a:lstStyle/>
          <a:p>
            <a:r>
              <a:rPr lang="nb-NO" dirty="0" smtClean="0"/>
              <a:t>Hvordan unngå svindel?</a:t>
            </a:r>
            <a:endParaRPr lang="nb-NO" dirty="0"/>
          </a:p>
        </p:txBody>
      </p:sp>
    </p:spTree>
    <p:extLst>
      <p:ext uri="{BB962C8B-B14F-4D97-AF65-F5344CB8AC3E}">
        <p14:creationId xmlns:p14="http://schemas.microsoft.com/office/powerpoint/2010/main" val="539113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2747962" y="2243137"/>
            <a:ext cx="6696075" cy="2371725"/>
          </a:xfrm>
          <a:prstGeom prst="rect">
            <a:avLst/>
          </a:prstGeom>
        </p:spPr>
      </p:pic>
      <p:sp>
        <p:nvSpPr>
          <p:cNvPr id="2" name="Ellipse 1"/>
          <p:cNvSpPr/>
          <p:nvPr/>
        </p:nvSpPr>
        <p:spPr>
          <a:xfrm>
            <a:off x="2496312" y="2340863"/>
            <a:ext cx="2400490" cy="237744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Ellipse 3"/>
          <p:cNvSpPr/>
          <p:nvPr/>
        </p:nvSpPr>
        <p:spPr>
          <a:xfrm>
            <a:off x="7092696" y="3215639"/>
            <a:ext cx="1274064" cy="131064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4"/>
          <p:cNvSpPr>
            <a:spLocks noGrp="1"/>
          </p:cNvSpPr>
          <p:nvPr>
            <p:ph type="title"/>
          </p:nvPr>
        </p:nvSpPr>
        <p:spPr/>
        <p:txBody>
          <a:bodyPr/>
          <a:lstStyle/>
          <a:p>
            <a:r>
              <a:rPr lang="nb-NO" dirty="0"/>
              <a:t>Hvordan unngå svindel?</a:t>
            </a:r>
          </a:p>
        </p:txBody>
      </p:sp>
    </p:spTree>
    <p:extLst>
      <p:ext uri="{BB962C8B-B14F-4D97-AF65-F5344CB8AC3E}">
        <p14:creationId xmlns:p14="http://schemas.microsoft.com/office/powerpoint/2010/main" val="42386845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Hvordan unngå svindel?</a:t>
            </a:r>
          </a:p>
        </p:txBody>
      </p:sp>
      <p:pic>
        <p:nvPicPr>
          <p:cNvPr id="7" name="Bilde 6"/>
          <p:cNvPicPr>
            <a:picLocks noChangeAspect="1"/>
          </p:cNvPicPr>
          <p:nvPr/>
        </p:nvPicPr>
        <p:blipFill>
          <a:blip r:embed="rId3"/>
          <a:stretch>
            <a:fillRect/>
          </a:stretch>
        </p:blipFill>
        <p:spPr>
          <a:xfrm>
            <a:off x="2256200" y="2234282"/>
            <a:ext cx="3211929" cy="1967069"/>
          </a:xfrm>
          <a:prstGeom prst="rect">
            <a:avLst/>
          </a:prstGeom>
        </p:spPr>
      </p:pic>
      <p:pic>
        <p:nvPicPr>
          <p:cNvPr id="11" name="Bilde 10"/>
          <p:cNvPicPr>
            <a:picLocks noChangeAspect="1"/>
          </p:cNvPicPr>
          <p:nvPr/>
        </p:nvPicPr>
        <p:blipFill>
          <a:blip r:embed="rId4"/>
          <a:stretch>
            <a:fillRect/>
          </a:stretch>
        </p:blipFill>
        <p:spPr>
          <a:xfrm>
            <a:off x="6376563" y="2259105"/>
            <a:ext cx="3195707" cy="1917425"/>
          </a:xfrm>
          <a:prstGeom prst="rect">
            <a:avLst/>
          </a:prstGeom>
        </p:spPr>
      </p:pic>
    </p:spTree>
    <p:extLst>
      <p:ext uri="{BB962C8B-B14F-4D97-AF65-F5344CB8AC3E}">
        <p14:creationId xmlns:p14="http://schemas.microsoft.com/office/powerpoint/2010/main" val="6741998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e 5"/>
          <p:cNvGrpSpPr/>
          <p:nvPr/>
        </p:nvGrpSpPr>
        <p:grpSpPr>
          <a:xfrm>
            <a:off x="2724882" y="1282025"/>
            <a:ext cx="7044753" cy="4402971"/>
            <a:chOff x="2448162" y="1020073"/>
            <a:chExt cx="7347621" cy="4592263"/>
          </a:xfrm>
        </p:grpSpPr>
        <p:pic>
          <p:nvPicPr>
            <p:cNvPr id="7" name="Picture 2" descr="https://upload.wikimedia.org/wikipedia/commons/0/03/Devicetemplates_computer-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162" y="1020073"/>
              <a:ext cx="7347621" cy="4592263"/>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ktangel 9"/>
            <p:cNvSpPr/>
            <p:nvPr/>
          </p:nvSpPr>
          <p:spPr>
            <a:xfrm>
              <a:off x="5537244" y="2149465"/>
              <a:ext cx="859202" cy="100746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sp>
        <p:nvSpPr>
          <p:cNvPr id="2" name="Tittel 1"/>
          <p:cNvSpPr>
            <a:spLocks noGrp="1"/>
          </p:cNvSpPr>
          <p:nvPr>
            <p:ph type="title"/>
          </p:nvPr>
        </p:nvSpPr>
        <p:spPr/>
        <p:txBody>
          <a:bodyPr/>
          <a:lstStyle/>
          <a:p>
            <a:endParaRPr lang="nb-NO" dirty="0"/>
          </a:p>
        </p:txBody>
      </p:sp>
      <p:pic>
        <p:nvPicPr>
          <p:cNvPr id="4" name="Bil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6924" y="1753776"/>
            <a:ext cx="2678999" cy="2678999"/>
          </a:xfrm>
          <a:prstGeom prst="rect">
            <a:avLst/>
          </a:prstGeom>
        </p:spPr>
      </p:pic>
      <p:sp>
        <p:nvSpPr>
          <p:cNvPr id="19" name="TekstSylinder 18"/>
          <p:cNvSpPr txBox="1"/>
          <p:nvPr/>
        </p:nvSpPr>
        <p:spPr>
          <a:xfrm>
            <a:off x="3504058" y="2807577"/>
            <a:ext cx="5486400" cy="523220"/>
          </a:xfrm>
          <a:prstGeom prst="rect">
            <a:avLst/>
          </a:prstGeom>
          <a:noFill/>
        </p:spPr>
        <p:txBody>
          <a:bodyPr wrap="square" rtlCol="0">
            <a:spAutoFit/>
          </a:bodyPr>
          <a:lstStyle/>
          <a:p>
            <a:pPr algn="ctr"/>
            <a:r>
              <a:rPr lang="nb-NO" sz="2800" b="1" dirty="0" smtClean="0"/>
              <a:t>DIREKTE KONTOOVERFØRING</a:t>
            </a:r>
            <a:endParaRPr lang="nb-NO" sz="2800" b="1" dirty="0"/>
          </a:p>
        </p:txBody>
      </p:sp>
    </p:spTree>
    <p:extLst>
      <p:ext uri="{BB962C8B-B14F-4D97-AF65-F5344CB8AC3E}">
        <p14:creationId xmlns:p14="http://schemas.microsoft.com/office/powerpoint/2010/main" val="1313515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Hvordan unngå svindel?</a:t>
            </a:r>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7599" y="1935716"/>
            <a:ext cx="3233184" cy="3233184"/>
          </a:xfrm>
          <a:prstGeom prst="rect">
            <a:avLst/>
          </a:prstGeom>
        </p:spPr>
      </p:pic>
    </p:spTree>
    <p:extLst>
      <p:ext uri="{BB962C8B-B14F-4D97-AF65-F5344CB8AC3E}">
        <p14:creationId xmlns:p14="http://schemas.microsoft.com/office/powerpoint/2010/main" val="443730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573061" y="1036305"/>
            <a:ext cx="11017224" cy="5341890"/>
          </a:xfrm>
          <a:prstGeom prst="rect">
            <a:avLst/>
          </a:prstGeom>
        </p:spPr>
      </p:pic>
      <p:sp>
        <p:nvSpPr>
          <p:cNvPr id="2" name="Tittel 1"/>
          <p:cNvSpPr>
            <a:spLocks noGrp="1"/>
          </p:cNvSpPr>
          <p:nvPr>
            <p:ph type="title"/>
          </p:nvPr>
        </p:nvSpPr>
        <p:spPr/>
        <p:txBody>
          <a:bodyPr/>
          <a:lstStyle/>
          <a:p>
            <a:r>
              <a:rPr lang="nb-NO" dirty="0"/>
              <a:t>Hva er en nettbutikk?</a:t>
            </a:r>
          </a:p>
        </p:txBody>
      </p:sp>
    </p:spTree>
    <p:extLst>
      <p:ext uri="{BB962C8B-B14F-4D97-AF65-F5344CB8AC3E}">
        <p14:creationId xmlns:p14="http://schemas.microsoft.com/office/powerpoint/2010/main" val="31448679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a:t>Ferdig!</a:t>
            </a:r>
          </a:p>
        </p:txBody>
      </p:sp>
      <p:sp>
        <p:nvSpPr>
          <p:cNvPr id="3" name="Undertittel 2"/>
          <p:cNvSpPr>
            <a:spLocks noGrp="1"/>
          </p:cNvSpPr>
          <p:nvPr>
            <p:ph type="subTitle" idx="1"/>
          </p:nvPr>
        </p:nvSpPr>
        <p:spPr/>
        <p:txBody>
          <a:bodyPr/>
          <a:lstStyle/>
          <a:p>
            <a:pPr marL="0" indent="0">
              <a:buNone/>
            </a:pPr>
            <a:r>
              <a:rPr lang="nb-NO" dirty="0"/>
              <a:t>Nå kan de som vil finne en nettbutikk og bestille noen varer.</a:t>
            </a:r>
          </a:p>
          <a:p>
            <a:pPr marL="0" indent="0">
              <a:buNone/>
            </a:pPr>
            <a:r>
              <a:rPr lang="nb-NO" dirty="0"/>
              <a:t>Pass å at du har med det du trenger for å betale for varene.</a:t>
            </a:r>
          </a:p>
          <a:p>
            <a:pPr marL="0" indent="0">
              <a:buNone/>
            </a:pPr>
            <a:endParaRPr lang="nb-NO" dirty="0"/>
          </a:p>
          <a:p>
            <a:pPr marL="0" indent="0">
              <a:buNone/>
            </a:pPr>
            <a:r>
              <a:rPr lang="nb-NO" sz="2400" dirty="0"/>
              <a:t>LYKKE TIL ALLE SAMMEN</a:t>
            </a:r>
            <a:r>
              <a:rPr lang="nb-NO" sz="2400" spc="300" dirty="0"/>
              <a:t>!</a:t>
            </a:r>
          </a:p>
        </p:txBody>
      </p:sp>
    </p:spTree>
    <p:extLst>
      <p:ext uri="{BB962C8B-B14F-4D97-AF65-F5344CB8AC3E}">
        <p14:creationId xmlns:p14="http://schemas.microsoft.com/office/powerpoint/2010/main" val="29947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489785" y="996063"/>
            <a:ext cx="11161240" cy="5471610"/>
          </a:xfrm>
          <a:prstGeom prst="rect">
            <a:avLst/>
          </a:prstGeom>
        </p:spPr>
      </p:pic>
      <p:sp>
        <p:nvSpPr>
          <p:cNvPr id="2" name="Tittel 1"/>
          <p:cNvSpPr>
            <a:spLocks noGrp="1"/>
          </p:cNvSpPr>
          <p:nvPr>
            <p:ph type="title"/>
          </p:nvPr>
        </p:nvSpPr>
        <p:spPr/>
        <p:txBody>
          <a:bodyPr/>
          <a:lstStyle/>
          <a:p>
            <a:r>
              <a:rPr lang="nb-NO" dirty="0"/>
              <a:t>Hva er en nettbutikk?</a:t>
            </a:r>
          </a:p>
        </p:txBody>
      </p:sp>
    </p:spTree>
    <p:extLst>
      <p:ext uri="{BB962C8B-B14F-4D97-AF65-F5344CB8AC3E}">
        <p14:creationId xmlns:p14="http://schemas.microsoft.com/office/powerpoint/2010/main" val="441560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tel 15"/>
          <p:cNvSpPr>
            <a:spLocks noGrp="1"/>
          </p:cNvSpPr>
          <p:nvPr>
            <p:ph type="title"/>
          </p:nvPr>
        </p:nvSpPr>
        <p:spPr/>
        <p:txBody>
          <a:bodyPr/>
          <a:lstStyle/>
          <a:p>
            <a:r>
              <a:rPr lang="nb-NO" dirty="0"/>
              <a:t>Hva er en nettbutikk?</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7</a:t>
            </a:fld>
            <a:endParaRPr lang="nn-NO"/>
          </a:p>
        </p:txBody>
      </p:sp>
      <p:grpSp>
        <p:nvGrpSpPr>
          <p:cNvPr id="39" name="Gruppe 38"/>
          <p:cNvGrpSpPr/>
          <p:nvPr/>
        </p:nvGrpSpPr>
        <p:grpSpPr>
          <a:xfrm>
            <a:off x="2250923" y="997500"/>
            <a:ext cx="7949533" cy="5261045"/>
            <a:chOff x="2250923" y="997500"/>
            <a:chExt cx="7949533" cy="5261045"/>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smtClean="0">
                  <a:solidFill>
                    <a:srgbClr val="000000"/>
                  </a:solidFill>
                </a:rPr>
                <a:t>Nettbutikk</a:t>
              </a:r>
              <a:endParaRPr lang="nn-NO" sz="1600" dirty="0">
                <a:solidFill>
                  <a:srgbClr val="000000"/>
                </a:solidFill>
              </a:endParaRPr>
            </a:p>
          </p:txBody>
        </p:sp>
        <p:sp>
          <p:nvSpPr>
            <p:cNvPr id="15" name="TekstSylinder 14"/>
            <p:cNvSpPr txBox="1"/>
            <p:nvPr/>
          </p:nvSpPr>
          <p:spPr>
            <a:xfrm>
              <a:off x="7982712" y="2774024"/>
              <a:ext cx="1725593" cy="2962425"/>
            </a:xfrm>
            <a:prstGeom prst="rect">
              <a:avLst/>
            </a:prstGeom>
            <a:solidFill>
              <a:schemeClr val="bg2"/>
            </a:solidFill>
            <a:ln>
              <a:solidFill>
                <a:schemeClr val="tx1"/>
              </a:solidFill>
            </a:ln>
          </p:spPr>
          <p:txBody>
            <a:bodyPr wrap="square" rtlCol="0">
              <a:spAutoFit/>
            </a:bodyPr>
            <a:lstStyle/>
            <a:p>
              <a:r>
                <a:rPr lang="nb-NO" dirty="0" smtClean="0"/>
                <a:t>VARER</a:t>
              </a:r>
            </a:p>
            <a:p>
              <a:r>
                <a:rPr lang="nb-NO" dirty="0" smtClean="0"/>
                <a:t>_________</a:t>
              </a:r>
            </a:p>
            <a:p>
              <a:r>
                <a:rPr lang="nb-NO" dirty="0" smtClean="0"/>
                <a:t>_________</a:t>
              </a:r>
            </a:p>
            <a:p>
              <a:r>
                <a:rPr lang="nb-NO" dirty="0" smtClean="0"/>
                <a:t>_________</a:t>
              </a:r>
            </a:p>
            <a:p>
              <a:r>
                <a:rPr lang="nb-NO" dirty="0" smtClean="0"/>
                <a:t>_______</a:t>
              </a:r>
            </a:p>
            <a:p>
              <a:r>
                <a:rPr lang="nb-NO" dirty="0" smtClean="0"/>
                <a:t>_________</a:t>
              </a:r>
            </a:p>
            <a:p>
              <a:r>
                <a:rPr lang="nb-NO" dirty="0" smtClean="0"/>
                <a:t>_____</a:t>
              </a:r>
            </a:p>
            <a:p>
              <a:r>
                <a:rPr lang="nb-NO" dirty="0" smtClean="0"/>
                <a:t>________</a:t>
              </a:r>
            </a:p>
            <a:p>
              <a:r>
                <a:rPr lang="nb-NO" dirty="0" smtClean="0"/>
                <a:t/>
              </a:r>
              <a:br>
                <a:rPr lang="nb-NO" dirty="0" smtClean="0"/>
              </a:br>
              <a:r>
                <a:rPr lang="nb-NO" dirty="0" smtClean="0"/>
                <a:t>TOTAL   </a:t>
              </a:r>
              <a:r>
                <a:rPr lang="nb-NO" dirty="0" err="1" smtClean="0"/>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906235"/>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71597" y="2890202"/>
              <a:ext cx="760652" cy="722619"/>
            </a:xfrm>
            <a:prstGeom prst="rect">
              <a:avLst/>
            </a:prstGeom>
          </p:spPr>
        </p:pic>
        <p:pic>
          <p:nvPicPr>
            <p:cNvPr id="18" name="Bilde 17"/>
            <p:cNvPicPr>
              <a:picLocks noChangeAspect="1"/>
            </p:cNvPicPr>
            <p:nvPr/>
          </p:nvPicPr>
          <p:blipFill>
            <a:blip r:embed="rId8"/>
            <a:stretch>
              <a:fillRect/>
            </a:stretch>
          </p:blipFill>
          <p:spPr>
            <a:xfrm>
              <a:off x="6182006" y="4350010"/>
              <a:ext cx="692521" cy="678942"/>
            </a:xfrm>
            <a:prstGeom prst="rect">
              <a:avLst/>
            </a:prstGeom>
          </p:spPr>
        </p:pic>
        <p:pic>
          <p:nvPicPr>
            <p:cNvPr id="19" name="Bilde 18"/>
            <p:cNvPicPr>
              <a:picLocks noChangeAspect="1"/>
            </p:cNvPicPr>
            <p:nvPr/>
          </p:nvPicPr>
          <p:blipFill>
            <a:blip r:embed="rId9"/>
            <a:stretch>
              <a:fillRect/>
            </a:stretch>
          </p:blipFill>
          <p:spPr>
            <a:xfrm>
              <a:off x="4538385" y="4412751"/>
              <a:ext cx="659638" cy="605790"/>
            </a:xfrm>
            <a:prstGeom prst="rect">
              <a:avLst/>
            </a:prstGeom>
          </p:spPr>
        </p:pic>
        <p:pic>
          <p:nvPicPr>
            <p:cNvPr id="20" name="Bilde 19"/>
            <p:cNvPicPr>
              <a:picLocks noChangeAspect="1"/>
            </p:cNvPicPr>
            <p:nvPr/>
          </p:nvPicPr>
          <p:blipFill>
            <a:blip r:embed="rId10"/>
            <a:stretch>
              <a:fillRect/>
            </a:stretch>
          </p:blipFill>
          <p:spPr>
            <a:xfrm>
              <a:off x="2856993" y="4371484"/>
              <a:ext cx="608583" cy="643359"/>
            </a:xfrm>
            <a:prstGeom prst="rect">
              <a:avLst/>
            </a:prstGeom>
          </p:spPr>
        </p:pic>
        <p:pic>
          <p:nvPicPr>
            <p:cNvPr id="29" name="Bilde 28"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5" name="Bilde 34"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grpSp>
    </p:spTree>
    <p:extLst>
      <p:ext uri="{BB962C8B-B14F-4D97-AF65-F5344CB8AC3E}">
        <p14:creationId xmlns:p14="http://schemas.microsoft.com/office/powerpoint/2010/main" val="2073668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n-NO" sz="3200" b="1" dirty="0">
              <a:solidFill>
                <a:schemeClr val="bg1"/>
              </a:solidFill>
            </a:endParaRP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smtClean="0">
                <a:solidFill>
                  <a:srgbClr val="000000"/>
                </a:solidFill>
              </a:rPr>
              <a:t>Nettbutikk</a:t>
            </a:r>
            <a:endParaRPr lang="nn-NO" sz="1600" dirty="0">
              <a:solidFill>
                <a:srgbClr val="000000"/>
              </a:solidFill>
            </a:endParaRPr>
          </a:p>
        </p:txBody>
      </p:sp>
      <p:sp>
        <p:nvSpPr>
          <p:cNvPr id="21" name="Tittel 20"/>
          <p:cNvSpPr>
            <a:spLocks noGrp="1"/>
          </p:cNvSpPr>
          <p:nvPr>
            <p:ph type="title"/>
          </p:nvPr>
        </p:nvSpPr>
        <p:spPr/>
        <p:txBody>
          <a:bodyPr/>
          <a:lstStyle/>
          <a:p>
            <a:r>
              <a:rPr lang="nb-NO" dirty="0"/>
              <a:t>Hva er en nettbutikk?</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8</a:t>
            </a:fld>
            <a:endParaRPr lang="nn-NO"/>
          </a:p>
        </p:txBody>
      </p:sp>
      <p:sp>
        <p:nvSpPr>
          <p:cNvPr id="15" name="TekstSylinder 14"/>
          <p:cNvSpPr txBox="1"/>
          <p:nvPr/>
        </p:nvSpPr>
        <p:spPr>
          <a:xfrm>
            <a:off x="7982712" y="2794846"/>
            <a:ext cx="1725593" cy="2962425"/>
          </a:xfrm>
          <a:prstGeom prst="rect">
            <a:avLst/>
          </a:prstGeom>
          <a:solidFill>
            <a:schemeClr val="bg2"/>
          </a:solidFill>
          <a:ln>
            <a:solidFill>
              <a:schemeClr val="tx1"/>
            </a:solidFill>
          </a:ln>
        </p:spPr>
        <p:txBody>
          <a:bodyPr wrap="square" rtlCol="0">
            <a:spAutoFit/>
          </a:bodyPr>
          <a:lstStyle/>
          <a:p>
            <a:r>
              <a:rPr lang="nb-NO" dirty="0" smtClean="0"/>
              <a:t>VARER</a:t>
            </a:r>
          </a:p>
          <a:p>
            <a:r>
              <a:rPr lang="nb-NO" dirty="0" smtClean="0"/>
              <a:t>_________</a:t>
            </a:r>
          </a:p>
          <a:p>
            <a:r>
              <a:rPr lang="nb-NO" dirty="0" smtClean="0"/>
              <a:t>_________</a:t>
            </a:r>
          </a:p>
          <a:p>
            <a:r>
              <a:rPr lang="nb-NO" dirty="0" smtClean="0"/>
              <a:t>_________</a:t>
            </a:r>
          </a:p>
          <a:p>
            <a:r>
              <a:rPr lang="nb-NO" dirty="0" smtClean="0"/>
              <a:t>_______</a:t>
            </a:r>
          </a:p>
          <a:p>
            <a:r>
              <a:rPr lang="nb-NO" dirty="0" smtClean="0"/>
              <a:t>_________</a:t>
            </a:r>
          </a:p>
          <a:p>
            <a:r>
              <a:rPr lang="nb-NO" dirty="0" smtClean="0"/>
              <a:t>_____</a:t>
            </a:r>
          </a:p>
          <a:p>
            <a:r>
              <a:rPr lang="nb-NO" dirty="0" smtClean="0"/>
              <a:t>________</a:t>
            </a:r>
          </a:p>
          <a:p>
            <a:r>
              <a:rPr lang="nb-NO" dirty="0" smtClean="0"/>
              <a:t/>
            </a:r>
            <a:br>
              <a:rPr lang="nb-NO" dirty="0" smtClean="0"/>
            </a:br>
            <a:r>
              <a:rPr lang="nb-NO" dirty="0" smtClean="0"/>
              <a:t>TOTAL   </a:t>
            </a:r>
            <a:r>
              <a:rPr lang="nb-NO" dirty="0" err="1" smtClean="0"/>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906235"/>
            <a:ext cx="751742" cy="690554"/>
          </a:xfrm>
          <a:prstGeom prst="rect">
            <a:avLst/>
          </a:prstGeom>
        </p:spPr>
      </p:pic>
      <p:pic>
        <p:nvPicPr>
          <p:cNvPr id="6" name="Bilde 5"/>
          <p:cNvPicPr>
            <a:picLocks noChangeAspect="1"/>
          </p:cNvPicPr>
          <p:nvPr/>
        </p:nvPicPr>
        <p:blipFill>
          <a:blip r:embed="rId6"/>
          <a:stretch>
            <a:fillRect/>
          </a:stretch>
        </p:blipFill>
        <p:spPr>
          <a:xfrm>
            <a:off x="4479406" y="2909191"/>
            <a:ext cx="718617" cy="687598"/>
          </a:xfrm>
          <a:prstGeom prst="rect">
            <a:avLst/>
          </a:prstGeom>
        </p:spPr>
      </p:pic>
      <p:pic>
        <p:nvPicPr>
          <p:cNvPr id="17" name="Bilde 16"/>
          <p:cNvPicPr>
            <a:picLocks noChangeAspect="1"/>
          </p:cNvPicPr>
          <p:nvPr/>
        </p:nvPicPr>
        <p:blipFill>
          <a:blip r:embed="rId7"/>
          <a:stretch>
            <a:fillRect/>
          </a:stretch>
        </p:blipFill>
        <p:spPr>
          <a:xfrm>
            <a:off x="6182006" y="2890202"/>
            <a:ext cx="760652" cy="722619"/>
          </a:xfrm>
          <a:prstGeom prst="rect">
            <a:avLst/>
          </a:prstGeom>
        </p:spPr>
      </p:pic>
      <p:pic>
        <p:nvPicPr>
          <p:cNvPr id="18" name="Bilde 17"/>
          <p:cNvPicPr>
            <a:picLocks noChangeAspect="1"/>
          </p:cNvPicPr>
          <p:nvPr/>
        </p:nvPicPr>
        <p:blipFill>
          <a:blip r:embed="rId8"/>
          <a:stretch>
            <a:fillRect/>
          </a:stretch>
        </p:blipFill>
        <p:spPr>
          <a:xfrm>
            <a:off x="6182006" y="4339599"/>
            <a:ext cx="692521" cy="678942"/>
          </a:xfrm>
          <a:prstGeom prst="rect">
            <a:avLst/>
          </a:prstGeom>
        </p:spPr>
      </p:pic>
      <p:pic>
        <p:nvPicPr>
          <p:cNvPr id="19" name="Bilde 18"/>
          <p:cNvPicPr>
            <a:picLocks noChangeAspect="1"/>
          </p:cNvPicPr>
          <p:nvPr/>
        </p:nvPicPr>
        <p:blipFill>
          <a:blip r:embed="rId9"/>
          <a:stretch>
            <a:fillRect/>
          </a:stretch>
        </p:blipFill>
        <p:spPr>
          <a:xfrm>
            <a:off x="4538385" y="4412751"/>
            <a:ext cx="659638" cy="605790"/>
          </a:xfrm>
          <a:prstGeom prst="rect">
            <a:avLst/>
          </a:prstGeom>
        </p:spPr>
      </p:pic>
      <p:pic>
        <p:nvPicPr>
          <p:cNvPr id="20" name="Bilde 19"/>
          <p:cNvPicPr>
            <a:picLocks noChangeAspect="1"/>
          </p:cNvPicPr>
          <p:nvPr/>
        </p:nvPicPr>
        <p:blipFill>
          <a:blip r:embed="rId10"/>
          <a:stretch>
            <a:fillRect/>
          </a:stretch>
        </p:blipFill>
        <p:spPr>
          <a:xfrm>
            <a:off x="2856993" y="4371484"/>
            <a:ext cx="608583" cy="643359"/>
          </a:xfrm>
          <a:prstGeom prst="rect">
            <a:avLst/>
          </a:prstGeom>
        </p:spPr>
      </p:pic>
      <p:pic>
        <p:nvPicPr>
          <p:cNvPr id="30" name="Bilde 29"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5" name="Bilde 34"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6" name="Bilde 35"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sp>
        <p:nvSpPr>
          <p:cNvPr id="16" name="Ellipse 15"/>
          <p:cNvSpPr/>
          <p:nvPr/>
        </p:nvSpPr>
        <p:spPr>
          <a:xfrm>
            <a:off x="1813902" y="2122790"/>
            <a:ext cx="6439112" cy="402451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345349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smtClean="0">
                <a:solidFill>
                  <a:srgbClr val="000000"/>
                </a:solidFill>
              </a:rPr>
              <a:t>Nettbutikk</a:t>
            </a:r>
            <a:endParaRPr lang="nn-NO" sz="1600" dirty="0">
              <a:solidFill>
                <a:srgbClr val="000000"/>
              </a:solidFill>
            </a:endParaRPr>
          </a:p>
        </p:txBody>
      </p:sp>
      <p:sp>
        <p:nvSpPr>
          <p:cNvPr id="16" name="Tittel 15"/>
          <p:cNvSpPr>
            <a:spLocks noGrp="1"/>
          </p:cNvSpPr>
          <p:nvPr>
            <p:ph type="title"/>
          </p:nvPr>
        </p:nvSpPr>
        <p:spPr/>
        <p:txBody>
          <a:bodyPr/>
          <a:lstStyle/>
          <a:p>
            <a:r>
              <a:rPr lang="nb-NO" dirty="0"/>
              <a:t>Hva er en nettbutikk?</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9</a:t>
            </a:fld>
            <a:endParaRPr lang="nn-NO"/>
          </a:p>
        </p:txBody>
      </p:sp>
      <p:sp>
        <p:nvSpPr>
          <p:cNvPr id="15" name="TekstSylinder 14"/>
          <p:cNvSpPr txBox="1"/>
          <p:nvPr/>
        </p:nvSpPr>
        <p:spPr>
          <a:xfrm>
            <a:off x="7982712" y="2794846"/>
            <a:ext cx="1725593" cy="2962425"/>
          </a:xfrm>
          <a:prstGeom prst="rect">
            <a:avLst/>
          </a:prstGeom>
          <a:solidFill>
            <a:schemeClr val="bg2"/>
          </a:solidFill>
          <a:ln>
            <a:solidFill>
              <a:schemeClr val="tx1"/>
            </a:solidFill>
          </a:ln>
        </p:spPr>
        <p:txBody>
          <a:bodyPr wrap="square" rtlCol="0">
            <a:spAutoFit/>
          </a:bodyPr>
          <a:lstStyle/>
          <a:p>
            <a:r>
              <a:rPr lang="nb-NO" dirty="0" smtClean="0"/>
              <a:t>VARER</a:t>
            </a:r>
          </a:p>
          <a:p>
            <a:r>
              <a:rPr lang="nb-NO" dirty="0" smtClean="0"/>
              <a:t>_________</a:t>
            </a:r>
          </a:p>
          <a:p>
            <a:r>
              <a:rPr lang="nb-NO" dirty="0" smtClean="0"/>
              <a:t>_________</a:t>
            </a:r>
          </a:p>
          <a:p>
            <a:r>
              <a:rPr lang="nb-NO" dirty="0" smtClean="0"/>
              <a:t>_________</a:t>
            </a:r>
          </a:p>
          <a:p>
            <a:r>
              <a:rPr lang="nb-NO" dirty="0" smtClean="0"/>
              <a:t>_______</a:t>
            </a:r>
          </a:p>
          <a:p>
            <a:r>
              <a:rPr lang="nb-NO" dirty="0" smtClean="0"/>
              <a:t>_________</a:t>
            </a:r>
          </a:p>
          <a:p>
            <a:r>
              <a:rPr lang="nb-NO" dirty="0" smtClean="0"/>
              <a:t>_____</a:t>
            </a:r>
          </a:p>
          <a:p>
            <a:r>
              <a:rPr lang="nb-NO" dirty="0" smtClean="0"/>
              <a:t>________</a:t>
            </a:r>
          </a:p>
          <a:p>
            <a:r>
              <a:rPr lang="nb-NO" dirty="0" smtClean="0"/>
              <a:t/>
            </a:r>
            <a:br>
              <a:rPr lang="nb-NO" dirty="0" smtClean="0"/>
            </a:br>
            <a:r>
              <a:rPr lang="nb-NO" dirty="0" smtClean="0"/>
              <a:t>TOTAL   </a:t>
            </a:r>
            <a:r>
              <a:rPr lang="nb-NO" dirty="0" err="1" smtClean="0"/>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906235"/>
            <a:ext cx="751742" cy="690554"/>
          </a:xfrm>
          <a:prstGeom prst="rect">
            <a:avLst/>
          </a:prstGeom>
        </p:spPr>
      </p:pic>
      <p:pic>
        <p:nvPicPr>
          <p:cNvPr id="6" name="Bilde 5"/>
          <p:cNvPicPr>
            <a:picLocks noChangeAspect="1"/>
          </p:cNvPicPr>
          <p:nvPr/>
        </p:nvPicPr>
        <p:blipFill>
          <a:blip r:embed="rId6"/>
          <a:stretch>
            <a:fillRect/>
          </a:stretch>
        </p:blipFill>
        <p:spPr>
          <a:xfrm>
            <a:off x="4479406" y="2909191"/>
            <a:ext cx="718617" cy="687598"/>
          </a:xfrm>
          <a:prstGeom prst="rect">
            <a:avLst/>
          </a:prstGeom>
        </p:spPr>
      </p:pic>
      <p:pic>
        <p:nvPicPr>
          <p:cNvPr id="17" name="Bilde 16"/>
          <p:cNvPicPr>
            <a:picLocks noChangeAspect="1"/>
          </p:cNvPicPr>
          <p:nvPr/>
        </p:nvPicPr>
        <p:blipFill>
          <a:blip r:embed="rId7"/>
          <a:stretch>
            <a:fillRect/>
          </a:stretch>
        </p:blipFill>
        <p:spPr>
          <a:xfrm>
            <a:off x="6182006" y="2890202"/>
            <a:ext cx="760652" cy="722619"/>
          </a:xfrm>
          <a:prstGeom prst="rect">
            <a:avLst/>
          </a:prstGeom>
        </p:spPr>
      </p:pic>
      <p:pic>
        <p:nvPicPr>
          <p:cNvPr id="18" name="Bilde 17"/>
          <p:cNvPicPr>
            <a:picLocks noChangeAspect="1"/>
          </p:cNvPicPr>
          <p:nvPr/>
        </p:nvPicPr>
        <p:blipFill>
          <a:blip r:embed="rId8"/>
          <a:stretch>
            <a:fillRect/>
          </a:stretch>
        </p:blipFill>
        <p:spPr>
          <a:xfrm>
            <a:off x="6182006" y="4339599"/>
            <a:ext cx="692521" cy="678942"/>
          </a:xfrm>
          <a:prstGeom prst="rect">
            <a:avLst/>
          </a:prstGeom>
        </p:spPr>
      </p:pic>
      <p:pic>
        <p:nvPicPr>
          <p:cNvPr id="19" name="Bilde 18"/>
          <p:cNvPicPr>
            <a:picLocks noChangeAspect="1"/>
          </p:cNvPicPr>
          <p:nvPr/>
        </p:nvPicPr>
        <p:blipFill>
          <a:blip r:embed="rId9"/>
          <a:stretch>
            <a:fillRect/>
          </a:stretch>
        </p:blipFill>
        <p:spPr>
          <a:xfrm>
            <a:off x="4538385" y="4412751"/>
            <a:ext cx="659638" cy="605790"/>
          </a:xfrm>
          <a:prstGeom prst="rect">
            <a:avLst/>
          </a:prstGeom>
        </p:spPr>
      </p:pic>
      <p:pic>
        <p:nvPicPr>
          <p:cNvPr id="20" name="Bilde 19"/>
          <p:cNvPicPr>
            <a:picLocks noChangeAspect="1"/>
          </p:cNvPicPr>
          <p:nvPr/>
        </p:nvPicPr>
        <p:blipFill>
          <a:blip r:embed="rId10"/>
          <a:stretch>
            <a:fillRect/>
          </a:stretch>
        </p:blipFill>
        <p:spPr>
          <a:xfrm>
            <a:off x="2856993" y="4371484"/>
            <a:ext cx="608583" cy="643359"/>
          </a:xfrm>
          <a:prstGeom prst="rect">
            <a:avLst/>
          </a:prstGeom>
        </p:spPr>
      </p:pic>
      <p:pic>
        <p:nvPicPr>
          <p:cNvPr id="30" name="Bilde 29"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sp>
        <p:nvSpPr>
          <p:cNvPr id="21" name="Ellipse 20"/>
          <p:cNvSpPr/>
          <p:nvPr/>
        </p:nvSpPr>
        <p:spPr>
          <a:xfrm>
            <a:off x="7545224" y="1884324"/>
            <a:ext cx="2999490" cy="420615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5" name="Bilde 34"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6" name="Bilde 35"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spTree>
    <p:extLst>
      <p:ext uri="{BB962C8B-B14F-4D97-AF65-F5344CB8AC3E}">
        <p14:creationId xmlns:p14="http://schemas.microsoft.com/office/powerpoint/2010/main" val="2056940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66922755D75343AA6FC2D19ACCF025" ma:contentTypeVersion="16" ma:contentTypeDescription="Create a new document." ma:contentTypeScope="" ma:versionID="4e7c78d6704d76da007828982f462f8a">
  <xsd:schema xmlns:xsd="http://www.w3.org/2001/XMLSchema" xmlns:xs="http://www.w3.org/2001/XMLSchema" xmlns:p="http://schemas.microsoft.com/office/2006/metadata/properties" xmlns:ns2="2f7cfdae-b7db-49af-a969-37a801cfc466" xmlns:ns3="8ce05ccd-f718-4116-8745-425bc5dd2d25" targetNamespace="http://schemas.microsoft.com/office/2006/metadata/properties" ma:root="true" ma:fieldsID="395ac007c5a343eee9314ca280217d45" ns2:_="" ns3:_="">
    <xsd:import namespace="2f7cfdae-b7db-49af-a969-37a801cfc466"/>
    <xsd:import namespace="8ce05ccd-f718-4116-8745-425bc5dd2d2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7cfdae-b7db-49af-a969-37a801cfc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5a638eb-336d-4a77-9d4b-1a2ff899230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e05ccd-f718-4116-8745-425bc5dd2d2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d37f2f9-4258-4d96-a1e8-e64302668963}" ma:internalName="TaxCatchAll" ma:showField="CatchAllData" ma:web="8ce05ccd-f718-4116-8745-425bc5dd2d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f7cfdae-b7db-49af-a969-37a801cfc466">
      <Terms xmlns="http://schemas.microsoft.com/office/infopath/2007/PartnerControls"/>
    </lcf76f155ced4ddcb4097134ff3c332f>
    <TaxCatchAll xmlns="8ce05ccd-f718-4116-8745-425bc5dd2d25" xsi:nil="true"/>
  </documentManagement>
</p:properties>
</file>

<file path=customXml/itemProps1.xml><?xml version="1.0" encoding="utf-8"?>
<ds:datastoreItem xmlns:ds="http://schemas.openxmlformats.org/officeDocument/2006/customXml" ds:itemID="{7B1CEB71-C4EA-4696-921D-5DB34ACCEA00}"/>
</file>

<file path=customXml/itemProps2.xml><?xml version="1.0" encoding="utf-8"?>
<ds:datastoreItem xmlns:ds="http://schemas.openxmlformats.org/officeDocument/2006/customXml" ds:itemID="{BBBAD7BD-ABF3-4FD8-9C33-8C3B5ABFE69D}"/>
</file>

<file path=customXml/itemProps3.xml><?xml version="1.0" encoding="utf-8"?>
<ds:datastoreItem xmlns:ds="http://schemas.openxmlformats.org/officeDocument/2006/customXml" ds:itemID="{5A49BBE9-F796-4B37-B1CE-821099EA801A}"/>
</file>

<file path=docProps/app.xml><?xml version="1.0" encoding="utf-8"?>
<Properties xmlns="http://schemas.openxmlformats.org/officeDocument/2006/extended-properties" xmlns:vt="http://schemas.openxmlformats.org/officeDocument/2006/docPropsVTypes">
  <TotalTime>2352</TotalTime>
  <Words>2106</Words>
  <Application>Microsoft Office PowerPoint</Application>
  <PresentationFormat>Widescreen</PresentationFormat>
  <Paragraphs>367</Paragraphs>
  <Slides>50</Slides>
  <Notes>50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50</vt:i4>
      </vt:variant>
    </vt:vector>
  </HeadingPairs>
  <TitlesOfParts>
    <vt:vector size="54" baseType="lpstr">
      <vt:lpstr>Arial</vt:lpstr>
      <vt:lpstr>Calibri</vt:lpstr>
      <vt:lpstr>Calibri Light</vt:lpstr>
      <vt:lpstr>Office-tema</vt:lpstr>
      <vt:lpstr>Trygg netthandel</vt:lpstr>
      <vt:lpstr>Del 1</vt:lpstr>
      <vt:lpstr>Hva er en nettbutikk?</vt:lpstr>
      <vt:lpstr>Hva er en nettbutikk?</vt:lpstr>
      <vt:lpstr>Hva er en nettbutikk?</vt:lpstr>
      <vt:lpstr>Hva er en nettbutikk?</vt:lpstr>
      <vt:lpstr>Hva er en nettbutikk?</vt:lpstr>
      <vt:lpstr>Hva er en nettbutikk?</vt:lpstr>
      <vt:lpstr>Hva er en nettbutikk?</vt:lpstr>
      <vt:lpstr>Hva er en nettbutikk?</vt:lpstr>
      <vt:lpstr>Hva er en nettbutikk?</vt:lpstr>
      <vt:lpstr>Hva er en nettbutikk?</vt:lpstr>
      <vt:lpstr>Hva er en nettbutikk?</vt:lpstr>
      <vt:lpstr>Hva er en nettbutikk?</vt:lpstr>
      <vt:lpstr>Hva er en nettbutikk?</vt:lpstr>
      <vt:lpstr>Hva er en nettbutikk?</vt:lpstr>
      <vt:lpstr>Hva er en nettbutikk?</vt:lpstr>
      <vt:lpstr>Hva er en nettbutikk?</vt:lpstr>
      <vt:lpstr>Hva er en nettbutikk?</vt:lpstr>
      <vt:lpstr>Hva er en nettbutikk?</vt:lpstr>
      <vt:lpstr>Del 2</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3</vt:lpstr>
      <vt:lpstr>Hvordan unngå svindel?</vt:lpstr>
      <vt:lpstr>Hvordan unngå svindel?</vt:lpstr>
      <vt:lpstr>Hvordan unngå svindel?</vt:lpstr>
      <vt:lpstr>PowerPoint-presentasjon</vt:lpstr>
      <vt:lpstr>Hvordan unngå svindel?</vt:lpstr>
      <vt:lpstr>Ferdig!</vt:lpstr>
    </vt:vector>
  </TitlesOfParts>
  <Company>STATEN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Ida Aspeslåen Erikstad</cp:lastModifiedBy>
  <cp:revision>188</cp:revision>
  <dcterms:created xsi:type="dcterms:W3CDTF">2015-11-30T12:29:45Z</dcterms:created>
  <dcterms:modified xsi:type="dcterms:W3CDTF">2016-04-04T13:58:23Z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0x010100EA66922755D75343AA6FC2D19ACCF025</vt:lpwstr>
  </property>
</Properties>
</file>