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4"/>
  </p:notesMasterIdLst>
  <p:handoutMasterIdLst>
    <p:handoutMasterId r:id="rId85"/>
  </p:handoutMasterIdLst>
  <p:sldIdLst>
    <p:sldId id="276" r:id="rId5"/>
    <p:sldId id="287" r:id="rId6"/>
    <p:sldId id="290"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5" r:id="rId25"/>
    <p:sldId id="381" r:id="rId26"/>
    <p:sldId id="326" r:id="rId27"/>
    <p:sldId id="327" r:id="rId28"/>
    <p:sldId id="382" r:id="rId29"/>
    <p:sldId id="328" r:id="rId30"/>
    <p:sldId id="329" r:id="rId31"/>
    <p:sldId id="330" r:id="rId32"/>
    <p:sldId id="332" r:id="rId33"/>
    <p:sldId id="335" r:id="rId34"/>
    <p:sldId id="336" r:id="rId35"/>
    <p:sldId id="337" r:id="rId36"/>
    <p:sldId id="346" r:id="rId37"/>
    <p:sldId id="338" r:id="rId38"/>
    <p:sldId id="339" r:id="rId39"/>
    <p:sldId id="293" r:id="rId40"/>
    <p:sldId id="295" r:id="rId41"/>
    <p:sldId id="340" r:id="rId42"/>
    <p:sldId id="341" r:id="rId43"/>
    <p:sldId id="342" r:id="rId44"/>
    <p:sldId id="343" r:id="rId45"/>
    <p:sldId id="344" r:id="rId46"/>
    <p:sldId id="296" r:id="rId47"/>
    <p:sldId id="301" r:id="rId48"/>
    <p:sldId id="345" r:id="rId49"/>
    <p:sldId id="347" r:id="rId50"/>
    <p:sldId id="350" r:id="rId51"/>
    <p:sldId id="351" r:id="rId52"/>
    <p:sldId id="353" r:id="rId53"/>
    <p:sldId id="354" r:id="rId54"/>
    <p:sldId id="355" r:id="rId55"/>
    <p:sldId id="356" r:id="rId56"/>
    <p:sldId id="357" r:id="rId57"/>
    <p:sldId id="358" r:id="rId58"/>
    <p:sldId id="359" r:id="rId59"/>
    <p:sldId id="360" r:id="rId60"/>
    <p:sldId id="361" r:id="rId61"/>
    <p:sldId id="302" r:id="rId62"/>
    <p:sldId id="303" r:id="rId63"/>
    <p:sldId id="362" r:id="rId64"/>
    <p:sldId id="363" r:id="rId65"/>
    <p:sldId id="364" r:id="rId66"/>
    <p:sldId id="365" r:id="rId67"/>
    <p:sldId id="368" r:id="rId68"/>
    <p:sldId id="366" r:id="rId69"/>
    <p:sldId id="367" r:id="rId70"/>
    <p:sldId id="369" r:id="rId71"/>
    <p:sldId id="370" r:id="rId72"/>
    <p:sldId id="371" r:id="rId73"/>
    <p:sldId id="372" r:id="rId74"/>
    <p:sldId id="373" r:id="rId75"/>
    <p:sldId id="374" r:id="rId76"/>
    <p:sldId id="376" r:id="rId77"/>
    <p:sldId id="375" r:id="rId78"/>
    <p:sldId id="377" r:id="rId79"/>
    <p:sldId id="378" r:id="rId80"/>
    <p:sldId id="379" r:id="rId81"/>
    <p:sldId id="380" r:id="rId82"/>
    <p:sldId id="305" r:id="rId8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5386" autoAdjust="0"/>
  </p:normalViewPr>
  <p:slideViewPr>
    <p:cSldViewPr snapToGrid="0">
      <p:cViewPr varScale="1">
        <p:scale>
          <a:sx n="98" d="100"/>
          <a:sy n="98" d="100"/>
        </p:scale>
        <p:origin x="107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die Pedersen" userId="eee76c53-a7c6-4321-8a16-ac0d319d0a31" providerId="ADAL" clId="{E7635E96-14F7-40AF-9D64-DCA77B8D87D0}"/>
    <pc:docChg chg="modSld">
      <pc:chgData name="Eddie Pedersen" userId="eee76c53-a7c6-4321-8a16-ac0d319d0a31" providerId="ADAL" clId="{E7635E96-14F7-40AF-9D64-DCA77B8D87D0}" dt="2020-02-10T12:31:31.136" v="15" actId="14100"/>
      <pc:docMkLst>
        <pc:docMk/>
      </pc:docMkLst>
      <pc:sldChg chg="modNotesTx">
        <pc:chgData name="Eddie Pedersen" userId="eee76c53-a7c6-4321-8a16-ac0d319d0a31" providerId="ADAL" clId="{E7635E96-14F7-40AF-9D64-DCA77B8D87D0}" dt="2020-02-10T12:31:11.311" v="0" actId="6549"/>
        <pc:sldMkLst>
          <pc:docMk/>
          <pc:sldMk cId="1286204164" sldId="290"/>
        </pc:sldMkLst>
      </pc:sldChg>
      <pc:sldChg chg="modSp modNotesTx">
        <pc:chgData name="Eddie Pedersen" userId="eee76c53-a7c6-4321-8a16-ac0d319d0a31" providerId="ADAL" clId="{E7635E96-14F7-40AF-9D64-DCA77B8D87D0}" dt="2020-02-10T12:31:31.136" v="15" actId="14100"/>
        <pc:sldMkLst>
          <pc:docMk/>
          <pc:sldMk cId="3435316557" sldId="307"/>
        </pc:sldMkLst>
        <pc:spChg chg="mod">
          <ac:chgData name="Eddie Pedersen" userId="eee76c53-a7c6-4321-8a16-ac0d319d0a31" providerId="ADAL" clId="{E7635E96-14F7-40AF-9D64-DCA77B8D87D0}" dt="2020-02-10T12:31:31.136" v="15" actId="14100"/>
          <ac:spMkLst>
            <pc:docMk/>
            <pc:sldMk cId="3435316557" sldId="307"/>
            <ac:spMk id="6"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E591F1-365D-9A44-BAB0-9478600B76DC}" type="datetimeFigureOut">
              <a:t>10.02.2020</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96447-93CD-D248-8463-E4F159614110}" type="slidenum">
              <a:t>‹#›</a:t>
            </a:fld>
            <a:endParaRPr lang="nb-NO"/>
          </a:p>
        </p:txBody>
      </p:sp>
    </p:spTree>
    <p:extLst>
      <p:ext uri="{BB962C8B-B14F-4D97-AF65-F5344CB8AC3E}">
        <p14:creationId xmlns:p14="http://schemas.microsoft.com/office/powerpoint/2010/main" val="259310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B15F3-F8D5-4A64-AADD-6C8711A9C4A2}" type="datetimeFigureOut">
              <a:rPr lang="nb-NO" smtClean="0"/>
              <a:t>10.02.2020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54B7B-5006-4AAE-B324-0D18C385F145}" type="slidenum">
              <a:rPr lang="nb-NO" smtClean="0"/>
              <a:t>‹#›</a:t>
            </a:fld>
            <a:endParaRPr lang="nb-NO"/>
          </a:p>
        </p:txBody>
      </p:sp>
    </p:spTree>
    <p:extLst>
      <p:ext uri="{BB962C8B-B14F-4D97-AF65-F5344CB8AC3E}">
        <p14:creationId xmlns:p14="http://schemas.microsoft.com/office/powerpoint/2010/main" val="4272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b="1" kern="1200" dirty="0">
                <a:solidFill>
                  <a:schemeClr val="tx1"/>
                </a:solidFill>
                <a:effectLst/>
                <a:latin typeface="+mn-lt"/>
                <a:ea typeface="+mn-ea"/>
                <a:cs typeface="+mn-cs"/>
              </a:rPr>
              <a:t>Dán kurssas besset oasseváldit oahppat Outlooka atnit.               </a:t>
            </a:r>
            <a:endParaRPr lang="nb-NO" sz="1200" kern="1200" dirty="0">
              <a:solidFill>
                <a:schemeClr val="tx1"/>
              </a:solidFill>
              <a:effectLst/>
              <a:latin typeface="+mn-lt"/>
              <a:ea typeface="+mn-ea"/>
              <a:cs typeface="+mn-cs"/>
            </a:endParaRPr>
          </a:p>
          <a:p>
            <a:br>
              <a:rPr lang="se-NO" sz="1200" b="1" kern="1200" dirty="0">
                <a:solidFill>
                  <a:schemeClr val="tx1"/>
                </a:solidFill>
                <a:effectLst/>
                <a:latin typeface="+mn-lt"/>
                <a:ea typeface="+mn-ea"/>
                <a:cs typeface="+mn-cs"/>
              </a:rPr>
            </a:br>
            <a:r>
              <a:rPr lang="se-NO" sz="1200" b="1" kern="1200" dirty="0">
                <a:solidFill>
                  <a:schemeClr val="tx1"/>
                </a:solidFill>
                <a:effectLst/>
                <a:latin typeface="+mn-lt"/>
                <a:ea typeface="+mn-ea"/>
                <a:cs typeface="+mn-cs"/>
              </a:rPr>
              <a:t>Máŋggat e-poastabálvalusat ođastit iežaset bálvalusaid duollet dalle. Danne soaitá leat nu ahte dán ovdanbuktimis lea earálágan hápmi dalle go čilgejuvvo movt galgá ráhkadit konto, movt sisalogget galgá ja muđui soitet maid eará funkšuvnnat leat earáláganat. Geahččal mat ieš vuos ráhkadit geavahankonto ja geahččal sáddet ja maid váldit vuostá e-poastta Outlookain ovdal go doalat kurssa.  Jus juoga orru rievdan, de fertet ođasmahttit presentašuvnnaid vai kursaoassálastiide šaddá álkibun čuovvut mielde. </a:t>
            </a:r>
            <a:endParaRPr lang="nb-NO" sz="1200" kern="1200" dirty="0">
              <a:solidFill>
                <a:schemeClr val="tx1"/>
              </a:solidFill>
              <a:effectLst/>
              <a:latin typeface="+mn-lt"/>
              <a:ea typeface="+mn-ea"/>
              <a:cs typeface="+mn-cs"/>
            </a:endParaRPr>
          </a:p>
          <a:p>
            <a:br>
              <a:rPr lang="se-NO" sz="1200" b="1" kern="1200" dirty="0">
                <a:solidFill>
                  <a:schemeClr val="tx1"/>
                </a:solidFill>
                <a:effectLst/>
                <a:latin typeface="+mn-lt"/>
                <a:ea typeface="+mn-ea"/>
                <a:cs typeface="+mn-cs"/>
              </a:rPr>
            </a:br>
            <a:r>
              <a:rPr lang="se-NO" sz="1200" b="1" kern="1200" dirty="0">
                <a:solidFill>
                  <a:schemeClr val="tx1"/>
                </a:solidFill>
                <a:effectLst/>
                <a:latin typeface="+mn-lt"/>
                <a:ea typeface="+mn-ea"/>
                <a:cs typeface="+mn-cs"/>
              </a:rPr>
              <a:t>Geahčat oahppomihtuid ovttas kursaoassálastiiguin ovdal go álggahat oahpahusa. Dalle šaddá álkit jurdagiid čohkket ja muitit daid dieđuid mat leat dehálaččat.</a:t>
            </a:r>
            <a:endParaRPr lang="nb-NO" sz="1400"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a:t>
            </a:fld>
            <a:endParaRPr lang="nb-NO"/>
          </a:p>
        </p:txBody>
      </p:sp>
    </p:spTree>
    <p:extLst>
      <p:ext uri="{BB962C8B-B14F-4D97-AF65-F5344CB8AC3E}">
        <p14:creationId xmlns:p14="http://schemas.microsoft.com/office/powerpoint/2010/main" val="55029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Boahtte giettis mii galgat ráhkadit geavaheaddjenamma. Geavaheaddjenamma lea dat mii sirre du e-poastačujuhusa buot eará e-poastačujuhusain. Geavaheaddjenamma sáhttá leat juste dakkár go don hálidat, muhto lea buorre goansta jus dus lea dakkár geavaheaddjenamma mii muittuha du iežat dábálaš nama. Nu šaddá álkibun sihke dutnje ja earáide muitit du geavaheaddjenama ja e-poastačujuhusa.</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Geavaheaddjinamas ii sáhte leat gaska bustávaid gaskkas, eaige das sáhte leat čuvvovaš bustáva "æ", "ø" ja "å". Jus hálidat dakkár geavaheaddjenama mas lea du ovdanamma ja goargu, de fertet bidjat eret dieid bustávaid ja baicca čállit “aa” dahje “o”, ja dan ovdii ahte bidjat gaskka ovdanama ja goarggu gaskii, de lea dábálaš bidjat čuoggá.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11</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b="1" kern="1200" dirty="0">
                <a:solidFill>
                  <a:schemeClr val="tx1"/>
                </a:solidFill>
                <a:effectLst/>
                <a:latin typeface="+mn-lt"/>
                <a:ea typeface="+mn-ea"/>
                <a:cs typeface="+mn-cs"/>
              </a:rPr>
              <a:t>Bivdde buohkaid geahččalit čállit šerbmii dan geavaheaddjenama maid sii hálidit atnit.</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Go leat čállán geavaheaddjenama, de galggat deaddelit “enter” dahje “boahttevaš” boalu boallobeavddis. Dalle dat bálvalusbáiki iská lea go dat namma juo anus, vai sáhtát go beare atnit dan nama nu movt dat lea čállojuvvon.</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12</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Jus muhtin lea juo atnime dan geavaheaddjenama maid don leat čállán, de dat diehtu ihtá šerbmii rukses bustávaiguin čállojuvvon geavaheaddji gietti vuollái.</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13</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Jus lea juo muhtin gii lea atnime dan nama alcces geavaheaddjenamman, de fertet don veahá rievdadit dan. Muhtinat lávejit de bidjat dohko ovtta bustáva dahje muhtin logu nama lohppii. Geahččalatta dassážii go gávnnat dakkár nama maid ii leat oktage atnime.</a:t>
            </a:r>
            <a:endParaRPr lang="nb-NO" sz="1200" kern="1200" dirty="0">
              <a:solidFill>
                <a:schemeClr val="tx1"/>
              </a:solidFill>
              <a:effectLst/>
              <a:latin typeface="+mn-lt"/>
              <a:ea typeface="+mn-ea"/>
              <a:cs typeface="+mn-cs"/>
            </a:endParaRPr>
          </a:p>
          <a:p>
            <a:r>
              <a:rPr lang="se-NO" sz="1200" b="1" kern="1200" dirty="0">
                <a:solidFill>
                  <a:schemeClr val="tx1"/>
                </a:solidFill>
                <a:effectLst/>
                <a:latin typeface="+mn-lt"/>
                <a:ea typeface="+mn-ea"/>
                <a:cs typeface="+mn-cs"/>
              </a:rPr>
              <a:t> </a:t>
            </a:r>
            <a:br>
              <a:rPr lang="se-NO" sz="1200" b="1" kern="1200" dirty="0">
                <a:solidFill>
                  <a:schemeClr val="tx1"/>
                </a:solidFill>
                <a:effectLst/>
                <a:latin typeface="+mn-lt"/>
                <a:ea typeface="+mn-ea"/>
                <a:cs typeface="+mn-cs"/>
              </a:rPr>
            </a:br>
            <a:r>
              <a:rPr lang="se-NO" sz="1200" b="1" kern="1200" dirty="0">
                <a:solidFill>
                  <a:schemeClr val="tx1"/>
                </a:solidFill>
                <a:effectLst/>
                <a:latin typeface="+mn-lt"/>
                <a:ea typeface="+mn-ea"/>
                <a:cs typeface="+mn-cs"/>
              </a:rPr>
              <a:t>Ale mana ovddosguvlui ovdal go buohkat leat gávdnan geavaheaddjenama mii ii leat vuos earáin anus. Bija áiggi dasa ahte veahkehit sin geat vigget gávdnat alcceseaset buori geavaheaddjenama. </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Dál go buohkain lea geavaheaddjenamma, de soaitá leat buorre goansta juogasadjái čállit dan geavaheaddjenama, vai dat ii vajálduva.</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14</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Coahkkal dahje deaddel boahtte gietti vai beasat ráhkadit sisabeassansáni dahje dovdodajaldaga.</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15</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Dovdodajaldagas fertejit leat unnimusat 8 mearkka. Dovdodajaldagas fertejit maid unnimusat guokte iešguđetlágan šlájat mearkka. Dan galgá dutnje alccet leat álki muitit, ja váttis earáide árvidit. </a:t>
            </a:r>
            <a:endParaRPr lang="nb-NO" sz="1200" kern="1200" dirty="0">
              <a:solidFill>
                <a:schemeClr val="tx1"/>
              </a:solidFill>
              <a:effectLst/>
              <a:latin typeface="+mn-lt"/>
              <a:ea typeface="+mn-ea"/>
              <a:cs typeface="+mn-cs"/>
            </a:endParaRPr>
          </a:p>
          <a:p>
            <a:pPr lvl="0"/>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Dovdodajaldaga sáhttá maŋŋel rievdadastit, ja lea maid vejolaš oažžut alcces sáddejuvvot ođđa dovdodajaldaga jus dan ribaha vajálduhttit. Muhto buot buoremus ja jođaneamos lea jus ráhkada dakkár dovdodajaldaga olmmoš sihkkarit muitá.  </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Dovdodajaldat lea priváhta, juste dego báŋkokoartta koda.</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Čále dan dovdodajaldaga maid hálidat atnit. Go dan čálát, de dalle eai iđe dat mearkkat dahje bustávat šerbmii. Dalle ihtá baicca čáhppes čuokkis juohke mearkka nammii maid don čálánt.  Ja dat lea danne vai ii oktage eará galgga beassat oaidnit makkár dovdodajaldaga don čálát.</a:t>
            </a:r>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Go leat geargan, de galggat deaddelit “enter” dahje “boahtte” boallobeavddis.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16</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Jus du dovdodajaldat ii leat doarvái guhkki dahje jus das eai leat doarvái iešguđetgelágan mearkkat, de ihtá dát diehtu. Dalle fertet fas oktii geahččalit.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17</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Muitte čuovvut dáid njuolggadusaid.</a:t>
            </a:r>
            <a:br>
              <a:rPr lang="nb-NO" sz="1200" b="1" kern="1200" dirty="0">
                <a:solidFill>
                  <a:schemeClr val="tx1"/>
                </a:solidFill>
                <a:effectLst/>
                <a:latin typeface="+mn-lt"/>
                <a:ea typeface="+mn-ea"/>
                <a:cs typeface="+mn-cs"/>
              </a:rPr>
            </a:br>
            <a:br>
              <a:rPr lang="nb-NO" sz="1200" b="1" kern="1200" dirty="0">
                <a:solidFill>
                  <a:schemeClr val="tx1"/>
                </a:solidFill>
                <a:effectLst/>
                <a:latin typeface="+mn-lt"/>
                <a:ea typeface="+mn-ea"/>
                <a:cs typeface="+mn-cs"/>
              </a:rPr>
            </a:br>
            <a:r>
              <a:rPr lang="se-NO" sz="1200" b="1" kern="1200" dirty="0">
                <a:solidFill>
                  <a:schemeClr val="tx1"/>
                </a:solidFill>
                <a:effectLst/>
                <a:latin typeface="+mn-lt"/>
                <a:ea typeface="+mn-ea"/>
                <a:cs typeface="+mn-cs"/>
              </a:rPr>
              <a:t>Ale mana viidáseappot ovdal go buohkat leat čállán sisa dohkkehuvvon dovdodajaldaga. </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18</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Boahtte gieddái galggat fas ođđasis čállit iežat dovdodajaldaga. Nie dat bálvalusráhkkanus geahččá bearrái dan ahte it leat boastut deaddelastán.</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19</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RÁHKADIT E-POASTAČUJUHUSA</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a:t>
            </a:fld>
            <a:endParaRPr lang="nb-NO"/>
          </a:p>
        </p:txBody>
      </p:sp>
    </p:spTree>
    <p:extLst>
      <p:ext uri="{BB962C8B-B14F-4D97-AF65-F5344CB8AC3E}">
        <p14:creationId xmlns:p14="http://schemas.microsoft.com/office/powerpoint/2010/main" val="1860669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Jus dat dovdodajaldat ii leat doarvái guhkki dahje jus das eai leat doarvái iešguđetge šlájat mearkkat, de ihtá dát diehtu. Dalle ferte fas geahččalit.  </a:t>
            </a:r>
            <a:endParaRPr lang="nb-NO" sz="1200" kern="1200" dirty="0">
              <a:solidFill>
                <a:schemeClr val="tx1"/>
              </a:solidFill>
              <a:effectLst/>
              <a:latin typeface="+mn-lt"/>
              <a:ea typeface="+mn-ea"/>
              <a:cs typeface="+mn-cs"/>
            </a:endParaRPr>
          </a:p>
          <a:p>
            <a:br>
              <a:rPr lang="nb-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Jus ain boahtá diehtu das ahte dovdodajaldagat eai heive oktii, de dáiddát boastut čállán vuosttaš dovdodajaldatgieddái. Dalle fertet mannat ruovttoluotta ja čállit dan dovdodajaldaga dasa ja fas geahččalit. </a:t>
            </a:r>
            <a:endParaRPr lang="nb-NO" sz="1200" kern="1200" dirty="0">
              <a:solidFill>
                <a:schemeClr val="tx1"/>
              </a:solidFill>
              <a:effectLst/>
              <a:latin typeface="+mn-lt"/>
              <a:ea typeface="+mn-ea"/>
              <a:cs typeface="+mn-cs"/>
            </a:endParaRPr>
          </a:p>
          <a:p>
            <a:br>
              <a:rPr lang="se-NO" sz="1200" b="1" kern="1200" dirty="0">
                <a:solidFill>
                  <a:schemeClr val="tx1"/>
                </a:solidFill>
                <a:effectLst/>
                <a:latin typeface="+mn-lt"/>
                <a:ea typeface="+mn-ea"/>
                <a:cs typeface="+mn-cs"/>
              </a:rPr>
            </a:br>
            <a:r>
              <a:rPr lang="se-NO" sz="1200" b="1" kern="1200" dirty="0">
                <a:solidFill>
                  <a:schemeClr val="tx1"/>
                </a:solidFill>
                <a:effectLst/>
                <a:latin typeface="+mn-lt"/>
                <a:ea typeface="+mn-ea"/>
                <a:cs typeface="+mn-cs"/>
              </a:rPr>
              <a:t>Veahkehastte sin geain leat váttisvuođat ráhkadit dahje duođaštit iežaset dovdodajaldaga, ovdal go joatkkát kurssain. </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20</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Dál galggat čállit guđe riikkas don orut. Ja dalle galggat coahkkalit dan njuola mii lea gietti olgešbeale ravddas. Dalle ihtá oidnosii rullagardiidna. Go galggat gávdnat Norgga, de fertet atnit sahpanseavana ja dainna dollet “heaisa” mii lea olgešbealde dan listtus ja de galggat geassit dan vulosguvlui dassážii go gávnnat Norgga. Sii geat atnet neahttafiellu galget bidjat suorpma listtu ala ja sirdit dan bajásguvlui dassážii go Norga ihtá. Cuige dahje coahkkal Norgga ala go áiggut válljet dan. Jus boastut válljejit, geahččal fas. Dalle deaddelat njuola mii lea olgešbealde dan giettis.</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21</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Boahtte gieddái mii galgat čállit makkár beaivvi leat riegádan. Ane fas dan gardiinna.</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22</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Boahtte gieddái galggat čállit guđe mánus leat riegádan. Ane fas gardiinna.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23</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Ja de mii válljet dan gietti mas čužžot jagit. Ane gardiinna.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24</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Deaddel dan gietti mas boahtá ovdan sohkabealli ja vállje dan mii dutnje heive.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25</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Dál leat eatnasat mis ollen oalle guhkas vulos dan skovis. Go áigu geahččat daid gittiid mat vel gávdnojit, de sáhttet sii geat atnet dihtora, dohppet heaisa mii lea olgešbealde govas ja geassit vulosguvlui ja dainnalágiin manna viidáseappot. Sii geat atnet neahttafiellu galget gis suorpmain stivret šearpma ja sirdit suorpma bajásguvlui, vai besset eambbo oaidnit. </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26</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Oza dan gietti mas čuožžu “Telefunnummár”. Bálvalus lea juo ovdagihtii bidjan dohko Norgga riikkakoda (+47). Čále dása iežat telefunnummára. Dat galggašii leat mobilnummár</a:t>
            </a:r>
            <a:r>
              <a:rPr lang="nb-NO" sz="1200" kern="1200" dirty="0">
                <a:solidFill>
                  <a:schemeClr val="tx1"/>
                </a:solidFill>
                <a:effectLst/>
                <a:latin typeface="+mn-lt"/>
                <a:ea typeface="+mn-ea"/>
                <a:cs typeface="+mn-cs"/>
              </a:rPr>
              <a: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27</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Sis geain lea eará e-poastačujuhus juo ovdalaččas, sii sáhttet dan čállit boahtte gieddái. Ii ge dárbbaš ráhkadit geavaheaddjekonto, muhto dat soaitá leat gánnáhahtti jus geavvá nu ahte olmmoš vajálduhttá iežas dovdodajaldaga. Dalle sáhttá Outlook dutnje sáddet ođđa dovdodajaldaga dan nuppi e-poasta čujuhussii.</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28</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Veahá vuolleleappos dán siiddus oidnojit muhtin ártegis bustávat dahje gova mas leat muhtin logut. Dalle fertet duođaštit e-poastabálvalussii ahte don leat duohta olmmoš, it ge muhtin dihtorprográmma. Ja dalle fertet čállit daid bustávaid ja loguid maid oainnát, dohko dan boahtte gieddái. Deaddel dasto “enter” dahje “boahtte” boallobeavddis. Jus leat boastut čállán, de fertet fas ođđasis geahččalit.</a:t>
            </a:r>
            <a:endParaRPr lang="nb-NO" sz="1200" kern="1200" dirty="0">
              <a:solidFill>
                <a:schemeClr val="tx1"/>
              </a:solidFill>
              <a:effectLst/>
              <a:latin typeface="+mn-lt"/>
              <a:ea typeface="+mn-ea"/>
              <a:cs typeface="+mn-cs"/>
            </a:endParaRPr>
          </a:p>
          <a:p>
            <a:br>
              <a:rPr lang="se-NO" sz="1200" b="1" kern="1200" dirty="0">
                <a:solidFill>
                  <a:schemeClr val="tx1"/>
                </a:solidFill>
                <a:effectLst/>
                <a:latin typeface="+mn-lt"/>
                <a:ea typeface="+mn-ea"/>
                <a:cs typeface="+mn-cs"/>
              </a:rPr>
            </a:br>
            <a:r>
              <a:rPr lang="se-NO" sz="1200" b="1" kern="1200" dirty="0">
                <a:solidFill>
                  <a:schemeClr val="tx1"/>
                </a:solidFill>
                <a:effectLst/>
                <a:latin typeface="+mn-lt"/>
                <a:ea typeface="+mn-ea"/>
                <a:cs typeface="+mn-cs"/>
              </a:rPr>
              <a:t>Muhtiniid mielas sáhttá leat váttis lohkat daid mearkkaid mat oidnojit. Ane áiggi veahkehit sin dassážii go šaddá riekta ovdal go manat viidáseappot. </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29</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Go áigu sáddet ja vuostáváldit e-poastta, de olbmos ferte leat e-poastačujuhus. Ja de ferte ráhkadit alcces konto muhtin e-poastabálvalusas. Dat bargu soaitá leat veahá gáibideaddji, muhto lihkus ii dárbbaš dan dahkat eambbo go dan oktii. Geahččal čuovvut mielde, ale ge jurddahala oahppat bajiloaivvi juste dán oasi kurssas.</a:t>
            </a:r>
            <a:endParaRPr lang="nb-NO" sz="1200" kern="1200" dirty="0">
              <a:solidFill>
                <a:schemeClr val="tx1"/>
              </a:solidFill>
              <a:effectLst/>
              <a:latin typeface="+mn-lt"/>
              <a:ea typeface="+mn-ea"/>
              <a:cs typeface="+mn-cs"/>
            </a:endParaRPr>
          </a:p>
          <a:p>
            <a:pPr lvl="0"/>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E-poastabálvalusat leat máŋggat. Olbmos sáhttet leat máŋga e-poastačujuhusa iešguđet e-poastabálvalusaid luhtte.</a:t>
            </a:r>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Go áigu sáddet ja vuostáváldit e-poastta, de ferte vuos ráhkadit e-poastačujuhusa. </a:t>
            </a:r>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Go galggat ráhkadit e-poastačujuhusa, de galggat rahpat neahttalogana ja čállit dohko e-poastabálvalusa neahttačujuhusa.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3</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Buot vuolemusas dan skovis lea alit boallu. Deaddelastte dan boalu.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30</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D</a:t>
            </a:r>
            <a:r>
              <a:rPr lang="se-NO" sz="1200" kern="1200" dirty="0">
                <a:solidFill>
                  <a:schemeClr val="tx1"/>
                </a:solidFill>
                <a:effectLst/>
                <a:latin typeface="+mn-lt"/>
                <a:ea typeface="+mn-ea"/>
                <a:cs typeface="+mn-cs"/>
              </a:rPr>
              <a:t>ál oaččut dieđu mii lea ahte fertet dohkkehit eavttuid mat leat, go galgá beassat atnit geavaheaddjekonto, ja das leat maid persongáhttennjuolggadusat. Go áiggut dohkkehit dan, de deaddelat alit boalu.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31</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Lihkkusávaldagat! Dál lea dis buohkain geavaheaddjekonto ja e-poastačujuhus!      </a:t>
            </a:r>
            <a:endParaRPr lang="nb-NO" sz="1200" kern="1200" dirty="0">
              <a:solidFill>
                <a:schemeClr val="tx1"/>
              </a:solidFill>
              <a:effectLst/>
              <a:latin typeface="+mn-lt"/>
              <a:ea typeface="+mn-ea"/>
              <a:cs typeface="+mn-cs"/>
            </a:endParaRPr>
          </a:p>
          <a:p>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32</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kern="1200" dirty="0">
                <a:solidFill>
                  <a:schemeClr val="tx1"/>
                </a:solidFill>
                <a:effectLst/>
                <a:latin typeface="+mn-lt"/>
                <a:ea typeface="+mn-ea"/>
                <a:cs typeface="+mn-cs"/>
              </a:rPr>
              <a:t>E-</a:t>
            </a:r>
            <a:r>
              <a:rPr lang="nb-NO" sz="1200" kern="1200" dirty="0" err="1">
                <a:solidFill>
                  <a:schemeClr val="tx1"/>
                </a:solidFill>
                <a:effectLst/>
                <a:latin typeface="+mn-lt"/>
                <a:ea typeface="+mn-ea"/>
                <a:cs typeface="+mn-cs"/>
              </a:rPr>
              <a:t>po</a:t>
            </a:r>
            <a:r>
              <a:rPr lang="se-NO" sz="1200" kern="1200" dirty="0">
                <a:solidFill>
                  <a:schemeClr val="tx1"/>
                </a:solidFill>
                <a:effectLst/>
                <a:latin typeface="+mn-lt"/>
                <a:ea typeface="+mn-ea"/>
                <a:cs typeface="+mn-cs"/>
              </a:rPr>
              <a:t>a</a:t>
            </a:r>
            <a:r>
              <a:rPr lang="nb-NO" sz="1200" kern="1200" dirty="0">
                <a:solidFill>
                  <a:schemeClr val="tx1"/>
                </a:solidFill>
                <a:effectLst/>
                <a:latin typeface="+mn-lt"/>
                <a:ea typeface="+mn-ea"/>
                <a:cs typeface="+mn-cs"/>
              </a:rPr>
              <a:t>sta</a:t>
            </a:r>
            <a:r>
              <a:rPr lang="se-NO" sz="1200" kern="1200" dirty="0">
                <a:solidFill>
                  <a:schemeClr val="tx1"/>
                </a:solidFill>
                <a:effectLst/>
                <a:latin typeface="+mn-lt"/>
                <a:ea typeface="+mn-ea"/>
                <a:cs typeface="+mn-cs"/>
              </a:rPr>
              <a:t>čujuhus lea čuvvovaš: </a:t>
            </a:r>
            <a:endParaRPr lang="nb-NO" sz="1200" kern="1200" dirty="0">
              <a:solidFill>
                <a:schemeClr val="tx1"/>
              </a:solidFill>
              <a:effectLst/>
              <a:latin typeface="+mn-lt"/>
              <a:ea typeface="+mn-ea"/>
              <a:cs typeface="+mn-cs"/>
            </a:endParaRPr>
          </a:p>
          <a:p>
            <a:pPr lvl="0"/>
            <a:endParaRPr lang="nb-NO" sz="1200" kern="1200" dirty="0">
              <a:solidFill>
                <a:schemeClr val="tx1"/>
              </a:solidFill>
              <a:effectLst/>
              <a:latin typeface="+mn-lt"/>
              <a:ea typeface="+mn-ea"/>
              <a:cs typeface="+mn-cs"/>
            </a:endParaRPr>
          </a:p>
          <a:p>
            <a:pPr lvl="0"/>
            <a:r>
              <a:rPr lang="se-NO" sz="1200" kern="1200" dirty="0">
                <a:solidFill>
                  <a:schemeClr val="tx1"/>
                </a:solidFill>
                <a:effectLst/>
                <a:latin typeface="+mn-lt"/>
                <a:ea typeface="+mn-ea"/>
                <a:cs typeface="+mn-cs"/>
              </a:rPr>
              <a:t>Álggus vuos boahtá du geavaheaddjenamma.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33</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Maŋŋel geavaheaddjenama boahtá seaibealfa (@). Buot e-poastačujuhusain lea seaibealfa. Dat mearka dahká ahte oaidnit erohusa e-poastačujuhusas ja neahttabáikkii čujuhusas.</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34</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Maŋŋel seaibaalfaid de čuožžu dan e-poastabálvalusa namma, maid don anát (ja mii atnit outlooka dahje live) ja loahpas lea vel čuokkis ja bustávat c-o-m.</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35</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LOGGE</a:t>
            </a:r>
            <a:r>
              <a:rPr lang="se-NO" sz="1200" kern="1200" dirty="0">
                <a:solidFill>
                  <a:schemeClr val="tx1"/>
                </a:solidFill>
                <a:effectLst/>
                <a:latin typeface="+mn-lt"/>
                <a:ea typeface="+mn-ea"/>
                <a:cs typeface="+mn-cs"/>
              </a:rPr>
              <a:t>T OLGGOS JA SISA</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36</a:t>
            </a:fld>
            <a:endParaRPr lang="nb-NO"/>
          </a:p>
        </p:txBody>
      </p:sp>
    </p:spTree>
    <p:extLst>
      <p:ext uri="{BB962C8B-B14F-4D97-AF65-F5344CB8AC3E}">
        <p14:creationId xmlns:p14="http://schemas.microsoft.com/office/powerpoint/2010/main" val="2281810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kern="1200" dirty="0">
                <a:solidFill>
                  <a:schemeClr val="tx1"/>
                </a:solidFill>
                <a:effectLst/>
                <a:latin typeface="+mn-lt"/>
                <a:ea typeface="+mn-ea"/>
                <a:cs typeface="+mn-cs"/>
              </a:rPr>
              <a:t>D</a:t>
            </a:r>
            <a:r>
              <a:rPr lang="se-NO" sz="1200" kern="1200" dirty="0">
                <a:solidFill>
                  <a:schemeClr val="tx1"/>
                </a:solidFill>
                <a:effectLst/>
                <a:latin typeface="+mn-lt"/>
                <a:ea typeface="+mn-ea"/>
                <a:cs typeface="+mn-cs"/>
              </a:rPr>
              <a:t>at mii dál oidno šearpmas lea du Sisaboksa. Iešguđetlágan e-poastabálvalusain lea iešguđetlagan hápmi, muhto váldo-oasit gal leat dat seamma. Mun anán álkidahttojuvvon veršuvnna vai didjiide lea álkit oaidnit maid galgabehtet dahkat.  </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Sisaboksa lea dat báiki gosa dutnje bohtet e-poasttat. Dáppe lea maid dat maid don dárbbašat go ieš galggat sáddet e-poastta. Mii geahččat dán veahá maŋŋelaš. Dál mii galgat logget eret. </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Bajemusas, čiegas olgešbealde Sisaboksas lea du namma dahje du e-poastačujuhus. Deaddelaste dan oktii.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37</a:t>
            </a:fld>
            <a:endParaRPr lang="nb-NO"/>
          </a:p>
        </p:txBody>
      </p:sp>
    </p:spTree>
    <p:extLst>
      <p:ext uri="{BB962C8B-B14F-4D97-AF65-F5344CB8AC3E}">
        <p14:creationId xmlns:p14="http://schemas.microsoft.com/office/powerpoint/2010/main" val="19262743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Dál ihtá muhtin fállu. Dan fálus gávnnat ovtta čuoggá mii lea “logget eret” dahje “logget olggos”. Coahkkal dan fálločuoggá go áiggut logget olggos.</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38</a:t>
            </a:fld>
            <a:endParaRPr lang="nb-NO"/>
          </a:p>
        </p:txBody>
      </p:sp>
    </p:spTree>
    <p:extLst>
      <p:ext uri="{BB962C8B-B14F-4D97-AF65-F5344CB8AC3E}">
        <p14:creationId xmlns:p14="http://schemas.microsoft.com/office/powerpoint/2010/main" val="19262743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Dat govva mii dál ihtá galgá sulástahttit dan gova maid oinniimet ovdal go ráhkadeimmet e-poastakonto. Mii galgat dál atnit dán siiddu vai beassat fas logget sisa e-poastakontoi. Muhto álggus mii áigut hupmat veahá daid iešguđetlágan vugiid movt sáhttá logget sisa go galgá beassat iežas kontoi.</a:t>
            </a:r>
            <a:endParaRPr lang="nb-NO" sz="1200" kern="1200" dirty="0">
              <a:solidFill>
                <a:schemeClr val="tx1"/>
              </a:solidFill>
              <a:effectLst/>
              <a:latin typeface="+mn-lt"/>
              <a:ea typeface="+mn-ea"/>
              <a:cs typeface="+mn-cs"/>
            </a:endParaRPr>
          </a:p>
          <a:p>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39</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Čujuhus lea</a:t>
            </a:r>
            <a:r>
              <a:rPr lang="en-US" sz="1200" kern="1200" dirty="0">
                <a:solidFill>
                  <a:schemeClr val="tx1"/>
                </a:solidFill>
                <a:effectLst/>
                <a:latin typeface="+mn-lt"/>
                <a:ea typeface="+mn-ea"/>
                <a:cs typeface="+mn-cs"/>
              </a:rPr>
              <a:t> www.outlook.com.</a:t>
            </a:r>
            <a:endParaRPr lang="nb-NO" sz="1200" kern="1200" dirty="0">
              <a:solidFill>
                <a:schemeClr val="tx1"/>
              </a:solidFill>
              <a:effectLst/>
              <a:latin typeface="+mn-lt"/>
              <a:ea typeface="+mn-ea"/>
              <a:cs typeface="+mn-cs"/>
            </a:endParaRPr>
          </a:p>
          <a:p>
            <a:br>
              <a:rPr lang="nb-NO" sz="1200" b="1"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B</a:t>
            </a:r>
            <a:r>
              <a:rPr lang="se-NO" sz="1200" b="1" kern="1200" dirty="0">
                <a:solidFill>
                  <a:schemeClr val="tx1"/>
                </a:solidFill>
                <a:effectLst/>
                <a:latin typeface="+mn-lt"/>
                <a:ea typeface="+mn-ea"/>
                <a:cs typeface="+mn-cs"/>
              </a:rPr>
              <a:t>ivdde buohkaid mannat dan čujuhussii.</a:t>
            </a:r>
            <a:endParaRPr lang="nb-NO" sz="1200" kern="1200" dirty="0">
              <a:solidFill>
                <a:schemeClr val="tx1"/>
              </a:solidFill>
              <a:effectLst/>
              <a:latin typeface="+mn-lt"/>
              <a:ea typeface="+mn-ea"/>
              <a:cs typeface="+mn-cs"/>
            </a:endParaRPr>
          </a:p>
          <a:p>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Dán kurssas oahppabehtet logget sisa ja atnit din e-poastakontoid muhŧin neahttaloganis  Álggus ferte vuos rahpat neahttalogana, ja de galgá dohko čállit dan e-poastabálvalusa neahttačujuhusa maid ieš atná. Dán mii dagaimet dán kurssa vuosttaš oasis (Oassi 1).</a:t>
            </a:r>
            <a:endParaRPr lang="nb-NO" sz="1200" kern="1200" dirty="0">
              <a:solidFill>
                <a:schemeClr val="tx1"/>
              </a:solidFill>
              <a:effectLst/>
              <a:latin typeface="+mn-lt"/>
              <a:ea typeface="+mn-ea"/>
              <a:cs typeface="+mn-cs"/>
            </a:endParaRPr>
          </a:p>
          <a:p>
            <a:br>
              <a:rPr lang="nb-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Muhtinis soaitá dihtoris juogalágan prográmma dahje app-a neahttafiellus dahje smarttelefuvnnas maid sáhttibehtet atnit go áigubehtet iskat mailaid. Dávjá lea dat vuogas vuohki. Go álggus vuos lea bidjan sisa geavaheaddjekonto ja beassansáni dakkár prográmmii dahje app-ii, de ii dárbbaš čállit sisa dieđuid juohke have go lea áigume iskat iežas e-poastta.</a:t>
            </a:r>
            <a:br>
              <a:rPr lang="se-NO"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Dat lea buorre čoavddus, muhto dat doaibmá duššefal du iežat dihtoris, du iežat smarttelefuvnnas ja du iežat neahttafiellus. Jus dus eai leat dat lahkosis, de fertet mannat sisa neahttačujuhussii ja logget sisa dan bokte. Dávjá de dat váldá veahá guhkit áiggi, muhto ovdamunnin das lea dat ahte don beasat iskat iežat e-poastta earáid mašiinnas. Muitte logget eret go leat geargan, vai earát eai beasa mannat sisa lohkat ja sáddet e-poasttaid du kontos. </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Dán kurssas mii oahppat atnit e-poastta neahttaloganis danne go dalle dahká ovtta anát go don iežat fulkkiid, kursalanjaid dahje earáid dihtoriid. </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40</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kern="1200" dirty="0">
                <a:solidFill>
                  <a:schemeClr val="tx1"/>
                </a:solidFill>
                <a:effectLst/>
                <a:latin typeface="+mn-lt"/>
                <a:ea typeface="+mn-ea"/>
                <a:cs typeface="+mn-cs"/>
              </a:rPr>
              <a:t>D</a:t>
            </a:r>
            <a:r>
              <a:rPr lang="se-NO" sz="1200" kern="1200" dirty="0">
                <a:solidFill>
                  <a:schemeClr val="tx1"/>
                </a:solidFill>
                <a:effectLst/>
                <a:latin typeface="+mn-lt"/>
                <a:ea typeface="+mn-ea"/>
                <a:cs typeface="+mn-cs"/>
              </a:rPr>
              <a:t>ál mii galgat fas logget sisa iežamet e-poastakontoide. </a:t>
            </a:r>
            <a:r>
              <a:rPr lang="nb-NO" sz="1200" kern="1200" dirty="0">
                <a:solidFill>
                  <a:schemeClr val="tx1"/>
                </a:solidFill>
                <a:effectLst/>
                <a:latin typeface="+mn-lt"/>
                <a:ea typeface="+mn-ea"/>
                <a:cs typeface="+mn-cs"/>
              </a:rPr>
              <a:t>    </a:t>
            </a:r>
          </a:p>
          <a:p>
            <a:br>
              <a:rPr lang="nb-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Deavdde iežat e-poastačujuhusa bajemus gieddái ja čoavddasáni dan maŋit gieddái.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41</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Deaddel alit “logge-sisa” boalu go áiggut logget sisa.     </a:t>
            </a:r>
            <a:endParaRPr lang="nb-NO" sz="1200" kern="1200" dirty="0">
              <a:solidFill>
                <a:schemeClr val="tx1"/>
              </a:solidFill>
              <a:effectLst/>
              <a:latin typeface="+mn-lt"/>
              <a:ea typeface="+mn-ea"/>
              <a:cs typeface="+mn-cs"/>
            </a:endParaRPr>
          </a:p>
          <a:p>
            <a:br>
              <a:rPr lang="nb-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Dál fas ihtá Sisaboksa oidnosii.        </a:t>
            </a:r>
            <a:endParaRPr lang="nb-NO" sz="1200" kern="1200" dirty="0">
              <a:solidFill>
                <a:schemeClr val="tx1"/>
              </a:solidFill>
              <a:effectLst/>
              <a:latin typeface="+mn-lt"/>
              <a:ea typeface="+mn-ea"/>
              <a:cs typeface="+mn-cs"/>
            </a:endParaRPr>
          </a:p>
          <a:p>
            <a:br>
              <a:rPr lang="nb-NO" sz="1200" b="1" kern="1200" dirty="0">
                <a:solidFill>
                  <a:schemeClr val="tx1"/>
                </a:solidFill>
                <a:effectLst/>
                <a:latin typeface="+mn-lt"/>
                <a:ea typeface="+mn-ea"/>
                <a:cs typeface="+mn-cs"/>
              </a:rPr>
            </a:br>
            <a:r>
              <a:rPr lang="se-NO" sz="1200" b="1" kern="1200" dirty="0">
                <a:solidFill>
                  <a:schemeClr val="tx1"/>
                </a:solidFill>
                <a:effectLst/>
                <a:latin typeface="+mn-lt"/>
                <a:ea typeface="+mn-ea"/>
                <a:cs typeface="+mn-cs"/>
              </a:rPr>
              <a:t>Siđa buohkaid moatte have hárjehallat logget eret ja logget sisa.      </a:t>
            </a:r>
            <a:endParaRPr lang="nb-NO" sz="1200" kern="1200" dirty="0">
              <a:solidFill>
                <a:schemeClr val="tx1"/>
              </a:solidFill>
              <a:effectLst/>
              <a:latin typeface="+mn-lt"/>
              <a:ea typeface="+mn-ea"/>
              <a:cs typeface="+mn-cs"/>
            </a:endParaRPr>
          </a:p>
          <a:p>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42</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S</a:t>
            </a:r>
            <a:r>
              <a:rPr lang="se-NO" sz="1200" kern="1200" dirty="0">
                <a:solidFill>
                  <a:schemeClr val="tx1"/>
                </a:solidFill>
                <a:effectLst/>
                <a:latin typeface="+mn-lt"/>
                <a:ea typeface="+mn-ea"/>
                <a:cs typeface="+mn-cs"/>
              </a:rPr>
              <a:t>ÁDDET </a:t>
            </a:r>
            <a:r>
              <a:rPr lang="nb-NO" sz="1200" kern="1200" dirty="0">
                <a:solidFill>
                  <a:schemeClr val="tx1"/>
                </a:solidFill>
                <a:effectLst/>
                <a:latin typeface="+mn-lt"/>
                <a:ea typeface="+mn-ea"/>
                <a:cs typeface="+mn-cs"/>
              </a:rPr>
              <a:t>E-PO</a:t>
            </a:r>
            <a:r>
              <a:rPr lang="se-NO" sz="1200" kern="1200" dirty="0">
                <a:solidFill>
                  <a:schemeClr val="tx1"/>
                </a:solidFill>
                <a:effectLst/>
                <a:latin typeface="+mn-lt"/>
                <a:ea typeface="+mn-ea"/>
                <a:cs typeface="+mn-cs"/>
              </a:rPr>
              <a:t>A</a:t>
            </a:r>
            <a:r>
              <a:rPr lang="nb-NO" sz="1200" kern="1200" dirty="0">
                <a:solidFill>
                  <a:schemeClr val="tx1"/>
                </a:solidFill>
                <a:effectLst/>
                <a:latin typeface="+mn-lt"/>
                <a:ea typeface="+mn-ea"/>
                <a:cs typeface="+mn-cs"/>
              </a:rPr>
              <a:t>ST</a:t>
            </a:r>
            <a:r>
              <a:rPr lang="se-NO" sz="1200" kern="1200" dirty="0">
                <a:solidFill>
                  <a:schemeClr val="tx1"/>
                </a:solidFill>
                <a:effectLst/>
                <a:latin typeface="+mn-lt"/>
                <a:ea typeface="+mn-ea"/>
                <a:cs typeface="+mn-cs"/>
              </a:rPr>
              <a:t>TA</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43</a:t>
            </a:fld>
            <a:endParaRPr lang="nb-NO"/>
          </a:p>
        </p:txBody>
      </p:sp>
    </p:spTree>
    <p:extLst>
      <p:ext uri="{BB962C8B-B14F-4D97-AF65-F5344CB8AC3E}">
        <p14:creationId xmlns:p14="http://schemas.microsoft.com/office/powerpoint/2010/main" val="31579591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err="1">
                <a:solidFill>
                  <a:schemeClr val="tx1"/>
                </a:solidFill>
                <a:effectLst/>
                <a:latin typeface="+mn-lt"/>
                <a:ea typeface="+mn-ea"/>
                <a:cs typeface="+mn-cs"/>
              </a:rPr>
              <a:t>Geahča</a:t>
            </a:r>
            <a:r>
              <a:rPr lang="nb-NO"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bearrái</a:t>
            </a:r>
            <a:r>
              <a:rPr lang="nb-NO"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dan</a:t>
            </a:r>
            <a:r>
              <a:rPr lang="nb-NO"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ahte</a:t>
            </a:r>
            <a:r>
              <a:rPr lang="nb-NO"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buohkat</a:t>
            </a:r>
            <a:r>
              <a:rPr lang="nb-NO"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leat</a:t>
            </a:r>
            <a:r>
              <a:rPr lang="nb-NO" sz="1200" b="1" kern="1200" dirty="0">
                <a:solidFill>
                  <a:schemeClr val="tx1"/>
                </a:solidFill>
                <a:effectLst/>
                <a:latin typeface="+mn-lt"/>
                <a:ea typeface="+mn-ea"/>
                <a:cs typeface="+mn-cs"/>
              </a:rPr>
              <a:t> loggen </a:t>
            </a:r>
            <a:r>
              <a:rPr lang="nb-NO" sz="1200" b="1" kern="1200" dirty="0" err="1">
                <a:solidFill>
                  <a:schemeClr val="tx1"/>
                </a:solidFill>
                <a:effectLst/>
                <a:latin typeface="+mn-lt"/>
                <a:ea typeface="+mn-ea"/>
                <a:cs typeface="+mn-cs"/>
              </a:rPr>
              <a:t>sisa</a:t>
            </a:r>
            <a:r>
              <a:rPr lang="nb-NO" sz="1200" b="1" kern="1200" dirty="0">
                <a:solidFill>
                  <a:schemeClr val="tx1"/>
                </a:solidFill>
                <a:effectLst/>
                <a:latin typeface="+mn-lt"/>
                <a:ea typeface="+mn-ea"/>
                <a:cs typeface="+mn-cs"/>
              </a:rPr>
              <a:t>.</a:t>
            </a:r>
            <a:r>
              <a:rPr lang="se-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br>
              <a:rPr lang="nb-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Buot e-poasta bálvalusain lea okta boallu mii lea dan várás ahte galgá beassat álgit čállit e-poastta. </a:t>
            </a:r>
            <a:endParaRPr lang="nb-NO" sz="1200" kern="1200" dirty="0">
              <a:solidFill>
                <a:schemeClr val="tx1"/>
              </a:solidFill>
              <a:effectLst/>
              <a:latin typeface="+mn-lt"/>
              <a:ea typeface="+mn-ea"/>
              <a:cs typeface="+mn-cs"/>
            </a:endParaRPr>
          </a:p>
          <a:p>
            <a:br>
              <a:rPr lang="nb-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Dán bálvalusráhkkanusas lea dat boallu gurut bealde bajemusas.       </a:t>
            </a:r>
            <a:endParaRPr lang="nb-NO" sz="1200" kern="1200" dirty="0">
              <a:solidFill>
                <a:schemeClr val="tx1"/>
              </a:solidFill>
              <a:effectLst/>
              <a:latin typeface="+mn-lt"/>
              <a:ea typeface="+mn-ea"/>
              <a:cs typeface="+mn-cs"/>
            </a:endParaRPr>
          </a:p>
          <a:p>
            <a:endParaRPr lang="nb-NO" b="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44</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US" sz="1200" kern="1200" dirty="0">
                <a:solidFill>
                  <a:schemeClr val="tx1"/>
                </a:solidFill>
                <a:effectLst/>
                <a:latin typeface="+mn-lt"/>
                <a:ea typeface="+mn-ea"/>
                <a:cs typeface="+mn-cs"/>
              </a:rPr>
              <a:t>Outlook</a:t>
            </a:r>
            <a:r>
              <a:rPr lang="se-NO" sz="1200" kern="1200" dirty="0">
                <a:solidFill>
                  <a:schemeClr val="tx1"/>
                </a:solidFill>
                <a:effectLst/>
                <a:latin typeface="+mn-lt"/>
                <a:ea typeface="+mn-ea"/>
                <a:cs typeface="+mn-cs"/>
              </a:rPr>
              <a:t> atná alit boalu oktanaga plussa-mearkkain ja sániin “n</a:t>
            </a:r>
            <a:r>
              <a:rPr lang="en-US" sz="1200" kern="1200" dirty="0">
                <a:solidFill>
                  <a:schemeClr val="tx1"/>
                </a:solidFill>
                <a:effectLst/>
                <a:latin typeface="+mn-lt"/>
                <a:ea typeface="+mn-ea"/>
                <a:cs typeface="+mn-cs"/>
              </a:rPr>
              <a:t>y</a:t>
            </a:r>
            <a:r>
              <a:rPr lang="se-NO" sz="1200" kern="1200" dirty="0">
                <a:solidFill>
                  <a:schemeClr val="tx1"/>
                </a:solidFill>
                <a:effectLst/>
                <a:latin typeface="+mn-lt"/>
                <a:ea typeface="+mn-ea"/>
                <a:cs typeface="+mn-cs"/>
              </a:rPr>
              <a:t>” (ođđa</a:t>
            </a:r>
            <a:r>
              <a:rPr lang="en-US" sz="1200" kern="1200" dirty="0">
                <a:solidFill>
                  <a:schemeClr val="tx1"/>
                </a:solidFill>
                <a:effectLst/>
                <a:latin typeface="+mn-lt"/>
                <a:ea typeface="+mn-ea"/>
                <a:cs typeface="+mn-cs"/>
              </a:rPr>
              <a:t>).</a:t>
            </a:r>
            <a:r>
              <a:rPr lang="se-NO"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Si</a:t>
            </a:r>
            <a:r>
              <a:rPr lang="se-NO" sz="1200" b="1" kern="1200" dirty="0">
                <a:solidFill>
                  <a:schemeClr val="tx1"/>
                </a:solidFill>
                <a:effectLst/>
                <a:latin typeface="+mn-lt"/>
                <a:ea typeface="+mn-ea"/>
                <a:cs typeface="+mn-cs"/>
              </a:rPr>
              <a:t>đa buohkaid deaddelit dan boalu.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45</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Dat ruvttu mii dál ihtá, lea dat báiki gosa galggat čállit iežat e-poastta.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46</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kern="1200" dirty="0">
                <a:solidFill>
                  <a:schemeClr val="tx1"/>
                </a:solidFill>
                <a:effectLst/>
                <a:latin typeface="+mn-lt"/>
                <a:ea typeface="+mn-ea"/>
                <a:cs typeface="+mn-cs"/>
              </a:rPr>
              <a:t>D</a:t>
            </a:r>
            <a:r>
              <a:rPr lang="se-NO" sz="1200" kern="1200" dirty="0">
                <a:solidFill>
                  <a:schemeClr val="tx1"/>
                </a:solidFill>
                <a:effectLst/>
                <a:latin typeface="+mn-lt"/>
                <a:ea typeface="+mn-ea"/>
                <a:cs typeface="+mn-cs"/>
              </a:rPr>
              <a:t>át álkidahttojuvvon ruvttus oidnojit buot deháleamos elemeanttat maid dárbbaša go galgá sáddet e-poastta.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47</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se-NO" sz="1200" kern="1200" dirty="0">
                <a:solidFill>
                  <a:schemeClr val="tx1"/>
                </a:solidFill>
                <a:effectLst/>
                <a:latin typeface="+mn-lt"/>
                <a:ea typeface="+mn-ea"/>
                <a:cs typeface="+mn-cs"/>
              </a:rPr>
              <a:t>Okta</a:t>
            </a:r>
            <a:r>
              <a:rPr lang="nb-NO" sz="1200" kern="1200" dirty="0">
                <a:solidFill>
                  <a:schemeClr val="tx1"/>
                </a:solidFill>
                <a:effectLst/>
                <a:latin typeface="+mn-lt"/>
                <a:ea typeface="+mn-ea"/>
                <a:cs typeface="+mn-cs"/>
              </a:rPr>
              <a:t> "Til"-</a:t>
            </a:r>
            <a:r>
              <a:rPr lang="se-NO" sz="1200" kern="1200" dirty="0">
                <a:solidFill>
                  <a:schemeClr val="tx1"/>
                </a:solidFill>
                <a:effectLst/>
                <a:latin typeface="+mn-lt"/>
                <a:ea typeface="+mn-ea"/>
                <a:cs typeface="+mn-cs"/>
              </a:rPr>
              <a:t>gieddi (geasa galgá poasta) masa galgá čállit su e-poastačujuhusa geasa dat e-poasta galgá. </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48</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se-NO" sz="1200" kern="1200" dirty="0">
                <a:solidFill>
                  <a:schemeClr val="tx1"/>
                </a:solidFill>
                <a:effectLst/>
                <a:latin typeface="+mn-lt"/>
                <a:ea typeface="+mn-ea"/>
                <a:cs typeface="+mn-cs"/>
              </a:rPr>
              <a:t>Okta</a:t>
            </a:r>
            <a:r>
              <a:rPr lang="nb-NO" sz="1200" kern="1200" dirty="0">
                <a:solidFill>
                  <a:schemeClr val="tx1"/>
                </a:solidFill>
                <a:effectLst/>
                <a:latin typeface="+mn-lt"/>
                <a:ea typeface="+mn-ea"/>
                <a:cs typeface="+mn-cs"/>
              </a:rPr>
              <a:t> "Emne"-</a:t>
            </a:r>
            <a:r>
              <a:rPr lang="se-NO" sz="1200" kern="1200" dirty="0">
                <a:solidFill>
                  <a:schemeClr val="tx1"/>
                </a:solidFill>
                <a:effectLst/>
                <a:latin typeface="+mn-lt"/>
                <a:ea typeface="+mn-ea"/>
                <a:cs typeface="+mn-cs"/>
              </a:rPr>
              <a:t>gieddi (fáddá) lea dat masa čállá e-poastta bajilčállaga dahje nama. </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49</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Jus fal lehpet čállán rievttes čujuhusa, de berre okta dain govain ihtán din šerbmii.      </a:t>
            </a:r>
            <a:endParaRPr lang="nb-NO" sz="1200" kern="1200" dirty="0">
              <a:solidFill>
                <a:schemeClr val="tx1"/>
              </a:solidFill>
              <a:effectLst/>
              <a:latin typeface="+mn-lt"/>
              <a:ea typeface="+mn-ea"/>
              <a:cs typeface="+mn-cs"/>
            </a:endParaRPr>
          </a:p>
          <a:p>
            <a:r>
              <a:rPr lang="se-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se-NO" sz="1200" b="1" kern="1200" dirty="0">
                <a:solidFill>
                  <a:schemeClr val="tx1"/>
                </a:solidFill>
                <a:effectLst/>
                <a:latin typeface="+mn-lt"/>
                <a:ea typeface="+mn-ea"/>
                <a:cs typeface="+mn-cs"/>
              </a:rPr>
              <a:t>Geahča bearrái dan ahte buohkat leat ollen sisaloggensiidui ovdal go joatkkát.</a:t>
            </a:r>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Dá lea dat siidu maid oainnát go galggat atnit iežat e-poastačujuhusa ain ovddosguvlui, muhto go juo mis ii vel leat e-poastačujuhus, de mii fertet álggus ráhkadit konto ja registreret iežamet bálvalusssii. </a:t>
            </a:r>
            <a:endParaRPr lang="nb-NO" sz="1200" kern="1200" dirty="0">
              <a:solidFill>
                <a:schemeClr val="tx1"/>
              </a:solidFill>
              <a:effectLst/>
              <a:latin typeface="+mn-lt"/>
              <a:ea typeface="+mn-ea"/>
              <a:cs typeface="+mn-cs"/>
            </a:endParaRPr>
          </a:p>
          <a:p>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200" kern="1200" dirty="0">
                <a:solidFill>
                  <a:schemeClr val="tx1"/>
                </a:solidFill>
                <a:effectLst/>
                <a:latin typeface="+mn-lt"/>
                <a:ea typeface="+mn-ea"/>
                <a:cs typeface="+mn-cs"/>
              </a:rPr>
              <a:t>S</a:t>
            </a:r>
            <a:r>
              <a:rPr lang="se-NO" sz="1200" kern="1200" dirty="0">
                <a:solidFill>
                  <a:schemeClr val="tx1"/>
                </a:solidFill>
                <a:effectLst/>
                <a:latin typeface="+mn-lt"/>
                <a:ea typeface="+mn-ea"/>
                <a:cs typeface="+mn-cs"/>
              </a:rPr>
              <a:t>tuorámus oassi dán ruvttus lea dan várás ahte čállit dieđu dahje reiveteavstta.</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50</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Loahpas lea vel okta boallu ja dan galgá deaddelit go hálida sáddet e-poastta reivve vuostáváldái.      </a:t>
            </a:r>
            <a:endParaRPr lang="nb-NO" sz="1200" kern="1200" dirty="0">
              <a:solidFill>
                <a:schemeClr val="tx1"/>
              </a:solidFill>
              <a:effectLst/>
              <a:latin typeface="+mn-lt"/>
              <a:ea typeface="+mn-ea"/>
              <a:cs typeface="+mn-cs"/>
            </a:endParaRPr>
          </a:p>
          <a:p>
            <a:br>
              <a:rPr lang="nb-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Go dál galgabehtet sáddet e-poastta vuosttaš geardde, de mii fertet guorahallat ja deavdi buot gittiid, ovtta ja ovtta ain hávális.</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51</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Buohkat galget dál sáddet ovtta e-poastta munnje.       </a:t>
            </a:r>
            <a:br>
              <a:rPr lang="nb-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Go mii álgit, de mii čállit e-poastačujuhusa buot ovddemus.     </a:t>
            </a:r>
            <a:endParaRPr lang="nb-NO" sz="1200" kern="1200" dirty="0">
              <a:solidFill>
                <a:schemeClr val="tx1"/>
              </a:solidFill>
              <a:effectLst/>
              <a:latin typeface="+mn-lt"/>
              <a:ea typeface="+mn-ea"/>
              <a:cs typeface="+mn-cs"/>
            </a:endParaRPr>
          </a:p>
          <a:p>
            <a:br>
              <a:rPr lang="nb-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Oza “Til”-gietti ja deaddel dan.</a:t>
            </a:r>
            <a:endParaRPr lang="nb-NO"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a:t>
            </a:r>
            <a:r>
              <a:rPr lang="en-US" sz="1200" kern="1200" dirty="0" err="1">
                <a:solidFill>
                  <a:schemeClr val="tx1"/>
                </a:solidFill>
                <a:effectLst/>
                <a:latin typeface="+mn-lt"/>
                <a:ea typeface="+mn-ea"/>
                <a:cs typeface="+mn-cs"/>
              </a:rPr>
              <a:t>po</a:t>
            </a:r>
            <a:r>
              <a:rPr lang="se-NO" sz="1200" kern="1200" dirty="0">
                <a:solidFill>
                  <a:schemeClr val="tx1"/>
                </a:solidFill>
                <a:effectLst/>
                <a:latin typeface="+mn-lt"/>
                <a:ea typeface="+mn-ea"/>
                <a:cs typeface="+mn-cs"/>
              </a:rPr>
              <a:t>a</a:t>
            </a:r>
            <a:r>
              <a:rPr lang="en-US" sz="1200" kern="1200" dirty="0" err="1">
                <a:solidFill>
                  <a:schemeClr val="tx1"/>
                </a:solidFill>
                <a:effectLst/>
                <a:latin typeface="+mn-lt"/>
                <a:ea typeface="+mn-ea"/>
                <a:cs typeface="+mn-cs"/>
              </a:rPr>
              <a:t>sta</a:t>
            </a:r>
            <a:r>
              <a:rPr lang="se-NO" sz="1200" kern="1200" dirty="0">
                <a:solidFill>
                  <a:schemeClr val="tx1"/>
                </a:solidFill>
                <a:effectLst/>
                <a:latin typeface="+mn-lt"/>
                <a:ea typeface="+mn-ea"/>
                <a:cs typeface="+mn-cs"/>
              </a:rPr>
              <a:t> maid mun anán lea: </a:t>
            </a:r>
            <a:endParaRPr lang="nb-NO" sz="1200" kern="1200" dirty="0">
              <a:solidFill>
                <a:schemeClr val="tx1"/>
              </a:solidFill>
              <a:effectLst/>
              <a:latin typeface="+mn-lt"/>
              <a:ea typeface="+mn-ea"/>
              <a:cs typeface="+mn-cs"/>
            </a:endParaRPr>
          </a:p>
          <a:p>
            <a:r>
              <a:rPr lang="se-NO" sz="1200" b="1" kern="1200" dirty="0">
                <a:solidFill>
                  <a:schemeClr val="tx1"/>
                </a:solidFill>
                <a:effectLst/>
                <a:latin typeface="+mn-lt"/>
                <a:ea typeface="+mn-ea"/>
                <a:cs typeface="+mn-cs"/>
              </a:rPr>
              <a:t>dás galggat addit iežat e-poastačujuhusa ohppiide, dahje dan e-poastačujuhusa maid leat ásahan dán kurssa dihte. Ovdal kurssa, de sáhtát áinnas ráhkadit čuovgagova/gova mas du e-poastačujuhus čuožžu ja bidjat dan ovdanbuktinbáhpirii, dahje čállit dan távvalii vai buohkat oidnet juste makkár dat lea. </a:t>
            </a:r>
            <a:endParaRPr lang="nb-NO" sz="1200" kern="1200" dirty="0">
              <a:solidFill>
                <a:schemeClr val="tx1"/>
              </a:solidFill>
              <a:effectLst/>
              <a:latin typeface="+mn-lt"/>
              <a:ea typeface="+mn-ea"/>
              <a:cs typeface="+mn-cs"/>
            </a:endParaRPr>
          </a:p>
          <a:p>
            <a:r>
              <a:rPr lang="se-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se-NO" sz="1200" b="1" kern="1200" dirty="0">
                <a:solidFill>
                  <a:schemeClr val="tx1"/>
                </a:solidFill>
                <a:effectLst/>
                <a:latin typeface="+mn-lt"/>
                <a:ea typeface="+mn-ea"/>
                <a:cs typeface="+mn-cs"/>
              </a:rPr>
              <a:t>Vuordde mannamis viidáseappot, dassážii go buohkat leat ollen čállit du e-poasta čujuhusa.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52</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Dál gis galggat čállit fátta.       </a:t>
            </a:r>
            <a:endParaRPr lang="nb-NO" sz="1200" kern="1200" dirty="0">
              <a:solidFill>
                <a:schemeClr val="tx1"/>
              </a:solidFill>
              <a:effectLst/>
              <a:latin typeface="+mn-lt"/>
              <a:ea typeface="+mn-ea"/>
              <a:cs typeface="+mn-cs"/>
            </a:endParaRPr>
          </a:p>
          <a:p>
            <a:br>
              <a:rPr lang="nb-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Oza fáddágietti ja deaddelastte dan.    </a:t>
            </a:r>
            <a:endParaRPr lang="nb-NO" sz="1200" kern="1200" dirty="0">
              <a:solidFill>
                <a:schemeClr val="tx1"/>
              </a:solidFill>
              <a:effectLst/>
              <a:latin typeface="+mn-lt"/>
              <a:ea typeface="+mn-ea"/>
              <a:cs typeface="+mn-cs"/>
            </a:endParaRPr>
          </a:p>
          <a:p>
            <a:br>
              <a:rPr lang="nb-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Ja lea buorre goansta ahte álo deavdit juoidá fáddágieddái. Dalle vuostáváldái lea álkit ipmirdit makkár ulbmil dan e-poasttas lea, ja dalle lea maid álkit dan e-poastta maŋŋel ohcat.       </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Dál go lehpet geahččaladdame, de sáhttibehtet gohčodit dan e-poastta “geahččaleapmi”. Čállet mat dál “Geahččaleapmi” dan fáddágieddái. </a:t>
            </a:r>
            <a:endParaRPr lang="nb-NO" sz="1200" kern="1200" dirty="0">
              <a:solidFill>
                <a:schemeClr val="tx1"/>
              </a:solidFill>
              <a:effectLst/>
              <a:latin typeface="+mn-lt"/>
              <a:ea typeface="+mn-ea"/>
              <a:cs typeface="+mn-cs"/>
            </a:endParaRPr>
          </a:p>
          <a:p>
            <a:br>
              <a:rPr lang="se-NO" sz="1200" b="1" kern="1200" dirty="0">
                <a:solidFill>
                  <a:schemeClr val="tx1"/>
                </a:solidFill>
                <a:effectLst/>
                <a:latin typeface="+mn-lt"/>
                <a:ea typeface="+mn-ea"/>
                <a:cs typeface="+mn-cs"/>
              </a:rPr>
            </a:br>
            <a:r>
              <a:rPr lang="se-NO" sz="1200" b="1" kern="1200" dirty="0">
                <a:solidFill>
                  <a:schemeClr val="tx1"/>
                </a:solidFill>
                <a:effectLst/>
                <a:latin typeface="+mn-lt"/>
                <a:ea typeface="+mn-ea"/>
                <a:cs typeface="+mn-cs"/>
              </a:rPr>
              <a:t>Geahča bearrái ahte buohkat leat čállán juoidá fáddagieddái ovdal go manat viidáseappot.</a:t>
            </a:r>
            <a:endParaRPr lang="nb-NO" b="1"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53</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Dál sáhtát álgit čállit iešalddis dan sisdoalu e-postii.       </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Deaddelastte stuora vilges ruvttu.      </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Dál sáhtát čállit oanehis dieđu dahje dearvuođaid munnje. Juste dego livččet čállime reivve ja dalle lea heivvolaš álggahit “Bures” sániin ja loahpahit “Dearvuođat” sániin.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54</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Go lehpet geargan čállimis munnje, de fertebehtet deaddelit “send”-boalu (sádde) vai e-poasta manná ja mun beasan oaidnit maid dii lehpet čállán. </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“Send”-boallu lea gurutbealde vuolemusas.   </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Deaddel "Send"-boalu.</a:t>
            </a:r>
            <a:endParaRPr lang="nb-NO" sz="1200" kern="1200" dirty="0">
              <a:solidFill>
                <a:schemeClr val="tx1"/>
              </a:solidFill>
              <a:effectLst/>
              <a:latin typeface="+mn-lt"/>
              <a:ea typeface="+mn-ea"/>
              <a:cs typeface="+mn-cs"/>
            </a:endParaRPr>
          </a:p>
          <a:p>
            <a:br>
              <a:rPr lang="se-NO" sz="1200" b="1" kern="1200" dirty="0">
                <a:solidFill>
                  <a:schemeClr val="tx1"/>
                </a:solidFill>
                <a:effectLst/>
                <a:latin typeface="+mn-lt"/>
                <a:ea typeface="+mn-ea"/>
                <a:cs typeface="+mn-cs"/>
              </a:rPr>
            </a:br>
            <a:r>
              <a:rPr lang="se-NO" sz="1200" b="1" kern="1200" dirty="0">
                <a:solidFill>
                  <a:schemeClr val="tx1"/>
                </a:solidFill>
                <a:effectLst/>
                <a:latin typeface="+mn-lt"/>
                <a:ea typeface="+mn-ea"/>
                <a:cs typeface="+mn-cs"/>
              </a:rPr>
              <a:t>Ale mana viidáseappot ovdal go buohkat leat sádden iežaset e-poastta. </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55</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Dál lehpet fas ollen ruovttoluotta Sisaboksai.        </a:t>
            </a:r>
            <a:endParaRPr lang="nb-NO" sz="1200" kern="1200" dirty="0">
              <a:solidFill>
                <a:schemeClr val="tx1"/>
              </a:solidFill>
              <a:effectLst/>
              <a:latin typeface="+mn-lt"/>
              <a:ea typeface="+mn-ea"/>
              <a:cs typeface="+mn-cs"/>
            </a:endParaRPr>
          </a:p>
          <a:p>
            <a:br>
              <a:rPr lang="nb-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Geahččal sáddet munnje vel ovtta e-poastta.    </a:t>
            </a:r>
            <a:endParaRPr lang="nb-NO" sz="1200" kern="1200" dirty="0">
              <a:solidFill>
                <a:schemeClr val="tx1"/>
              </a:solidFill>
              <a:effectLst/>
              <a:latin typeface="+mn-lt"/>
              <a:ea typeface="+mn-ea"/>
              <a:cs typeface="+mn-cs"/>
            </a:endParaRPr>
          </a:p>
          <a:p>
            <a:br>
              <a:rPr lang="nb-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Álgge vuos dainna ahte ohcat boalu “N</a:t>
            </a:r>
            <a:r>
              <a:rPr lang="nb-NO" sz="1200" kern="1200" dirty="0">
                <a:solidFill>
                  <a:schemeClr val="tx1"/>
                </a:solidFill>
                <a:effectLst/>
                <a:latin typeface="+mn-lt"/>
                <a:ea typeface="+mn-ea"/>
                <a:cs typeface="+mn-cs"/>
              </a:rPr>
              <a:t>y» (o</a:t>
            </a:r>
            <a:r>
              <a:rPr lang="se-NO" sz="1200" kern="1200" dirty="0">
                <a:solidFill>
                  <a:schemeClr val="tx1"/>
                </a:solidFill>
                <a:effectLst/>
                <a:latin typeface="+mn-lt"/>
                <a:ea typeface="+mn-ea"/>
                <a:cs typeface="+mn-cs"/>
              </a:rPr>
              <a:t>đđa) dahje “Skriv n</a:t>
            </a:r>
            <a:r>
              <a:rPr lang="nb-NO" sz="1200" kern="1200" dirty="0">
                <a:solidFill>
                  <a:schemeClr val="tx1"/>
                </a:solidFill>
                <a:effectLst/>
                <a:latin typeface="+mn-lt"/>
                <a:ea typeface="+mn-ea"/>
                <a:cs typeface="+mn-cs"/>
              </a:rPr>
              <a:t>y» (</a:t>
            </a:r>
            <a:r>
              <a:rPr lang="se-NO" sz="1200" kern="1200" dirty="0">
                <a:solidFill>
                  <a:schemeClr val="tx1"/>
                </a:solidFill>
                <a:effectLst/>
                <a:latin typeface="+mn-lt"/>
                <a:ea typeface="+mn-ea"/>
                <a:cs typeface="+mn-cs"/>
              </a:rPr>
              <a:t>čále ođđa).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56</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Mun divttán dán leat šearpmas vai didjiide lea álkit muitit movt dii galgabehtet bargat.</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Dan botta go dii čállibehtet e-poasttaid munnje, de áiggun mun geahččalit vástidit didjiide daid e-poasttaid maid dii dál aitto sáddiidet munnje. Ja de galgat mii oahppat rahpat ja vástidit e-poasttaid.</a:t>
            </a:r>
            <a:endParaRPr lang="nb-NO" sz="1200" kern="1200" dirty="0">
              <a:solidFill>
                <a:schemeClr val="tx1"/>
              </a:solidFill>
              <a:effectLst/>
              <a:latin typeface="+mn-lt"/>
              <a:ea typeface="+mn-ea"/>
              <a:cs typeface="+mn-cs"/>
            </a:endParaRPr>
          </a:p>
          <a:p>
            <a:br>
              <a:rPr lang="nb-NO" sz="1200" b="1" kern="1200" dirty="0">
                <a:solidFill>
                  <a:schemeClr val="tx1"/>
                </a:solidFill>
                <a:effectLst/>
                <a:latin typeface="+mn-lt"/>
                <a:ea typeface="+mn-ea"/>
                <a:cs typeface="+mn-cs"/>
              </a:rPr>
            </a:br>
            <a:r>
              <a:rPr lang="se-NO" sz="1200" b="1" kern="1200" dirty="0">
                <a:solidFill>
                  <a:schemeClr val="tx1"/>
                </a:solidFill>
                <a:effectLst/>
                <a:latin typeface="+mn-lt"/>
                <a:ea typeface="+mn-ea"/>
                <a:cs typeface="+mn-cs"/>
              </a:rPr>
              <a:t>Ane dal áiggi sáddestit oanehis vástádusa daidda “Geahččaleapmi”-e-poasttaide maid leat ožžon oasseváldiin. Dá lea teakstaevttohus:</a:t>
            </a:r>
            <a:endParaRPr lang="nb-NO" sz="1200" kern="1200" dirty="0">
              <a:solidFill>
                <a:schemeClr val="tx1"/>
              </a:solidFill>
              <a:effectLst/>
              <a:latin typeface="+mn-lt"/>
              <a:ea typeface="+mn-ea"/>
              <a:cs typeface="+mn-cs"/>
            </a:endParaRPr>
          </a:p>
          <a:p>
            <a:br>
              <a:rPr lang="nb-NO" sz="1200" b="1" kern="1200" dirty="0">
                <a:solidFill>
                  <a:schemeClr val="tx1"/>
                </a:solidFill>
                <a:effectLst/>
                <a:latin typeface="+mn-lt"/>
                <a:ea typeface="+mn-ea"/>
                <a:cs typeface="+mn-cs"/>
              </a:rPr>
            </a:br>
            <a:r>
              <a:rPr lang="se-NO" sz="1200" b="1" kern="1200" dirty="0">
                <a:solidFill>
                  <a:schemeClr val="tx1"/>
                </a:solidFill>
                <a:effectLst/>
                <a:latin typeface="+mn-lt"/>
                <a:ea typeface="+mn-ea"/>
                <a:cs typeface="+mn-cs"/>
              </a:rPr>
              <a:t>“</a:t>
            </a:r>
            <a:r>
              <a:rPr lang="nb-NO" sz="1200" b="1" kern="1200" dirty="0">
                <a:solidFill>
                  <a:schemeClr val="tx1"/>
                </a:solidFill>
                <a:effectLst/>
                <a:latin typeface="+mn-lt"/>
                <a:ea typeface="+mn-ea"/>
                <a:cs typeface="+mn-cs"/>
              </a:rPr>
              <a:t>Hei</a:t>
            </a:r>
            <a:endParaRPr lang="nb-NO" sz="1200" kern="1200" dirty="0">
              <a:solidFill>
                <a:schemeClr val="tx1"/>
              </a:solidFill>
              <a:effectLst/>
              <a:latin typeface="+mn-lt"/>
              <a:ea typeface="+mn-ea"/>
              <a:cs typeface="+mn-cs"/>
            </a:endParaRPr>
          </a:p>
          <a:p>
            <a:r>
              <a:rPr lang="se-NO" sz="1200" b="1" kern="1200" dirty="0">
                <a:solidFill>
                  <a:schemeClr val="tx1"/>
                </a:solidFill>
                <a:effectLst/>
                <a:latin typeface="+mn-lt"/>
                <a:ea typeface="+mn-ea"/>
                <a:cs typeface="+mn-cs"/>
              </a:rPr>
              <a:t>Mun lean ožžon du e-poastta.</a:t>
            </a:r>
            <a:endParaRPr lang="nb-NO" sz="1200" kern="1200" dirty="0">
              <a:solidFill>
                <a:schemeClr val="tx1"/>
              </a:solidFill>
              <a:effectLst/>
              <a:latin typeface="+mn-lt"/>
              <a:ea typeface="+mn-ea"/>
              <a:cs typeface="+mn-cs"/>
            </a:endParaRPr>
          </a:p>
          <a:p>
            <a:r>
              <a:rPr lang="se-NO" sz="1200" b="1" kern="1200" dirty="0">
                <a:solidFill>
                  <a:schemeClr val="tx1"/>
                </a:solidFill>
                <a:effectLst/>
                <a:latin typeface="+mn-lt"/>
                <a:ea typeface="+mn-ea"/>
                <a:cs typeface="+mn-cs"/>
              </a:rPr>
              <a:t>Bures dahkkon!</a:t>
            </a:r>
            <a:endParaRPr lang="nb-NO" sz="1200" kern="1200" dirty="0">
              <a:solidFill>
                <a:schemeClr val="tx1"/>
              </a:solidFill>
              <a:effectLst/>
              <a:latin typeface="+mn-lt"/>
              <a:ea typeface="+mn-ea"/>
              <a:cs typeface="+mn-cs"/>
            </a:endParaRPr>
          </a:p>
          <a:p>
            <a:r>
              <a:rPr lang="se-NO" sz="1200" b="1" kern="1200" dirty="0">
                <a:solidFill>
                  <a:schemeClr val="tx1"/>
                </a:solidFill>
                <a:effectLst/>
                <a:latin typeface="+mn-lt"/>
                <a:ea typeface="+mn-ea"/>
                <a:cs typeface="+mn-cs"/>
              </a:rPr>
              <a:t>Dearvuođat kursadoallis.”    </a:t>
            </a:r>
            <a:endParaRPr lang="nb-NO" sz="1200" kern="1200" dirty="0">
              <a:solidFill>
                <a:schemeClr val="tx1"/>
              </a:solidFill>
              <a:effectLst/>
              <a:latin typeface="+mn-lt"/>
              <a:ea typeface="+mn-ea"/>
              <a:cs typeface="+mn-cs"/>
            </a:endParaRPr>
          </a:p>
          <a:p>
            <a:br>
              <a:rPr lang="se-NO" sz="1200" b="1" kern="1200" dirty="0">
                <a:solidFill>
                  <a:schemeClr val="tx1"/>
                </a:solidFill>
                <a:effectLst/>
                <a:latin typeface="+mn-lt"/>
                <a:ea typeface="+mn-ea"/>
                <a:cs typeface="+mn-cs"/>
              </a:rPr>
            </a:br>
            <a:r>
              <a:rPr lang="se-NO" sz="1200" b="1" kern="1200" dirty="0">
                <a:solidFill>
                  <a:schemeClr val="tx1"/>
                </a:solidFill>
                <a:effectLst/>
                <a:latin typeface="+mn-lt"/>
                <a:ea typeface="+mn-ea"/>
                <a:cs typeface="+mn-cs"/>
              </a:rPr>
              <a:t>Go leat vástidan buohkaide ja buohkat leat sádden unnimusat vel ovtta e-poastta, de sáhtát mannat viidáseappot kurssain.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57</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e-NO" sz="1200" kern="1200" dirty="0">
                <a:solidFill>
                  <a:schemeClr val="tx1"/>
                </a:solidFill>
                <a:effectLst/>
                <a:latin typeface="+mn-lt"/>
                <a:ea typeface="+mn-ea"/>
                <a:cs typeface="+mn-cs"/>
              </a:rPr>
              <a:t>RAHPAT</a:t>
            </a:r>
            <a:r>
              <a:rPr lang="nb-NO" sz="1200" kern="1200" dirty="0">
                <a:solidFill>
                  <a:schemeClr val="tx1"/>
                </a:solidFill>
                <a:effectLst/>
                <a:latin typeface="+mn-lt"/>
                <a:ea typeface="+mn-ea"/>
                <a:cs typeface="+mn-cs"/>
              </a:rPr>
              <a:t> E-PO</a:t>
            </a:r>
            <a:r>
              <a:rPr lang="se-NO" sz="1200" kern="1200" dirty="0">
                <a:solidFill>
                  <a:schemeClr val="tx1"/>
                </a:solidFill>
                <a:effectLst/>
                <a:latin typeface="+mn-lt"/>
                <a:ea typeface="+mn-ea"/>
                <a:cs typeface="+mn-cs"/>
              </a:rPr>
              <a:t>A</a:t>
            </a:r>
            <a:r>
              <a:rPr lang="nb-NO" sz="1200" kern="1200" dirty="0">
                <a:solidFill>
                  <a:schemeClr val="tx1"/>
                </a:solidFill>
                <a:effectLst/>
                <a:latin typeface="+mn-lt"/>
                <a:ea typeface="+mn-ea"/>
                <a:cs typeface="+mn-cs"/>
              </a:rPr>
              <a:t>ST</a:t>
            </a:r>
            <a:r>
              <a:rPr lang="se-NO" sz="1200" kern="1200" dirty="0">
                <a:solidFill>
                  <a:schemeClr val="tx1"/>
                </a:solidFill>
                <a:effectLst/>
                <a:latin typeface="+mn-lt"/>
                <a:ea typeface="+mn-ea"/>
                <a:cs typeface="+mn-cs"/>
              </a:rPr>
              <a:t>TA</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58</a:t>
            </a:fld>
            <a:endParaRPr lang="nb-NO"/>
          </a:p>
        </p:txBody>
      </p:sp>
    </p:spTree>
    <p:extLst>
      <p:ext uri="{BB962C8B-B14F-4D97-AF65-F5344CB8AC3E}">
        <p14:creationId xmlns:p14="http://schemas.microsoft.com/office/powerpoint/2010/main" val="15174255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b="1" kern="1200" dirty="0">
                <a:solidFill>
                  <a:schemeClr val="tx1"/>
                </a:solidFill>
                <a:effectLst/>
                <a:latin typeface="+mn-lt"/>
                <a:ea typeface="+mn-ea"/>
                <a:cs typeface="+mn-cs"/>
              </a:rPr>
              <a:t>Geahča bearrái ahte buohkain lea ruvttu Sisaboksa iežaset šearpmas.     </a:t>
            </a:r>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Gurutbealde govas oainnát buot mappaid mat gullet du e-poastakontoi. Deháleamos lea Sisaboksa.  </a:t>
            </a:r>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Go dus leat Sisaboksas e-poasttat maid it leat lohkan, de ihtá muhtin lohku sáni Sisaboksa maŋŋái várdosis. Jus das ii čuoččo makkárge lohku, de dat mearkkaša ahte dus eai leat makkárge ođđa e-poasttat mat eai vel leat lohkkojuvvon.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59</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Deaddel dan liŋkka iežat registreren dihte ja ásahan dihte konto.  </a:t>
            </a:r>
            <a:endParaRPr lang="nb-NO" sz="1200" kern="1200" dirty="0">
              <a:solidFill>
                <a:schemeClr val="tx1"/>
              </a:solidFill>
              <a:effectLst/>
              <a:latin typeface="+mn-lt"/>
              <a:ea typeface="+mn-ea"/>
              <a:cs typeface="+mn-cs"/>
            </a:endParaRPr>
          </a:p>
          <a:p>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Ja gávdno listu buot e-poasttaid badjel maid leat ožžon ja dat leat gova váldooasis. Ođđaseamos e-poasttat leat bajemusas listtus. Boarrasepmosat leat vuolemusas.     </a:t>
            </a:r>
            <a:endParaRPr lang="nb-NO" sz="1200" kern="1200" dirty="0">
              <a:solidFill>
                <a:schemeClr val="tx1"/>
              </a:solidFill>
              <a:effectLst/>
              <a:latin typeface="+mn-lt"/>
              <a:ea typeface="+mn-ea"/>
              <a:cs typeface="+mn-cs"/>
            </a:endParaRPr>
          </a:p>
          <a:p>
            <a:br>
              <a:rPr lang="nb-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Juohke e-poasttas lea su namma dahje e-poasta čujuhus, gii dutnje lea sádden e-poastta ja das lea maid e-poastta fáddá (dat maid čálli lea čálistan fáddágieddái).</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Dakkár E-poasta, mii ii leat rahpojuvvon lea merkejuvvon dahje čállojuvvon buoiddes bustávaiguin.</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Go áiggut rahpat muhtin e-poastta ja lohkat sisdoalu, de galggat oktii deaddelit juogo čálli nama dahje dan fáttá.</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60</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Go áiggut rahpat e-poastta, de deaddelat čálli nama dahje fáttá.   </a:t>
            </a:r>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   </a:t>
            </a:r>
            <a:br>
              <a:rPr lang="se-NO" sz="1200" b="1" kern="1200" dirty="0">
                <a:solidFill>
                  <a:schemeClr val="tx1"/>
                </a:solidFill>
                <a:effectLst/>
                <a:latin typeface="+mn-lt"/>
                <a:ea typeface="+mn-ea"/>
                <a:cs typeface="+mn-cs"/>
              </a:rPr>
            </a:br>
            <a:r>
              <a:rPr lang="se-NO" sz="1200" b="1" kern="1200" dirty="0">
                <a:solidFill>
                  <a:schemeClr val="tx1"/>
                </a:solidFill>
                <a:effectLst/>
                <a:latin typeface="+mn-lt"/>
                <a:ea typeface="+mn-ea"/>
                <a:cs typeface="+mn-cs"/>
              </a:rPr>
              <a:t>Siđa buohkaid deaddelit ovtta dain e-poasttain maid sii leat ožžon iežaset Sisaboksii.    </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61</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Dakkár lea dábálaš e-poastta hápmi Outlookas.</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62</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Bajemusas lea e-poastta fáddá.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63</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Ja de oainnát su nama ja/dahje su e-poastačujuhusa sutnje gii lea sádden dutnje juste dan e-poastta.</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64</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Dan vuolde lea čállojuvvon diehtu dutnje sus gii lea sáddejeaddji.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65</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Jus áiggut máhccat ruovttoluotta Sisaboksii ja fas geahččat dan listtu mas bohtet ovdan buot vuostáiváldojuvvon e-poasttat, de galggat deaddelit “sisaboksa” dan fálus mu lea gurutbealde govas</a:t>
            </a:r>
            <a:r>
              <a:rPr lang="en-US"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r>
              <a:rPr lang="se-NO" sz="1200" b="1" kern="1200" dirty="0">
                <a:solidFill>
                  <a:schemeClr val="tx1"/>
                </a:solidFill>
                <a:effectLst/>
                <a:latin typeface="+mn-lt"/>
                <a:ea typeface="+mn-ea"/>
                <a:cs typeface="+mn-cs"/>
              </a:rPr>
              <a:t>Geahča bearrái ahte buohkat leat máhccan ruovttoluotta Sisaboksai ovdal go joatkkát.   </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66</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Dál dii oaidnibehtet ahte dat lohku mii lea “Sisaboksa” lahka, dat lea šaddan unnit.     </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67</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Don sáhtát maid oaidnit ahte dat e-poasta maid leat rahpan, dat ii leat šat merkejuvvon buoiddes bustávaiguin dahje assás bustávaiguin.</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68</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kern="1200" dirty="0">
                <a:solidFill>
                  <a:schemeClr val="tx1"/>
                </a:solidFill>
                <a:effectLst/>
                <a:latin typeface="+mn-lt"/>
                <a:ea typeface="+mn-ea"/>
                <a:cs typeface="+mn-cs"/>
              </a:rPr>
              <a:t>V</a:t>
            </a:r>
            <a:r>
              <a:rPr lang="se-NO" sz="1200" kern="1200" dirty="0">
                <a:solidFill>
                  <a:schemeClr val="tx1"/>
                </a:solidFill>
                <a:effectLst/>
                <a:latin typeface="+mn-lt"/>
                <a:ea typeface="+mn-ea"/>
                <a:cs typeface="+mn-cs"/>
              </a:rPr>
              <a:t>ÁSTIDIT E-POASTTA     </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69</a:t>
            </a:fld>
            <a:endParaRPr lang="nb-NO"/>
          </a:p>
        </p:txBody>
      </p:sp>
    </p:spTree>
    <p:extLst>
      <p:ext uri="{BB962C8B-B14F-4D97-AF65-F5344CB8AC3E}">
        <p14:creationId xmlns:p14="http://schemas.microsoft.com/office/powerpoint/2010/main" val="1517425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kern="1200" dirty="0">
                <a:solidFill>
                  <a:schemeClr val="tx1"/>
                </a:solidFill>
                <a:effectLst/>
                <a:latin typeface="+mn-lt"/>
                <a:ea typeface="+mn-ea"/>
                <a:cs typeface="+mn-cs"/>
              </a:rPr>
              <a:t>D</a:t>
            </a:r>
            <a:r>
              <a:rPr lang="se-NO" sz="1200" kern="1200" dirty="0">
                <a:solidFill>
                  <a:schemeClr val="tx1"/>
                </a:solidFill>
                <a:effectLst/>
                <a:latin typeface="+mn-lt"/>
                <a:ea typeface="+mn-ea"/>
                <a:cs typeface="+mn-cs"/>
              </a:rPr>
              <a:t>á leat muhtin skovvi maid mii fertet deavdit vai oažžut geavahankonto ja e-poastačujuhusa. Mii galgat dan lohkat ja deavdit dan ovttas.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Go áiggut vástidit ovtta e-poastta, de galggat dan válljet dan Sisaboksa listtus.    </a:t>
            </a:r>
            <a:endParaRPr lang="nb-NO" sz="1200" kern="1200" dirty="0">
              <a:solidFill>
                <a:schemeClr val="tx1"/>
              </a:solidFill>
              <a:effectLst/>
              <a:latin typeface="+mn-lt"/>
              <a:ea typeface="+mn-ea"/>
              <a:cs typeface="+mn-cs"/>
            </a:endParaRPr>
          </a:p>
          <a:p>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D</a:t>
            </a:r>
            <a:r>
              <a:rPr lang="se-NO" sz="1200" kern="1200" dirty="0">
                <a:solidFill>
                  <a:schemeClr val="tx1"/>
                </a:solidFill>
                <a:effectLst/>
                <a:latin typeface="+mn-lt"/>
                <a:ea typeface="+mn-ea"/>
                <a:cs typeface="+mn-cs"/>
              </a:rPr>
              <a:t>ii lehpet buohkat ožžon e-poastta mus mii lea vástádus dan e-postii maid dii sáddiidet munnje odne. Muhtinat soitet juo geahččan dan mu e-poastta.  </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Oza dan poastta iežat Sisaboksa listtus ja deaddel dan.       </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70</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Go áigubehtet munnje sáddet vástádusa, de fertejit Gmail-geavaheaddjit deaddelit dakko gokko lea vielgat vuolemusas dan listtus, dakko gokko čuožžu “Deaddel dákko go áiggut vástidit dahje viidáseappot sáddet”.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71</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Vástidan e-poasta sulástahttá oalle olu ođđa e-poastta, muhto das leat gárvvisin devdojuvvon giettit, dakko gokko čuožžu “til” (geasa) ja “emne” (fáddá).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72</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Dat teaksta mii lea dan e-poasttas masa leat áigume vástidit, dahje dat e-poasta maid leat ožžon, dat maid lea oidnosis dan du čállinruvttu bajábealde dahje vuolábealde.        </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73</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Dál it dárbbaš eará go iežat vástádusa čállit.     </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74</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Dakkár lea dábálaččat dan hápmi Outlookas.     </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75</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D</a:t>
            </a:r>
            <a:r>
              <a:rPr lang="se-NO" sz="1200" kern="1200" dirty="0">
                <a:solidFill>
                  <a:schemeClr val="tx1"/>
                </a:solidFill>
                <a:effectLst/>
                <a:latin typeface="+mn-lt"/>
                <a:ea typeface="+mn-ea"/>
                <a:cs typeface="+mn-cs"/>
              </a:rPr>
              <a:t>át teaksta boahtá sáddejeaddjis.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76</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Ja dása čálát iežat vástádusteavstta.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77</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Go leat geargan čállimis iežat vástádusa, de deaddelat “sádde” boalu.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78</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e-NO" sz="1200" kern="1200" dirty="0">
                <a:solidFill>
                  <a:schemeClr val="tx1"/>
                </a:solidFill>
                <a:effectLst/>
                <a:latin typeface="+mn-lt"/>
                <a:ea typeface="+mn-ea"/>
                <a:cs typeface="+mn-cs"/>
              </a:rPr>
              <a:t>GEARGAN</a:t>
            </a:r>
            <a:endParaRPr lang="nb-NO" sz="1200" kern="120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79</a:t>
            </a:fld>
            <a:endParaRPr lang="nb-NO"/>
          </a:p>
        </p:txBody>
      </p:sp>
    </p:spTree>
    <p:extLst>
      <p:ext uri="{BB962C8B-B14F-4D97-AF65-F5344CB8AC3E}">
        <p14:creationId xmlns:p14="http://schemas.microsoft.com/office/powerpoint/2010/main" val="2736679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Go galgat čállit muhtin ruvttu dahje gietti sisa, de mii fertet deaddelit dahje dan coahkkalit. Dasa galggat čállit iežat ovdanama.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Coahkkal ja deaddel dakko gokko goargu galgá čállojuvvot ja čále iežat goarggu dohko.</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b-NO"/>
          </a:p>
        </p:txBody>
      </p:sp>
    </p:spTree>
    <p:extLst>
      <p:ext uri="{BB962C8B-B14F-4D97-AF65-F5344CB8AC3E}">
        <p14:creationId xmlns:p14="http://schemas.microsoft.com/office/powerpoint/2010/main" val="3518298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3"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3"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8" name="Tittel 1"/>
          <p:cNvSpPr txBox="1">
            <a:spLocks/>
          </p:cNvSpPr>
          <p:nvPr userDrawn="1"/>
        </p:nvSpPr>
        <p:spPr>
          <a:xfrm>
            <a:off x="810623" y="1666368"/>
            <a:ext cx="8286372" cy="40532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b="0" i="0" kern="1200">
                <a:solidFill>
                  <a:schemeClr val="tx1"/>
                </a:solidFill>
                <a:latin typeface="+mj-lt"/>
                <a:ea typeface="+mj-ea"/>
                <a:cs typeface="Calibri Light"/>
              </a:defRPr>
            </a:lvl1pPr>
          </a:lstStyle>
          <a:p>
            <a:endParaRPr lang="nb-NO" sz="2400">
              <a:solidFill>
                <a:srgbClr val="FFFFFF"/>
              </a:solidFill>
            </a:endParaRP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4409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10.02.2020</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403237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3"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a:t>Del</a:t>
            </a:r>
          </a:p>
        </p:txBody>
      </p:sp>
      <p:sp>
        <p:nvSpPr>
          <p:cNvPr id="3"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Tema</a:t>
            </a:r>
          </a:p>
        </p:txBody>
      </p:sp>
      <p:sp>
        <p:nvSpPr>
          <p:cNvPr id="7"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54989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3" name="Bilde 2"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Tema</a:t>
            </a:r>
          </a:p>
        </p:txBody>
      </p:sp>
      <p:sp>
        <p:nvSpPr>
          <p:cNvPr id="8"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18454" y="180144"/>
            <a:ext cx="447135"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0" kern="1200">
                <a:solidFill>
                  <a:schemeClr val="bg1"/>
                </a:solidFill>
                <a:latin typeface="Calibri"/>
                <a:ea typeface="+mj-ea"/>
                <a:cs typeface="Calibri"/>
              </a:defRPr>
            </a:lvl1pPr>
          </a:lstStyle>
          <a:p>
            <a:endParaRPr lang="nb-NO" sz="3200" b="0" i="0">
              <a:latin typeface="+mn-lt"/>
              <a:cs typeface="Calibri"/>
            </a:endParaRPr>
          </a:p>
        </p:txBody>
      </p:sp>
    </p:spTree>
    <p:extLst>
      <p:ext uri="{BB962C8B-B14F-4D97-AF65-F5344CB8AC3E}">
        <p14:creationId xmlns:p14="http://schemas.microsoft.com/office/powerpoint/2010/main" val="249950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10.02.2020</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13642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10.02.2020</a:t>
            </a:fld>
            <a:endParaRPr lang="nb-NO"/>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2978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10.02.2020</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8258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10.02.2020</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89479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10.02.2020</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90951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10.02.2020</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50619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27949159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3600" b="0" i="0" kern="1200">
          <a:solidFill>
            <a:schemeClr val="tx1"/>
          </a:solidFill>
          <a:latin typeface="+mj-lt"/>
          <a:ea typeface="+mj-ea"/>
          <a:cs typeface="Calibri Light"/>
        </a:defRPr>
      </a:lvl1pPr>
    </p:titleStyle>
    <p:bodyStyle>
      <a:lvl1pPr marL="342900" indent="-342900" algn="l" defTabSz="914400" rtl="0" eaLnBrk="1" latinLnBrk="0" hangingPunct="1">
        <a:lnSpc>
          <a:spcPct val="90000"/>
        </a:lnSpc>
        <a:spcBef>
          <a:spcPts val="1000"/>
        </a:spcBef>
        <a:buFont typeface="Wingdings" charset="2"/>
        <a:buAutoNum type="arabicPlain"/>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oleObject" Target="../embeddings/oleObject1.bin"/><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30.gif"/></Relationships>
</file>

<file path=ppt/slides/_rels/slide42.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6.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7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72.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78.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dirty="0"/>
              <a:t>OAHPA E-POASTTA ATNIT</a:t>
            </a:r>
          </a:p>
        </p:txBody>
      </p:sp>
      <p:sp>
        <p:nvSpPr>
          <p:cNvPr id="7" name="Undertittel 6"/>
          <p:cNvSpPr>
            <a:spLocks noGrp="1"/>
          </p:cNvSpPr>
          <p:nvPr>
            <p:ph type="subTitle" idx="1"/>
          </p:nvPr>
        </p:nvSpPr>
        <p:spPr/>
        <p:txBody>
          <a:bodyPr>
            <a:noAutofit/>
          </a:bodyPr>
          <a:lstStyle/>
          <a:p>
            <a:pPr marL="0" indent="0">
              <a:buNone/>
            </a:pPr>
            <a:r>
              <a:rPr lang="nb-NO" b="1" dirty="0" err="1">
                <a:solidFill>
                  <a:schemeClr val="tx1"/>
                </a:solidFill>
              </a:rPr>
              <a:t>Oahppomihttu</a:t>
            </a:r>
            <a:r>
              <a:rPr lang="nb-NO" b="1" dirty="0">
                <a:solidFill>
                  <a:schemeClr val="tx1"/>
                </a:solidFill>
              </a:rPr>
              <a:t>:</a:t>
            </a:r>
          </a:p>
          <a:p>
            <a:pPr>
              <a:buFontTx/>
              <a:buChar char="-"/>
            </a:pPr>
            <a:r>
              <a:rPr lang="nb-NO" dirty="0"/>
              <a:t>M</a:t>
            </a:r>
            <a:r>
              <a:rPr lang="se-NO" dirty="0"/>
              <a:t>áhttit beassat sisa ja olggos e-poastakontos</a:t>
            </a:r>
            <a:endParaRPr lang="nb-NO" dirty="0"/>
          </a:p>
          <a:p>
            <a:pPr>
              <a:buFontTx/>
              <a:buChar char="-"/>
            </a:pPr>
            <a:r>
              <a:rPr lang="se-NO" dirty="0"/>
              <a:t>Máhttit sáddet, vuostáváldit ja vástidit e-poastta</a:t>
            </a:r>
            <a:endParaRPr lang="nb-NO" dirty="0"/>
          </a:p>
        </p:txBody>
      </p:sp>
    </p:spTree>
    <p:extLst>
      <p:ext uri="{BB962C8B-B14F-4D97-AF65-F5344CB8AC3E}">
        <p14:creationId xmlns:p14="http://schemas.microsoft.com/office/powerpoint/2010/main" val="164468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9" name="Bilde 8">
            <a:extLst>
              <a:ext uri="{FF2B5EF4-FFF2-40B4-BE49-F238E27FC236}">
                <a16:creationId xmlns:a16="http://schemas.microsoft.com/office/drawing/2014/main" id="{F62CB710-86FF-45DF-8D58-5BC9516CA1B4}"/>
              </a:ext>
            </a:extLst>
          </p:cNvPr>
          <p:cNvPicPr>
            <a:picLocks noChangeAspect="1"/>
          </p:cNvPicPr>
          <p:nvPr/>
        </p:nvPicPr>
        <p:blipFill>
          <a:blip r:embed="rId3"/>
          <a:stretch>
            <a:fillRect/>
          </a:stretch>
        </p:blipFill>
        <p:spPr>
          <a:xfrm>
            <a:off x="3308618" y="1565871"/>
            <a:ext cx="6915150" cy="4791075"/>
          </a:xfrm>
          <a:prstGeom prst="rect">
            <a:avLst/>
          </a:prstGeom>
        </p:spPr>
      </p:pic>
      <p:sp>
        <p:nvSpPr>
          <p:cNvPr id="11" name="Tittel 1">
            <a:extLst>
              <a:ext uri="{FF2B5EF4-FFF2-40B4-BE49-F238E27FC236}">
                <a16:creationId xmlns:a16="http://schemas.microsoft.com/office/drawing/2014/main" id="{CEDFADE9-0BCE-4CD4-822C-8C5EAF78BF71}"/>
              </a:ext>
            </a:extLst>
          </p:cNvPr>
          <p:cNvSpPr txBox="1">
            <a:spLocks/>
          </p:cNvSpPr>
          <p:nvPr/>
        </p:nvSpPr>
        <p:spPr>
          <a:xfrm>
            <a:off x="785350" y="660440"/>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Tree>
    <p:extLst>
      <p:ext uri="{BB962C8B-B14F-4D97-AF65-F5344CB8AC3E}">
        <p14:creationId xmlns:p14="http://schemas.microsoft.com/office/powerpoint/2010/main" val="3638514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4400877" y="1760476"/>
            <a:ext cx="3080613" cy="2703589"/>
          </a:xfrm>
          <a:prstGeom prst="rect">
            <a:avLst/>
          </a:prstGeom>
          <a:solidFill>
            <a:schemeClr val="bg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8" name="TekstSylinder 7"/>
          <p:cNvSpPr txBox="1"/>
          <p:nvPr/>
        </p:nvSpPr>
        <p:spPr>
          <a:xfrm>
            <a:off x="5130162" y="2136036"/>
            <a:ext cx="2904580" cy="1754327"/>
          </a:xfrm>
          <a:prstGeom prst="rect">
            <a:avLst/>
          </a:prstGeom>
          <a:noFill/>
        </p:spPr>
        <p:txBody>
          <a:bodyPr wrap="square" rtlCol="0">
            <a:spAutoFit/>
          </a:bodyPr>
          <a:lstStyle/>
          <a:p>
            <a:r>
              <a:rPr lang="nb-NO" sz="3600" dirty="0"/>
              <a:t>æ =&gt; </a:t>
            </a:r>
            <a:r>
              <a:rPr lang="nb-NO" sz="3600" dirty="0" err="1"/>
              <a:t>ae</a:t>
            </a:r>
          </a:p>
          <a:p>
            <a:r>
              <a:rPr lang="nb-NO" sz="3600" dirty="0"/>
              <a:t> ø =&gt; o</a:t>
            </a:r>
          </a:p>
          <a:p>
            <a:r>
              <a:rPr lang="nb-NO" sz="3600" dirty="0"/>
              <a:t> å =&gt; </a:t>
            </a:r>
            <a:r>
              <a:rPr lang="nb-NO" sz="3600" dirty="0" err="1"/>
              <a:t>aa</a:t>
            </a:r>
            <a:endParaRPr lang="nb-NO" sz="3600" dirty="0"/>
          </a:p>
        </p:txBody>
      </p:sp>
      <p:sp>
        <p:nvSpPr>
          <p:cNvPr id="10" name="TekstSylinder 9"/>
          <p:cNvSpPr txBox="1"/>
          <p:nvPr/>
        </p:nvSpPr>
        <p:spPr>
          <a:xfrm>
            <a:off x="4237413" y="4713876"/>
            <a:ext cx="3382389" cy="646331"/>
          </a:xfrm>
          <a:prstGeom prst="rect">
            <a:avLst/>
          </a:prstGeom>
          <a:noFill/>
        </p:spPr>
        <p:txBody>
          <a:bodyPr wrap="square" rtlCol="0">
            <a:spAutoFit/>
          </a:bodyPr>
          <a:lstStyle/>
          <a:p>
            <a:pPr algn="ctr"/>
            <a:r>
              <a:rPr lang="nb-NO" sz="3600" dirty="0" err="1">
                <a:solidFill>
                  <a:srgbClr val="000000"/>
                </a:solidFill>
              </a:rPr>
              <a:t>na</a:t>
            </a:r>
            <a:r>
              <a:rPr lang="se-NO" sz="3600" dirty="0">
                <a:solidFill>
                  <a:srgbClr val="000000"/>
                </a:solidFill>
              </a:rPr>
              <a:t>mma</a:t>
            </a:r>
            <a:r>
              <a:rPr lang="nb-NO" sz="3600" dirty="0">
                <a:solidFill>
                  <a:srgbClr val="000000"/>
                </a:solidFill>
              </a:rPr>
              <a:t>.</a:t>
            </a:r>
            <a:r>
              <a:rPr lang="se-NO" sz="3600" dirty="0">
                <a:solidFill>
                  <a:srgbClr val="000000"/>
                </a:solidFill>
              </a:rPr>
              <a:t>goargu</a:t>
            </a:r>
            <a:endParaRPr lang="nb-NO" sz="3600" dirty="0">
              <a:solidFill>
                <a:srgbClr val="000000"/>
              </a:solidFill>
            </a:endParaRPr>
          </a:p>
        </p:txBody>
      </p:sp>
    </p:spTree>
    <p:extLst>
      <p:ext uri="{BB962C8B-B14F-4D97-AF65-F5344CB8AC3E}">
        <p14:creationId xmlns:p14="http://schemas.microsoft.com/office/powerpoint/2010/main" val="2117478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10" name="Bilde 9">
            <a:extLst>
              <a:ext uri="{FF2B5EF4-FFF2-40B4-BE49-F238E27FC236}">
                <a16:creationId xmlns:a16="http://schemas.microsoft.com/office/drawing/2014/main" id="{C1DBCF54-3FF0-46C3-8CE3-04C66C502171}"/>
              </a:ext>
            </a:extLst>
          </p:cNvPr>
          <p:cNvPicPr>
            <a:picLocks noChangeAspect="1"/>
          </p:cNvPicPr>
          <p:nvPr/>
        </p:nvPicPr>
        <p:blipFill>
          <a:blip r:embed="rId3"/>
          <a:stretch>
            <a:fillRect/>
          </a:stretch>
        </p:blipFill>
        <p:spPr>
          <a:xfrm>
            <a:off x="2773674" y="1130302"/>
            <a:ext cx="6915150" cy="4791075"/>
          </a:xfrm>
          <a:prstGeom prst="rect">
            <a:avLst/>
          </a:prstGeom>
        </p:spPr>
      </p:pic>
      <p:sp>
        <p:nvSpPr>
          <p:cNvPr id="12" name="Tittel 1">
            <a:extLst>
              <a:ext uri="{FF2B5EF4-FFF2-40B4-BE49-F238E27FC236}">
                <a16:creationId xmlns:a16="http://schemas.microsoft.com/office/drawing/2014/main" id="{4EA00650-EE3B-4F4C-A83E-31758749109C}"/>
              </a:ext>
            </a:extLst>
          </p:cNvPr>
          <p:cNvSpPr txBox="1">
            <a:spLocks/>
          </p:cNvSpPr>
          <p:nvPr/>
        </p:nvSpPr>
        <p:spPr>
          <a:xfrm>
            <a:off x="503794" y="22487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3" name="Ellipse 12">
            <a:extLst>
              <a:ext uri="{FF2B5EF4-FFF2-40B4-BE49-F238E27FC236}">
                <a16:creationId xmlns:a16="http://schemas.microsoft.com/office/drawing/2014/main" id="{592D61A5-D67A-4845-9021-11B6676E3F80}"/>
              </a:ext>
            </a:extLst>
          </p:cNvPr>
          <p:cNvSpPr/>
          <p:nvPr/>
        </p:nvSpPr>
        <p:spPr>
          <a:xfrm>
            <a:off x="4364025" y="2755358"/>
            <a:ext cx="1169489" cy="66646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784486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Tittel 1">
            <a:extLst>
              <a:ext uri="{FF2B5EF4-FFF2-40B4-BE49-F238E27FC236}">
                <a16:creationId xmlns:a16="http://schemas.microsoft.com/office/drawing/2014/main" id="{2EC07235-43B1-4F48-95B2-9148342FDB16}"/>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10" name="Bilde 9">
            <a:extLst>
              <a:ext uri="{FF2B5EF4-FFF2-40B4-BE49-F238E27FC236}">
                <a16:creationId xmlns:a16="http://schemas.microsoft.com/office/drawing/2014/main" id="{10D5C0FB-18FC-440A-B590-F3A6A46B50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862" y="1062037"/>
            <a:ext cx="6010275" cy="4733925"/>
          </a:xfrm>
          <a:prstGeom prst="rect">
            <a:avLst/>
          </a:prstGeom>
        </p:spPr>
      </p:pic>
    </p:spTree>
    <p:extLst>
      <p:ext uri="{BB962C8B-B14F-4D97-AF65-F5344CB8AC3E}">
        <p14:creationId xmlns:p14="http://schemas.microsoft.com/office/powerpoint/2010/main" val="816357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0" name="TekstSylinder 9"/>
          <p:cNvSpPr txBox="1"/>
          <p:nvPr/>
        </p:nvSpPr>
        <p:spPr>
          <a:xfrm>
            <a:off x="4086528" y="2551004"/>
            <a:ext cx="3998511" cy="2123658"/>
          </a:xfrm>
          <a:prstGeom prst="rect">
            <a:avLst/>
          </a:prstGeom>
          <a:noFill/>
        </p:spPr>
        <p:txBody>
          <a:bodyPr wrap="square" rtlCol="0">
            <a:spAutoFit/>
          </a:bodyPr>
          <a:lstStyle/>
          <a:p>
            <a:r>
              <a:rPr lang="nb-NO" sz="3200" dirty="0" err="1">
                <a:solidFill>
                  <a:srgbClr val="000000"/>
                </a:solidFill>
              </a:rPr>
              <a:t>na</a:t>
            </a:r>
            <a:r>
              <a:rPr lang="se-NO" sz="3200" dirty="0">
                <a:solidFill>
                  <a:srgbClr val="000000"/>
                </a:solidFill>
              </a:rPr>
              <a:t>mma</a:t>
            </a:r>
            <a:r>
              <a:rPr lang="nb-NO" sz="3200" dirty="0">
                <a:solidFill>
                  <a:srgbClr val="000000"/>
                </a:solidFill>
              </a:rPr>
              <a:t>.i.</a:t>
            </a:r>
            <a:r>
              <a:rPr lang="se-NO" sz="3200" dirty="0">
                <a:solidFill>
                  <a:srgbClr val="000000"/>
                </a:solidFill>
              </a:rPr>
              <a:t>goargu</a:t>
            </a:r>
            <a:endParaRPr lang="nb-NO" sz="3200" dirty="0">
              <a:solidFill>
                <a:srgbClr val="000000"/>
              </a:solidFill>
            </a:endParaRPr>
          </a:p>
          <a:p>
            <a:endParaRPr lang="nb-NO" sz="3200" dirty="0">
              <a:solidFill>
                <a:srgbClr val="000000"/>
              </a:solidFill>
            </a:endParaRPr>
          </a:p>
          <a:p>
            <a:r>
              <a:rPr lang="nb-NO" sz="3200" dirty="0" err="1">
                <a:solidFill>
                  <a:srgbClr val="000000"/>
                </a:solidFill>
              </a:rPr>
              <a:t>na</a:t>
            </a:r>
            <a:r>
              <a:rPr lang="se-NO" sz="3200" dirty="0">
                <a:solidFill>
                  <a:srgbClr val="000000"/>
                </a:solidFill>
              </a:rPr>
              <a:t>mma</a:t>
            </a:r>
            <a:r>
              <a:rPr lang="nb-NO" sz="3200" dirty="0">
                <a:solidFill>
                  <a:srgbClr val="000000"/>
                </a:solidFill>
              </a:rPr>
              <a:t>.</a:t>
            </a:r>
            <a:r>
              <a:rPr lang="se-NO" sz="3200" dirty="0">
                <a:solidFill>
                  <a:srgbClr val="000000"/>
                </a:solidFill>
              </a:rPr>
              <a:t>goargu</a:t>
            </a:r>
            <a:r>
              <a:rPr lang="nb-NO" sz="3200" dirty="0">
                <a:solidFill>
                  <a:srgbClr val="000000"/>
                </a:solidFill>
              </a:rPr>
              <a:t>123</a:t>
            </a:r>
          </a:p>
          <a:p>
            <a:pPr algn="ctr"/>
            <a:endParaRPr lang="nb-NO" sz="3600" dirty="0">
              <a:solidFill>
                <a:srgbClr val="000000"/>
              </a:solidFill>
            </a:endParaRPr>
          </a:p>
        </p:txBody>
      </p:sp>
    </p:spTree>
    <p:extLst>
      <p:ext uri="{BB962C8B-B14F-4D97-AF65-F5344CB8AC3E}">
        <p14:creationId xmlns:p14="http://schemas.microsoft.com/office/powerpoint/2010/main" val="2819300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10" name="Bilde 9" descr="Et bilde som inneholder skjermbilde&#10;&#10;Automatisk generert beskrivelse">
            <a:extLst>
              <a:ext uri="{FF2B5EF4-FFF2-40B4-BE49-F238E27FC236}">
                <a16:creationId xmlns:a16="http://schemas.microsoft.com/office/drawing/2014/main" id="{28D03E8D-C57C-4123-BB3F-E8F86C916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098" y="1211855"/>
            <a:ext cx="6345715" cy="4946574"/>
          </a:xfrm>
          <a:prstGeom prst="rect">
            <a:avLst/>
          </a:prstGeom>
        </p:spPr>
      </p:pic>
      <p:sp>
        <p:nvSpPr>
          <p:cNvPr id="12" name="Tittel 1">
            <a:extLst>
              <a:ext uri="{FF2B5EF4-FFF2-40B4-BE49-F238E27FC236}">
                <a16:creationId xmlns:a16="http://schemas.microsoft.com/office/drawing/2014/main" id="{D5EC0CD7-12D6-47AD-8394-A0B1CBC7BDF0}"/>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13" name="Bilde 12">
            <a:extLst>
              <a:ext uri="{FF2B5EF4-FFF2-40B4-BE49-F238E27FC236}">
                <a16:creationId xmlns:a16="http://schemas.microsoft.com/office/drawing/2014/main" id="{C10DEEAD-D71D-42A0-BD74-9947F317E366}"/>
              </a:ext>
            </a:extLst>
          </p:cNvPr>
          <p:cNvPicPr>
            <a:picLocks noChangeAspect="1"/>
          </p:cNvPicPr>
          <p:nvPr/>
        </p:nvPicPr>
        <p:blipFill>
          <a:blip r:embed="rId4"/>
          <a:stretch>
            <a:fillRect/>
          </a:stretch>
        </p:blipFill>
        <p:spPr>
          <a:xfrm>
            <a:off x="5259641" y="750389"/>
            <a:ext cx="1508112" cy="458991"/>
          </a:xfrm>
          <a:prstGeom prst="rect">
            <a:avLst/>
          </a:prstGeom>
        </p:spPr>
      </p:pic>
      <p:sp>
        <p:nvSpPr>
          <p:cNvPr id="14" name="Ellipse 13">
            <a:extLst>
              <a:ext uri="{FF2B5EF4-FFF2-40B4-BE49-F238E27FC236}">
                <a16:creationId xmlns:a16="http://schemas.microsoft.com/office/drawing/2014/main" id="{B8709E0B-2257-4C2B-88A7-F526B5C2392A}"/>
              </a:ext>
            </a:extLst>
          </p:cNvPr>
          <p:cNvSpPr/>
          <p:nvPr/>
        </p:nvSpPr>
        <p:spPr>
          <a:xfrm>
            <a:off x="3852645" y="2985571"/>
            <a:ext cx="1902755" cy="57154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115761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8" name="TekstSylinder 7"/>
          <p:cNvSpPr txBox="1"/>
          <p:nvPr/>
        </p:nvSpPr>
        <p:spPr>
          <a:xfrm>
            <a:off x="3482979" y="1645615"/>
            <a:ext cx="4954130" cy="4093428"/>
          </a:xfrm>
          <a:prstGeom prst="rect">
            <a:avLst/>
          </a:prstGeom>
          <a:noFill/>
        </p:spPr>
        <p:txBody>
          <a:bodyPr wrap="square" rtlCol="0">
            <a:spAutoFit/>
          </a:bodyPr>
          <a:lstStyle/>
          <a:p>
            <a:r>
              <a:rPr lang="se-NO" sz="3200" dirty="0"/>
              <a:t>Unnimusat</a:t>
            </a:r>
            <a:r>
              <a:rPr lang="nb-NO" sz="3200" dirty="0"/>
              <a:t> 8 </a:t>
            </a:r>
            <a:r>
              <a:rPr lang="se-NO" sz="3200" dirty="0"/>
              <a:t>mearkka</a:t>
            </a:r>
            <a:endParaRPr lang="nb-NO" sz="3200" dirty="0"/>
          </a:p>
          <a:p>
            <a:r>
              <a:rPr lang="nb-NO" sz="3200" dirty="0"/>
              <a:t> </a:t>
            </a:r>
          </a:p>
          <a:p>
            <a:r>
              <a:rPr lang="se-NO" sz="3200" dirty="0"/>
              <a:t>Unnimusat</a:t>
            </a:r>
            <a:r>
              <a:rPr lang="nb-NO" sz="3200" dirty="0"/>
              <a:t> 2 </a:t>
            </a:r>
            <a:r>
              <a:rPr lang="se-NO" sz="3200" dirty="0"/>
              <a:t>dáin</a:t>
            </a:r>
            <a:r>
              <a:rPr lang="nb-NO" sz="3200" dirty="0"/>
              <a:t>:</a:t>
            </a:r>
          </a:p>
          <a:p>
            <a:pPr marL="571500" indent="-571500">
              <a:buFont typeface="Arial"/>
              <a:buChar char="•"/>
            </a:pPr>
            <a:r>
              <a:rPr lang="nb-NO" sz="3200" dirty="0"/>
              <a:t>ST</a:t>
            </a:r>
            <a:r>
              <a:rPr lang="se-NO" sz="3200" dirty="0"/>
              <a:t>U</a:t>
            </a:r>
            <a:r>
              <a:rPr lang="nb-NO" sz="3200" dirty="0"/>
              <a:t>OR</a:t>
            </a:r>
            <a:r>
              <a:rPr lang="se-NO" sz="3200" dirty="0"/>
              <a:t>A</a:t>
            </a:r>
            <a:r>
              <a:rPr lang="nb-NO" sz="3200" dirty="0"/>
              <a:t> B</a:t>
            </a:r>
            <a:r>
              <a:rPr lang="se-NO" sz="3200" dirty="0"/>
              <a:t>USTÁVAT</a:t>
            </a:r>
            <a:endParaRPr lang="nb-NO" sz="3200" dirty="0"/>
          </a:p>
          <a:p>
            <a:pPr marL="571500" indent="-571500">
              <a:buFont typeface="Arial"/>
              <a:buChar char="•"/>
            </a:pPr>
            <a:r>
              <a:rPr lang="se-NO" sz="3200" dirty="0"/>
              <a:t>unna bustávažat</a:t>
            </a:r>
            <a:endParaRPr lang="nb-NO" sz="3200" dirty="0"/>
          </a:p>
          <a:p>
            <a:pPr marL="571500" indent="-571500">
              <a:buFont typeface="Arial"/>
              <a:buChar char="•"/>
            </a:pPr>
            <a:r>
              <a:rPr lang="se-NO" sz="3200" dirty="0"/>
              <a:t>logut</a:t>
            </a:r>
            <a:endParaRPr lang="nb-NO" sz="3200" dirty="0"/>
          </a:p>
          <a:p>
            <a:pPr marL="571500" indent="-571500">
              <a:buFont typeface="Arial"/>
              <a:buChar char="•"/>
            </a:pPr>
            <a:r>
              <a:rPr lang="nb-NO" sz="3200" dirty="0"/>
              <a:t>symbol</a:t>
            </a:r>
            <a:r>
              <a:rPr lang="se-NO" sz="3200" dirty="0"/>
              <a:t>at</a:t>
            </a:r>
            <a:endParaRPr lang="nb-NO" sz="3200" dirty="0"/>
          </a:p>
          <a:p>
            <a:pPr algn="ctr"/>
            <a:endParaRPr lang="nb-NO" sz="3600" dirty="0">
              <a:solidFill>
                <a:srgbClr val="000000"/>
              </a:solidFill>
            </a:endParaRPr>
          </a:p>
        </p:txBody>
      </p:sp>
    </p:spTree>
    <p:extLst>
      <p:ext uri="{BB962C8B-B14F-4D97-AF65-F5344CB8AC3E}">
        <p14:creationId xmlns:p14="http://schemas.microsoft.com/office/powerpoint/2010/main" val="3096388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7" name="Bilde 6"/>
          <p:cNvPicPr>
            <a:picLocks noChangeAspect="1"/>
          </p:cNvPicPr>
          <p:nvPr/>
        </p:nvPicPr>
        <p:blipFill>
          <a:blip r:embed="rId3"/>
          <a:stretch>
            <a:fillRect/>
          </a:stretch>
        </p:blipFill>
        <p:spPr>
          <a:xfrm>
            <a:off x="5259641" y="750389"/>
            <a:ext cx="1508112" cy="458991"/>
          </a:xfrm>
          <a:prstGeom prst="rect">
            <a:avLst/>
          </a:prstGeom>
        </p:spPr>
      </p:pic>
      <p:pic>
        <p:nvPicPr>
          <p:cNvPr id="8" name="Bilde 7"/>
          <p:cNvPicPr>
            <a:picLocks noChangeAspect="1"/>
          </p:cNvPicPr>
          <p:nvPr/>
        </p:nvPicPr>
        <p:blipFill>
          <a:blip r:embed="rId4"/>
          <a:stretch>
            <a:fillRect/>
          </a:stretch>
        </p:blipFill>
        <p:spPr>
          <a:xfrm>
            <a:off x="2896980" y="2806744"/>
            <a:ext cx="6286500" cy="1295400"/>
          </a:xfrm>
          <a:prstGeom prst="rect">
            <a:avLst/>
          </a:prstGeom>
        </p:spPr>
      </p:pic>
    </p:spTree>
    <p:extLst>
      <p:ext uri="{BB962C8B-B14F-4D97-AF65-F5344CB8AC3E}">
        <p14:creationId xmlns:p14="http://schemas.microsoft.com/office/powerpoint/2010/main" val="2520952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8" name="TekstSylinder 7"/>
          <p:cNvSpPr txBox="1"/>
          <p:nvPr/>
        </p:nvSpPr>
        <p:spPr>
          <a:xfrm>
            <a:off x="3482979" y="1645615"/>
            <a:ext cx="4954130" cy="4093428"/>
          </a:xfrm>
          <a:prstGeom prst="rect">
            <a:avLst/>
          </a:prstGeom>
          <a:noFill/>
        </p:spPr>
        <p:txBody>
          <a:bodyPr wrap="square" rtlCol="0">
            <a:spAutoFit/>
          </a:bodyPr>
          <a:lstStyle/>
          <a:p>
            <a:r>
              <a:rPr lang="se-NO" sz="3200" dirty="0"/>
              <a:t>Unnimusat</a:t>
            </a:r>
            <a:r>
              <a:rPr lang="nb-NO" sz="3200" dirty="0"/>
              <a:t> 8 </a:t>
            </a:r>
            <a:r>
              <a:rPr lang="se-NO" sz="3200" dirty="0"/>
              <a:t>mearkka</a:t>
            </a:r>
            <a:endParaRPr lang="nb-NO" sz="3200" dirty="0"/>
          </a:p>
          <a:p>
            <a:r>
              <a:rPr lang="nb-NO" sz="3200" dirty="0"/>
              <a:t> </a:t>
            </a:r>
          </a:p>
          <a:p>
            <a:r>
              <a:rPr lang="se-NO" sz="3200" dirty="0"/>
              <a:t>Unnimusat</a:t>
            </a:r>
            <a:r>
              <a:rPr lang="nb-NO" sz="3200" dirty="0"/>
              <a:t> 2 </a:t>
            </a:r>
            <a:r>
              <a:rPr lang="se-NO" sz="3200" dirty="0"/>
              <a:t>dáin</a:t>
            </a:r>
            <a:r>
              <a:rPr lang="nb-NO" sz="3200" dirty="0"/>
              <a:t>:</a:t>
            </a:r>
          </a:p>
          <a:p>
            <a:pPr marL="571500" indent="-571500">
              <a:buFont typeface="Arial"/>
              <a:buChar char="•"/>
            </a:pPr>
            <a:r>
              <a:rPr lang="nb-NO" sz="3200" dirty="0"/>
              <a:t>ST</a:t>
            </a:r>
            <a:r>
              <a:rPr lang="se-NO" sz="3200" dirty="0"/>
              <a:t>UORA BUSTÁVAT</a:t>
            </a:r>
            <a:endParaRPr lang="nb-NO" sz="3200" dirty="0"/>
          </a:p>
          <a:p>
            <a:pPr marL="571500" indent="-571500">
              <a:buFont typeface="Arial"/>
              <a:buChar char="•"/>
            </a:pPr>
            <a:r>
              <a:rPr lang="se-NO" sz="3200" dirty="0"/>
              <a:t>unna bustávažat</a:t>
            </a:r>
            <a:endParaRPr lang="nb-NO" sz="3200" dirty="0"/>
          </a:p>
          <a:p>
            <a:pPr marL="571500" indent="-571500">
              <a:buFont typeface="Arial"/>
              <a:buChar char="•"/>
            </a:pPr>
            <a:r>
              <a:rPr lang="se-NO" sz="3200" dirty="0"/>
              <a:t>logut</a:t>
            </a:r>
            <a:endParaRPr lang="nb-NO" sz="3200" dirty="0"/>
          </a:p>
          <a:p>
            <a:pPr marL="571500" indent="-571500">
              <a:buFont typeface="Arial"/>
              <a:buChar char="•"/>
            </a:pPr>
            <a:r>
              <a:rPr lang="nb-NO" sz="3200" dirty="0"/>
              <a:t>symbol</a:t>
            </a:r>
            <a:r>
              <a:rPr lang="se-NO" sz="3200" dirty="0"/>
              <a:t>at</a:t>
            </a:r>
            <a:endParaRPr lang="nb-NO" sz="3200" dirty="0"/>
          </a:p>
          <a:p>
            <a:pPr algn="ctr"/>
            <a:endParaRPr lang="nb-NO" sz="3600" dirty="0">
              <a:solidFill>
                <a:srgbClr val="000000"/>
              </a:solidFill>
            </a:endParaRPr>
          </a:p>
        </p:txBody>
      </p:sp>
    </p:spTree>
    <p:extLst>
      <p:ext uri="{BB962C8B-B14F-4D97-AF65-F5344CB8AC3E}">
        <p14:creationId xmlns:p14="http://schemas.microsoft.com/office/powerpoint/2010/main" val="2478527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9" name="Bilde 8"/>
          <p:cNvPicPr>
            <a:picLocks noChangeAspect="1"/>
          </p:cNvPicPr>
          <p:nvPr/>
        </p:nvPicPr>
        <p:blipFill>
          <a:blip r:embed="rId3"/>
          <a:stretch>
            <a:fillRect/>
          </a:stretch>
        </p:blipFill>
        <p:spPr>
          <a:xfrm>
            <a:off x="5259641" y="750389"/>
            <a:ext cx="1508112" cy="458991"/>
          </a:xfrm>
          <a:prstGeom prst="rect">
            <a:avLst/>
          </a:prstGeom>
        </p:spPr>
      </p:pic>
      <p:pic>
        <p:nvPicPr>
          <p:cNvPr id="6" name="Bilde 5" descr="outlook registre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2956" y="1584429"/>
            <a:ext cx="4752906" cy="6858000"/>
          </a:xfrm>
          <a:prstGeom prst="rect">
            <a:avLst/>
          </a:prstGeom>
        </p:spPr>
      </p:pic>
      <p:sp>
        <p:nvSpPr>
          <p:cNvPr id="8" name="Ellipse 7"/>
          <p:cNvSpPr/>
          <p:nvPr/>
        </p:nvSpPr>
        <p:spPr>
          <a:xfrm>
            <a:off x="3621291" y="3847899"/>
            <a:ext cx="4790669" cy="40239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508868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413856" y="1708031"/>
            <a:ext cx="1286876" cy="1179054"/>
          </a:xfrm>
        </p:spPr>
        <p:txBody>
          <a:bodyPr/>
          <a:lstStyle/>
          <a:p>
            <a:r>
              <a:rPr lang="se-NO" dirty="0"/>
              <a:t>Oassi</a:t>
            </a:r>
            <a:r>
              <a:rPr lang="nb-NO" dirty="0"/>
              <a:t> 1</a:t>
            </a:r>
          </a:p>
        </p:txBody>
      </p:sp>
      <p:sp>
        <p:nvSpPr>
          <p:cNvPr id="3" name="Plassholder for tekst 2"/>
          <p:cNvSpPr>
            <a:spLocks noGrp="1"/>
          </p:cNvSpPr>
          <p:nvPr>
            <p:ph type="body" idx="1"/>
          </p:nvPr>
        </p:nvSpPr>
        <p:spPr>
          <a:xfrm>
            <a:off x="4071131" y="2348485"/>
            <a:ext cx="7736949" cy="481694"/>
          </a:xfrm>
        </p:spPr>
        <p:txBody>
          <a:bodyPr/>
          <a:lstStyle/>
          <a:p>
            <a:r>
              <a:rPr lang="se-NO" dirty="0">
                <a:solidFill>
                  <a:srgbClr val="000000"/>
                </a:solidFill>
                <a:latin typeface="+mj-lt"/>
                <a:cs typeface="Calibri"/>
              </a:rPr>
              <a:t>Ráhkadit e-poastačujuhusa</a:t>
            </a:r>
            <a:endParaRPr lang="nb-NO" dirty="0">
              <a:solidFill>
                <a:srgbClr val="000000"/>
              </a:solidFill>
              <a:latin typeface="+mj-lt"/>
              <a:cs typeface="Calibri"/>
            </a:endParaRPr>
          </a:p>
        </p:txBody>
      </p:sp>
    </p:spTree>
    <p:extLst>
      <p:ext uri="{BB962C8B-B14F-4D97-AF65-F5344CB8AC3E}">
        <p14:creationId xmlns:p14="http://schemas.microsoft.com/office/powerpoint/2010/main" val="3396825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7" name="Bilde 6"/>
          <p:cNvPicPr>
            <a:picLocks noChangeAspect="1"/>
          </p:cNvPicPr>
          <p:nvPr/>
        </p:nvPicPr>
        <p:blipFill>
          <a:blip r:embed="rId4"/>
          <a:stretch>
            <a:fillRect/>
          </a:stretch>
        </p:blipFill>
        <p:spPr>
          <a:xfrm>
            <a:off x="5259641" y="750389"/>
            <a:ext cx="1508112" cy="458991"/>
          </a:xfrm>
          <a:prstGeom prst="rect">
            <a:avLst/>
          </a:prstGeom>
        </p:spPr>
      </p:pic>
      <p:graphicFrame>
        <p:nvGraphicFramePr>
          <p:cNvPr id="9" name="Objekt 8"/>
          <p:cNvGraphicFramePr>
            <a:graphicFrameLocks noChangeAspect="1"/>
          </p:cNvGraphicFramePr>
          <p:nvPr>
            <p:extLst>
              <p:ext uri="{D42A27DB-BD31-4B8C-83A1-F6EECF244321}">
                <p14:modId xmlns:p14="http://schemas.microsoft.com/office/powerpoint/2010/main" val="4061316486"/>
              </p:ext>
            </p:extLst>
          </p:nvPr>
        </p:nvGraphicFramePr>
        <p:xfrm>
          <a:off x="3536723" y="2939257"/>
          <a:ext cx="5053013" cy="709613"/>
        </p:xfrm>
        <a:graphic>
          <a:graphicData uri="http://schemas.openxmlformats.org/presentationml/2006/ole">
            <mc:AlternateContent xmlns:mc="http://schemas.openxmlformats.org/markup-compatibility/2006">
              <mc:Choice xmlns:v="urn:schemas-microsoft-com:vml" Requires="v">
                <p:oleObj spid="_x0000_s1026" name="Punktgrafikkbilde" r:id="rId5" imgW="5052240" imgH="708840" progId="Paint.Picture">
                  <p:embed/>
                </p:oleObj>
              </mc:Choice>
              <mc:Fallback>
                <p:oleObj name="Punktgrafikkbilde" r:id="rId5" imgW="5052240" imgH="708840" progId="Paint.Picture">
                  <p:embed/>
                  <p:pic>
                    <p:nvPicPr>
                      <p:cNvPr id="9" name="Objekt 8"/>
                      <p:cNvPicPr/>
                      <p:nvPr/>
                    </p:nvPicPr>
                    <p:blipFill>
                      <a:blip r:embed="rId6"/>
                      <a:stretch>
                        <a:fillRect/>
                      </a:stretch>
                    </p:blipFill>
                    <p:spPr>
                      <a:xfrm>
                        <a:off x="3536723" y="2939257"/>
                        <a:ext cx="5053013" cy="709613"/>
                      </a:xfrm>
                      <a:prstGeom prst="rect">
                        <a:avLst/>
                      </a:prstGeom>
                    </p:spPr>
                  </p:pic>
                </p:oleObj>
              </mc:Fallback>
            </mc:AlternateContent>
          </a:graphicData>
        </a:graphic>
      </p:graphicFrame>
    </p:spTree>
    <p:extLst>
      <p:ext uri="{BB962C8B-B14F-4D97-AF65-F5344CB8AC3E}">
        <p14:creationId xmlns:p14="http://schemas.microsoft.com/office/powerpoint/2010/main" val="1006502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Bilde 2" descr="outlook reg lan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2065" y="1634728"/>
            <a:ext cx="4728191" cy="7226104"/>
          </a:xfrm>
          <a:prstGeom prst="rect">
            <a:avLst/>
          </a:prstGeom>
        </p:spPr>
      </p:pic>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8" name="Bilde 7"/>
          <p:cNvPicPr>
            <a:picLocks noChangeAspect="1"/>
          </p:cNvPicPr>
          <p:nvPr/>
        </p:nvPicPr>
        <p:blipFill>
          <a:blip r:embed="rId4"/>
          <a:stretch>
            <a:fillRect/>
          </a:stretch>
        </p:blipFill>
        <p:spPr>
          <a:xfrm>
            <a:off x="5259641" y="750389"/>
            <a:ext cx="1508112" cy="458991"/>
          </a:xfrm>
          <a:prstGeom prst="rect">
            <a:avLst/>
          </a:prstGeom>
        </p:spPr>
      </p:pic>
      <p:sp>
        <p:nvSpPr>
          <p:cNvPr id="9" name="Ellipse 8"/>
          <p:cNvSpPr/>
          <p:nvPr/>
        </p:nvSpPr>
        <p:spPr>
          <a:xfrm>
            <a:off x="3495552" y="4313166"/>
            <a:ext cx="5142740" cy="66646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Bilde 9"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3200" y="4665263"/>
            <a:ext cx="429841" cy="640961"/>
          </a:xfrm>
          <a:prstGeom prst="rect">
            <a:avLst/>
          </a:prstGeom>
        </p:spPr>
      </p:pic>
    </p:spTree>
    <p:extLst>
      <p:ext uri="{BB962C8B-B14F-4D97-AF65-F5344CB8AC3E}">
        <p14:creationId xmlns:p14="http://schemas.microsoft.com/office/powerpoint/2010/main" val="3730467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Bilde 2" descr="outlook reg da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6790" y="1584428"/>
            <a:ext cx="4753465" cy="7220661"/>
          </a:xfrm>
          <a:prstGeom prst="rect">
            <a:avLst/>
          </a:prstGeom>
        </p:spPr>
      </p:pic>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8" name="Bilde 7"/>
          <p:cNvPicPr>
            <a:picLocks noChangeAspect="1"/>
          </p:cNvPicPr>
          <p:nvPr/>
        </p:nvPicPr>
        <p:blipFill>
          <a:blip r:embed="rId4"/>
          <a:stretch>
            <a:fillRect/>
          </a:stretch>
        </p:blipFill>
        <p:spPr>
          <a:xfrm>
            <a:off x="5259641" y="750389"/>
            <a:ext cx="1508112" cy="458991"/>
          </a:xfrm>
          <a:prstGeom prst="rect">
            <a:avLst/>
          </a:prstGeom>
        </p:spPr>
      </p:pic>
      <p:sp>
        <p:nvSpPr>
          <p:cNvPr id="9" name="Ellipse 8"/>
          <p:cNvSpPr/>
          <p:nvPr/>
        </p:nvSpPr>
        <p:spPr>
          <a:xfrm>
            <a:off x="3608718" y="4967059"/>
            <a:ext cx="1697482" cy="528143"/>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Bilde 11"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17439" y="5231131"/>
            <a:ext cx="429841" cy="640961"/>
          </a:xfrm>
          <a:prstGeom prst="rect">
            <a:avLst/>
          </a:prstGeom>
        </p:spPr>
      </p:pic>
    </p:spTree>
    <p:extLst>
      <p:ext uri="{BB962C8B-B14F-4D97-AF65-F5344CB8AC3E}">
        <p14:creationId xmlns:p14="http://schemas.microsoft.com/office/powerpoint/2010/main" val="2196247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78361" y="128031"/>
            <a:ext cx="10354031" cy="364473"/>
          </a:xfrm>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8" name="Bilde 7">
            <a:extLst>
              <a:ext uri="{FF2B5EF4-FFF2-40B4-BE49-F238E27FC236}">
                <a16:creationId xmlns:a16="http://schemas.microsoft.com/office/drawing/2014/main" id="{F0116B0D-4CDC-44B3-A647-D68E679769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89" y="958467"/>
            <a:ext cx="7381473" cy="5313745"/>
          </a:xfrm>
          <a:prstGeom prst="rect">
            <a:avLst/>
          </a:prstGeom>
        </p:spPr>
      </p:pic>
      <p:sp>
        <p:nvSpPr>
          <p:cNvPr id="10" name="Tittel 1">
            <a:extLst>
              <a:ext uri="{FF2B5EF4-FFF2-40B4-BE49-F238E27FC236}">
                <a16:creationId xmlns:a16="http://schemas.microsoft.com/office/drawing/2014/main" id="{89E0680B-C16D-42EE-AA1A-E5E9FD9E9FA7}"/>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1" name="Ellipse 10">
            <a:extLst>
              <a:ext uri="{FF2B5EF4-FFF2-40B4-BE49-F238E27FC236}">
                <a16:creationId xmlns:a16="http://schemas.microsoft.com/office/drawing/2014/main" id="{1791B41F-6258-4DEC-8BDC-F239B15FE5E3}"/>
              </a:ext>
            </a:extLst>
          </p:cNvPr>
          <p:cNvSpPr/>
          <p:nvPr/>
        </p:nvSpPr>
        <p:spPr>
          <a:xfrm>
            <a:off x="3516913" y="3978657"/>
            <a:ext cx="2927954" cy="528143"/>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Bilde 11" descr="pil.png">
            <a:extLst>
              <a:ext uri="{FF2B5EF4-FFF2-40B4-BE49-F238E27FC236}">
                <a16:creationId xmlns:a16="http://schemas.microsoft.com/office/drawing/2014/main" id="{6E3F1D43-F86D-447E-B3DB-274C88D173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4621" y="4247834"/>
            <a:ext cx="429841" cy="640961"/>
          </a:xfrm>
          <a:prstGeom prst="rect">
            <a:avLst/>
          </a:prstGeom>
        </p:spPr>
      </p:pic>
    </p:spTree>
    <p:extLst>
      <p:ext uri="{BB962C8B-B14F-4D97-AF65-F5344CB8AC3E}">
        <p14:creationId xmlns:p14="http://schemas.microsoft.com/office/powerpoint/2010/main" val="4143301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9" name="Bilde 8">
            <a:extLst>
              <a:ext uri="{FF2B5EF4-FFF2-40B4-BE49-F238E27FC236}">
                <a16:creationId xmlns:a16="http://schemas.microsoft.com/office/drawing/2014/main" id="{DC4A9911-D835-4564-87B6-BBB5EC8A54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89" y="958467"/>
            <a:ext cx="7381473" cy="5313745"/>
          </a:xfrm>
          <a:prstGeom prst="rect">
            <a:avLst/>
          </a:prstGeom>
        </p:spPr>
      </p:pic>
      <p:sp>
        <p:nvSpPr>
          <p:cNvPr id="12" name="Tittel 1">
            <a:extLst>
              <a:ext uri="{FF2B5EF4-FFF2-40B4-BE49-F238E27FC236}">
                <a16:creationId xmlns:a16="http://schemas.microsoft.com/office/drawing/2014/main" id="{2F9EB549-6C72-4C05-B204-CDAE93F7229A}"/>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3" name="Ellipse 12">
            <a:extLst>
              <a:ext uri="{FF2B5EF4-FFF2-40B4-BE49-F238E27FC236}">
                <a16:creationId xmlns:a16="http://schemas.microsoft.com/office/drawing/2014/main" id="{6C064814-8672-4759-BD5F-BAAA7F727AAF}"/>
              </a:ext>
            </a:extLst>
          </p:cNvPr>
          <p:cNvSpPr/>
          <p:nvPr/>
        </p:nvSpPr>
        <p:spPr>
          <a:xfrm>
            <a:off x="5785482" y="3966072"/>
            <a:ext cx="2014459" cy="50300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4" name="Bilde 13" descr="pil.png">
            <a:extLst>
              <a:ext uri="{FF2B5EF4-FFF2-40B4-BE49-F238E27FC236}">
                <a16:creationId xmlns:a16="http://schemas.microsoft.com/office/drawing/2014/main" id="{ADD9BF18-74A0-42D1-9423-F99F34ECB8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6518" y="4469079"/>
            <a:ext cx="429841" cy="640961"/>
          </a:xfrm>
          <a:prstGeom prst="rect">
            <a:avLst/>
          </a:prstGeom>
        </p:spPr>
      </p:pic>
    </p:spTree>
    <p:extLst>
      <p:ext uri="{BB962C8B-B14F-4D97-AF65-F5344CB8AC3E}">
        <p14:creationId xmlns:p14="http://schemas.microsoft.com/office/powerpoint/2010/main" val="4071085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Bilde 4" descr="outlook reg kjon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9659" y="1622153"/>
            <a:ext cx="4767159" cy="7245424"/>
          </a:xfrm>
          <a:prstGeom prst="rect">
            <a:avLst/>
          </a:prstGeom>
        </p:spPr>
      </p:pic>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Ellipse 6"/>
          <p:cNvSpPr/>
          <p:nvPr/>
        </p:nvSpPr>
        <p:spPr>
          <a:xfrm>
            <a:off x="3407537" y="5696401"/>
            <a:ext cx="1684906" cy="452694"/>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 name="Bilde 7"/>
          <p:cNvPicPr>
            <a:picLocks noChangeAspect="1"/>
          </p:cNvPicPr>
          <p:nvPr/>
        </p:nvPicPr>
        <p:blipFill>
          <a:blip r:embed="rId4"/>
          <a:stretch>
            <a:fillRect/>
          </a:stretch>
        </p:blipFill>
        <p:spPr>
          <a:xfrm>
            <a:off x="5259641" y="750389"/>
            <a:ext cx="1508112" cy="458991"/>
          </a:xfrm>
          <a:prstGeom prst="rect">
            <a:avLst/>
          </a:prstGeom>
        </p:spPr>
      </p:pic>
      <p:pic>
        <p:nvPicPr>
          <p:cNvPr id="9" name="Bilde 8"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6070" y="5910171"/>
            <a:ext cx="429841" cy="640961"/>
          </a:xfrm>
          <a:prstGeom prst="rect">
            <a:avLst/>
          </a:prstGeom>
        </p:spPr>
      </p:pic>
    </p:spTree>
    <p:extLst>
      <p:ext uri="{BB962C8B-B14F-4D97-AF65-F5344CB8AC3E}">
        <p14:creationId xmlns:p14="http://schemas.microsoft.com/office/powerpoint/2010/main" val="1859891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3" name="Bilde 2" descr="outlook registrer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6616" y="2216267"/>
            <a:ext cx="4755380" cy="4176464"/>
          </a:xfrm>
          <a:prstGeom prst="rect">
            <a:avLst/>
          </a:prstGeom>
        </p:spPr>
      </p:pic>
      <p:pic>
        <p:nvPicPr>
          <p:cNvPr id="8" name="Bilde 7" descr="outlook registrer1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0302" y="887066"/>
            <a:ext cx="4811962" cy="1913944"/>
          </a:xfrm>
          <a:prstGeom prst="rect">
            <a:avLst/>
          </a:prstGeom>
        </p:spPr>
      </p:pic>
    </p:spTree>
    <p:extLst>
      <p:ext uri="{BB962C8B-B14F-4D97-AF65-F5344CB8AC3E}">
        <p14:creationId xmlns:p14="http://schemas.microsoft.com/office/powerpoint/2010/main" val="1819904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Bilde 7" descr="outlook registrer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6616" y="2216267"/>
            <a:ext cx="4755380" cy="4176464"/>
          </a:xfrm>
          <a:prstGeom prst="rect">
            <a:avLst/>
          </a:prstGeom>
        </p:spPr>
      </p:pic>
      <p:pic>
        <p:nvPicPr>
          <p:cNvPr id="9" name="Bilde 8" descr="outlook registrer1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0302" y="887066"/>
            <a:ext cx="4811962" cy="1913944"/>
          </a:xfrm>
          <a:prstGeom prst="rect">
            <a:avLst/>
          </a:prstGeom>
        </p:spPr>
      </p:pic>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Ellipse 6"/>
          <p:cNvSpPr/>
          <p:nvPr/>
        </p:nvSpPr>
        <p:spPr>
          <a:xfrm>
            <a:off x="3621291" y="1810776"/>
            <a:ext cx="3432685" cy="36467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69971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Bilde 5" descr="outlook registrer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6616" y="2216267"/>
            <a:ext cx="4755380" cy="4176464"/>
          </a:xfrm>
          <a:prstGeom prst="rect">
            <a:avLst/>
          </a:prstGeom>
        </p:spPr>
      </p:pic>
      <p:pic>
        <p:nvPicPr>
          <p:cNvPr id="8" name="Bilde 7" descr="outlook registrer1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0302" y="887066"/>
            <a:ext cx="4811962" cy="1913944"/>
          </a:xfrm>
          <a:prstGeom prst="rect">
            <a:avLst/>
          </a:prstGeom>
        </p:spPr>
      </p:pic>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Ellipse 6"/>
          <p:cNvSpPr/>
          <p:nvPr/>
        </p:nvSpPr>
        <p:spPr>
          <a:xfrm>
            <a:off x="3709310" y="2376644"/>
            <a:ext cx="3093188" cy="35209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TekstSylinder 8"/>
          <p:cNvSpPr txBox="1"/>
          <p:nvPr/>
        </p:nvSpPr>
        <p:spPr>
          <a:xfrm>
            <a:off x="4896942" y="2286932"/>
            <a:ext cx="698634" cy="523220"/>
          </a:xfrm>
          <a:prstGeom prst="rect">
            <a:avLst/>
          </a:prstGeom>
          <a:noFill/>
        </p:spPr>
        <p:txBody>
          <a:bodyPr wrap="square" rtlCol="0">
            <a:spAutoFit/>
          </a:bodyPr>
          <a:lstStyle/>
          <a:p>
            <a:pPr algn="ctr"/>
            <a:r>
              <a:rPr lang="nb-NO" sz="2800" b="1">
                <a:solidFill>
                  <a:srgbClr val="FF0000"/>
                </a:solidFill>
              </a:rPr>
              <a:t>?</a:t>
            </a:r>
          </a:p>
        </p:txBody>
      </p:sp>
    </p:spTree>
    <p:extLst>
      <p:ext uri="{BB962C8B-B14F-4D97-AF65-F5344CB8AC3E}">
        <p14:creationId xmlns:p14="http://schemas.microsoft.com/office/powerpoint/2010/main" val="1624038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8" name="Bilde 7">
            <a:extLst>
              <a:ext uri="{FF2B5EF4-FFF2-40B4-BE49-F238E27FC236}">
                <a16:creationId xmlns:a16="http://schemas.microsoft.com/office/drawing/2014/main" id="{AB03703E-E256-4F9C-B6FA-8DF3C2392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5415" y="1183951"/>
            <a:ext cx="5972175" cy="5619750"/>
          </a:xfrm>
          <a:prstGeom prst="rect">
            <a:avLst/>
          </a:prstGeom>
        </p:spPr>
      </p:pic>
      <p:sp>
        <p:nvSpPr>
          <p:cNvPr id="10" name="Tittel 1">
            <a:extLst>
              <a:ext uri="{FF2B5EF4-FFF2-40B4-BE49-F238E27FC236}">
                <a16:creationId xmlns:a16="http://schemas.microsoft.com/office/drawing/2014/main" id="{0EF6ED50-CB11-4203-932E-B1EF0DC5CD2C}"/>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3" name="Ellipse 12">
            <a:extLst>
              <a:ext uri="{FF2B5EF4-FFF2-40B4-BE49-F238E27FC236}">
                <a16:creationId xmlns:a16="http://schemas.microsoft.com/office/drawing/2014/main" id="{8F0B251F-E4D6-437F-8083-487E08AD690A}"/>
              </a:ext>
            </a:extLst>
          </p:cNvPr>
          <p:cNvSpPr/>
          <p:nvPr/>
        </p:nvSpPr>
        <p:spPr>
          <a:xfrm>
            <a:off x="3910492" y="3429000"/>
            <a:ext cx="1862347" cy="93368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14" name="Rett pil 11">
            <a:extLst>
              <a:ext uri="{FF2B5EF4-FFF2-40B4-BE49-F238E27FC236}">
                <a16:creationId xmlns:a16="http://schemas.microsoft.com/office/drawing/2014/main" id="{06B3F33A-B0CF-4037-AA77-1290B6B6FE90}"/>
              </a:ext>
            </a:extLst>
          </p:cNvPr>
          <p:cNvCxnSpPr>
            <a:cxnSpLocks/>
            <a:stCxn id="13" idx="4"/>
          </p:cNvCxnSpPr>
          <p:nvPr/>
        </p:nvCxnSpPr>
        <p:spPr>
          <a:xfrm>
            <a:off x="4841666" y="4362680"/>
            <a:ext cx="66149" cy="4785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kstSylinder 14">
            <a:extLst>
              <a:ext uri="{FF2B5EF4-FFF2-40B4-BE49-F238E27FC236}">
                <a16:creationId xmlns:a16="http://schemas.microsoft.com/office/drawing/2014/main" id="{71255B6B-B704-4502-B1ED-120A89FADEE0}"/>
              </a:ext>
            </a:extLst>
          </p:cNvPr>
          <p:cNvSpPr txBox="1"/>
          <p:nvPr/>
        </p:nvSpPr>
        <p:spPr>
          <a:xfrm>
            <a:off x="4027785" y="4656589"/>
            <a:ext cx="1153521" cy="369332"/>
          </a:xfrm>
          <a:prstGeom prst="rect">
            <a:avLst/>
          </a:prstGeom>
          <a:noFill/>
        </p:spPr>
        <p:txBody>
          <a:bodyPr wrap="none" rtlCol="0">
            <a:spAutoFit/>
          </a:bodyPr>
          <a:lstStyle/>
          <a:p>
            <a:r>
              <a:rPr lang="nb-NO" dirty="0"/>
              <a:t>mssppjsy6</a:t>
            </a:r>
          </a:p>
        </p:txBody>
      </p:sp>
    </p:spTree>
    <p:extLst>
      <p:ext uri="{BB962C8B-B14F-4D97-AF65-F5344CB8AC3E}">
        <p14:creationId xmlns:p14="http://schemas.microsoft.com/office/powerpoint/2010/main" val="362687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7" name="Bilde 6"/>
          <p:cNvPicPr>
            <a:picLocks noChangeAspect="1"/>
          </p:cNvPicPr>
          <p:nvPr/>
        </p:nvPicPr>
        <p:blipFill>
          <a:blip r:embed="rId3"/>
          <a:stretch>
            <a:fillRect/>
          </a:stretch>
        </p:blipFill>
        <p:spPr>
          <a:xfrm>
            <a:off x="4643222" y="2541598"/>
            <a:ext cx="2953676" cy="961662"/>
          </a:xfrm>
          <a:prstGeom prst="rect">
            <a:avLst/>
          </a:prstGeom>
        </p:spPr>
      </p:pic>
    </p:spTree>
    <p:extLst>
      <p:ext uri="{BB962C8B-B14F-4D97-AF65-F5344CB8AC3E}">
        <p14:creationId xmlns:p14="http://schemas.microsoft.com/office/powerpoint/2010/main" val="1286204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Bilde 5" descr="outlook registrer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6616" y="2216267"/>
            <a:ext cx="4755380" cy="4176464"/>
          </a:xfrm>
          <a:prstGeom prst="rect">
            <a:avLst/>
          </a:prstGeom>
        </p:spPr>
      </p:pic>
      <p:pic>
        <p:nvPicPr>
          <p:cNvPr id="7" name="Bilde 6" descr="outlook registrer1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0302" y="887066"/>
            <a:ext cx="4811962" cy="1913944"/>
          </a:xfrm>
          <a:prstGeom prst="rect">
            <a:avLst/>
          </a:prstGeom>
        </p:spPr>
      </p:pic>
      <p:sp>
        <p:nvSpPr>
          <p:cNvPr id="8" name="Ellipse 7"/>
          <p:cNvSpPr/>
          <p:nvPr/>
        </p:nvSpPr>
        <p:spPr>
          <a:xfrm>
            <a:off x="3407536" y="5746700"/>
            <a:ext cx="5243329" cy="69161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11" name="Bilde 10"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3737" y="6025276"/>
            <a:ext cx="482545" cy="719551"/>
          </a:xfrm>
          <a:prstGeom prst="rect">
            <a:avLst/>
          </a:prstGeom>
        </p:spPr>
      </p:pic>
    </p:spTree>
    <p:extLst>
      <p:ext uri="{BB962C8B-B14F-4D97-AF65-F5344CB8AC3E}">
        <p14:creationId xmlns:p14="http://schemas.microsoft.com/office/powerpoint/2010/main" val="3242361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0361" y="1039762"/>
            <a:ext cx="8482544" cy="5301590"/>
          </a:xfrm>
          <a:prstGeom prst="rect">
            <a:avLst/>
          </a:prstGeom>
        </p:spPr>
      </p:pic>
      <p:pic>
        <p:nvPicPr>
          <p:cNvPr id="7" name="Bild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5834" y="1718203"/>
            <a:ext cx="3469897" cy="3517026"/>
          </a:xfrm>
          <a:prstGeom prst="rect">
            <a:avLst/>
          </a:prstGeom>
        </p:spPr>
      </p:pic>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4" name="Ellipse 13"/>
          <p:cNvSpPr/>
          <p:nvPr/>
        </p:nvSpPr>
        <p:spPr>
          <a:xfrm>
            <a:off x="6740737" y="4739692"/>
            <a:ext cx="950985" cy="47346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0747" y="4956416"/>
            <a:ext cx="482545" cy="719551"/>
          </a:xfrm>
          <a:prstGeom prst="rect">
            <a:avLst/>
          </a:prstGeom>
        </p:spPr>
      </p:pic>
    </p:spTree>
    <p:extLst>
      <p:ext uri="{BB962C8B-B14F-4D97-AF65-F5344CB8AC3E}">
        <p14:creationId xmlns:p14="http://schemas.microsoft.com/office/powerpoint/2010/main" val="4209134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D9B58726-39C3-4028-9EC8-A8D75E59A50E}"/>
              </a:ext>
            </a:extLst>
          </p:cNvPr>
          <p:cNvPicPr>
            <a:picLocks noChangeAspect="1"/>
          </p:cNvPicPr>
          <p:nvPr/>
        </p:nvPicPr>
        <p:blipFill>
          <a:blip r:embed="rId3"/>
          <a:stretch>
            <a:fillRect/>
          </a:stretch>
        </p:blipFill>
        <p:spPr>
          <a:xfrm>
            <a:off x="1279237" y="1145754"/>
            <a:ext cx="9633525" cy="4777748"/>
          </a:xfrm>
          <a:prstGeom prst="rect">
            <a:avLst/>
          </a:prstGeom>
        </p:spPr>
      </p:pic>
      <p:sp>
        <p:nvSpPr>
          <p:cNvPr id="8" name="Tittel 1">
            <a:extLst>
              <a:ext uri="{FF2B5EF4-FFF2-40B4-BE49-F238E27FC236}">
                <a16:creationId xmlns:a16="http://schemas.microsoft.com/office/drawing/2014/main" id="{F766303F-6D28-490D-BC01-418125A59759}"/>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2" name="Tittel 1"/>
          <p:cNvSpPr>
            <a:spLocks noGrp="1"/>
          </p:cNvSpPr>
          <p:nvPr>
            <p:ph type="title"/>
          </p:nvPr>
        </p:nvSpPr>
        <p:spPr>
          <a:xfrm>
            <a:off x="1067142" y="128031"/>
            <a:ext cx="10354031" cy="364473"/>
          </a:xfrm>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TekstSylinder 6"/>
          <p:cNvSpPr txBox="1"/>
          <p:nvPr/>
        </p:nvSpPr>
        <p:spPr>
          <a:xfrm>
            <a:off x="4530189" y="2814781"/>
            <a:ext cx="5821731" cy="1077218"/>
          </a:xfrm>
          <a:prstGeom prst="rect">
            <a:avLst/>
          </a:prstGeom>
          <a:noFill/>
        </p:spPr>
        <p:txBody>
          <a:bodyPr wrap="square" rtlCol="0">
            <a:spAutoFit/>
          </a:bodyPr>
          <a:lstStyle/>
          <a:p>
            <a:pPr algn="ctr"/>
            <a:r>
              <a:rPr lang="se-NO" sz="3200" dirty="0">
                <a:solidFill>
                  <a:srgbClr val="000000"/>
                </a:solidFill>
              </a:rPr>
              <a:t>Lihkku geavaheaddjekontoin ja e-poastačujuhusain!</a:t>
            </a:r>
            <a:endParaRPr lang="nb-NO" sz="3200" dirty="0">
              <a:solidFill>
                <a:srgbClr val="000000"/>
              </a:solidFill>
            </a:endParaRPr>
          </a:p>
        </p:txBody>
      </p:sp>
    </p:spTree>
    <p:extLst>
      <p:ext uri="{BB962C8B-B14F-4D97-AF65-F5344CB8AC3E}">
        <p14:creationId xmlns:p14="http://schemas.microsoft.com/office/powerpoint/2010/main" val="1580327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TekstSylinder 6"/>
          <p:cNvSpPr txBox="1"/>
          <p:nvPr/>
        </p:nvSpPr>
        <p:spPr>
          <a:xfrm>
            <a:off x="3659014" y="2890524"/>
            <a:ext cx="4979278" cy="646331"/>
          </a:xfrm>
          <a:prstGeom prst="rect">
            <a:avLst/>
          </a:prstGeom>
          <a:noFill/>
        </p:spPr>
        <p:txBody>
          <a:bodyPr wrap="square" rtlCol="0">
            <a:spAutoFit/>
          </a:bodyPr>
          <a:lstStyle/>
          <a:p>
            <a:r>
              <a:rPr lang="se-NO" sz="3600" dirty="0">
                <a:solidFill>
                  <a:srgbClr val="000000"/>
                </a:solidFill>
              </a:rPr>
              <a:t>geavaheaddjenamma</a:t>
            </a:r>
            <a:endParaRPr lang="nb-NO" sz="3600" dirty="0">
              <a:solidFill>
                <a:srgbClr val="000000"/>
              </a:solidFill>
            </a:endParaRPr>
          </a:p>
        </p:txBody>
      </p:sp>
    </p:spTree>
    <p:extLst>
      <p:ext uri="{BB962C8B-B14F-4D97-AF65-F5344CB8AC3E}">
        <p14:creationId xmlns:p14="http://schemas.microsoft.com/office/powerpoint/2010/main" val="1159696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5" name="TekstSylinder 4"/>
          <p:cNvSpPr txBox="1"/>
          <p:nvPr/>
        </p:nvSpPr>
        <p:spPr>
          <a:xfrm>
            <a:off x="3659014" y="2890524"/>
            <a:ext cx="4979278" cy="646331"/>
          </a:xfrm>
          <a:prstGeom prst="rect">
            <a:avLst/>
          </a:prstGeom>
          <a:noFill/>
        </p:spPr>
        <p:txBody>
          <a:bodyPr wrap="square" rtlCol="0">
            <a:spAutoFit/>
          </a:bodyPr>
          <a:lstStyle/>
          <a:p>
            <a:r>
              <a:rPr lang="se-NO" sz="3600" dirty="0">
                <a:solidFill>
                  <a:srgbClr val="000000"/>
                </a:solidFill>
              </a:rPr>
              <a:t>geavaheaddjenamma</a:t>
            </a:r>
            <a:r>
              <a:rPr lang="nb-NO" sz="3600" dirty="0">
                <a:solidFill>
                  <a:srgbClr val="000000"/>
                </a:solidFill>
              </a:rPr>
              <a:t>@</a:t>
            </a:r>
          </a:p>
        </p:txBody>
      </p:sp>
    </p:spTree>
    <p:extLst>
      <p:ext uri="{BB962C8B-B14F-4D97-AF65-F5344CB8AC3E}">
        <p14:creationId xmlns:p14="http://schemas.microsoft.com/office/powerpoint/2010/main" val="2489358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TekstSylinder 5"/>
          <p:cNvSpPr txBox="1"/>
          <p:nvPr/>
        </p:nvSpPr>
        <p:spPr>
          <a:xfrm>
            <a:off x="2753691" y="2890524"/>
            <a:ext cx="6475575" cy="1200329"/>
          </a:xfrm>
          <a:prstGeom prst="rect">
            <a:avLst/>
          </a:prstGeom>
          <a:noFill/>
        </p:spPr>
        <p:txBody>
          <a:bodyPr wrap="square" rtlCol="0">
            <a:spAutoFit/>
          </a:bodyPr>
          <a:lstStyle/>
          <a:p>
            <a:pPr algn="ctr"/>
            <a:r>
              <a:rPr lang="se-NO" sz="3600" dirty="0">
                <a:solidFill>
                  <a:srgbClr val="000000"/>
                </a:solidFill>
              </a:rPr>
              <a:t>geavaheaddjenamma</a:t>
            </a:r>
            <a:r>
              <a:rPr lang="nb-NO" sz="3600" dirty="0">
                <a:solidFill>
                  <a:srgbClr val="000000"/>
                </a:solidFill>
              </a:rPr>
              <a:t>@live.com</a:t>
            </a:r>
          </a:p>
          <a:p>
            <a:pPr algn="ctr"/>
            <a:endParaRPr lang="nb-NO" sz="3600" dirty="0">
              <a:solidFill>
                <a:srgbClr val="000000"/>
              </a:solidFill>
            </a:endParaRPr>
          </a:p>
        </p:txBody>
      </p:sp>
    </p:spTree>
    <p:extLst>
      <p:ext uri="{BB962C8B-B14F-4D97-AF65-F5344CB8AC3E}">
        <p14:creationId xmlns:p14="http://schemas.microsoft.com/office/powerpoint/2010/main" val="4258766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413856" y="1725283"/>
            <a:ext cx="1312755" cy="1161801"/>
          </a:xfrm>
        </p:spPr>
        <p:txBody>
          <a:bodyPr/>
          <a:lstStyle/>
          <a:p>
            <a:r>
              <a:rPr lang="se-NO" dirty="0"/>
              <a:t>Oassi</a:t>
            </a:r>
            <a:r>
              <a:rPr lang="nb-NO" dirty="0"/>
              <a:t> 2</a:t>
            </a:r>
          </a:p>
        </p:txBody>
      </p:sp>
      <p:sp>
        <p:nvSpPr>
          <p:cNvPr id="3" name="Plassholder for tekst 2"/>
          <p:cNvSpPr>
            <a:spLocks noGrp="1"/>
          </p:cNvSpPr>
          <p:nvPr>
            <p:ph type="body" idx="1"/>
          </p:nvPr>
        </p:nvSpPr>
        <p:spPr/>
        <p:txBody>
          <a:bodyPr/>
          <a:lstStyle/>
          <a:p>
            <a:r>
              <a:rPr lang="nb-NO" dirty="0">
                <a:solidFill>
                  <a:srgbClr val="000000"/>
                </a:solidFill>
              </a:rPr>
              <a:t>Logge </a:t>
            </a:r>
            <a:r>
              <a:rPr lang="se-NO" dirty="0">
                <a:solidFill>
                  <a:srgbClr val="000000"/>
                </a:solidFill>
              </a:rPr>
              <a:t>eret ja ala</a:t>
            </a:r>
            <a:endParaRPr lang="nb-NO" dirty="0">
              <a:solidFill>
                <a:srgbClr val="000000"/>
              </a:solidFill>
            </a:endParaRPr>
          </a:p>
        </p:txBody>
      </p:sp>
    </p:spTree>
    <p:extLst>
      <p:ext uri="{BB962C8B-B14F-4D97-AF65-F5344CB8AC3E}">
        <p14:creationId xmlns:p14="http://schemas.microsoft.com/office/powerpoint/2010/main" val="12516332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Logge </a:t>
            </a:r>
            <a:r>
              <a:rPr lang="se-NO" sz="2400" dirty="0"/>
              <a:t>eret ja ala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8" name="Bilde 7">
            <a:extLst>
              <a:ext uri="{FF2B5EF4-FFF2-40B4-BE49-F238E27FC236}">
                <a16:creationId xmlns:a16="http://schemas.microsoft.com/office/drawing/2014/main" id="{DE9F3EF9-78BA-40CE-9D6F-C46F4328AE1D}"/>
              </a:ext>
            </a:extLst>
          </p:cNvPr>
          <p:cNvPicPr>
            <a:picLocks noChangeAspect="1"/>
          </p:cNvPicPr>
          <p:nvPr/>
        </p:nvPicPr>
        <p:blipFill>
          <a:blip r:embed="rId3"/>
          <a:stretch>
            <a:fillRect/>
          </a:stretch>
        </p:blipFill>
        <p:spPr>
          <a:xfrm>
            <a:off x="471889" y="913023"/>
            <a:ext cx="10890918" cy="5031954"/>
          </a:xfrm>
          <a:prstGeom prst="rect">
            <a:avLst/>
          </a:prstGeom>
        </p:spPr>
      </p:pic>
      <p:sp>
        <p:nvSpPr>
          <p:cNvPr id="10" name="Tittel 1">
            <a:extLst>
              <a:ext uri="{FF2B5EF4-FFF2-40B4-BE49-F238E27FC236}">
                <a16:creationId xmlns:a16="http://schemas.microsoft.com/office/drawing/2014/main" id="{97CC4958-6D31-4345-8A95-391105257448}"/>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11" name="Ellipse 10">
            <a:extLst>
              <a:ext uri="{FF2B5EF4-FFF2-40B4-BE49-F238E27FC236}">
                <a16:creationId xmlns:a16="http://schemas.microsoft.com/office/drawing/2014/main" id="{323EFD91-FC57-4435-9CD6-11DBD8B0CAD8}"/>
              </a:ext>
            </a:extLst>
          </p:cNvPr>
          <p:cNvSpPr/>
          <p:nvPr/>
        </p:nvSpPr>
        <p:spPr>
          <a:xfrm>
            <a:off x="9994945" y="1090028"/>
            <a:ext cx="1809537" cy="5856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descr="pil.png">
            <a:extLst>
              <a:ext uri="{FF2B5EF4-FFF2-40B4-BE49-F238E27FC236}">
                <a16:creationId xmlns:a16="http://schemas.microsoft.com/office/drawing/2014/main" id="{A134973A-59CC-4020-A7E5-A4960F2F11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37566" y="1492879"/>
            <a:ext cx="482545" cy="719551"/>
          </a:xfrm>
          <a:prstGeom prst="rect">
            <a:avLst/>
          </a:prstGeom>
        </p:spPr>
      </p:pic>
    </p:spTree>
    <p:extLst>
      <p:ext uri="{BB962C8B-B14F-4D97-AF65-F5344CB8AC3E}">
        <p14:creationId xmlns:p14="http://schemas.microsoft.com/office/powerpoint/2010/main" val="1010819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Logge </a:t>
            </a:r>
            <a:r>
              <a:rPr lang="se-NO" sz="2400" dirty="0"/>
              <a:t>eret ja ala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8" name="Bilde 7" descr="Et bilde som inneholder skjermbilde&#10;&#10;Automatisk generert beskrivelse">
            <a:extLst>
              <a:ext uri="{FF2B5EF4-FFF2-40B4-BE49-F238E27FC236}">
                <a16:creationId xmlns:a16="http://schemas.microsoft.com/office/drawing/2014/main" id="{3A96BEA6-99B2-483D-B5CF-02C028EE0F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75" y="1025735"/>
            <a:ext cx="11630139" cy="5215514"/>
          </a:xfrm>
          <a:prstGeom prst="rect">
            <a:avLst/>
          </a:prstGeom>
        </p:spPr>
      </p:pic>
      <p:sp>
        <p:nvSpPr>
          <p:cNvPr id="10" name="Tittel 1">
            <a:extLst>
              <a:ext uri="{FF2B5EF4-FFF2-40B4-BE49-F238E27FC236}">
                <a16:creationId xmlns:a16="http://schemas.microsoft.com/office/drawing/2014/main" id="{EA2AD7E8-6E7A-452B-BCB5-486C5C6A6009}"/>
              </a:ext>
            </a:extLst>
          </p:cNvPr>
          <p:cNvSpPr txBox="1">
            <a:spLocks/>
          </p:cNvSpPr>
          <p:nvPr/>
        </p:nvSpPr>
        <p:spPr>
          <a:xfrm>
            <a:off x="456160" y="394235"/>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11" name="Ellipse 10">
            <a:extLst>
              <a:ext uri="{FF2B5EF4-FFF2-40B4-BE49-F238E27FC236}">
                <a16:creationId xmlns:a16="http://schemas.microsoft.com/office/drawing/2014/main" id="{CCF672B6-F34B-47D3-B373-ED44445ED0F7}"/>
              </a:ext>
            </a:extLst>
          </p:cNvPr>
          <p:cNvSpPr/>
          <p:nvPr/>
        </p:nvSpPr>
        <p:spPr>
          <a:xfrm>
            <a:off x="10245032" y="2940861"/>
            <a:ext cx="1307688" cy="41496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descr="pil.png">
            <a:extLst>
              <a:ext uri="{FF2B5EF4-FFF2-40B4-BE49-F238E27FC236}">
                <a16:creationId xmlns:a16="http://schemas.microsoft.com/office/drawing/2014/main" id="{AFACC1D1-B7C0-4989-81C2-11BE0C6F24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099" y="3248713"/>
            <a:ext cx="482545" cy="719551"/>
          </a:xfrm>
          <a:prstGeom prst="rect">
            <a:avLst/>
          </a:prstGeom>
        </p:spPr>
      </p:pic>
    </p:spTree>
    <p:extLst>
      <p:ext uri="{BB962C8B-B14F-4D97-AF65-F5344CB8AC3E}">
        <p14:creationId xmlns:p14="http://schemas.microsoft.com/office/powerpoint/2010/main" val="42101400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Logge </a:t>
            </a:r>
            <a:r>
              <a:rPr lang="se-NO" sz="2400" dirty="0"/>
              <a:t>eret ja ala</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6" name="Bilde 5"/>
          <p:cNvPicPr>
            <a:picLocks noChangeAspect="1"/>
          </p:cNvPicPr>
          <p:nvPr/>
        </p:nvPicPr>
        <p:blipFill>
          <a:blip r:embed="rId3"/>
          <a:stretch>
            <a:fillRect/>
          </a:stretch>
        </p:blipFill>
        <p:spPr>
          <a:xfrm>
            <a:off x="4448252" y="1154071"/>
            <a:ext cx="3583148" cy="4958913"/>
          </a:xfrm>
          <a:prstGeom prst="rect">
            <a:avLst/>
          </a:prstGeom>
        </p:spPr>
      </p:pic>
    </p:spTree>
    <p:extLst>
      <p:ext uri="{BB962C8B-B14F-4D97-AF65-F5344CB8AC3E}">
        <p14:creationId xmlns:p14="http://schemas.microsoft.com/office/powerpoint/2010/main" val="2587969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stretch>
            <a:fillRect/>
          </a:stretch>
        </p:blipFill>
        <p:spPr>
          <a:xfrm>
            <a:off x="4643222" y="2541598"/>
            <a:ext cx="2953676" cy="961662"/>
          </a:xfrm>
          <a:prstGeom prst="rect">
            <a:avLst/>
          </a:prstGeom>
        </p:spPr>
      </p:pic>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TekstSylinder 5"/>
          <p:cNvSpPr txBox="1"/>
          <p:nvPr/>
        </p:nvSpPr>
        <p:spPr>
          <a:xfrm>
            <a:off x="3822970" y="4412081"/>
            <a:ext cx="3733964" cy="584775"/>
          </a:xfrm>
          <a:prstGeom prst="rect">
            <a:avLst/>
          </a:prstGeom>
          <a:noFill/>
        </p:spPr>
        <p:txBody>
          <a:bodyPr wrap="square" rtlCol="0">
            <a:spAutoFit/>
          </a:bodyPr>
          <a:lstStyle/>
          <a:p>
            <a:pPr algn="ctr"/>
            <a:r>
              <a:rPr lang="nb-NO" sz="3200" dirty="0">
                <a:solidFill>
                  <a:srgbClr val="000000"/>
                </a:solidFill>
              </a:rPr>
              <a:t>www.outlook.com</a:t>
            </a:r>
          </a:p>
        </p:txBody>
      </p:sp>
    </p:spTree>
    <p:extLst>
      <p:ext uri="{BB962C8B-B14F-4D97-AF65-F5344CB8AC3E}">
        <p14:creationId xmlns:p14="http://schemas.microsoft.com/office/powerpoint/2010/main" val="3435316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Logge </a:t>
            </a:r>
            <a:r>
              <a:rPr lang="se-NO" sz="2400" dirty="0"/>
              <a:t>eret ja ala</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7" name="TekstSylinder 6"/>
          <p:cNvSpPr txBox="1"/>
          <p:nvPr/>
        </p:nvSpPr>
        <p:spPr>
          <a:xfrm>
            <a:off x="4652354" y="4412081"/>
            <a:ext cx="2904580" cy="584776"/>
          </a:xfrm>
          <a:prstGeom prst="rect">
            <a:avLst/>
          </a:prstGeom>
          <a:noFill/>
        </p:spPr>
        <p:txBody>
          <a:bodyPr wrap="square" rtlCol="0">
            <a:spAutoFit/>
          </a:bodyPr>
          <a:lstStyle/>
          <a:p>
            <a:pPr algn="ctr"/>
            <a:r>
              <a:rPr lang="nb-NO" sz="3200">
                <a:solidFill>
                  <a:srgbClr val="000000"/>
                </a:solidFill>
              </a:rPr>
              <a:t>www.live.com</a:t>
            </a:r>
          </a:p>
        </p:txBody>
      </p:sp>
      <p:pic>
        <p:nvPicPr>
          <p:cNvPr id="8" name="Bilde 7"/>
          <p:cNvPicPr>
            <a:picLocks noChangeAspect="1"/>
          </p:cNvPicPr>
          <p:nvPr/>
        </p:nvPicPr>
        <p:blipFill>
          <a:blip r:embed="rId3"/>
          <a:stretch>
            <a:fillRect/>
          </a:stretch>
        </p:blipFill>
        <p:spPr>
          <a:xfrm>
            <a:off x="4592926" y="2730220"/>
            <a:ext cx="2953676" cy="961662"/>
          </a:xfrm>
          <a:prstGeom prst="rect">
            <a:avLst/>
          </a:prstGeom>
        </p:spPr>
      </p:pic>
    </p:spTree>
    <p:extLst>
      <p:ext uri="{BB962C8B-B14F-4D97-AF65-F5344CB8AC3E}">
        <p14:creationId xmlns:p14="http://schemas.microsoft.com/office/powerpoint/2010/main" val="32020597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Logge </a:t>
            </a:r>
            <a:r>
              <a:rPr lang="se-NO" sz="2400" dirty="0"/>
              <a:t>eret ja ala</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7" name="TekstSylinder 6"/>
          <p:cNvSpPr txBox="1"/>
          <p:nvPr/>
        </p:nvSpPr>
        <p:spPr>
          <a:xfrm>
            <a:off x="3666239" y="3835074"/>
            <a:ext cx="1717973" cy="369332"/>
          </a:xfrm>
          <a:prstGeom prst="rect">
            <a:avLst/>
          </a:prstGeom>
          <a:noFill/>
        </p:spPr>
        <p:txBody>
          <a:bodyPr wrap="square" rtlCol="0">
            <a:spAutoFit/>
          </a:bodyPr>
          <a:lstStyle/>
          <a:p>
            <a:r>
              <a:rPr lang="se-NO" dirty="0">
                <a:solidFill>
                  <a:srgbClr val="000000"/>
                </a:solidFill>
              </a:rPr>
              <a:t>Dovdodajaldat</a:t>
            </a:r>
            <a:endParaRPr lang="nb-NO" dirty="0">
              <a:solidFill>
                <a:srgbClr val="000000"/>
              </a:solidFill>
            </a:endParaRPr>
          </a:p>
        </p:txBody>
      </p:sp>
      <p:sp>
        <p:nvSpPr>
          <p:cNvPr id="9" name="TekstSylinder 8"/>
          <p:cNvSpPr txBox="1"/>
          <p:nvPr/>
        </p:nvSpPr>
        <p:spPr>
          <a:xfrm>
            <a:off x="251276" y="1109229"/>
            <a:ext cx="1785498" cy="369332"/>
          </a:xfrm>
          <a:prstGeom prst="rect">
            <a:avLst/>
          </a:prstGeom>
          <a:noFill/>
        </p:spPr>
        <p:txBody>
          <a:bodyPr wrap="square" rtlCol="0">
            <a:spAutoFit/>
          </a:bodyPr>
          <a:lstStyle/>
          <a:p>
            <a:r>
              <a:rPr lang="nb-NO" dirty="0">
                <a:solidFill>
                  <a:srgbClr val="000000"/>
                </a:solidFill>
              </a:rPr>
              <a:t>E-</a:t>
            </a:r>
            <a:r>
              <a:rPr lang="nb-NO" dirty="0" err="1">
                <a:solidFill>
                  <a:srgbClr val="000000"/>
                </a:solidFill>
              </a:rPr>
              <a:t>po</a:t>
            </a:r>
            <a:r>
              <a:rPr lang="se-NO" dirty="0">
                <a:solidFill>
                  <a:srgbClr val="000000"/>
                </a:solidFill>
              </a:rPr>
              <a:t>astačujuhus</a:t>
            </a:r>
            <a:endParaRPr lang="nb-NO" dirty="0">
              <a:solidFill>
                <a:srgbClr val="000000"/>
              </a:solidFill>
            </a:endParaRPr>
          </a:p>
        </p:txBody>
      </p:sp>
      <p:sp>
        <p:nvSpPr>
          <p:cNvPr id="14" name="Tittel 1">
            <a:extLst>
              <a:ext uri="{FF2B5EF4-FFF2-40B4-BE49-F238E27FC236}">
                <a16:creationId xmlns:a16="http://schemas.microsoft.com/office/drawing/2014/main" id="{BCEEB221-1B6B-4A78-8B07-642BE3000B89}"/>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15" name="Bilde 14" descr="Et bilde som inneholder skjermbilde&#10;&#10;Automatisk generert beskrivelse">
            <a:extLst>
              <a:ext uri="{FF2B5EF4-FFF2-40B4-BE49-F238E27FC236}">
                <a16:creationId xmlns:a16="http://schemas.microsoft.com/office/drawing/2014/main" id="{ADE46A08-743B-4E60-916F-85E4C5080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811" y="645177"/>
            <a:ext cx="3395239" cy="2716191"/>
          </a:xfrm>
          <a:prstGeom prst="rect">
            <a:avLst/>
          </a:prstGeom>
        </p:spPr>
      </p:pic>
      <p:cxnSp>
        <p:nvCxnSpPr>
          <p:cNvPr id="17" name="Rett pil 9">
            <a:extLst>
              <a:ext uri="{FF2B5EF4-FFF2-40B4-BE49-F238E27FC236}">
                <a16:creationId xmlns:a16="http://schemas.microsoft.com/office/drawing/2014/main" id="{520EC3B0-D64A-450C-9AAB-554F0D5C0E6F}"/>
              </a:ext>
            </a:extLst>
          </p:cNvPr>
          <p:cNvCxnSpPr/>
          <p:nvPr/>
        </p:nvCxnSpPr>
        <p:spPr>
          <a:xfrm flipV="1">
            <a:off x="368545" y="1693347"/>
            <a:ext cx="1798072" cy="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8" name="Bilde 17">
            <a:extLst>
              <a:ext uri="{FF2B5EF4-FFF2-40B4-BE49-F238E27FC236}">
                <a16:creationId xmlns:a16="http://schemas.microsoft.com/office/drawing/2014/main" id="{E77CEF58-7919-424D-846D-D3532AC179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8244" y="2897436"/>
            <a:ext cx="3915273" cy="3266623"/>
          </a:xfrm>
          <a:prstGeom prst="rect">
            <a:avLst/>
          </a:prstGeom>
        </p:spPr>
      </p:pic>
      <p:cxnSp>
        <p:nvCxnSpPr>
          <p:cNvPr id="20" name="Rett pil 11">
            <a:extLst>
              <a:ext uri="{FF2B5EF4-FFF2-40B4-BE49-F238E27FC236}">
                <a16:creationId xmlns:a16="http://schemas.microsoft.com/office/drawing/2014/main" id="{8C5DAC6E-CF80-4B01-98F0-BE9926974073}"/>
              </a:ext>
            </a:extLst>
          </p:cNvPr>
          <p:cNvCxnSpPr/>
          <p:nvPr/>
        </p:nvCxnSpPr>
        <p:spPr>
          <a:xfrm flipV="1">
            <a:off x="3586140" y="4449273"/>
            <a:ext cx="1798072" cy="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03783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Logge </a:t>
            </a:r>
            <a:r>
              <a:rPr lang="se-NO" sz="2400" dirty="0"/>
              <a:t>eret ja ala</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8" name="Bilde 7">
            <a:extLst>
              <a:ext uri="{FF2B5EF4-FFF2-40B4-BE49-F238E27FC236}">
                <a16:creationId xmlns:a16="http://schemas.microsoft.com/office/drawing/2014/main" id="{F3EEA93D-0C38-4C5A-9086-E69F17FA1A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9698" y="872635"/>
            <a:ext cx="6381750" cy="5324475"/>
          </a:xfrm>
          <a:prstGeom prst="rect">
            <a:avLst/>
          </a:prstGeom>
        </p:spPr>
      </p:pic>
      <p:sp>
        <p:nvSpPr>
          <p:cNvPr id="10" name="Tittel 1">
            <a:extLst>
              <a:ext uri="{FF2B5EF4-FFF2-40B4-BE49-F238E27FC236}">
                <a16:creationId xmlns:a16="http://schemas.microsoft.com/office/drawing/2014/main" id="{4CCBE3E7-4778-4071-897B-B6568E61C1B9}"/>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11" name="Ellipse 10">
            <a:extLst>
              <a:ext uri="{FF2B5EF4-FFF2-40B4-BE49-F238E27FC236}">
                <a16:creationId xmlns:a16="http://schemas.microsoft.com/office/drawing/2014/main" id="{0E350738-865D-48AB-B98F-9E61D5E6CA19}"/>
              </a:ext>
            </a:extLst>
          </p:cNvPr>
          <p:cNvSpPr/>
          <p:nvPr/>
        </p:nvSpPr>
        <p:spPr>
          <a:xfrm>
            <a:off x="6952120" y="4177181"/>
            <a:ext cx="1307689" cy="61616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7499256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78604" y="1586792"/>
            <a:ext cx="2100991" cy="1230812"/>
          </a:xfrm>
        </p:spPr>
        <p:txBody>
          <a:bodyPr/>
          <a:lstStyle/>
          <a:p>
            <a:r>
              <a:rPr lang="se-NO" dirty="0"/>
              <a:t>Oassi</a:t>
            </a:r>
            <a:r>
              <a:rPr lang="nb-NO" dirty="0"/>
              <a:t> 3</a:t>
            </a:r>
          </a:p>
        </p:txBody>
      </p:sp>
      <p:sp>
        <p:nvSpPr>
          <p:cNvPr id="3" name="Plassholder for tekst 2"/>
          <p:cNvSpPr>
            <a:spLocks noGrp="1"/>
          </p:cNvSpPr>
          <p:nvPr>
            <p:ph type="body" idx="1"/>
          </p:nvPr>
        </p:nvSpPr>
        <p:spPr>
          <a:xfrm>
            <a:off x="4071131" y="2335910"/>
            <a:ext cx="7736949" cy="481694"/>
          </a:xfrm>
        </p:spPr>
        <p:txBody>
          <a:bodyPr/>
          <a:lstStyle/>
          <a:p>
            <a:r>
              <a:rPr lang="nb-NO" dirty="0"/>
              <a:t>S</a:t>
            </a:r>
            <a:r>
              <a:rPr lang="se-NO" dirty="0"/>
              <a:t>áddet</a:t>
            </a:r>
            <a:r>
              <a:rPr lang="nb-NO" dirty="0"/>
              <a:t> e-</a:t>
            </a:r>
            <a:r>
              <a:rPr lang="nb-NO" dirty="0" err="1"/>
              <a:t>po</a:t>
            </a:r>
            <a:r>
              <a:rPr lang="se-NO" dirty="0"/>
              <a:t>a</a:t>
            </a:r>
            <a:r>
              <a:rPr lang="nb-NO" dirty="0" err="1"/>
              <a:t>st</a:t>
            </a:r>
            <a:r>
              <a:rPr lang="se-NO" dirty="0"/>
              <a:t>ta</a:t>
            </a:r>
            <a:endParaRPr lang="nb-NO" dirty="0"/>
          </a:p>
        </p:txBody>
      </p:sp>
    </p:spTree>
    <p:extLst>
      <p:ext uri="{BB962C8B-B14F-4D97-AF65-F5344CB8AC3E}">
        <p14:creationId xmlns:p14="http://schemas.microsoft.com/office/powerpoint/2010/main" val="25792466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solidFill>
                  <a:schemeClr val="tx1"/>
                </a:solidFill>
              </a:rPr>
              <a:t>S</a:t>
            </a:r>
            <a:r>
              <a:rPr lang="se-NO" sz="2400" dirty="0">
                <a:solidFill>
                  <a:schemeClr val="tx1"/>
                </a:solidFill>
              </a:rPr>
              <a:t>áddet</a:t>
            </a:r>
            <a:r>
              <a:rPr lang="nb-NO" sz="2400" dirty="0">
                <a:solidFill>
                  <a:schemeClr val="tx1"/>
                </a:solidFill>
              </a:rPr>
              <a:t> e-</a:t>
            </a:r>
            <a:r>
              <a:rPr lang="nb-NO" sz="2400" dirty="0" err="1">
                <a:solidFill>
                  <a:schemeClr val="tx1"/>
                </a:solidFill>
              </a:rPr>
              <a:t>po</a:t>
            </a:r>
            <a:r>
              <a:rPr lang="se-NO" sz="2400" dirty="0">
                <a:solidFill>
                  <a:schemeClr val="tx1"/>
                </a:solidFill>
              </a:rPr>
              <a:t>a</a:t>
            </a:r>
            <a:r>
              <a:rPr lang="nb-NO" sz="2400" dirty="0" err="1">
                <a:solidFill>
                  <a:schemeClr val="tx1"/>
                </a:solidFill>
              </a:rPr>
              <a:t>st</a:t>
            </a:r>
            <a:r>
              <a:rPr lang="se-NO" sz="2400" dirty="0">
                <a:solidFill>
                  <a:schemeClr val="tx1"/>
                </a:solidFill>
              </a:rPr>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9" name="Bilde 8">
            <a:extLst>
              <a:ext uri="{FF2B5EF4-FFF2-40B4-BE49-F238E27FC236}">
                <a16:creationId xmlns:a16="http://schemas.microsoft.com/office/drawing/2014/main" id="{4394E173-AE29-4318-9AB1-8F384E2A7349}"/>
              </a:ext>
            </a:extLst>
          </p:cNvPr>
          <p:cNvPicPr>
            <a:picLocks noChangeAspect="1"/>
          </p:cNvPicPr>
          <p:nvPr/>
        </p:nvPicPr>
        <p:blipFill>
          <a:blip r:embed="rId3"/>
          <a:stretch>
            <a:fillRect/>
          </a:stretch>
        </p:blipFill>
        <p:spPr>
          <a:xfrm>
            <a:off x="860197" y="732489"/>
            <a:ext cx="10651187" cy="5913512"/>
          </a:xfrm>
          <a:prstGeom prst="rect">
            <a:avLst/>
          </a:prstGeom>
        </p:spPr>
      </p:pic>
      <p:sp>
        <p:nvSpPr>
          <p:cNvPr id="11" name="Tittel 1">
            <a:extLst>
              <a:ext uri="{FF2B5EF4-FFF2-40B4-BE49-F238E27FC236}">
                <a16:creationId xmlns:a16="http://schemas.microsoft.com/office/drawing/2014/main" id="{5C641C1F-E8B5-4FB6-9E81-B66D3E386B8D}"/>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2" name="Ellipse 11">
            <a:extLst>
              <a:ext uri="{FF2B5EF4-FFF2-40B4-BE49-F238E27FC236}">
                <a16:creationId xmlns:a16="http://schemas.microsoft.com/office/drawing/2014/main" id="{83841A36-D86F-47F5-A549-FB3E3FB76C5C}"/>
              </a:ext>
            </a:extLst>
          </p:cNvPr>
          <p:cNvSpPr/>
          <p:nvPr/>
        </p:nvSpPr>
        <p:spPr>
          <a:xfrm>
            <a:off x="860197" y="1021904"/>
            <a:ext cx="1809537" cy="5856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279034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solidFill>
                  <a:schemeClr val="tx1"/>
                </a:solidFill>
              </a:rPr>
              <a:t>S</a:t>
            </a:r>
            <a:r>
              <a:rPr lang="se-NO" sz="2400" dirty="0">
                <a:solidFill>
                  <a:schemeClr val="tx1"/>
                </a:solidFill>
              </a:rPr>
              <a:t>áddet</a:t>
            </a:r>
            <a:r>
              <a:rPr lang="nb-NO" sz="2400" dirty="0">
                <a:solidFill>
                  <a:schemeClr val="tx1"/>
                </a:solidFill>
              </a:rPr>
              <a:t> e-</a:t>
            </a:r>
            <a:r>
              <a:rPr lang="nb-NO" sz="2400" dirty="0" err="1">
                <a:solidFill>
                  <a:schemeClr val="tx1"/>
                </a:solidFill>
              </a:rPr>
              <a:t>po</a:t>
            </a:r>
            <a:r>
              <a:rPr lang="se-NO" sz="2400" dirty="0">
                <a:solidFill>
                  <a:schemeClr val="tx1"/>
                </a:solidFill>
              </a:rPr>
              <a:t>a</a:t>
            </a:r>
            <a:r>
              <a:rPr lang="nb-NO" sz="2400" dirty="0" err="1">
                <a:solidFill>
                  <a:schemeClr val="tx1"/>
                </a:solidFill>
              </a:rPr>
              <a:t>st</a:t>
            </a:r>
            <a:r>
              <a:rPr lang="se-NO" sz="2400" dirty="0">
                <a:solidFill>
                  <a:schemeClr val="tx1"/>
                </a:solidFill>
              </a:rPr>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11" name="Bilde 10">
            <a:extLst>
              <a:ext uri="{FF2B5EF4-FFF2-40B4-BE49-F238E27FC236}">
                <a16:creationId xmlns:a16="http://schemas.microsoft.com/office/drawing/2014/main" id="{F53AA51A-4DBB-4814-8CC5-98DC211AD3AC}"/>
              </a:ext>
            </a:extLst>
          </p:cNvPr>
          <p:cNvPicPr>
            <a:picLocks noChangeAspect="1"/>
          </p:cNvPicPr>
          <p:nvPr/>
        </p:nvPicPr>
        <p:blipFill>
          <a:blip r:embed="rId3"/>
          <a:stretch>
            <a:fillRect/>
          </a:stretch>
        </p:blipFill>
        <p:spPr>
          <a:xfrm>
            <a:off x="860197" y="732489"/>
            <a:ext cx="10651187" cy="5913512"/>
          </a:xfrm>
          <a:prstGeom prst="rect">
            <a:avLst/>
          </a:prstGeom>
        </p:spPr>
      </p:pic>
      <p:sp>
        <p:nvSpPr>
          <p:cNvPr id="13" name="Tittel 1">
            <a:extLst>
              <a:ext uri="{FF2B5EF4-FFF2-40B4-BE49-F238E27FC236}">
                <a16:creationId xmlns:a16="http://schemas.microsoft.com/office/drawing/2014/main" id="{02854381-F86C-4ACF-907D-023C9C10C9C5}"/>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4" name="Ellipse 13">
            <a:extLst>
              <a:ext uri="{FF2B5EF4-FFF2-40B4-BE49-F238E27FC236}">
                <a16:creationId xmlns:a16="http://schemas.microsoft.com/office/drawing/2014/main" id="{1DD30A3C-5ADD-4957-8C78-3C81288BDB96}"/>
              </a:ext>
            </a:extLst>
          </p:cNvPr>
          <p:cNvSpPr/>
          <p:nvPr/>
        </p:nvSpPr>
        <p:spPr>
          <a:xfrm>
            <a:off x="860197" y="1065971"/>
            <a:ext cx="1809537" cy="5856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descr="pil.png">
            <a:extLst>
              <a:ext uri="{FF2B5EF4-FFF2-40B4-BE49-F238E27FC236}">
                <a16:creationId xmlns:a16="http://schemas.microsoft.com/office/drawing/2014/main" id="{CB531DC0-9D90-4D1F-8DA0-DA2705578E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6415" y="1447011"/>
            <a:ext cx="482545" cy="719551"/>
          </a:xfrm>
          <a:prstGeom prst="rect">
            <a:avLst/>
          </a:prstGeom>
        </p:spPr>
      </p:pic>
    </p:spTree>
    <p:extLst>
      <p:ext uri="{BB962C8B-B14F-4D97-AF65-F5344CB8AC3E}">
        <p14:creationId xmlns:p14="http://schemas.microsoft.com/office/powerpoint/2010/main" val="1591778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solidFill>
                  <a:schemeClr val="tx1"/>
                </a:solidFill>
              </a:rPr>
              <a:t>S</a:t>
            </a:r>
            <a:r>
              <a:rPr lang="se-NO" sz="2400" dirty="0">
                <a:solidFill>
                  <a:schemeClr val="tx1"/>
                </a:solidFill>
              </a:rPr>
              <a:t>áddet</a:t>
            </a:r>
            <a:r>
              <a:rPr lang="nb-NO" sz="2400" dirty="0">
                <a:solidFill>
                  <a:schemeClr val="tx1"/>
                </a:solidFill>
              </a:rPr>
              <a:t> e-</a:t>
            </a:r>
            <a:r>
              <a:rPr lang="nb-NO" sz="2400" dirty="0" err="1">
                <a:solidFill>
                  <a:schemeClr val="tx1"/>
                </a:solidFill>
              </a:rPr>
              <a:t>po</a:t>
            </a:r>
            <a:r>
              <a:rPr lang="se-NO" sz="2400" dirty="0">
                <a:solidFill>
                  <a:schemeClr val="tx1"/>
                </a:solidFill>
              </a:rPr>
              <a:t>a</a:t>
            </a:r>
            <a:r>
              <a:rPr lang="nb-NO" sz="2400" dirty="0" err="1">
                <a:solidFill>
                  <a:schemeClr val="tx1"/>
                </a:solidFill>
              </a:rPr>
              <a:t>st</a:t>
            </a:r>
            <a:r>
              <a:rPr lang="se-NO" sz="2400" dirty="0">
                <a:solidFill>
                  <a:schemeClr val="tx1"/>
                </a:solidFill>
              </a:rPr>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5" name="Bilde 4">
            <a:extLst>
              <a:ext uri="{FF2B5EF4-FFF2-40B4-BE49-F238E27FC236}">
                <a16:creationId xmlns:a16="http://schemas.microsoft.com/office/drawing/2014/main" id="{5052A5BD-F4AD-4F99-8005-7454366570A4}"/>
              </a:ext>
            </a:extLst>
          </p:cNvPr>
          <p:cNvPicPr>
            <a:picLocks noChangeAspect="1"/>
          </p:cNvPicPr>
          <p:nvPr/>
        </p:nvPicPr>
        <p:blipFill>
          <a:blip r:embed="rId3"/>
          <a:stretch>
            <a:fillRect/>
          </a:stretch>
        </p:blipFill>
        <p:spPr>
          <a:xfrm>
            <a:off x="1393633" y="1116632"/>
            <a:ext cx="9404733" cy="4129754"/>
          </a:xfrm>
          <a:prstGeom prst="rect">
            <a:avLst/>
          </a:prstGeom>
        </p:spPr>
      </p:pic>
    </p:spTree>
    <p:extLst>
      <p:ext uri="{BB962C8B-B14F-4D97-AF65-F5344CB8AC3E}">
        <p14:creationId xmlns:p14="http://schemas.microsoft.com/office/powerpoint/2010/main" val="11978793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solidFill>
                  <a:schemeClr val="tx1"/>
                </a:solidFill>
              </a:rPr>
              <a:t>S</a:t>
            </a:r>
            <a:r>
              <a:rPr lang="se-NO" sz="2400" dirty="0">
                <a:solidFill>
                  <a:schemeClr val="tx1"/>
                </a:solidFill>
              </a:rPr>
              <a:t>áddet</a:t>
            </a:r>
            <a:r>
              <a:rPr lang="nb-NO" sz="2400" dirty="0">
                <a:solidFill>
                  <a:schemeClr val="tx1"/>
                </a:solidFill>
              </a:rPr>
              <a:t> e-</a:t>
            </a:r>
            <a:r>
              <a:rPr lang="nb-NO" sz="2400" dirty="0" err="1">
                <a:solidFill>
                  <a:schemeClr val="tx1"/>
                </a:solidFill>
              </a:rPr>
              <a:t>po</a:t>
            </a:r>
            <a:r>
              <a:rPr lang="se-NO" sz="2400" dirty="0">
                <a:solidFill>
                  <a:schemeClr val="tx1"/>
                </a:solidFill>
              </a:rPr>
              <a:t>a</a:t>
            </a:r>
            <a:r>
              <a:rPr lang="nb-NO" sz="2400" dirty="0" err="1">
                <a:solidFill>
                  <a:schemeClr val="tx1"/>
                </a:solidFill>
              </a:rPr>
              <a:t>st</a:t>
            </a:r>
            <a:r>
              <a:rPr lang="se-NO" sz="2400" dirty="0">
                <a:solidFill>
                  <a:schemeClr val="tx1"/>
                </a:solidFill>
              </a:rPr>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5" name="Bilde 4">
            <a:extLst>
              <a:ext uri="{FF2B5EF4-FFF2-40B4-BE49-F238E27FC236}">
                <a16:creationId xmlns:a16="http://schemas.microsoft.com/office/drawing/2014/main" id="{CE39BF96-9ADB-4991-AD2F-1A6227A4F7B0}"/>
              </a:ext>
            </a:extLst>
          </p:cNvPr>
          <p:cNvPicPr>
            <a:picLocks noChangeAspect="1"/>
          </p:cNvPicPr>
          <p:nvPr/>
        </p:nvPicPr>
        <p:blipFill>
          <a:blip r:embed="rId3"/>
          <a:stretch>
            <a:fillRect/>
          </a:stretch>
        </p:blipFill>
        <p:spPr>
          <a:xfrm>
            <a:off x="1101686" y="1455287"/>
            <a:ext cx="9988627" cy="4386150"/>
          </a:xfrm>
          <a:prstGeom prst="rect">
            <a:avLst/>
          </a:prstGeom>
        </p:spPr>
      </p:pic>
    </p:spTree>
    <p:extLst>
      <p:ext uri="{BB962C8B-B14F-4D97-AF65-F5344CB8AC3E}">
        <p14:creationId xmlns:p14="http://schemas.microsoft.com/office/powerpoint/2010/main" val="27200620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13587"/>
            <a:ext cx="10354031" cy="364473"/>
          </a:xfrm>
        </p:spPr>
        <p:txBody>
          <a:bodyPr/>
          <a:lstStyle/>
          <a:p>
            <a:r>
              <a:rPr lang="nb-NO" sz="2400" dirty="0">
                <a:solidFill>
                  <a:schemeClr val="tx1"/>
                </a:solidFill>
              </a:rPr>
              <a:t>S</a:t>
            </a:r>
            <a:r>
              <a:rPr lang="se-NO" sz="2400" dirty="0">
                <a:solidFill>
                  <a:schemeClr val="tx1"/>
                </a:solidFill>
              </a:rPr>
              <a:t>áddet</a:t>
            </a:r>
            <a:r>
              <a:rPr lang="nb-NO" sz="2400" dirty="0">
                <a:solidFill>
                  <a:schemeClr val="tx1"/>
                </a:solidFill>
              </a:rPr>
              <a:t> e-</a:t>
            </a:r>
            <a:r>
              <a:rPr lang="nb-NO" sz="2400" dirty="0" err="1">
                <a:solidFill>
                  <a:schemeClr val="tx1"/>
                </a:solidFill>
              </a:rPr>
              <a:t>po</a:t>
            </a:r>
            <a:r>
              <a:rPr lang="se-NO" sz="2400" dirty="0">
                <a:solidFill>
                  <a:schemeClr val="tx1"/>
                </a:solidFill>
              </a:rPr>
              <a:t>a</a:t>
            </a:r>
            <a:r>
              <a:rPr lang="nb-NO" sz="2400" dirty="0" err="1">
                <a:solidFill>
                  <a:schemeClr val="tx1"/>
                </a:solidFill>
              </a:rPr>
              <a:t>st</a:t>
            </a:r>
            <a:r>
              <a:rPr lang="se-NO" sz="2400" dirty="0">
                <a:solidFill>
                  <a:schemeClr val="tx1"/>
                </a:solidFill>
              </a:rPr>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6" name="TekstSylinder 5"/>
          <p:cNvSpPr txBox="1"/>
          <p:nvPr/>
        </p:nvSpPr>
        <p:spPr>
          <a:xfrm>
            <a:off x="1008776" y="649771"/>
            <a:ext cx="6252492" cy="369332"/>
          </a:xfrm>
          <a:prstGeom prst="rect">
            <a:avLst/>
          </a:prstGeom>
          <a:noFill/>
        </p:spPr>
        <p:txBody>
          <a:bodyPr wrap="square" rtlCol="0">
            <a:spAutoFit/>
          </a:bodyPr>
          <a:lstStyle/>
          <a:p>
            <a:r>
              <a:rPr lang="se-NO" dirty="0"/>
              <a:t>Vuostáváldi</a:t>
            </a:r>
            <a:r>
              <a:rPr lang="nb-NO" dirty="0"/>
              <a:t> e-</a:t>
            </a:r>
            <a:r>
              <a:rPr lang="nb-NO" dirty="0" err="1"/>
              <a:t>po</a:t>
            </a:r>
            <a:r>
              <a:rPr lang="se-NO" dirty="0"/>
              <a:t>a</a:t>
            </a:r>
            <a:r>
              <a:rPr lang="nb-NO" dirty="0"/>
              <a:t>sta</a:t>
            </a:r>
            <a:r>
              <a:rPr lang="se-NO" dirty="0"/>
              <a:t>čujuhus</a:t>
            </a:r>
            <a:endParaRPr lang="nb-NO" dirty="0"/>
          </a:p>
        </p:txBody>
      </p:sp>
      <p:sp>
        <p:nvSpPr>
          <p:cNvPr id="8" name="Tittel 1">
            <a:extLst>
              <a:ext uri="{FF2B5EF4-FFF2-40B4-BE49-F238E27FC236}">
                <a16:creationId xmlns:a16="http://schemas.microsoft.com/office/drawing/2014/main" id="{BBC30F86-6D81-42AA-ABA4-7E1934D27812}"/>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9" name="Bilde 8">
            <a:extLst>
              <a:ext uri="{FF2B5EF4-FFF2-40B4-BE49-F238E27FC236}">
                <a16:creationId xmlns:a16="http://schemas.microsoft.com/office/drawing/2014/main" id="{D93267E2-95F2-42DA-B765-123F5EF6AE22}"/>
              </a:ext>
            </a:extLst>
          </p:cNvPr>
          <p:cNvPicPr>
            <a:picLocks noChangeAspect="1"/>
          </p:cNvPicPr>
          <p:nvPr/>
        </p:nvPicPr>
        <p:blipFill>
          <a:blip r:embed="rId3"/>
          <a:stretch>
            <a:fillRect/>
          </a:stretch>
        </p:blipFill>
        <p:spPr>
          <a:xfrm>
            <a:off x="1101686" y="1455287"/>
            <a:ext cx="9988627" cy="4386150"/>
          </a:xfrm>
          <a:prstGeom prst="rect">
            <a:avLst/>
          </a:prstGeom>
        </p:spPr>
      </p:pic>
      <p:cxnSp>
        <p:nvCxnSpPr>
          <p:cNvPr id="11" name="Rett pil 13">
            <a:extLst>
              <a:ext uri="{FF2B5EF4-FFF2-40B4-BE49-F238E27FC236}">
                <a16:creationId xmlns:a16="http://schemas.microsoft.com/office/drawing/2014/main" id="{7B36FB3A-2DE4-4AF3-BD5B-F3858052876F}"/>
              </a:ext>
            </a:extLst>
          </p:cNvPr>
          <p:cNvCxnSpPr>
            <a:cxnSpLocks/>
          </p:cNvCxnSpPr>
          <p:nvPr/>
        </p:nvCxnSpPr>
        <p:spPr>
          <a:xfrm>
            <a:off x="2089980" y="1182106"/>
            <a:ext cx="0" cy="74540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2364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tx1"/>
                </a:solidFill>
              </a:rPr>
              <a:t>S</a:t>
            </a:r>
            <a:r>
              <a:rPr lang="se-NO" dirty="0">
                <a:solidFill>
                  <a:schemeClr val="tx1"/>
                </a:solidFill>
              </a:rPr>
              <a:t>áddet</a:t>
            </a:r>
            <a:r>
              <a:rPr lang="nb-NO" dirty="0">
                <a:solidFill>
                  <a:schemeClr val="tx1"/>
                </a:solidFill>
              </a:rPr>
              <a:t> e-</a:t>
            </a:r>
            <a:r>
              <a:rPr lang="nb-NO" dirty="0" err="1">
                <a:solidFill>
                  <a:schemeClr val="tx1"/>
                </a:solidFill>
              </a:rPr>
              <a:t>po</a:t>
            </a:r>
            <a:r>
              <a:rPr lang="se-NO" dirty="0">
                <a:solidFill>
                  <a:schemeClr val="tx1"/>
                </a:solidFill>
              </a:rPr>
              <a:t>a</a:t>
            </a:r>
            <a:r>
              <a:rPr lang="nb-NO" dirty="0" err="1">
                <a:solidFill>
                  <a:schemeClr val="tx1"/>
                </a:solidFill>
              </a:rPr>
              <a:t>st</a:t>
            </a:r>
            <a:r>
              <a:rPr lang="se-NO" dirty="0">
                <a:solidFill>
                  <a:schemeClr val="tx1"/>
                </a:solidFill>
              </a:rPr>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6" name="TekstSylinder 5"/>
          <p:cNvSpPr txBox="1"/>
          <p:nvPr/>
        </p:nvSpPr>
        <p:spPr>
          <a:xfrm>
            <a:off x="1041605" y="744684"/>
            <a:ext cx="4955200" cy="369332"/>
          </a:xfrm>
          <a:prstGeom prst="rect">
            <a:avLst/>
          </a:prstGeom>
          <a:noFill/>
        </p:spPr>
        <p:txBody>
          <a:bodyPr wrap="square" rtlCol="0">
            <a:spAutoFit/>
          </a:bodyPr>
          <a:lstStyle/>
          <a:p>
            <a:r>
              <a:rPr lang="se-NO" dirty="0"/>
              <a:t>Vuostáváldi</a:t>
            </a:r>
            <a:r>
              <a:rPr lang="nb-NO" dirty="0"/>
              <a:t> e</a:t>
            </a:r>
            <a:r>
              <a:rPr lang="se-NO" dirty="0"/>
              <a:t>-</a:t>
            </a:r>
            <a:r>
              <a:rPr lang="nb-NO" dirty="0" err="1"/>
              <a:t>po</a:t>
            </a:r>
            <a:r>
              <a:rPr lang="se-NO" dirty="0"/>
              <a:t>a</a:t>
            </a:r>
            <a:r>
              <a:rPr lang="nb-NO" dirty="0"/>
              <a:t>sta</a:t>
            </a:r>
            <a:r>
              <a:rPr lang="se-NO" dirty="0"/>
              <a:t>čujuhus</a:t>
            </a:r>
            <a:endParaRPr lang="nb-NO" dirty="0"/>
          </a:p>
        </p:txBody>
      </p:sp>
      <p:sp>
        <p:nvSpPr>
          <p:cNvPr id="8" name="TekstSylinder 7"/>
          <p:cNvSpPr txBox="1"/>
          <p:nvPr/>
        </p:nvSpPr>
        <p:spPr>
          <a:xfrm>
            <a:off x="5340568" y="723283"/>
            <a:ext cx="2642260" cy="369332"/>
          </a:xfrm>
          <a:prstGeom prst="rect">
            <a:avLst/>
          </a:prstGeom>
          <a:noFill/>
        </p:spPr>
        <p:txBody>
          <a:bodyPr wrap="square" rtlCol="0">
            <a:spAutoFit/>
          </a:bodyPr>
          <a:lstStyle/>
          <a:p>
            <a:r>
              <a:rPr lang="se-NO" dirty="0"/>
              <a:t>Man birra e-poasta lea</a:t>
            </a:r>
            <a:endParaRPr lang="nb-NO" dirty="0"/>
          </a:p>
        </p:txBody>
      </p:sp>
      <p:sp>
        <p:nvSpPr>
          <p:cNvPr id="11" name="Tittel 1">
            <a:extLst>
              <a:ext uri="{FF2B5EF4-FFF2-40B4-BE49-F238E27FC236}">
                <a16:creationId xmlns:a16="http://schemas.microsoft.com/office/drawing/2014/main" id="{8D1C4839-7DB6-4EA1-9845-235FE485E07A}"/>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12" name="Bilde 11">
            <a:extLst>
              <a:ext uri="{FF2B5EF4-FFF2-40B4-BE49-F238E27FC236}">
                <a16:creationId xmlns:a16="http://schemas.microsoft.com/office/drawing/2014/main" id="{994E01F5-A3C1-4C01-A910-4A910896D651}"/>
              </a:ext>
            </a:extLst>
          </p:cNvPr>
          <p:cNvPicPr>
            <a:picLocks noChangeAspect="1"/>
          </p:cNvPicPr>
          <p:nvPr/>
        </p:nvPicPr>
        <p:blipFill>
          <a:blip r:embed="rId3"/>
          <a:stretch>
            <a:fillRect/>
          </a:stretch>
        </p:blipFill>
        <p:spPr>
          <a:xfrm>
            <a:off x="1144025" y="1474376"/>
            <a:ext cx="9988627" cy="4386150"/>
          </a:xfrm>
          <a:prstGeom prst="rect">
            <a:avLst/>
          </a:prstGeom>
        </p:spPr>
      </p:pic>
      <p:cxnSp>
        <p:nvCxnSpPr>
          <p:cNvPr id="16" name="Rett pil 13">
            <a:extLst>
              <a:ext uri="{FF2B5EF4-FFF2-40B4-BE49-F238E27FC236}">
                <a16:creationId xmlns:a16="http://schemas.microsoft.com/office/drawing/2014/main" id="{474D4029-B044-48EE-91AD-03A43B0B1C08}"/>
              </a:ext>
            </a:extLst>
          </p:cNvPr>
          <p:cNvCxnSpPr/>
          <p:nvPr/>
        </p:nvCxnSpPr>
        <p:spPr>
          <a:xfrm>
            <a:off x="2089980" y="1349068"/>
            <a:ext cx="0" cy="578442"/>
          </a:xfrm>
          <a:prstGeom prst="straightConnector1">
            <a:avLst/>
          </a:prstGeom>
          <a:ln w="57150" cmpd="sng">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8" name="Rett pil 8">
            <a:extLst>
              <a:ext uri="{FF2B5EF4-FFF2-40B4-BE49-F238E27FC236}">
                <a16:creationId xmlns:a16="http://schemas.microsoft.com/office/drawing/2014/main" id="{0BD2A145-4B66-4C3D-B024-989AFD968E1D}"/>
              </a:ext>
            </a:extLst>
          </p:cNvPr>
          <p:cNvCxnSpPr/>
          <p:nvPr/>
        </p:nvCxnSpPr>
        <p:spPr>
          <a:xfrm flipH="1">
            <a:off x="6449136" y="1281201"/>
            <a:ext cx="1514" cy="90388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7044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Tittel 1">
            <a:extLst>
              <a:ext uri="{FF2B5EF4-FFF2-40B4-BE49-F238E27FC236}">
                <a16:creationId xmlns:a16="http://schemas.microsoft.com/office/drawing/2014/main" id="{1717F56D-8969-44EB-A9C8-71492019DEAC}"/>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8" name="Bilde 7">
            <a:extLst>
              <a:ext uri="{FF2B5EF4-FFF2-40B4-BE49-F238E27FC236}">
                <a16:creationId xmlns:a16="http://schemas.microsoft.com/office/drawing/2014/main" id="{1218144E-7B5B-4325-9EF7-613599B06F77}"/>
              </a:ext>
            </a:extLst>
          </p:cNvPr>
          <p:cNvPicPr>
            <a:picLocks noChangeAspect="1"/>
          </p:cNvPicPr>
          <p:nvPr/>
        </p:nvPicPr>
        <p:blipFill>
          <a:blip r:embed="rId3"/>
          <a:stretch>
            <a:fillRect/>
          </a:stretch>
        </p:blipFill>
        <p:spPr>
          <a:xfrm>
            <a:off x="2908452" y="1278169"/>
            <a:ext cx="6184259" cy="4301662"/>
          </a:xfrm>
          <a:prstGeom prst="rect">
            <a:avLst/>
          </a:prstGeom>
        </p:spPr>
      </p:pic>
    </p:spTree>
    <p:extLst>
      <p:ext uri="{BB962C8B-B14F-4D97-AF65-F5344CB8AC3E}">
        <p14:creationId xmlns:p14="http://schemas.microsoft.com/office/powerpoint/2010/main" val="26111645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5" name="Tittel 4">
            <a:extLst>
              <a:ext uri="{FF2B5EF4-FFF2-40B4-BE49-F238E27FC236}">
                <a16:creationId xmlns:a16="http://schemas.microsoft.com/office/drawing/2014/main" id="{60C5180E-3CA3-4C0A-BABF-9B11EF969F9F}"/>
              </a:ext>
            </a:extLst>
          </p:cNvPr>
          <p:cNvSpPr>
            <a:spLocks noGrp="1"/>
          </p:cNvSpPr>
          <p:nvPr>
            <p:ph type="title"/>
          </p:nvPr>
        </p:nvSpPr>
        <p:spPr/>
        <p:txBody>
          <a:bodyPr/>
          <a:lstStyle/>
          <a:p>
            <a:endParaRPr lang="nb-NO"/>
          </a:p>
        </p:txBody>
      </p:sp>
      <p:sp>
        <p:nvSpPr>
          <p:cNvPr id="13" name="Tittel 1">
            <a:extLst>
              <a:ext uri="{FF2B5EF4-FFF2-40B4-BE49-F238E27FC236}">
                <a16:creationId xmlns:a16="http://schemas.microsoft.com/office/drawing/2014/main" id="{146FEBCE-3197-443B-B2E9-1D0064469CAF}"/>
              </a:ext>
            </a:extLst>
          </p:cNvPr>
          <p:cNvSpPr txBox="1">
            <a:spLocks/>
          </p:cNvSpPr>
          <p:nvPr/>
        </p:nvSpPr>
        <p:spPr>
          <a:xfrm>
            <a:off x="1008776" y="211999"/>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r>
              <a:rPr lang="nb-NO">
                <a:solidFill>
                  <a:schemeClr val="tx1"/>
                </a:solidFill>
              </a:rPr>
              <a:t>S</a:t>
            </a:r>
            <a:r>
              <a:rPr lang="se-NO">
                <a:solidFill>
                  <a:schemeClr val="tx1"/>
                </a:solidFill>
              </a:rPr>
              <a:t>áddet</a:t>
            </a:r>
            <a:r>
              <a:rPr lang="nb-NO">
                <a:solidFill>
                  <a:schemeClr val="tx1"/>
                </a:solidFill>
              </a:rPr>
              <a:t> e-po</a:t>
            </a:r>
            <a:r>
              <a:rPr lang="se-NO">
                <a:solidFill>
                  <a:schemeClr val="tx1"/>
                </a:solidFill>
              </a:rPr>
              <a:t>a</a:t>
            </a:r>
            <a:r>
              <a:rPr lang="nb-NO">
                <a:solidFill>
                  <a:schemeClr val="tx1"/>
                </a:solidFill>
              </a:rPr>
              <a:t>st</a:t>
            </a:r>
            <a:r>
              <a:rPr lang="se-NO">
                <a:solidFill>
                  <a:schemeClr val="tx1"/>
                </a:solidFill>
              </a:rPr>
              <a:t>ta</a:t>
            </a:r>
            <a:endParaRPr lang="nb-NO" sz="2400" dirty="0"/>
          </a:p>
        </p:txBody>
      </p:sp>
      <p:sp>
        <p:nvSpPr>
          <p:cNvPr id="15" name="Tittel 1">
            <a:extLst>
              <a:ext uri="{FF2B5EF4-FFF2-40B4-BE49-F238E27FC236}">
                <a16:creationId xmlns:a16="http://schemas.microsoft.com/office/drawing/2014/main" id="{3CE82437-0833-410C-8815-5B54BA47D0FB}"/>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6" name="TekstSylinder 15">
            <a:extLst>
              <a:ext uri="{FF2B5EF4-FFF2-40B4-BE49-F238E27FC236}">
                <a16:creationId xmlns:a16="http://schemas.microsoft.com/office/drawing/2014/main" id="{CC9996FB-E8FD-4D6D-91E4-F50E0D98EE0B}"/>
              </a:ext>
            </a:extLst>
          </p:cNvPr>
          <p:cNvSpPr txBox="1"/>
          <p:nvPr/>
        </p:nvSpPr>
        <p:spPr>
          <a:xfrm>
            <a:off x="1041605" y="744684"/>
            <a:ext cx="4955200" cy="369332"/>
          </a:xfrm>
          <a:prstGeom prst="rect">
            <a:avLst/>
          </a:prstGeom>
          <a:noFill/>
        </p:spPr>
        <p:txBody>
          <a:bodyPr wrap="square" rtlCol="0">
            <a:spAutoFit/>
          </a:bodyPr>
          <a:lstStyle/>
          <a:p>
            <a:r>
              <a:rPr lang="se-NO" dirty="0"/>
              <a:t>Vuostáváldi</a:t>
            </a:r>
            <a:r>
              <a:rPr lang="nb-NO" dirty="0"/>
              <a:t> e</a:t>
            </a:r>
            <a:r>
              <a:rPr lang="se-NO" dirty="0"/>
              <a:t>-</a:t>
            </a:r>
            <a:r>
              <a:rPr lang="nb-NO" dirty="0" err="1"/>
              <a:t>po</a:t>
            </a:r>
            <a:r>
              <a:rPr lang="se-NO" dirty="0"/>
              <a:t>a</a:t>
            </a:r>
            <a:r>
              <a:rPr lang="nb-NO" dirty="0"/>
              <a:t>sta</a:t>
            </a:r>
            <a:r>
              <a:rPr lang="se-NO" dirty="0"/>
              <a:t>čujuhus</a:t>
            </a:r>
            <a:endParaRPr lang="nb-NO" dirty="0"/>
          </a:p>
        </p:txBody>
      </p:sp>
      <p:sp>
        <p:nvSpPr>
          <p:cNvPr id="17" name="TekstSylinder 16">
            <a:extLst>
              <a:ext uri="{FF2B5EF4-FFF2-40B4-BE49-F238E27FC236}">
                <a16:creationId xmlns:a16="http://schemas.microsoft.com/office/drawing/2014/main" id="{7901B6B2-695F-4B4B-B23B-4666EBF581A9}"/>
              </a:ext>
            </a:extLst>
          </p:cNvPr>
          <p:cNvSpPr txBox="1"/>
          <p:nvPr/>
        </p:nvSpPr>
        <p:spPr>
          <a:xfrm>
            <a:off x="5340568" y="723283"/>
            <a:ext cx="2642260" cy="369332"/>
          </a:xfrm>
          <a:prstGeom prst="rect">
            <a:avLst/>
          </a:prstGeom>
          <a:noFill/>
        </p:spPr>
        <p:txBody>
          <a:bodyPr wrap="square" rtlCol="0">
            <a:spAutoFit/>
          </a:bodyPr>
          <a:lstStyle/>
          <a:p>
            <a:r>
              <a:rPr lang="se-NO" dirty="0"/>
              <a:t>Man birra e-poasta lea</a:t>
            </a:r>
            <a:endParaRPr lang="nb-NO" dirty="0"/>
          </a:p>
        </p:txBody>
      </p:sp>
      <p:sp>
        <p:nvSpPr>
          <p:cNvPr id="18" name="Tittel 1">
            <a:extLst>
              <a:ext uri="{FF2B5EF4-FFF2-40B4-BE49-F238E27FC236}">
                <a16:creationId xmlns:a16="http://schemas.microsoft.com/office/drawing/2014/main" id="{0CFBD12B-DBF6-416C-9B54-2ED7724AA727}"/>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19" name="Bilde 18">
            <a:extLst>
              <a:ext uri="{FF2B5EF4-FFF2-40B4-BE49-F238E27FC236}">
                <a16:creationId xmlns:a16="http://schemas.microsoft.com/office/drawing/2014/main" id="{7F363E8F-311E-4E5B-9BD7-25E63D9DF923}"/>
              </a:ext>
            </a:extLst>
          </p:cNvPr>
          <p:cNvPicPr>
            <a:picLocks noChangeAspect="1"/>
          </p:cNvPicPr>
          <p:nvPr/>
        </p:nvPicPr>
        <p:blipFill>
          <a:blip r:embed="rId3"/>
          <a:stretch>
            <a:fillRect/>
          </a:stretch>
        </p:blipFill>
        <p:spPr>
          <a:xfrm>
            <a:off x="1144025" y="1474376"/>
            <a:ext cx="9988627" cy="4386150"/>
          </a:xfrm>
          <a:prstGeom prst="rect">
            <a:avLst/>
          </a:prstGeom>
        </p:spPr>
      </p:pic>
      <p:cxnSp>
        <p:nvCxnSpPr>
          <p:cNvPr id="20" name="Rett pil 13">
            <a:extLst>
              <a:ext uri="{FF2B5EF4-FFF2-40B4-BE49-F238E27FC236}">
                <a16:creationId xmlns:a16="http://schemas.microsoft.com/office/drawing/2014/main" id="{161A22EC-B0C1-4396-B67F-BFD651AE6AD7}"/>
              </a:ext>
            </a:extLst>
          </p:cNvPr>
          <p:cNvCxnSpPr/>
          <p:nvPr/>
        </p:nvCxnSpPr>
        <p:spPr>
          <a:xfrm>
            <a:off x="2089980" y="1349068"/>
            <a:ext cx="0" cy="578442"/>
          </a:xfrm>
          <a:prstGeom prst="straightConnector1">
            <a:avLst/>
          </a:prstGeom>
          <a:ln w="57150" cmpd="sng">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1" name="Rett pil 8">
            <a:extLst>
              <a:ext uri="{FF2B5EF4-FFF2-40B4-BE49-F238E27FC236}">
                <a16:creationId xmlns:a16="http://schemas.microsoft.com/office/drawing/2014/main" id="{21FD2B5F-1B28-4AD3-8CE7-1C27F4FE489A}"/>
              </a:ext>
            </a:extLst>
          </p:cNvPr>
          <p:cNvCxnSpPr/>
          <p:nvPr/>
        </p:nvCxnSpPr>
        <p:spPr>
          <a:xfrm flipH="1">
            <a:off x="6449136" y="1281201"/>
            <a:ext cx="1514" cy="90388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2" name="Ellipse 21">
            <a:extLst>
              <a:ext uri="{FF2B5EF4-FFF2-40B4-BE49-F238E27FC236}">
                <a16:creationId xmlns:a16="http://schemas.microsoft.com/office/drawing/2014/main" id="{202E8749-EC4A-4718-9787-306BEC61F6D5}"/>
              </a:ext>
            </a:extLst>
          </p:cNvPr>
          <p:cNvSpPr/>
          <p:nvPr/>
        </p:nvSpPr>
        <p:spPr>
          <a:xfrm>
            <a:off x="2489639" y="2655651"/>
            <a:ext cx="7104272" cy="192736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23822454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5" name="Tittel 4">
            <a:extLst>
              <a:ext uri="{FF2B5EF4-FFF2-40B4-BE49-F238E27FC236}">
                <a16:creationId xmlns:a16="http://schemas.microsoft.com/office/drawing/2014/main" id="{3DFFC9E4-7D9E-4510-8E6E-3897FCCE143E}"/>
              </a:ext>
            </a:extLst>
          </p:cNvPr>
          <p:cNvSpPr>
            <a:spLocks noGrp="1"/>
          </p:cNvSpPr>
          <p:nvPr>
            <p:ph type="title"/>
          </p:nvPr>
        </p:nvSpPr>
        <p:spPr/>
        <p:txBody>
          <a:bodyPr/>
          <a:lstStyle/>
          <a:p>
            <a:endParaRPr lang="nb-NO"/>
          </a:p>
        </p:txBody>
      </p:sp>
      <p:sp>
        <p:nvSpPr>
          <p:cNvPr id="15" name="Tittel 1">
            <a:extLst>
              <a:ext uri="{FF2B5EF4-FFF2-40B4-BE49-F238E27FC236}">
                <a16:creationId xmlns:a16="http://schemas.microsoft.com/office/drawing/2014/main" id="{23103E78-619F-4232-A91F-B6B5454D946A}"/>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6" name="Tittel 1">
            <a:extLst>
              <a:ext uri="{FF2B5EF4-FFF2-40B4-BE49-F238E27FC236}">
                <a16:creationId xmlns:a16="http://schemas.microsoft.com/office/drawing/2014/main" id="{B54DA891-CFF5-4AC3-9B41-E7263A441516}"/>
              </a:ext>
            </a:extLst>
          </p:cNvPr>
          <p:cNvSpPr txBox="1">
            <a:spLocks/>
          </p:cNvSpPr>
          <p:nvPr/>
        </p:nvSpPr>
        <p:spPr>
          <a:xfrm>
            <a:off x="1008776" y="211999"/>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r>
              <a:rPr lang="nb-NO">
                <a:solidFill>
                  <a:schemeClr val="tx1"/>
                </a:solidFill>
              </a:rPr>
              <a:t>S</a:t>
            </a:r>
            <a:r>
              <a:rPr lang="se-NO">
                <a:solidFill>
                  <a:schemeClr val="tx1"/>
                </a:solidFill>
              </a:rPr>
              <a:t>áddet</a:t>
            </a:r>
            <a:r>
              <a:rPr lang="nb-NO">
                <a:solidFill>
                  <a:schemeClr val="tx1"/>
                </a:solidFill>
              </a:rPr>
              <a:t> e-po</a:t>
            </a:r>
            <a:r>
              <a:rPr lang="se-NO">
                <a:solidFill>
                  <a:schemeClr val="tx1"/>
                </a:solidFill>
              </a:rPr>
              <a:t>a</a:t>
            </a:r>
            <a:r>
              <a:rPr lang="nb-NO">
                <a:solidFill>
                  <a:schemeClr val="tx1"/>
                </a:solidFill>
              </a:rPr>
              <a:t>st</a:t>
            </a:r>
            <a:r>
              <a:rPr lang="se-NO">
                <a:solidFill>
                  <a:schemeClr val="tx1"/>
                </a:solidFill>
              </a:rPr>
              <a:t>ta</a:t>
            </a:r>
            <a:endParaRPr lang="nb-NO" sz="2400" dirty="0"/>
          </a:p>
        </p:txBody>
      </p:sp>
      <p:sp>
        <p:nvSpPr>
          <p:cNvPr id="17" name="Tittel 1">
            <a:extLst>
              <a:ext uri="{FF2B5EF4-FFF2-40B4-BE49-F238E27FC236}">
                <a16:creationId xmlns:a16="http://schemas.microsoft.com/office/drawing/2014/main" id="{D66B13A9-D9F1-4B50-A4C5-EDC04BDD237D}"/>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8" name="TekstSylinder 17">
            <a:extLst>
              <a:ext uri="{FF2B5EF4-FFF2-40B4-BE49-F238E27FC236}">
                <a16:creationId xmlns:a16="http://schemas.microsoft.com/office/drawing/2014/main" id="{A09A7A29-C106-4AB2-A710-DAE3D2BA9C66}"/>
              </a:ext>
            </a:extLst>
          </p:cNvPr>
          <p:cNvSpPr txBox="1"/>
          <p:nvPr/>
        </p:nvSpPr>
        <p:spPr>
          <a:xfrm>
            <a:off x="1041605" y="744684"/>
            <a:ext cx="4955200" cy="369332"/>
          </a:xfrm>
          <a:prstGeom prst="rect">
            <a:avLst/>
          </a:prstGeom>
          <a:noFill/>
        </p:spPr>
        <p:txBody>
          <a:bodyPr wrap="square" rtlCol="0">
            <a:spAutoFit/>
          </a:bodyPr>
          <a:lstStyle/>
          <a:p>
            <a:r>
              <a:rPr lang="se-NO" dirty="0"/>
              <a:t>Vuostáváldi</a:t>
            </a:r>
            <a:r>
              <a:rPr lang="nb-NO" dirty="0"/>
              <a:t> e</a:t>
            </a:r>
            <a:r>
              <a:rPr lang="se-NO" dirty="0"/>
              <a:t>-</a:t>
            </a:r>
            <a:r>
              <a:rPr lang="nb-NO" dirty="0" err="1"/>
              <a:t>po</a:t>
            </a:r>
            <a:r>
              <a:rPr lang="se-NO" dirty="0"/>
              <a:t>a</a:t>
            </a:r>
            <a:r>
              <a:rPr lang="nb-NO" dirty="0"/>
              <a:t>sta</a:t>
            </a:r>
            <a:r>
              <a:rPr lang="se-NO" dirty="0"/>
              <a:t>čujuhus</a:t>
            </a:r>
            <a:endParaRPr lang="nb-NO" dirty="0"/>
          </a:p>
        </p:txBody>
      </p:sp>
      <p:sp>
        <p:nvSpPr>
          <p:cNvPr id="19" name="TekstSylinder 18">
            <a:extLst>
              <a:ext uri="{FF2B5EF4-FFF2-40B4-BE49-F238E27FC236}">
                <a16:creationId xmlns:a16="http://schemas.microsoft.com/office/drawing/2014/main" id="{F1E342E2-2CB6-4E40-9EA6-5F5CC0C11B39}"/>
              </a:ext>
            </a:extLst>
          </p:cNvPr>
          <p:cNvSpPr txBox="1"/>
          <p:nvPr/>
        </p:nvSpPr>
        <p:spPr>
          <a:xfrm>
            <a:off x="5340568" y="723283"/>
            <a:ext cx="2642260" cy="369332"/>
          </a:xfrm>
          <a:prstGeom prst="rect">
            <a:avLst/>
          </a:prstGeom>
          <a:noFill/>
        </p:spPr>
        <p:txBody>
          <a:bodyPr wrap="square" rtlCol="0">
            <a:spAutoFit/>
          </a:bodyPr>
          <a:lstStyle/>
          <a:p>
            <a:r>
              <a:rPr lang="se-NO" dirty="0"/>
              <a:t>Man birra e-poasta lea</a:t>
            </a:r>
            <a:endParaRPr lang="nb-NO" dirty="0"/>
          </a:p>
        </p:txBody>
      </p:sp>
      <p:sp>
        <p:nvSpPr>
          <p:cNvPr id="20" name="Tittel 1">
            <a:extLst>
              <a:ext uri="{FF2B5EF4-FFF2-40B4-BE49-F238E27FC236}">
                <a16:creationId xmlns:a16="http://schemas.microsoft.com/office/drawing/2014/main" id="{688287CB-B569-416E-9461-03DDCE008978}"/>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21" name="Bilde 20">
            <a:extLst>
              <a:ext uri="{FF2B5EF4-FFF2-40B4-BE49-F238E27FC236}">
                <a16:creationId xmlns:a16="http://schemas.microsoft.com/office/drawing/2014/main" id="{CB58384D-54FF-4819-9B2A-CB0638E09E85}"/>
              </a:ext>
            </a:extLst>
          </p:cNvPr>
          <p:cNvPicPr>
            <a:picLocks noChangeAspect="1"/>
          </p:cNvPicPr>
          <p:nvPr/>
        </p:nvPicPr>
        <p:blipFill>
          <a:blip r:embed="rId3"/>
          <a:stretch>
            <a:fillRect/>
          </a:stretch>
        </p:blipFill>
        <p:spPr>
          <a:xfrm>
            <a:off x="1144025" y="1474376"/>
            <a:ext cx="9988627" cy="4386150"/>
          </a:xfrm>
          <a:prstGeom prst="rect">
            <a:avLst/>
          </a:prstGeom>
        </p:spPr>
      </p:pic>
      <p:cxnSp>
        <p:nvCxnSpPr>
          <p:cNvPr id="22" name="Rett pil 13">
            <a:extLst>
              <a:ext uri="{FF2B5EF4-FFF2-40B4-BE49-F238E27FC236}">
                <a16:creationId xmlns:a16="http://schemas.microsoft.com/office/drawing/2014/main" id="{58B0E51C-9641-4622-8A84-7AFF7C0450AA}"/>
              </a:ext>
            </a:extLst>
          </p:cNvPr>
          <p:cNvCxnSpPr/>
          <p:nvPr/>
        </p:nvCxnSpPr>
        <p:spPr>
          <a:xfrm>
            <a:off x="2089980" y="1349068"/>
            <a:ext cx="0" cy="578442"/>
          </a:xfrm>
          <a:prstGeom prst="straightConnector1">
            <a:avLst/>
          </a:prstGeom>
          <a:ln w="57150" cmpd="sng">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3" name="Rett pil 8">
            <a:extLst>
              <a:ext uri="{FF2B5EF4-FFF2-40B4-BE49-F238E27FC236}">
                <a16:creationId xmlns:a16="http://schemas.microsoft.com/office/drawing/2014/main" id="{DA97637B-3CE1-4B71-93A1-953877AAD84C}"/>
              </a:ext>
            </a:extLst>
          </p:cNvPr>
          <p:cNvCxnSpPr/>
          <p:nvPr/>
        </p:nvCxnSpPr>
        <p:spPr>
          <a:xfrm flipH="1">
            <a:off x="6449136" y="1281201"/>
            <a:ext cx="1514" cy="903885"/>
          </a:xfrm>
          <a:prstGeom prst="straightConnector1">
            <a:avLst/>
          </a:prstGeom>
          <a:ln w="57150" cmpd="sng">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24" name="Ellipse 23">
            <a:extLst>
              <a:ext uri="{FF2B5EF4-FFF2-40B4-BE49-F238E27FC236}">
                <a16:creationId xmlns:a16="http://schemas.microsoft.com/office/drawing/2014/main" id="{A5E4F4B0-130A-434C-9E7A-94EA2266D043}"/>
              </a:ext>
            </a:extLst>
          </p:cNvPr>
          <p:cNvSpPr/>
          <p:nvPr/>
        </p:nvSpPr>
        <p:spPr>
          <a:xfrm>
            <a:off x="2489639" y="2655651"/>
            <a:ext cx="7104272" cy="1927366"/>
          </a:xfrm>
          <a:prstGeom prst="ellipse">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5" name="Ellipse 24">
            <a:extLst>
              <a:ext uri="{FF2B5EF4-FFF2-40B4-BE49-F238E27FC236}">
                <a16:creationId xmlns:a16="http://schemas.microsoft.com/office/drawing/2014/main" id="{23568F19-D85F-483F-91E7-BA9BDEC31EF3}"/>
              </a:ext>
            </a:extLst>
          </p:cNvPr>
          <p:cNvSpPr/>
          <p:nvPr/>
        </p:nvSpPr>
        <p:spPr>
          <a:xfrm>
            <a:off x="937015" y="4976710"/>
            <a:ext cx="1429667" cy="5322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4516970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26328" y="212822"/>
            <a:ext cx="10354031" cy="364473"/>
          </a:xfrm>
        </p:spPr>
        <p:txBody>
          <a:bodyPr/>
          <a:lstStyle/>
          <a:p>
            <a:r>
              <a:rPr lang="nb-NO" sz="2400" dirty="0">
                <a:solidFill>
                  <a:schemeClr val="tx1"/>
                </a:solidFill>
              </a:rPr>
              <a:t>S</a:t>
            </a:r>
            <a:r>
              <a:rPr lang="se-NO" sz="2400" dirty="0">
                <a:solidFill>
                  <a:schemeClr val="tx1"/>
                </a:solidFill>
              </a:rPr>
              <a:t>áddet e-poasta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7" name="Bilde 6">
            <a:extLst>
              <a:ext uri="{FF2B5EF4-FFF2-40B4-BE49-F238E27FC236}">
                <a16:creationId xmlns:a16="http://schemas.microsoft.com/office/drawing/2014/main" id="{FED2C309-AC4F-4347-9C8E-40EB5437FA89}"/>
              </a:ext>
            </a:extLst>
          </p:cNvPr>
          <p:cNvPicPr>
            <a:picLocks noChangeAspect="1"/>
          </p:cNvPicPr>
          <p:nvPr/>
        </p:nvPicPr>
        <p:blipFill>
          <a:blip r:embed="rId3"/>
          <a:stretch>
            <a:fillRect/>
          </a:stretch>
        </p:blipFill>
        <p:spPr>
          <a:xfrm>
            <a:off x="0" y="838200"/>
            <a:ext cx="12192000" cy="5181600"/>
          </a:xfrm>
          <a:prstGeom prst="rect">
            <a:avLst/>
          </a:prstGeom>
        </p:spPr>
      </p:pic>
      <p:sp>
        <p:nvSpPr>
          <p:cNvPr id="11" name="Tittel 1">
            <a:extLst>
              <a:ext uri="{FF2B5EF4-FFF2-40B4-BE49-F238E27FC236}">
                <a16:creationId xmlns:a16="http://schemas.microsoft.com/office/drawing/2014/main" id="{7043E666-27C1-44EF-A816-4BF7D21852F5}"/>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2" name="Ellipse 11">
            <a:extLst>
              <a:ext uri="{FF2B5EF4-FFF2-40B4-BE49-F238E27FC236}">
                <a16:creationId xmlns:a16="http://schemas.microsoft.com/office/drawing/2014/main" id="{CF69CF62-22CA-4F87-BD44-ED5EEE869381}"/>
              </a:ext>
            </a:extLst>
          </p:cNvPr>
          <p:cNvSpPr/>
          <p:nvPr/>
        </p:nvSpPr>
        <p:spPr>
          <a:xfrm>
            <a:off x="368545" y="1177251"/>
            <a:ext cx="3520703" cy="6916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0176194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solidFill>
                  <a:schemeClr val="tx1"/>
                </a:solidFill>
              </a:rPr>
              <a:t>S</a:t>
            </a:r>
            <a:r>
              <a:rPr lang="se-NO" sz="2400" dirty="0">
                <a:solidFill>
                  <a:schemeClr val="tx1"/>
                </a:solidFill>
              </a:rPr>
              <a:t>áddet e-poasta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7" name="Bilde 6">
            <a:extLst>
              <a:ext uri="{FF2B5EF4-FFF2-40B4-BE49-F238E27FC236}">
                <a16:creationId xmlns:a16="http://schemas.microsoft.com/office/drawing/2014/main" id="{3C0F6D36-647D-41D0-988D-49ADD887F210}"/>
              </a:ext>
            </a:extLst>
          </p:cNvPr>
          <p:cNvPicPr>
            <a:picLocks noChangeAspect="1"/>
          </p:cNvPicPr>
          <p:nvPr/>
        </p:nvPicPr>
        <p:blipFill>
          <a:blip r:embed="rId3"/>
          <a:stretch>
            <a:fillRect/>
          </a:stretch>
        </p:blipFill>
        <p:spPr>
          <a:xfrm>
            <a:off x="0" y="922168"/>
            <a:ext cx="12192000" cy="5181600"/>
          </a:xfrm>
          <a:prstGeom prst="rect">
            <a:avLst/>
          </a:prstGeom>
        </p:spPr>
      </p:pic>
      <p:sp>
        <p:nvSpPr>
          <p:cNvPr id="11" name="Tittel 1">
            <a:extLst>
              <a:ext uri="{FF2B5EF4-FFF2-40B4-BE49-F238E27FC236}">
                <a16:creationId xmlns:a16="http://schemas.microsoft.com/office/drawing/2014/main" id="{98930E0C-B580-47A0-BE84-BE27CE3D6323}"/>
              </a:ext>
            </a:extLst>
          </p:cNvPr>
          <p:cNvSpPr txBox="1">
            <a:spLocks/>
          </p:cNvSpPr>
          <p:nvPr/>
        </p:nvSpPr>
        <p:spPr>
          <a:xfrm>
            <a:off x="368545" y="211999"/>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2" name="Ellipse 11">
            <a:extLst>
              <a:ext uri="{FF2B5EF4-FFF2-40B4-BE49-F238E27FC236}">
                <a16:creationId xmlns:a16="http://schemas.microsoft.com/office/drawing/2014/main" id="{BDF79903-FBC6-45CB-BA73-27C6BDD96468}"/>
              </a:ext>
            </a:extLst>
          </p:cNvPr>
          <p:cNvSpPr/>
          <p:nvPr/>
        </p:nvSpPr>
        <p:spPr>
          <a:xfrm>
            <a:off x="247359" y="1712911"/>
            <a:ext cx="3520703" cy="6916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2859153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solidFill>
                  <a:schemeClr val="tx1"/>
                </a:solidFill>
              </a:rPr>
              <a:t>S</a:t>
            </a:r>
            <a:r>
              <a:rPr lang="se-NO" sz="2400" dirty="0">
                <a:solidFill>
                  <a:schemeClr val="tx1"/>
                </a:solidFill>
              </a:rPr>
              <a:t>áddet e-poasta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6" name="Bilde 5">
            <a:extLst>
              <a:ext uri="{FF2B5EF4-FFF2-40B4-BE49-F238E27FC236}">
                <a16:creationId xmlns:a16="http://schemas.microsoft.com/office/drawing/2014/main" id="{B5031F56-83B6-475D-9D8C-AB8E6FBB81EB}"/>
              </a:ext>
            </a:extLst>
          </p:cNvPr>
          <p:cNvPicPr>
            <a:picLocks noChangeAspect="1"/>
          </p:cNvPicPr>
          <p:nvPr/>
        </p:nvPicPr>
        <p:blipFill>
          <a:blip r:embed="rId3"/>
          <a:stretch>
            <a:fillRect/>
          </a:stretch>
        </p:blipFill>
        <p:spPr>
          <a:xfrm>
            <a:off x="0" y="1010303"/>
            <a:ext cx="11751013" cy="5181600"/>
          </a:xfrm>
          <a:prstGeom prst="rect">
            <a:avLst/>
          </a:prstGeom>
        </p:spPr>
      </p:pic>
      <p:sp>
        <p:nvSpPr>
          <p:cNvPr id="10" name="Tittel 1">
            <a:extLst>
              <a:ext uri="{FF2B5EF4-FFF2-40B4-BE49-F238E27FC236}">
                <a16:creationId xmlns:a16="http://schemas.microsoft.com/office/drawing/2014/main" id="{2208E51E-33B3-49D8-8630-484406A02260}"/>
              </a:ext>
            </a:extLst>
          </p:cNvPr>
          <p:cNvSpPr txBox="1">
            <a:spLocks/>
          </p:cNvSpPr>
          <p:nvPr/>
        </p:nvSpPr>
        <p:spPr>
          <a:xfrm>
            <a:off x="368545" y="211999"/>
            <a:ext cx="747431"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1" name="Ellipse 10">
            <a:extLst>
              <a:ext uri="{FF2B5EF4-FFF2-40B4-BE49-F238E27FC236}">
                <a16:creationId xmlns:a16="http://schemas.microsoft.com/office/drawing/2014/main" id="{91BF179F-83FA-4CF9-8BA6-FB2709D564CA}"/>
              </a:ext>
            </a:extLst>
          </p:cNvPr>
          <p:cNvSpPr/>
          <p:nvPr/>
        </p:nvSpPr>
        <p:spPr>
          <a:xfrm>
            <a:off x="1833788" y="2544896"/>
            <a:ext cx="6790959" cy="215930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4265692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86258" y="213347"/>
            <a:ext cx="10354031" cy="364473"/>
          </a:xfrm>
        </p:spPr>
        <p:txBody>
          <a:bodyPr/>
          <a:lstStyle/>
          <a:p>
            <a:r>
              <a:rPr lang="nb-NO" sz="2400" dirty="0">
                <a:solidFill>
                  <a:schemeClr val="tx1"/>
                </a:solidFill>
              </a:rPr>
              <a:t>S</a:t>
            </a:r>
            <a:r>
              <a:rPr lang="se-NO" sz="2400" dirty="0">
                <a:solidFill>
                  <a:schemeClr val="tx1"/>
                </a:solidFill>
              </a:rPr>
              <a:t>áddet e-poasta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7" name="Bilde 6">
            <a:extLst>
              <a:ext uri="{FF2B5EF4-FFF2-40B4-BE49-F238E27FC236}">
                <a16:creationId xmlns:a16="http://schemas.microsoft.com/office/drawing/2014/main" id="{0A28BD7C-39AE-4267-A349-D56002E18B15}"/>
              </a:ext>
            </a:extLst>
          </p:cNvPr>
          <p:cNvPicPr>
            <a:picLocks noChangeAspect="1"/>
          </p:cNvPicPr>
          <p:nvPr/>
        </p:nvPicPr>
        <p:blipFill>
          <a:blip r:embed="rId3"/>
          <a:stretch>
            <a:fillRect/>
          </a:stretch>
        </p:blipFill>
        <p:spPr>
          <a:xfrm>
            <a:off x="0" y="1010303"/>
            <a:ext cx="12192000" cy="5181600"/>
          </a:xfrm>
          <a:prstGeom prst="rect">
            <a:avLst/>
          </a:prstGeom>
        </p:spPr>
      </p:pic>
      <p:sp>
        <p:nvSpPr>
          <p:cNvPr id="11" name="Tittel 1">
            <a:extLst>
              <a:ext uri="{FF2B5EF4-FFF2-40B4-BE49-F238E27FC236}">
                <a16:creationId xmlns:a16="http://schemas.microsoft.com/office/drawing/2014/main" id="{D50DCFCD-1AE0-4B7A-AE61-5F2BC7C15E01}"/>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2" name="Ellipse 11">
            <a:extLst>
              <a:ext uri="{FF2B5EF4-FFF2-40B4-BE49-F238E27FC236}">
                <a16:creationId xmlns:a16="http://schemas.microsoft.com/office/drawing/2014/main" id="{259A927B-98BF-4814-9340-3CE7E58D9904}"/>
              </a:ext>
            </a:extLst>
          </p:cNvPr>
          <p:cNvSpPr/>
          <p:nvPr/>
        </p:nvSpPr>
        <p:spPr>
          <a:xfrm>
            <a:off x="628494" y="1009480"/>
            <a:ext cx="515531" cy="4023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Bilde 12" descr="pil.png">
            <a:extLst>
              <a:ext uri="{FF2B5EF4-FFF2-40B4-BE49-F238E27FC236}">
                <a16:creationId xmlns:a16="http://schemas.microsoft.com/office/drawing/2014/main" id="{9B7BF9F8-F920-4E0E-A82F-D563F8C359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776" y="1331932"/>
            <a:ext cx="482545" cy="719551"/>
          </a:xfrm>
          <a:prstGeom prst="rect">
            <a:avLst/>
          </a:prstGeom>
        </p:spPr>
      </p:pic>
      <p:sp>
        <p:nvSpPr>
          <p:cNvPr id="14" name="Ellipse 13">
            <a:extLst>
              <a:ext uri="{FF2B5EF4-FFF2-40B4-BE49-F238E27FC236}">
                <a16:creationId xmlns:a16="http://schemas.microsoft.com/office/drawing/2014/main" id="{7F921680-892B-4FFB-A70F-EA9264A2DD32}"/>
              </a:ext>
            </a:extLst>
          </p:cNvPr>
          <p:cNvSpPr/>
          <p:nvPr/>
        </p:nvSpPr>
        <p:spPr>
          <a:xfrm>
            <a:off x="628493" y="5324870"/>
            <a:ext cx="515531" cy="4023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descr="pil.png">
            <a:extLst>
              <a:ext uri="{FF2B5EF4-FFF2-40B4-BE49-F238E27FC236}">
                <a16:creationId xmlns:a16="http://schemas.microsoft.com/office/drawing/2014/main" id="{21450428-2B1F-44ED-B84F-BB6D49542C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4024" y="5726442"/>
            <a:ext cx="482545" cy="719551"/>
          </a:xfrm>
          <a:prstGeom prst="rect">
            <a:avLst/>
          </a:prstGeom>
        </p:spPr>
      </p:pic>
    </p:spTree>
    <p:extLst>
      <p:ext uri="{BB962C8B-B14F-4D97-AF65-F5344CB8AC3E}">
        <p14:creationId xmlns:p14="http://schemas.microsoft.com/office/powerpoint/2010/main" val="17502300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Bilde 5" descr="forenklet-skrivebord-e-post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3480" y="917963"/>
            <a:ext cx="8383000" cy="5547916"/>
          </a:xfrm>
          <a:prstGeom prst="rect">
            <a:avLst/>
          </a:prstGeom>
        </p:spPr>
      </p:pic>
      <p:sp>
        <p:nvSpPr>
          <p:cNvPr id="2" name="Tittel 1"/>
          <p:cNvSpPr>
            <a:spLocks noGrp="1"/>
          </p:cNvSpPr>
          <p:nvPr>
            <p:ph type="title"/>
          </p:nvPr>
        </p:nvSpPr>
        <p:spPr/>
        <p:txBody>
          <a:bodyPr/>
          <a:lstStyle/>
          <a:p>
            <a:r>
              <a:rPr lang="nb-NO" sz="2400" dirty="0">
                <a:solidFill>
                  <a:schemeClr val="tx1"/>
                </a:solidFill>
              </a:rPr>
              <a:t>S</a:t>
            </a:r>
            <a:r>
              <a:rPr lang="se-NO" sz="2400" dirty="0">
                <a:solidFill>
                  <a:schemeClr val="tx1"/>
                </a:solidFill>
              </a:rPr>
              <a:t>áddet e-poasta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7" name="Bilde 6"/>
          <p:cNvPicPr>
            <a:picLocks noChangeAspect="1"/>
          </p:cNvPicPr>
          <p:nvPr/>
        </p:nvPicPr>
        <p:blipFill>
          <a:blip r:embed="rId4"/>
          <a:stretch>
            <a:fillRect/>
          </a:stretch>
        </p:blipFill>
        <p:spPr>
          <a:xfrm>
            <a:off x="3343985" y="2230462"/>
            <a:ext cx="1087950" cy="347018"/>
          </a:xfrm>
          <a:prstGeom prst="rect">
            <a:avLst/>
          </a:prstGeom>
        </p:spPr>
      </p:pic>
    </p:spTree>
    <p:extLst>
      <p:ext uri="{BB962C8B-B14F-4D97-AF65-F5344CB8AC3E}">
        <p14:creationId xmlns:p14="http://schemas.microsoft.com/office/powerpoint/2010/main" val="12001479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solidFill>
                  <a:schemeClr val="tx1"/>
                </a:solidFill>
              </a:rPr>
              <a:t>S</a:t>
            </a:r>
            <a:r>
              <a:rPr lang="se-NO" sz="2400" dirty="0">
                <a:solidFill>
                  <a:schemeClr val="tx1"/>
                </a:solidFill>
              </a:rPr>
              <a:t>áddet e-poasta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6" name="Bilde 5" descr="forenklet-e-postvindu.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9189" y="1167099"/>
            <a:ext cx="7459219" cy="4931866"/>
          </a:xfrm>
          <a:prstGeom prst="rect">
            <a:avLst/>
          </a:prstGeom>
        </p:spPr>
      </p:pic>
      <p:sp>
        <p:nvSpPr>
          <p:cNvPr id="9" name="TekstSylinder 8"/>
          <p:cNvSpPr txBox="1"/>
          <p:nvPr/>
        </p:nvSpPr>
        <p:spPr>
          <a:xfrm>
            <a:off x="3418376" y="604605"/>
            <a:ext cx="2642260" cy="646331"/>
          </a:xfrm>
          <a:prstGeom prst="rect">
            <a:avLst/>
          </a:prstGeom>
          <a:noFill/>
        </p:spPr>
        <p:txBody>
          <a:bodyPr wrap="square" rtlCol="0">
            <a:spAutoFit/>
          </a:bodyPr>
          <a:lstStyle/>
          <a:p>
            <a:r>
              <a:rPr lang="se-NO" dirty="0"/>
              <a:t>Vuostáváldi</a:t>
            </a:r>
            <a:r>
              <a:rPr lang="nb-NO" dirty="0"/>
              <a:t> e</a:t>
            </a:r>
            <a:r>
              <a:rPr lang="se-NO" dirty="0"/>
              <a:t>-</a:t>
            </a:r>
            <a:r>
              <a:rPr lang="nb-NO" dirty="0" err="1"/>
              <a:t>po</a:t>
            </a:r>
            <a:r>
              <a:rPr lang="se-NO" dirty="0"/>
              <a:t>a</a:t>
            </a:r>
            <a:r>
              <a:rPr lang="nb-NO" dirty="0"/>
              <a:t>sta</a:t>
            </a:r>
            <a:r>
              <a:rPr lang="se-NO" dirty="0"/>
              <a:t>čujuhus</a:t>
            </a:r>
            <a:endParaRPr lang="nb-NO" dirty="0"/>
          </a:p>
        </p:txBody>
      </p:sp>
      <p:cxnSp>
        <p:nvCxnSpPr>
          <p:cNvPr id="10" name="Rett pil 9"/>
          <p:cNvCxnSpPr/>
          <p:nvPr/>
        </p:nvCxnSpPr>
        <p:spPr>
          <a:xfrm>
            <a:off x="4778095" y="1031137"/>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kstSylinder 10"/>
          <p:cNvSpPr txBox="1"/>
          <p:nvPr/>
        </p:nvSpPr>
        <p:spPr>
          <a:xfrm>
            <a:off x="6060415" y="606108"/>
            <a:ext cx="2642260" cy="369332"/>
          </a:xfrm>
          <a:prstGeom prst="rect">
            <a:avLst/>
          </a:prstGeom>
          <a:noFill/>
        </p:spPr>
        <p:txBody>
          <a:bodyPr wrap="square" rtlCol="0">
            <a:spAutoFit/>
          </a:bodyPr>
          <a:lstStyle/>
          <a:p>
            <a:r>
              <a:rPr lang="se-NO" dirty="0"/>
              <a:t>Man birra e-poasta lea</a:t>
            </a:r>
            <a:endParaRPr lang="nb-NO" dirty="0"/>
          </a:p>
        </p:txBody>
      </p:sp>
      <p:cxnSp>
        <p:nvCxnSpPr>
          <p:cNvPr id="12" name="Rett pil 11"/>
          <p:cNvCxnSpPr/>
          <p:nvPr/>
        </p:nvCxnSpPr>
        <p:spPr>
          <a:xfrm flipH="1">
            <a:off x="7418621" y="1032640"/>
            <a:ext cx="1514" cy="90388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Ellipse 13"/>
          <p:cNvSpPr/>
          <p:nvPr/>
        </p:nvSpPr>
        <p:spPr>
          <a:xfrm>
            <a:off x="2489639" y="2250895"/>
            <a:ext cx="7104272" cy="36718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Ellipse 14"/>
          <p:cNvSpPr/>
          <p:nvPr/>
        </p:nvSpPr>
        <p:spPr>
          <a:xfrm>
            <a:off x="8688588" y="1270058"/>
            <a:ext cx="1018488" cy="8928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044123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26078" y="1725283"/>
            <a:ext cx="1800534" cy="1161801"/>
          </a:xfrm>
        </p:spPr>
        <p:txBody>
          <a:bodyPr/>
          <a:lstStyle/>
          <a:p>
            <a:r>
              <a:rPr lang="se-NO" dirty="0"/>
              <a:t>Oassi</a:t>
            </a:r>
            <a:r>
              <a:rPr lang="nb-NO" dirty="0"/>
              <a:t> 4</a:t>
            </a:r>
          </a:p>
        </p:txBody>
      </p:sp>
      <p:sp>
        <p:nvSpPr>
          <p:cNvPr id="3" name="Plassholder for tekst 2"/>
          <p:cNvSpPr>
            <a:spLocks noGrp="1"/>
          </p:cNvSpPr>
          <p:nvPr>
            <p:ph type="body" idx="1"/>
          </p:nvPr>
        </p:nvSpPr>
        <p:spPr/>
        <p:txBody>
          <a:bodyPr/>
          <a:lstStyle/>
          <a:p>
            <a:r>
              <a:rPr lang="se-NO" dirty="0"/>
              <a:t>Rahpat</a:t>
            </a:r>
            <a:r>
              <a:rPr lang="nb-NO" dirty="0"/>
              <a:t> e-</a:t>
            </a:r>
            <a:r>
              <a:rPr lang="nb-NO" dirty="0" err="1"/>
              <a:t>po</a:t>
            </a:r>
            <a:r>
              <a:rPr lang="se-NO" dirty="0"/>
              <a:t>a</a:t>
            </a:r>
            <a:r>
              <a:rPr lang="nb-NO" dirty="0" err="1"/>
              <a:t>st</a:t>
            </a:r>
            <a:r>
              <a:rPr lang="se-NO" dirty="0"/>
              <a:t>ta</a:t>
            </a:r>
            <a:endParaRPr lang="nb-NO" dirty="0"/>
          </a:p>
        </p:txBody>
      </p:sp>
    </p:spTree>
    <p:extLst>
      <p:ext uri="{BB962C8B-B14F-4D97-AF65-F5344CB8AC3E}">
        <p14:creationId xmlns:p14="http://schemas.microsoft.com/office/powerpoint/2010/main" val="18849100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18984" y="168634"/>
            <a:ext cx="10354031" cy="364473"/>
          </a:xfrm>
        </p:spPr>
        <p:txBody>
          <a:bodyPr/>
          <a:lstStyle/>
          <a:p>
            <a:r>
              <a:rPr lang="se-NO" sz="2400" dirty="0"/>
              <a:t>Rahpat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pic>
        <p:nvPicPr>
          <p:cNvPr id="6" name="Bilde 5">
            <a:extLst>
              <a:ext uri="{FF2B5EF4-FFF2-40B4-BE49-F238E27FC236}">
                <a16:creationId xmlns:a16="http://schemas.microsoft.com/office/drawing/2014/main" id="{37E1AD5C-5840-4727-8449-B83D1FC0E7E8}"/>
              </a:ext>
            </a:extLst>
          </p:cNvPr>
          <p:cNvPicPr>
            <a:picLocks noChangeAspect="1"/>
          </p:cNvPicPr>
          <p:nvPr/>
        </p:nvPicPr>
        <p:blipFill>
          <a:blip r:embed="rId3"/>
          <a:stretch>
            <a:fillRect/>
          </a:stretch>
        </p:blipFill>
        <p:spPr>
          <a:xfrm>
            <a:off x="860197" y="743790"/>
            <a:ext cx="10651187" cy="5913512"/>
          </a:xfrm>
          <a:prstGeom prst="rect">
            <a:avLst/>
          </a:prstGeom>
        </p:spPr>
      </p:pic>
      <p:sp>
        <p:nvSpPr>
          <p:cNvPr id="10" name="Tittel 1">
            <a:extLst>
              <a:ext uri="{FF2B5EF4-FFF2-40B4-BE49-F238E27FC236}">
                <a16:creationId xmlns:a16="http://schemas.microsoft.com/office/drawing/2014/main" id="{A3DF8DB9-676F-4652-B805-1995508B916C}"/>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11" name="Ellipse 10">
            <a:extLst>
              <a:ext uri="{FF2B5EF4-FFF2-40B4-BE49-F238E27FC236}">
                <a16:creationId xmlns:a16="http://schemas.microsoft.com/office/drawing/2014/main" id="{FB1565B0-89F2-4023-ACF9-ABB724DCEE34}"/>
              </a:ext>
            </a:extLst>
          </p:cNvPr>
          <p:cNvSpPr/>
          <p:nvPr/>
        </p:nvSpPr>
        <p:spPr>
          <a:xfrm>
            <a:off x="860197" y="1867976"/>
            <a:ext cx="1783851" cy="5887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a:extLst>
              <a:ext uri="{FF2B5EF4-FFF2-40B4-BE49-F238E27FC236}">
                <a16:creationId xmlns:a16="http://schemas.microsoft.com/office/drawing/2014/main" id="{8309A369-9259-477D-9C9C-E7801DE05AD8}"/>
              </a:ext>
            </a:extLst>
          </p:cNvPr>
          <p:cNvSpPr/>
          <p:nvPr/>
        </p:nvSpPr>
        <p:spPr>
          <a:xfrm>
            <a:off x="860197" y="3800819"/>
            <a:ext cx="1783851" cy="2856483"/>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b-NO"/>
          </a:p>
        </p:txBody>
      </p:sp>
    </p:spTree>
    <p:extLst>
      <p:ext uri="{BB962C8B-B14F-4D97-AF65-F5344CB8AC3E}">
        <p14:creationId xmlns:p14="http://schemas.microsoft.com/office/powerpoint/2010/main" val="2420459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6" name="Bilde 5">
            <a:extLst>
              <a:ext uri="{FF2B5EF4-FFF2-40B4-BE49-F238E27FC236}">
                <a16:creationId xmlns:a16="http://schemas.microsoft.com/office/drawing/2014/main" id="{3769E3DB-E098-4EC4-88DB-BF9C4782F17B}"/>
              </a:ext>
            </a:extLst>
          </p:cNvPr>
          <p:cNvPicPr>
            <a:picLocks noChangeAspect="1"/>
          </p:cNvPicPr>
          <p:nvPr/>
        </p:nvPicPr>
        <p:blipFill>
          <a:blip r:embed="rId3"/>
          <a:stretch>
            <a:fillRect/>
          </a:stretch>
        </p:blipFill>
        <p:spPr>
          <a:xfrm>
            <a:off x="2302525" y="1065559"/>
            <a:ext cx="6795571" cy="4726881"/>
          </a:xfrm>
          <a:prstGeom prst="rect">
            <a:avLst/>
          </a:prstGeom>
        </p:spPr>
      </p:pic>
      <p:sp>
        <p:nvSpPr>
          <p:cNvPr id="8" name="Tittel 1">
            <a:extLst>
              <a:ext uri="{FF2B5EF4-FFF2-40B4-BE49-F238E27FC236}">
                <a16:creationId xmlns:a16="http://schemas.microsoft.com/office/drawing/2014/main" id="{181143D7-F980-40E9-83C1-F37A22F3E17C}"/>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Ellipse 8">
            <a:extLst>
              <a:ext uri="{FF2B5EF4-FFF2-40B4-BE49-F238E27FC236}">
                <a16:creationId xmlns:a16="http://schemas.microsoft.com/office/drawing/2014/main" id="{5A80A7C2-3EEC-410C-B2A6-50928CFC2483}"/>
              </a:ext>
            </a:extLst>
          </p:cNvPr>
          <p:cNvSpPr/>
          <p:nvPr/>
        </p:nvSpPr>
        <p:spPr>
          <a:xfrm>
            <a:off x="7503994" y="943787"/>
            <a:ext cx="1357985" cy="61616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0258094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37149"/>
            <a:ext cx="10354031" cy="364473"/>
          </a:xfrm>
        </p:spPr>
        <p:txBody>
          <a:bodyPr/>
          <a:lstStyle/>
          <a:p>
            <a:r>
              <a:rPr lang="se-NO" sz="2400" dirty="0"/>
              <a:t>Rahpat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pic>
        <p:nvPicPr>
          <p:cNvPr id="6" name="Bilde 5">
            <a:extLst>
              <a:ext uri="{FF2B5EF4-FFF2-40B4-BE49-F238E27FC236}">
                <a16:creationId xmlns:a16="http://schemas.microsoft.com/office/drawing/2014/main" id="{C06B0662-10C7-4A5E-91F4-9FFAAAB24F57}"/>
              </a:ext>
            </a:extLst>
          </p:cNvPr>
          <p:cNvPicPr>
            <a:picLocks noChangeAspect="1"/>
          </p:cNvPicPr>
          <p:nvPr/>
        </p:nvPicPr>
        <p:blipFill>
          <a:blip r:embed="rId3"/>
          <a:stretch>
            <a:fillRect/>
          </a:stretch>
        </p:blipFill>
        <p:spPr>
          <a:xfrm>
            <a:off x="2761563" y="601622"/>
            <a:ext cx="7255634" cy="6122220"/>
          </a:xfrm>
          <a:prstGeom prst="rect">
            <a:avLst/>
          </a:prstGeom>
        </p:spPr>
      </p:pic>
      <p:sp>
        <p:nvSpPr>
          <p:cNvPr id="10" name="Tittel 1">
            <a:extLst>
              <a:ext uri="{FF2B5EF4-FFF2-40B4-BE49-F238E27FC236}">
                <a16:creationId xmlns:a16="http://schemas.microsoft.com/office/drawing/2014/main" id="{92E537E7-880E-4979-802A-F4F091A42EFA}"/>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11" name="Ellipse 10">
            <a:extLst>
              <a:ext uri="{FF2B5EF4-FFF2-40B4-BE49-F238E27FC236}">
                <a16:creationId xmlns:a16="http://schemas.microsoft.com/office/drawing/2014/main" id="{F51822CA-8D4F-46FC-97BE-66243189DA58}"/>
              </a:ext>
            </a:extLst>
          </p:cNvPr>
          <p:cNvSpPr/>
          <p:nvPr/>
        </p:nvSpPr>
        <p:spPr>
          <a:xfrm>
            <a:off x="4292907" y="1806766"/>
            <a:ext cx="3334438" cy="199405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1990861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37149"/>
            <a:ext cx="10354031" cy="364473"/>
          </a:xfrm>
        </p:spPr>
        <p:txBody>
          <a:bodyPr/>
          <a:lstStyle/>
          <a:p>
            <a:r>
              <a:rPr lang="se-NO" sz="2400" dirty="0"/>
              <a:t>Rahpat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pic>
        <p:nvPicPr>
          <p:cNvPr id="10" name="Bilde 9">
            <a:extLst>
              <a:ext uri="{FF2B5EF4-FFF2-40B4-BE49-F238E27FC236}">
                <a16:creationId xmlns:a16="http://schemas.microsoft.com/office/drawing/2014/main" id="{B3114537-5F13-4C30-AF96-CE9BA66D0286}"/>
              </a:ext>
            </a:extLst>
          </p:cNvPr>
          <p:cNvPicPr>
            <a:picLocks noChangeAspect="1"/>
          </p:cNvPicPr>
          <p:nvPr/>
        </p:nvPicPr>
        <p:blipFill>
          <a:blip r:embed="rId3"/>
          <a:stretch>
            <a:fillRect/>
          </a:stretch>
        </p:blipFill>
        <p:spPr>
          <a:xfrm>
            <a:off x="2761563" y="836578"/>
            <a:ext cx="7255634" cy="5887263"/>
          </a:xfrm>
          <a:prstGeom prst="rect">
            <a:avLst/>
          </a:prstGeom>
        </p:spPr>
      </p:pic>
      <p:sp>
        <p:nvSpPr>
          <p:cNvPr id="12" name="Tittel 1">
            <a:extLst>
              <a:ext uri="{FF2B5EF4-FFF2-40B4-BE49-F238E27FC236}">
                <a16:creationId xmlns:a16="http://schemas.microsoft.com/office/drawing/2014/main" id="{4064EC89-ABB0-4E9F-BAAE-C2DE55FFA775}"/>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13" name="Ellipse 12">
            <a:extLst>
              <a:ext uri="{FF2B5EF4-FFF2-40B4-BE49-F238E27FC236}">
                <a16:creationId xmlns:a16="http://schemas.microsoft.com/office/drawing/2014/main" id="{7C10CB25-A912-4B6A-AB3F-C5E19F152545}"/>
              </a:ext>
            </a:extLst>
          </p:cNvPr>
          <p:cNvSpPr/>
          <p:nvPr/>
        </p:nvSpPr>
        <p:spPr>
          <a:xfrm>
            <a:off x="4497803" y="2031451"/>
            <a:ext cx="3105761" cy="89281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descr="pil.png">
            <a:extLst>
              <a:ext uri="{FF2B5EF4-FFF2-40B4-BE49-F238E27FC236}">
                <a16:creationId xmlns:a16="http://schemas.microsoft.com/office/drawing/2014/main" id="{ABDD2A33-E4D3-4475-9FB9-9BAFCC13E9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3246" y="2709449"/>
            <a:ext cx="482545" cy="719551"/>
          </a:xfrm>
          <a:prstGeom prst="rect">
            <a:avLst/>
          </a:prstGeom>
        </p:spPr>
      </p:pic>
    </p:spTree>
    <p:extLst>
      <p:ext uri="{BB962C8B-B14F-4D97-AF65-F5344CB8AC3E}">
        <p14:creationId xmlns:p14="http://schemas.microsoft.com/office/powerpoint/2010/main" val="31541259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37149"/>
            <a:ext cx="10354031" cy="364473"/>
          </a:xfrm>
        </p:spPr>
        <p:txBody>
          <a:bodyPr/>
          <a:lstStyle/>
          <a:p>
            <a:r>
              <a:rPr lang="se-NO" sz="2400" dirty="0"/>
              <a:t>Rahpat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pic>
        <p:nvPicPr>
          <p:cNvPr id="14" name="Bilde 13">
            <a:extLst>
              <a:ext uri="{FF2B5EF4-FFF2-40B4-BE49-F238E27FC236}">
                <a16:creationId xmlns:a16="http://schemas.microsoft.com/office/drawing/2014/main" id="{1F49A28D-01BA-46CE-9CC3-179CAC22D2B9}"/>
              </a:ext>
            </a:extLst>
          </p:cNvPr>
          <p:cNvPicPr>
            <a:picLocks noChangeAspect="1"/>
          </p:cNvPicPr>
          <p:nvPr/>
        </p:nvPicPr>
        <p:blipFill>
          <a:blip r:embed="rId3"/>
          <a:stretch>
            <a:fillRect/>
          </a:stretch>
        </p:blipFill>
        <p:spPr>
          <a:xfrm>
            <a:off x="285750" y="1047750"/>
            <a:ext cx="11620500" cy="4762500"/>
          </a:xfrm>
          <a:prstGeom prst="rect">
            <a:avLst/>
          </a:prstGeom>
        </p:spPr>
      </p:pic>
    </p:spTree>
    <p:extLst>
      <p:ext uri="{BB962C8B-B14F-4D97-AF65-F5344CB8AC3E}">
        <p14:creationId xmlns:p14="http://schemas.microsoft.com/office/powerpoint/2010/main" val="10726363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83BDCA5D-3721-4F2F-93DC-0803D9E81385}"/>
              </a:ext>
            </a:extLst>
          </p:cNvPr>
          <p:cNvPicPr>
            <a:picLocks noChangeAspect="1"/>
          </p:cNvPicPr>
          <p:nvPr/>
        </p:nvPicPr>
        <p:blipFill>
          <a:blip r:embed="rId3"/>
          <a:stretch>
            <a:fillRect/>
          </a:stretch>
        </p:blipFill>
        <p:spPr>
          <a:xfrm>
            <a:off x="870612" y="1295159"/>
            <a:ext cx="9793918" cy="4636954"/>
          </a:xfrm>
          <a:prstGeom prst="rect">
            <a:avLst/>
          </a:prstGeom>
        </p:spPr>
      </p:pic>
      <p:sp>
        <p:nvSpPr>
          <p:cNvPr id="14" name="Tittel 1">
            <a:extLst>
              <a:ext uri="{FF2B5EF4-FFF2-40B4-BE49-F238E27FC236}">
                <a16:creationId xmlns:a16="http://schemas.microsoft.com/office/drawing/2014/main" id="{3E440477-AE08-4362-888E-15E00EF88BE3}"/>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15" name="Ellipse 14">
            <a:extLst>
              <a:ext uri="{FF2B5EF4-FFF2-40B4-BE49-F238E27FC236}">
                <a16:creationId xmlns:a16="http://schemas.microsoft.com/office/drawing/2014/main" id="{7F68E551-CE1F-4788-81EB-2A0475CB3589}"/>
              </a:ext>
            </a:extLst>
          </p:cNvPr>
          <p:cNvSpPr/>
          <p:nvPr/>
        </p:nvSpPr>
        <p:spPr>
          <a:xfrm>
            <a:off x="723912" y="1817512"/>
            <a:ext cx="2326177" cy="40239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7" name="Rett pil 7">
            <a:extLst>
              <a:ext uri="{FF2B5EF4-FFF2-40B4-BE49-F238E27FC236}">
                <a16:creationId xmlns:a16="http://schemas.microsoft.com/office/drawing/2014/main" id="{A33F8323-7AA4-436C-9B4E-654D2A3DDE6C}"/>
              </a:ext>
            </a:extLst>
          </p:cNvPr>
          <p:cNvCxnSpPr/>
          <p:nvPr/>
        </p:nvCxnSpPr>
        <p:spPr>
          <a:xfrm>
            <a:off x="1799845" y="1078492"/>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Tittel 1"/>
          <p:cNvSpPr>
            <a:spLocks noGrp="1"/>
          </p:cNvSpPr>
          <p:nvPr>
            <p:ph type="title"/>
          </p:nvPr>
        </p:nvSpPr>
        <p:spPr>
          <a:xfrm>
            <a:off x="918984" y="139600"/>
            <a:ext cx="10354031" cy="364473"/>
          </a:xfrm>
        </p:spPr>
        <p:txBody>
          <a:bodyPr/>
          <a:lstStyle/>
          <a:p>
            <a:r>
              <a:rPr lang="se-NO" sz="2400" dirty="0"/>
              <a:t>Rahpat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7" name="TekstSylinder 6"/>
          <p:cNvSpPr txBox="1"/>
          <p:nvPr/>
        </p:nvSpPr>
        <p:spPr>
          <a:xfrm>
            <a:off x="1313104" y="664651"/>
            <a:ext cx="973481" cy="369332"/>
          </a:xfrm>
          <a:prstGeom prst="rect">
            <a:avLst/>
          </a:prstGeom>
          <a:noFill/>
        </p:spPr>
        <p:txBody>
          <a:bodyPr wrap="square" rtlCol="0">
            <a:spAutoFit/>
          </a:bodyPr>
          <a:lstStyle/>
          <a:p>
            <a:r>
              <a:rPr lang="nb-NO" dirty="0" err="1"/>
              <a:t>Bajil</a:t>
            </a:r>
            <a:r>
              <a:rPr lang="se-NO" dirty="0"/>
              <a:t>čála</a:t>
            </a:r>
            <a:endParaRPr lang="nb-NO" dirty="0"/>
          </a:p>
        </p:txBody>
      </p:sp>
    </p:spTree>
    <p:extLst>
      <p:ext uri="{BB962C8B-B14F-4D97-AF65-F5344CB8AC3E}">
        <p14:creationId xmlns:p14="http://schemas.microsoft.com/office/powerpoint/2010/main" val="11536104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18984" y="248294"/>
            <a:ext cx="10354031" cy="364473"/>
          </a:xfrm>
        </p:spPr>
        <p:txBody>
          <a:bodyPr/>
          <a:lstStyle/>
          <a:p>
            <a:r>
              <a:rPr lang="se-NO" sz="2400" dirty="0"/>
              <a:t>Rahpat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7" name="TekstSylinder 6"/>
          <p:cNvSpPr txBox="1"/>
          <p:nvPr/>
        </p:nvSpPr>
        <p:spPr>
          <a:xfrm>
            <a:off x="445305" y="997112"/>
            <a:ext cx="1397440" cy="369332"/>
          </a:xfrm>
          <a:prstGeom prst="rect">
            <a:avLst/>
          </a:prstGeom>
          <a:noFill/>
        </p:spPr>
        <p:txBody>
          <a:bodyPr wrap="square" rtlCol="0">
            <a:spAutoFit/>
          </a:bodyPr>
          <a:lstStyle/>
          <a:p>
            <a:r>
              <a:rPr lang="se-NO" dirty="0"/>
              <a:t>Sáddejeaddji</a:t>
            </a:r>
            <a:endParaRPr lang="nb-NO" dirty="0"/>
          </a:p>
        </p:txBody>
      </p:sp>
      <p:pic>
        <p:nvPicPr>
          <p:cNvPr id="12" name="Bilde 11">
            <a:extLst>
              <a:ext uri="{FF2B5EF4-FFF2-40B4-BE49-F238E27FC236}">
                <a16:creationId xmlns:a16="http://schemas.microsoft.com/office/drawing/2014/main" id="{5522324B-13D8-4E4C-99A4-A7223E9DC787}"/>
              </a:ext>
            </a:extLst>
          </p:cNvPr>
          <p:cNvPicPr>
            <a:picLocks noChangeAspect="1"/>
          </p:cNvPicPr>
          <p:nvPr/>
        </p:nvPicPr>
        <p:blipFill>
          <a:blip r:embed="rId3"/>
          <a:stretch>
            <a:fillRect/>
          </a:stretch>
        </p:blipFill>
        <p:spPr>
          <a:xfrm>
            <a:off x="368545" y="1761934"/>
            <a:ext cx="9667821" cy="4762500"/>
          </a:xfrm>
          <a:prstGeom prst="rect">
            <a:avLst/>
          </a:prstGeom>
        </p:spPr>
      </p:pic>
      <p:sp>
        <p:nvSpPr>
          <p:cNvPr id="14" name="Tittel 1">
            <a:extLst>
              <a:ext uri="{FF2B5EF4-FFF2-40B4-BE49-F238E27FC236}">
                <a16:creationId xmlns:a16="http://schemas.microsoft.com/office/drawing/2014/main" id="{DFDA8273-036E-4458-AFD7-61B291AF0DB8}"/>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15" name="Ellipse 14">
            <a:extLst>
              <a:ext uri="{FF2B5EF4-FFF2-40B4-BE49-F238E27FC236}">
                <a16:creationId xmlns:a16="http://schemas.microsoft.com/office/drawing/2014/main" id="{B92880EB-CD64-4404-8E9A-AB77AB9A7E05}"/>
              </a:ext>
            </a:extLst>
          </p:cNvPr>
          <p:cNvSpPr/>
          <p:nvPr/>
        </p:nvSpPr>
        <p:spPr>
          <a:xfrm>
            <a:off x="418524" y="2788138"/>
            <a:ext cx="1735201" cy="47293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7" name="Rett pil 7">
            <a:extLst>
              <a:ext uri="{FF2B5EF4-FFF2-40B4-BE49-F238E27FC236}">
                <a16:creationId xmlns:a16="http://schemas.microsoft.com/office/drawing/2014/main" id="{33888899-6A44-4B0B-8BE3-E9CEF51790BE}"/>
              </a:ext>
            </a:extLst>
          </p:cNvPr>
          <p:cNvCxnSpPr/>
          <p:nvPr/>
        </p:nvCxnSpPr>
        <p:spPr>
          <a:xfrm>
            <a:off x="1267884" y="1761934"/>
            <a:ext cx="0" cy="79221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67399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687B89EC-4F76-43C7-BC93-D7D2874B5E89}"/>
              </a:ext>
            </a:extLst>
          </p:cNvPr>
          <p:cNvPicPr>
            <a:picLocks noChangeAspect="1"/>
          </p:cNvPicPr>
          <p:nvPr/>
        </p:nvPicPr>
        <p:blipFill>
          <a:blip r:embed="rId3"/>
          <a:stretch>
            <a:fillRect/>
          </a:stretch>
        </p:blipFill>
        <p:spPr>
          <a:xfrm>
            <a:off x="2316259" y="1685028"/>
            <a:ext cx="8524338" cy="4030846"/>
          </a:xfrm>
          <a:prstGeom prst="rect">
            <a:avLst/>
          </a:prstGeom>
        </p:spPr>
      </p:pic>
      <p:sp>
        <p:nvSpPr>
          <p:cNvPr id="15" name="Tittel 1">
            <a:extLst>
              <a:ext uri="{FF2B5EF4-FFF2-40B4-BE49-F238E27FC236}">
                <a16:creationId xmlns:a16="http://schemas.microsoft.com/office/drawing/2014/main" id="{3F792BC4-7F0C-47E2-871E-8C86048A0CDD}"/>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16" name="Ellipse 15">
            <a:extLst>
              <a:ext uri="{FF2B5EF4-FFF2-40B4-BE49-F238E27FC236}">
                <a16:creationId xmlns:a16="http://schemas.microsoft.com/office/drawing/2014/main" id="{369A5A55-A87D-4872-96D6-BD406C55F576}"/>
              </a:ext>
            </a:extLst>
          </p:cNvPr>
          <p:cNvSpPr/>
          <p:nvPr/>
        </p:nvSpPr>
        <p:spPr>
          <a:xfrm>
            <a:off x="2049551" y="2779038"/>
            <a:ext cx="3847624" cy="160957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8" name="Rett pil 8">
            <a:extLst>
              <a:ext uri="{FF2B5EF4-FFF2-40B4-BE49-F238E27FC236}">
                <a16:creationId xmlns:a16="http://schemas.microsoft.com/office/drawing/2014/main" id="{D8E79AE3-C70A-4CF3-AD97-813FCF74293F}"/>
              </a:ext>
            </a:extLst>
          </p:cNvPr>
          <p:cNvCxnSpPr/>
          <p:nvPr/>
        </p:nvCxnSpPr>
        <p:spPr>
          <a:xfrm>
            <a:off x="3960789" y="1685028"/>
            <a:ext cx="0" cy="109401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Tittel 1"/>
          <p:cNvSpPr>
            <a:spLocks noGrp="1"/>
          </p:cNvSpPr>
          <p:nvPr>
            <p:ph type="title"/>
          </p:nvPr>
        </p:nvSpPr>
        <p:spPr>
          <a:xfrm>
            <a:off x="918984" y="242562"/>
            <a:ext cx="10354031" cy="364473"/>
          </a:xfrm>
        </p:spPr>
        <p:txBody>
          <a:bodyPr/>
          <a:lstStyle/>
          <a:p>
            <a:r>
              <a:rPr lang="se-NO" sz="2400" dirty="0"/>
              <a:t>Rahpat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8" name="TekstSylinder 7"/>
          <p:cNvSpPr txBox="1"/>
          <p:nvPr/>
        </p:nvSpPr>
        <p:spPr>
          <a:xfrm>
            <a:off x="2854682" y="953357"/>
            <a:ext cx="2904578" cy="369332"/>
          </a:xfrm>
          <a:prstGeom prst="rect">
            <a:avLst/>
          </a:prstGeom>
          <a:noFill/>
        </p:spPr>
        <p:txBody>
          <a:bodyPr wrap="square" rtlCol="0">
            <a:spAutoFit/>
          </a:bodyPr>
          <a:lstStyle/>
          <a:p>
            <a:r>
              <a:rPr lang="se-NO" dirty="0"/>
              <a:t>Diehtu sáddejeaddjis</a:t>
            </a:r>
            <a:endParaRPr lang="nb-NO" dirty="0"/>
          </a:p>
        </p:txBody>
      </p:sp>
    </p:spTree>
    <p:extLst>
      <p:ext uri="{BB962C8B-B14F-4D97-AF65-F5344CB8AC3E}">
        <p14:creationId xmlns:p14="http://schemas.microsoft.com/office/powerpoint/2010/main" val="31227636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99047" y="271227"/>
            <a:ext cx="10354031" cy="364473"/>
          </a:xfrm>
        </p:spPr>
        <p:txBody>
          <a:bodyPr/>
          <a:lstStyle/>
          <a:p>
            <a:r>
              <a:rPr lang="se-NO" sz="2400" dirty="0"/>
              <a:t>Rahpat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pic>
        <p:nvPicPr>
          <p:cNvPr id="10" name="Bilde 9">
            <a:extLst>
              <a:ext uri="{FF2B5EF4-FFF2-40B4-BE49-F238E27FC236}">
                <a16:creationId xmlns:a16="http://schemas.microsoft.com/office/drawing/2014/main" id="{472CAC43-4E91-4C58-AF84-B637F10DA2C6}"/>
              </a:ext>
            </a:extLst>
          </p:cNvPr>
          <p:cNvPicPr>
            <a:picLocks noChangeAspect="1"/>
          </p:cNvPicPr>
          <p:nvPr/>
        </p:nvPicPr>
        <p:blipFill>
          <a:blip r:embed="rId3"/>
          <a:stretch>
            <a:fillRect/>
          </a:stretch>
        </p:blipFill>
        <p:spPr>
          <a:xfrm>
            <a:off x="2468183" y="1145937"/>
            <a:ext cx="7255634" cy="5258599"/>
          </a:xfrm>
          <a:prstGeom prst="rect">
            <a:avLst/>
          </a:prstGeom>
        </p:spPr>
      </p:pic>
      <p:sp>
        <p:nvSpPr>
          <p:cNvPr id="13" name="Tittel 1">
            <a:extLst>
              <a:ext uri="{FF2B5EF4-FFF2-40B4-BE49-F238E27FC236}">
                <a16:creationId xmlns:a16="http://schemas.microsoft.com/office/drawing/2014/main" id="{41296504-D283-4CAB-A9AC-071325A3D07B}"/>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14" name="Ellipse 13">
            <a:extLst>
              <a:ext uri="{FF2B5EF4-FFF2-40B4-BE49-F238E27FC236}">
                <a16:creationId xmlns:a16="http://schemas.microsoft.com/office/drawing/2014/main" id="{77CA8FCA-88FD-4D40-B326-31E3C640AAD6}"/>
              </a:ext>
            </a:extLst>
          </p:cNvPr>
          <p:cNvSpPr/>
          <p:nvPr/>
        </p:nvSpPr>
        <p:spPr>
          <a:xfrm>
            <a:off x="2600386" y="2195118"/>
            <a:ext cx="1707209" cy="5440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descr="pil.png">
            <a:extLst>
              <a:ext uri="{FF2B5EF4-FFF2-40B4-BE49-F238E27FC236}">
                <a16:creationId xmlns:a16="http://schemas.microsoft.com/office/drawing/2014/main" id="{2075FE0F-F2CB-4A95-B3EC-AB32CAC9CC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4700" y="2739433"/>
            <a:ext cx="482545" cy="719551"/>
          </a:xfrm>
          <a:prstGeom prst="rect">
            <a:avLst/>
          </a:prstGeom>
        </p:spPr>
      </p:pic>
    </p:spTree>
    <p:extLst>
      <p:ext uri="{BB962C8B-B14F-4D97-AF65-F5344CB8AC3E}">
        <p14:creationId xmlns:p14="http://schemas.microsoft.com/office/powerpoint/2010/main" val="16518264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Bilde 8" descr="forenklet-skrivebord-e-post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1499" y="957776"/>
            <a:ext cx="8303886" cy="5495559"/>
          </a:xfrm>
          <a:prstGeom prst="rect">
            <a:avLst/>
          </a:prstGeom>
        </p:spPr>
      </p:pic>
      <p:sp>
        <p:nvSpPr>
          <p:cNvPr id="2" name="Tittel 1"/>
          <p:cNvSpPr>
            <a:spLocks noGrp="1"/>
          </p:cNvSpPr>
          <p:nvPr>
            <p:ph type="title"/>
          </p:nvPr>
        </p:nvSpPr>
        <p:spPr>
          <a:xfrm>
            <a:off x="1008776" y="237149"/>
            <a:ext cx="10354031" cy="364473"/>
          </a:xfrm>
        </p:spPr>
        <p:txBody>
          <a:bodyPr/>
          <a:lstStyle/>
          <a:p>
            <a:r>
              <a:rPr lang="se-NO" sz="2400" dirty="0"/>
              <a:t>Rahpat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2313603" y="2628139"/>
            <a:ext cx="867602" cy="46526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056156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18984" y="232277"/>
            <a:ext cx="10354031" cy="364473"/>
          </a:xfrm>
        </p:spPr>
        <p:txBody>
          <a:bodyPr/>
          <a:lstStyle/>
          <a:p>
            <a:r>
              <a:rPr lang="se-NO" sz="2400" dirty="0"/>
              <a:t>Rahpat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pic>
        <p:nvPicPr>
          <p:cNvPr id="7" name="Bilde 6">
            <a:extLst>
              <a:ext uri="{FF2B5EF4-FFF2-40B4-BE49-F238E27FC236}">
                <a16:creationId xmlns:a16="http://schemas.microsoft.com/office/drawing/2014/main" id="{908667C9-E671-46A6-B802-5434B34CAF94}"/>
              </a:ext>
            </a:extLst>
          </p:cNvPr>
          <p:cNvPicPr>
            <a:picLocks noChangeAspect="1"/>
          </p:cNvPicPr>
          <p:nvPr/>
        </p:nvPicPr>
        <p:blipFill>
          <a:blip r:embed="rId3"/>
          <a:stretch>
            <a:fillRect/>
          </a:stretch>
        </p:blipFill>
        <p:spPr>
          <a:xfrm>
            <a:off x="2468183" y="1145937"/>
            <a:ext cx="7255634" cy="5258599"/>
          </a:xfrm>
          <a:prstGeom prst="rect">
            <a:avLst/>
          </a:prstGeom>
        </p:spPr>
      </p:pic>
      <p:sp>
        <p:nvSpPr>
          <p:cNvPr id="10" name="Tittel 1">
            <a:extLst>
              <a:ext uri="{FF2B5EF4-FFF2-40B4-BE49-F238E27FC236}">
                <a16:creationId xmlns:a16="http://schemas.microsoft.com/office/drawing/2014/main" id="{1B751311-598B-4110-9601-C9B360CA5D2A}"/>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11" name="Ellipse 10">
            <a:extLst>
              <a:ext uri="{FF2B5EF4-FFF2-40B4-BE49-F238E27FC236}">
                <a16:creationId xmlns:a16="http://schemas.microsoft.com/office/drawing/2014/main" id="{7080824B-41C6-41B7-83CA-701439B6DAB5}"/>
              </a:ext>
            </a:extLst>
          </p:cNvPr>
          <p:cNvSpPr/>
          <p:nvPr/>
        </p:nvSpPr>
        <p:spPr>
          <a:xfrm>
            <a:off x="4148662" y="2753421"/>
            <a:ext cx="2571627" cy="10218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002204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780162" y="1699405"/>
            <a:ext cx="1929196" cy="1187680"/>
          </a:xfrm>
        </p:spPr>
        <p:txBody>
          <a:bodyPr/>
          <a:lstStyle/>
          <a:p>
            <a:r>
              <a:rPr lang="se-NO" dirty="0"/>
              <a:t>Oassi</a:t>
            </a:r>
            <a:r>
              <a:rPr lang="nb-NO" dirty="0"/>
              <a:t> 5</a:t>
            </a:r>
          </a:p>
        </p:txBody>
      </p:sp>
      <p:sp>
        <p:nvSpPr>
          <p:cNvPr id="3" name="Plassholder for tekst 2"/>
          <p:cNvSpPr>
            <a:spLocks noGrp="1"/>
          </p:cNvSpPr>
          <p:nvPr>
            <p:ph type="body" idx="1"/>
          </p:nvPr>
        </p:nvSpPr>
        <p:spPr/>
        <p:txBody>
          <a:bodyPr/>
          <a:lstStyle/>
          <a:p>
            <a:r>
              <a:rPr lang="se-NO" dirty="0"/>
              <a:t>Vástidit</a:t>
            </a:r>
            <a:r>
              <a:rPr lang="nb-NO" dirty="0"/>
              <a:t> e-</a:t>
            </a:r>
            <a:r>
              <a:rPr lang="nb-NO" dirty="0" err="1"/>
              <a:t>po</a:t>
            </a:r>
            <a:r>
              <a:rPr lang="se-NO" dirty="0"/>
              <a:t>a</a:t>
            </a:r>
            <a:r>
              <a:rPr lang="nb-NO" dirty="0" err="1"/>
              <a:t>st</a:t>
            </a:r>
            <a:r>
              <a:rPr lang="se-NO" dirty="0"/>
              <a:t>ta</a:t>
            </a:r>
            <a:endParaRPr lang="nb-NO" dirty="0"/>
          </a:p>
        </p:txBody>
      </p:sp>
    </p:spTree>
    <p:extLst>
      <p:ext uri="{BB962C8B-B14F-4D97-AF65-F5344CB8AC3E}">
        <p14:creationId xmlns:p14="http://schemas.microsoft.com/office/powerpoint/2010/main" val="3364243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Tittel 1">
            <a:extLst>
              <a:ext uri="{FF2B5EF4-FFF2-40B4-BE49-F238E27FC236}">
                <a16:creationId xmlns:a16="http://schemas.microsoft.com/office/drawing/2014/main" id="{E137B210-F090-474E-A981-F699B4A3E0DB}"/>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9" name="Bilde 8">
            <a:extLst>
              <a:ext uri="{FF2B5EF4-FFF2-40B4-BE49-F238E27FC236}">
                <a16:creationId xmlns:a16="http://schemas.microsoft.com/office/drawing/2014/main" id="{68D58ADF-E301-4773-BCDA-1CA433B7A066}"/>
              </a:ext>
            </a:extLst>
          </p:cNvPr>
          <p:cNvPicPr>
            <a:picLocks noChangeAspect="1"/>
          </p:cNvPicPr>
          <p:nvPr/>
        </p:nvPicPr>
        <p:blipFill>
          <a:blip r:embed="rId3"/>
          <a:stretch>
            <a:fillRect/>
          </a:stretch>
        </p:blipFill>
        <p:spPr>
          <a:xfrm>
            <a:off x="2738437" y="962025"/>
            <a:ext cx="6715125" cy="4933950"/>
          </a:xfrm>
          <a:prstGeom prst="rect">
            <a:avLst/>
          </a:prstGeom>
        </p:spPr>
      </p:pic>
      <p:sp>
        <p:nvSpPr>
          <p:cNvPr id="10" name="Ellipse 9">
            <a:extLst>
              <a:ext uri="{FF2B5EF4-FFF2-40B4-BE49-F238E27FC236}">
                <a16:creationId xmlns:a16="http://schemas.microsoft.com/office/drawing/2014/main" id="{E15DB148-9684-4F60-9853-0D9B9136E332}"/>
              </a:ext>
            </a:extLst>
          </p:cNvPr>
          <p:cNvSpPr/>
          <p:nvPr/>
        </p:nvSpPr>
        <p:spPr>
          <a:xfrm>
            <a:off x="5168418" y="2950130"/>
            <a:ext cx="1357985" cy="61616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6339393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37149"/>
            <a:ext cx="10354031" cy="364473"/>
          </a:xfrm>
        </p:spPr>
        <p:txBody>
          <a:bodyPr/>
          <a:lstStyle/>
          <a:p>
            <a:r>
              <a:rPr lang="se-NO" sz="2400" dirty="0"/>
              <a:t>Vástidit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pic>
        <p:nvPicPr>
          <p:cNvPr id="6" name="Bilde 5">
            <a:extLst>
              <a:ext uri="{FF2B5EF4-FFF2-40B4-BE49-F238E27FC236}">
                <a16:creationId xmlns:a16="http://schemas.microsoft.com/office/drawing/2014/main" id="{CA1C7FA7-0D47-41CB-9B72-2F2D564A1974}"/>
              </a:ext>
            </a:extLst>
          </p:cNvPr>
          <p:cNvPicPr>
            <a:picLocks noChangeAspect="1"/>
          </p:cNvPicPr>
          <p:nvPr/>
        </p:nvPicPr>
        <p:blipFill>
          <a:blip r:embed="rId3"/>
          <a:stretch>
            <a:fillRect/>
          </a:stretch>
        </p:blipFill>
        <p:spPr>
          <a:xfrm>
            <a:off x="1144025" y="1112705"/>
            <a:ext cx="9619455" cy="4583016"/>
          </a:xfrm>
          <a:prstGeom prst="rect">
            <a:avLst/>
          </a:prstGeom>
        </p:spPr>
      </p:pic>
      <p:sp>
        <p:nvSpPr>
          <p:cNvPr id="10" name="Tittel 1">
            <a:extLst>
              <a:ext uri="{FF2B5EF4-FFF2-40B4-BE49-F238E27FC236}">
                <a16:creationId xmlns:a16="http://schemas.microsoft.com/office/drawing/2014/main" id="{0FF9663B-BAE4-44D9-A8A6-33E1BC208C4F}"/>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pic>
        <p:nvPicPr>
          <p:cNvPr id="11" name="Bilde 10" descr="pil.png">
            <a:extLst>
              <a:ext uri="{FF2B5EF4-FFF2-40B4-BE49-F238E27FC236}">
                <a16:creationId xmlns:a16="http://schemas.microsoft.com/office/drawing/2014/main" id="{B6F55C32-D998-43AA-A50A-DCFFABBF90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5760" y="3677638"/>
            <a:ext cx="482545" cy="719551"/>
          </a:xfrm>
          <a:prstGeom prst="rect">
            <a:avLst/>
          </a:prstGeom>
        </p:spPr>
      </p:pic>
    </p:spTree>
    <p:extLst>
      <p:ext uri="{BB962C8B-B14F-4D97-AF65-F5344CB8AC3E}">
        <p14:creationId xmlns:p14="http://schemas.microsoft.com/office/powerpoint/2010/main" val="9741963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37149"/>
            <a:ext cx="10354031" cy="364473"/>
          </a:xfrm>
        </p:spPr>
        <p:txBody>
          <a:bodyPr/>
          <a:lstStyle/>
          <a:p>
            <a:r>
              <a:rPr lang="se-NO" sz="2400" dirty="0"/>
              <a:t>Vástidit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pic>
        <p:nvPicPr>
          <p:cNvPr id="12" name="Bilde 11">
            <a:extLst>
              <a:ext uri="{FF2B5EF4-FFF2-40B4-BE49-F238E27FC236}">
                <a16:creationId xmlns:a16="http://schemas.microsoft.com/office/drawing/2014/main" id="{3B6C62A9-D3EE-42AE-B92E-640EAB7BE4E2}"/>
              </a:ext>
            </a:extLst>
          </p:cNvPr>
          <p:cNvPicPr>
            <a:picLocks noChangeAspect="1"/>
          </p:cNvPicPr>
          <p:nvPr/>
        </p:nvPicPr>
        <p:blipFill>
          <a:blip r:embed="rId3"/>
          <a:stretch>
            <a:fillRect/>
          </a:stretch>
        </p:blipFill>
        <p:spPr>
          <a:xfrm>
            <a:off x="300037" y="1519237"/>
            <a:ext cx="11591925" cy="3819525"/>
          </a:xfrm>
          <a:prstGeom prst="rect">
            <a:avLst/>
          </a:prstGeom>
        </p:spPr>
      </p:pic>
      <p:sp>
        <p:nvSpPr>
          <p:cNvPr id="13" name="Ellipse 12">
            <a:extLst>
              <a:ext uri="{FF2B5EF4-FFF2-40B4-BE49-F238E27FC236}">
                <a16:creationId xmlns:a16="http://schemas.microsoft.com/office/drawing/2014/main" id="{8ACD2BA2-FB3D-493B-8493-FE860AB03083}"/>
              </a:ext>
            </a:extLst>
          </p:cNvPr>
          <p:cNvSpPr/>
          <p:nvPr/>
        </p:nvSpPr>
        <p:spPr>
          <a:xfrm>
            <a:off x="502495" y="1543564"/>
            <a:ext cx="786478" cy="4835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ittel 1">
            <a:extLst>
              <a:ext uri="{FF2B5EF4-FFF2-40B4-BE49-F238E27FC236}">
                <a16:creationId xmlns:a16="http://schemas.microsoft.com/office/drawing/2014/main" id="{BA6BFA44-0F22-4F68-ACD7-0D8A74AF9443}"/>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pic>
        <p:nvPicPr>
          <p:cNvPr id="16" name="Bilde 15" descr="pil.png">
            <a:extLst>
              <a:ext uri="{FF2B5EF4-FFF2-40B4-BE49-F238E27FC236}">
                <a16:creationId xmlns:a16="http://schemas.microsoft.com/office/drawing/2014/main" id="{083EFC1F-FB82-4CD3-9038-62E50AF121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700" y="2051431"/>
            <a:ext cx="482545" cy="719551"/>
          </a:xfrm>
          <a:prstGeom prst="rect">
            <a:avLst/>
          </a:prstGeom>
        </p:spPr>
      </p:pic>
    </p:spTree>
    <p:extLst>
      <p:ext uri="{BB962C8B-B14F-4D97-AF65-F5344CB8AC3E}">
        <p14:creationId xmlns:p14="http://schemas.microsoft.com/office/powerpoint/2010/main" val="31093528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Et bilde som inneholder skjermbilde&#10;&#10;Automatisk generert beskrivelse">
            <a:extLst>
              <a:ext uri="{FF2B5EF4-FFF2-40B4-BE49-F238E27FC236}">
                <a16:creationId xmlns:a16="http://schemas.microsoft.com/office/drawing/2014/main" id="{8B47C6C1-E6AB-4878-9E1E-0424DADFA1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628650"/>
            <a:ext cx="11544300" cy="5600700"/>
          </a:xfrm>
          <a:prstGeom prst="rect">
            <a:avLst/>
          </a:prstGeom>
        </p:spPr>
      </p:pic>
      <p:sp>
        <p:nvSpPr>
          <p:cNvPr id="13" name="Tittel 1">
            <a:extLst>
              <a:ext uri="{FF2B5EF4-FFF2-40B4-BE49-F238E27FC236}">
                <a16:creationId xmlns:a16="http://schemas.microsoft.com/office/drawing/2014/main" id="{604C96DA-4FA5-417E-B777-132C2303BD01}"/>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cxnSp>
        <p:nvCxnSpPr>
          <p:cNvPr id="14" name="Rett pil 8">
            <a:extLst>
              <a:ext uri="{FF2B5EF4-FFF2-40B4-BE49-F238E27FC236}">
                <a16:creationId xmlns:a16="http://schemas.microsoft.com/office/drawing/2014/main" id="{99A28873-1D38-47F1-80C1-7973ECC0232D}"/>
              </a:ext>
            </a:extLst>
          </p:cNvPr>
          <p:cNvCxnSpPr/>
          <p:nvPr/>
        </p:nvCxnSpPr>
        <p:spPr>
          <a:xfrm rot="10800000">
            <a:off x="8491688" y="1414353"/>
            <a:ext cx="1684910" cy="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Rett pil 16">
            <a:extLst>
              <a:ext uri="{FF2B5EF4-FFF2-40B4-BE49-F238E27FC236}">
                <a16:creationId xmlns:a16="http://schemas.microsoft.com/office/drawing/2014/main" id="{2794A27A-F31B-460E-933E-17660C10C8E8}"/>
              </a:ext>
            </a:extLst>
          </p:cNvPr>
          <p:cNvCxnSpPr/>
          <p:nvPr/>
        </p:nvCxnSpPr>
        <p:spPr>
          <a:xfrm rot="10800000">
            <a:off x="2946266" y="1915398"/>
            <a:ext cx="1684910" cy="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Tittel 1"/>
          <p:cNvSpPr>
            <a:spLocks noGrp="1"/>
          </p:cNvSpPr>
          <p:nvPr>
            <p:ph type="title"/>
          </p:nvPr>
        </p:nvSpPr>
        <p:spPr>
          <a:xfrm>
            <a:off x="1076401" y="27884"/>
            <a:ext cx="10354031" cy="364473"/>
          </a:xfrm>
        </p:spPr>
        <p:txBody>
          <a:bodyPr/>
          <a:lstStyle/>
          <a:p>
            <a:r>
              <a:rPr lang="se-NO" sz="2400" dirty="0"/>
              <a:t>Vástidit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5" name="TekstSylinder 4"/>
          <p:cNvSpPr txBox="1"/>
          <p:nvPr/>
        </p:nvSpPr>
        <p:spPr>
          <a:xfrm>
            <a:off x="4745022" y="1245076"/>
            <a:ext cx="3129255" cy="338554"/>
          </a:xfrm>
          <a:prstGeom prst="rect">
            <a:avLst/>
          </a:prstGeom>
          <a:noFill/>
        </p:spPr>
        <p:txBody>
          <a:bodyPr wrap="none" rtlCol="0">
            <a:spAutoFit/>
          </a:bodyPr>
          <a:lstStyle/>
          <a:p>
            <a:r>
              <a:rPr lang="se-NO" sz="1600" dirty="0"/>
              <a:t>geavaheaddjenamma</a:t>
            </a:r>
            <a:r>
              <a:rPr lang="nb-NO" sz="1600" dirty="0"/>
              <a:t>@</a:t>
            </a:r>
            <a:r>
              <a:rPr lang="nb-NO" sz="1600" dirty="0" err="1"/>
              <a:t>e.po</a:t>
            </a:r>
            <a:r>
              <a:rPr lang="se-NO" sz="1600" dirty="0"/>
              <a:t>a</a:t>
            </a:r>
            <a:r>
              <a:rPr lang="nb-NO" sz="1600" dirty="0" err="1"/>
              <a:t>st</a:t>
            </a:r>
            <a:r>
              <a:rPr lang="se-NO" sz="1600" dirty="0"/>
              <a:t>a</a:t>
            </a:r>
            <a:r>
              <a:rPr lang="nb-NO" sz="1600" dirty="0"/>
              <a:t>.</a:t>
            </a:r>
            <a:r>
              <a:rPr lang="nb-NO" sz="1600" dirty="0" err="1"/>
              <a:t>no</a:t>
            </a:r>
            <a:endParaRPr lang="nb-NO" sz="1600" dirty="0"/>
          </a:p>
        </p:txBody>
      </p:sp>
      <p:sp>
        <p:nvSpPr>
          <p:cNvPr id="12" name="TekstSylinder 11"/>
          <p:cNvSpPr txBox="1"/>
          <p:nvPr/>
        </p:nvSpPr>
        <p:spPr>
          <a:xfrm>
            <a:off x="1744827" y="1746121"/>
            <a:ext cx="996298" cy="338554"/>
          </a:xfrm>
          <a:prstGeom prst="rect">
            <a:avLst/>
          </a:prstGeom>
          <a:noFill/>
        </p:spPr>
        <p:txBody>
          <a:bodyPr wrap="none" rtlCol="0">
            <a:spAutoFit/>
          </a:bodyPr>
          <a:lstStyle/>
          <a:p>
            <a:r>
              <a:rPr lang="nb-NO" sz="1600" dirty="0"/>
              <a:t>Re: </a:t>
            </a:r>
            <a:r>
              <a:rPr lang="se-NO" sz="1600" dirty="0"/>
              <a:t>Fáddá</a:t>
            </a:r>
            <a:endParaRPr lang="nb-NO" sz="1600" dirty="0"/>
          </a:p>
        </p:txBody>
      </p:sp>
    </p:spTree>
    <p:extLst>
      <p:ext uri="{BB962C8B-B14F-4D97-AF65-F5344CB8AC3E}">
        <p14:creationId xmlns:p14="http://schemas.microsoft.com/office/powerpoint/2010/main" val="35516170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e 13" descr="Et bilde som inneholder skjermbilde&#10;&#10;Automatisk generert beskrivelse">
            <a:extLst>
              <a:ext uri="{FF2B5EF4-FFF2-40B4-BE49-F238E27FC236}">
                <a16:creationId xmlns:a16="http://schemas.microsoft.com/office/drawing/2014/main" id="{50CAE2A9-7119-47E6-A3BB-F869937F7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628650"/>
            <a:ext cx="11544300" cy="5600700"/>
          </a:xfrm>
          <a:prstGeom prst="rect">
            <a:avLst/>
          </a:prstGeom>
        </p:spPr>
      </p:pic>
      <p:sp>
        <p:nvSpPr>
          <p:cNvPr id="16" name="Tittel 1">
            <a:extLst>
              <a:ext uri="{FF2B5EF4-FFF2-40B4-BE49-F238E27FC236}">
                <a16:creationId xmlns:a16="http://schemas.microsoft.com/office/drawing/2014/main" id="{402BD5C2-3A24-4C0A-B8A2-2B109287CE53}"/>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17" name="Ellipse 16">
            <a:extLst>
              <a:ext uri="{FF2B5EF4-FFF2-40B4-BE49-F238E27FC236}">
                <a16:creationId xmlns:a16="http://schemas.microsoft.com/office/drawing/2014/main" id="{A14827E9-96A8-457A-A263-96312D0C4CAC}"/>
              </a:ext>
            </a:extLst>
          </p:cNvPr>
          <p:cNvSpPr/>
          <p:nvPr/>
        </p:nvSpPr>
        <p:spPr>
          <a:xfrm>
            <a:off x="110170" y="3547431"/>
            <a:ext cx="3249976" cy="184361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a:xfrm>
            <a:off x="918984" y="107860"/>
            <a:ext cx="10354031" cy="364473"/>
          </a:xfrm>
        </p:spPr>
        <p:txBody>
          <a:bodyPr/>
          <a:lstStyle/>
          <a:p>
            <a:r>
              <a:rPr lang="se-NO" sz="2400" dirty="0"/>
              <a:t>Vástidit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Tree>
    <p:extLst>
      <p:ext uri="{BB962C8B-B14F-4D97-AF65-F5344CB8AC3E}">
        <p14:creationId xmlns:p14="http://schemas.microsoft.com/office/powerpoint/2010/main" val="6533400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e 13" descr="Et bilde som inneholder skjermbilde&#10;&#10;Automatisk generert beskrivelse">
            <a:extLst>
              <a:ext uri="{FF2B5EF4-FFF2-40B4-BE49-F238E27FC236}">
                <a16:creationId xmlns:a16="http://schemas.microsoft.com/office/drawing/2014/main" id="{4042B2AF-9DA9-4601-800D-1C1C7867CF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628650"/>
            <a:ext cx="11544300" cy="5600700"/>
          </a:xfrm>
          <a:prstGeom prst="rect">
            <a:avLst/>
          </a:prstGeom>
        </p:spPr>
      </p:pic>
      <p:sp>
        <p:nvSpPr>
          <p:cNvPr id="15" name="Tittel 1">
            <a:extLst>
              <a:ext uri="{FF2B5EF4-FFF2-40B4-BE49-F238E27FC236}">
                <a16:creationId xmlns:a16="http://schemas.microsoft.com/office/drawing/2014/main" id="{A98580AB-59AE-431B-BFD6-3029CADE32AF}"/>
              </a:ext>
            </a:extLst>
          </p:cNvPr>
          <p:cNvSpPr txBox="1">
            <a:spLocks/>
          </p:cNvSpPr>
          <p:nvPr/>
        </p:nvSpPr>
        <p:spPr>
          <a:xfrm>
            <a:off x="1008776" y="237149"/>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r>
              <a:rPr lang="nb-NO" sz="2400"/>
              <a:t>Svare på e-post</a:t>
            </a:r>
            <a:endParaRPr lang="nb-NO" sz="2400" dirty="0"/>
          </a:p>
        </p:txBody>
      </p:sp>
      <p:sp>
        <p:nvSpPr>
          <p:cNvPr id="16" name="Tittel 1">
            <a:extLst>
              <a:ext uri="{FF2B5EF4-FFF2-40B4-BE49-F238E27FC236}">
                <a16:creationId xmlns:a16="http://schemas.microsoft.com/office/drawing/2014/main" id="{37BADD57-E7BF-45BE-A94B-23CBF0E0A7E1}"/>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17" name="Ellipse 16">
            <a:extLst>
              <a:ext uri="{FF2B5EF4-FFF2-40B4-BE49-F238E27FC236}">
                <a16:creationId xmlns:a16="http://schemas.microsoft.com/office/drawing/2014/main" id="{F474B51D-CF0C-4351-AA17-9F701A8CFC26}"/>
              </a:ext>
            </a:extLst>
          </p:cNvPr>
          <p:cNvSpPr/>
          <p:nvPr/>
        </p:nvSpPr>
        <p:spPr>
          <a:xfrm>
            <a:off x="323850" y="1846609"/>
            <a:ext cx="5004425" cy="11317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a:xfrm>
            <a:off x="1008776" y="237149"/>
            <a:ext cx="10354031" cy="364473"/>
          </a:xfrm>
        </p:spPr>
        <p:txBody>
          <a:bodyPr/>
          <a:lstStyle/>
          <a:p>
            <a:r>
              <a:rPr lang="se-NO" sz="2400" dirty="0"/>
              <a:t>Vástidit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Tree>
    <p:extLst>
      <p:ext uri="{BB962C8B-B14F-4D97-AF65-F5344CB8AC3E}">
        <p14:creationId xmlns:p14="http://schemas.microsoft.com/office/powerpoint/2010/main" val="21575671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37149"/>
            <a:ext cx="10354031" cy="364473"/>
          </a:xfrm>
        </p:spPr>
        <p:txBody>
          <a:bodyPr/>
          <a:lstStyle/>
          <a:p>
            <a:r>
              <a:rPr lang="se-NO" sz="2400" dirty="0"/>
              <a:t>Vástidit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pic>
        <p:nvPicPr>
          <p:cNvPr id="6" name="Bilde 5" descr="Et bilde som inneholder skjermbilde&#10;&#10;Automatisk generert beskrivelse">
            <a:extLst>
              <a:ext uri="{FF2B5EF4-FFF2-40B4-BE49-F238E27FC236}">
                <a16:creationId xmlns:a16="http://schemas.microsoft.com/office/drawing/2014/main" id="{58651CBE-1AEB-44FE-9831-9B56385AB2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025" y="710740"/>
            <a:ext cx="10354032" cy="5663963"/>
          </a:xfrm>
          <a:prstGeom prst="rect">
            <a:avLst/>
          </a:prstGeom>
        </p:spPr>
      </p:pic>
    </p:spTree>
    <p:extLst>
      <p:ext uri="{BB962C8B-B14F-4D97-AF65-F5344CB8AC3E}">
        <p14:creationId xmlns:p14="http://schemas.microsoft.com/office/powerpoint/2010/main" val="26744462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92769" y="220382"/>
            <a:ext cx="10354031" cy="364473"/>
          </a:xfrm>
        </p:spPr>
        <p:txBody>
          <a:bodyPr/>
          <a:lstStyle/>
          <a:p>
            <a:r>
              <a:rPr lang="se-NO" sz="2400" dirty="0"/>
              <a:t>Vástidit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pic>
        <p:nvPicPr>
          <p:cNvPr id="7" name="Bilde 6" descr="Et bilde som inneholder skjermbilde&#10;&#10;Automatisk generert beskrivelse">
            <a:extLst>
              <a:ext uri="{FF2B5EF4-FFF2-40B4-BE49-F238E27FC236}">
                <a16:creationId xmlns:a16="http://schemas.microsoft.com/office/drawing/2014/main" id="{22CE5A09-0F7F-4E46-9CA4-3AFC2208F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025" y="956888"/>
            <a:ext cx="10354031" cy="5663963"/>
          </a:xfrm>
          <a:prstGeom prst="rect">
            <a:avLst/>
          </a:prstGeom>
        </p:spPr>
      </p:pic>
      <p:sp>
        <p:nvSpPr>
          <p:cNvPr id="9" name="Tittel 1">
            <a:extLst>
              <a:ext uri="{FF2B5EF4-FFF2-40B4-BE49-F238E27FC236}">
                <a16:creationId xmlns:a16="http://schemas.microsoft.com/office/drawing/2014/main" id="{42B0C14C-B40E-40D3-9A27-9EED6481DF78}"/>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5</a:t>
            </a:r>
          </a:p>
        </p:txBody>
      </p:sp>
      <p:sp>
        <p:nvSpPr>
          <p:cNvPr id="10" name="Ellipse 9">
            <a:extLst>
              <a:ext uri="{FF2B5EF4-FFF2-40B4-BE49-F238E27FC236}">
                <a16:creationId xmlns:a16="http://schemas.microsoft.com/office/drawing/2014/main" id="{6CBABE0B-0806-4F17-B342-81B2A7F1630A}"/>
              </a:ext>
            </a:extLst>
          </p:cNvPr>
          <p:cNvSpPr/>
          <p:nvPr/>
        </p:nvSpPr>
        <p:spPr>
          <a:xfrm>
            <a:off x="756285" y="4467582"/>
            <a:ext cx="2565082" cy="14335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444197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37149"/>
            <a:ext cx="10354031" cy="364473"/>
          </a:xfrm>
        </p:spPr>
        <p:txBody>
          <a:bodyPr/>
          <a:lstStyle/>
          <a:p>
            <a:r>
              <a:rPr lang="se-NO" sz="2400" dirty="0"/>
              <a:t>Vástidit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pic>
        <p:nvPicPr>
          <p:cNvPr id="7" name="Bilde 6" descr="Et bilde som inneholder skjermbilde&#10;&#10;Automatisk generert beskrivelse">
            <a:extLst>
              <a:ext uri="{FF2B5EF4-FFF2-40B4-BE49-F238E27FC236}">
                <a16:creationId xmlns:a16="http://schemas.microsoft.com/office/drawing/2014/main" id="{284F3286-0083-4F6F-A52A-571039B84D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776" y="710740"/>
            <a:ext cx="10354032" cy="5663963"/>
          </a:xfrm>
          <a:prstGeom prst="rect">
            <a:avLst/>
          </a:prstGeom>
        </p:spPr>
      </p:pic>
      <p:sp>
        <p:nvSpPr>
          <p:cNvPr id="9" name="Tittel 1">
            <a:extLst>
              <a:ext uri="{FF2B5EF4-FFF2-40B4-BE49-F238E27FC236}">
                <a16:creationId xmlns:a16="http://schemas.microsoft.com/office/drawing/2014/main" id="{BD70C3ED-CF4B-4165-B7F9-DFC9317EFA8D}"/>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10" name="Ellipse 9">
            <a:extLst>
              <a:ext uri="{FF2B5EF4-FFF2-40B4-BE49-F238E27FC236}">
                <a16:creationId xmlns:a16="http://schemas.microsoft.com/office/drawing/2014/main" id="{FED7C846-CC49-4620-AF5E-CA39A494B050}"/>
              </a:ext>
            </a:extLst>
          </p:cNvPr>
          <p:cNvSpPr/>
          <p:nvPr/>
        </p:nvSpPr>
        <p:spPr>
          <a:xfrm>
            <a:off x="154238" y="2143233"/>
            <a:ext cx="3094250" cy="12444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760572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37149"/>
            <a:ext cx="10354031" cy="364473"/>
          </a:xfrm>
        </p:spPr>
        <p:txBody>
          <a:bodyPr/>
          <a:lstStyle/>
          <a:p>
            <a:r>
              <a:rPr lang="se-NO" sz="2400" dirty="0"/>
              <a:t>Vástidit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pic>
        <p:nvPicPr>
          <p:cNvPr id="14" name="Bilde 13" descr="Et bilde som inneholder skjermbilde&#10;&#10;Automatisk generert beskrivelse">
            <a:extLst>
              <a:ext uri="{FF2B5EF4-FFF2-40B4-BE49-F238E27FC236}">
                <a16:creationId xmlns:a16="http://schemas.microsoft.com/office/drawing/2014/main" id="{2EF97455-4894-40D4-89C1-423406A07C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844" y="767068"/>
            <a:ext cx="9732312" cy="5323864"/>
          </a:xfrm>
          <a:prstGeom prst="rect">
            <a:avLst/>
          </a:prstGeom>
        </p:spPr>
      </p:pic>
      <p:sp>
        <p:nvSpPr>
          <p:cNvPr id="16" name="Tittel 1">
            <a:extLst>
              <a:ext uri="{FF2B5EF4-FFF2-40B4-BE49-F238E27FC236}">
                <a16:creationId xmlns:a16="http://schemas.microsoft.com/office/drawing/2014/main" id="{6638CF9E-79B4-4E1E-94D9-C65B1ECC4DE1}"/>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17" name="Ellipse 16">
            <a:extLst>
              <a:ext uri="{FF2B5EF4-FFF2-40B4-BE49-F238E27FC236}">
                <a16:creationId xmlns:a16="http://schemas.microsoft.com/office/drawing/2014/main" id="{D8386EF0-0C2C-4D6E-8223-0630C5D5E3C3}"/>
              </a:ext>
            </a:extLst>
          </p:cNvPr>
          <p:cNvSpPr/>
          <p:nvPr/>
        </p:nvSpPr>
        <p:spPr>
          <a:xfrm>
            <a:off x="1144025" y="5348929"/>
            <a:ext cx="968193" cy="90744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descr="pil.png">
            <a:extLst>
              <a:ext uri="{FF2B5EF4-FFF2-40B4-BE49-F238E27FC236}">
                <a16:creationId xmlns:a16="http://schemas.microsoft.com/office/drawing/2014/main" id="{BE439FA0-6D1B-4C61-85FF-3B82942569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6764" y="6083150"/>
            <a:ext cx="482545" cy="719551"/>
          </a:xfrm>
          <a:prstGeom prst="rect">
            <a:avLst/>
          </a:prstGeom>
        </p:spPr>
      </p:pic>
    </p:spTree>
    <p:extLst>
      <p:ext uri="{BB962C8B-B14F-4D97-AF65-F5344CB8AC3E}">
        <p14:creationId xmlns:p14="http://schemas.microsoft.com/office/powerpoint/2010/main" val="35690801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a:bodyPr>
          <a:lstStyle/>
          <a:p>
            <a:r>
              <a:rPr lang="nb-NO" dirty="0" err="1"/>
              <a:t>Geargan</a:t>
            </a:r>
            <a:r>
              <a:rPr lang="nb-NO" dirty="0"/>
              <a:t> – bures </a:t>
            </a:r>
            <a:r>
              <a:rPr lang="nb-NO" dirty="0" err="1"/>
              <a:t>dahkkon</a:t>
            </a:r>
            <a:r>
              <a:rPr lang="nb-NO" dirty="0"/>
              <a:t> </a:t>
            </a:r>
            <a:r>
              <a:rPr lang="nb-NO" dirty="0" err="1"/>
              <a:t>buohkat</a:t>
            </a:r>
            <a:r>
              <a:rPr lang="nb-NO" dirty="0"/>
              <a:t>!</a:t>
            </a:r>
          </a:p>
        </p:txBody>
      </p:sp>
      <p:sp>
        <p:nvSpPr>
          <p:cNvPr id="3" name="Undertittel 2"/>
          <p:cNvSpPr>
            <a:spLocks noGrp="1"/>
          </p:cNvSpPr>
          <p:nvPr>
            <p:ph type="subTitle" idx="1"/>
          </p:nvPr>
        </p:nvSpPr>
        <p:spPr>
          <a:xfrm>
            <a:off x="828637" y="3378301"/>
            <a:ext cx="9839363" cy="2017655"/>
          </a:xfrm>
        </p:spPr>
        <p:txBody>
          <a:bodyPr>
            <a:normAutofit fontScale="92500" lnSpcReduction="10000"/>
          </a:bodyPr>
          <a:lstStyle/>
          <a:p>
            <a:pPr marL="0" indent="0">
              <a:buNone/>
            </a:pPr>
            <a:r>
              <a:rPr lang="nb-NO" b="1" dirty="0">
                <a:solidFill>
                  <a:schemeClr val="tx1"/>
                </a:solidFill>
              </a:rPr>
              <a:t>D</a:t>
            </a:r>
            <a:r>
              <a:rPr lang="se-NO" b="1" dirty="0">
                <a:solidFill>
                  <a:schemeClr val="tx1"/>
                </a:solidFill>
              </a:rPr>
              <a:t>ál sáhttibehtet hárjehallat</a:t>
            </a:r>
            <a:r>
              <a:rPr lang="nb-NO" b="1" dirty="0">
                <a:solidFill>
                  <a:schemeClr val="tx1"/>
                </a:solidFill>
              </a:rPr>
              <a:t>:</a:t>
            </a:r>
          </a:p>
          <a:p>
            <a:r>
              <a:rPr lang="nb-NO" dirty="0"/>
              <a:t>B</a:t>
            </a:r>
            <a:r>
              <a:rPr lang="se-NO" dirty="0"/>
              <a:t>ivdde oažžut su </a:t>
            </a:r>
            <a:r>
              <a:rPr lang="nb-NO" dirty="0"/>
              <a:t>e-</a:t>
            </a:r>
            <a:r>
              <a:rPr lang="nb-NO" dirty="0" err="1"/>
              <a:t>po</a:t>
            </a:r>
            <a:r>
              <a:rPr lang="se-NO" dirty="0"/>
              <a:t>a</a:t>
            </a:r>
            <a:r>
              <a:rPr lang="nb-NO" dirty="0"/>
              <a:t>sta</a:t>
            </a:r>
            <a:r>
              <a:rPr lang="se-NO" dirty="0"/>
              <a:t>čujuhusa gii du bálddás čohkká vai beassabehtet hárjehallat e-poasttaid sáddet nubbi nubbái, rahpat ja vástidit earáid e-poasttaid. </a:t>
            </a:r>
            <a:endParaRPr lang="nb-NO" dirty="0"/>
          </a:p>
          <a:p>
            <a:r>
              <a:rPr lang="nb-NO" dirty="0"/>
              <a:t>Logg</a:t>
            </a:r>
            <a:r>
              <a:rPr lang="se-NO" dirty="0"/>
              <a:t>e eret ja sisa iežat </a:t>
            </a:r>
            <a:r>
              <a:rPr lang="nb-NO" dirty="0"/>
              <a:t>e-</a:t>
            </a:r>
            <a:r>
              <a:rPr lang="nb-NO" dirty="0" err="1"/>
              <a:t>po</a:t>
            </a:r>
            <a:r>
              <a:rPr lang="se-NO" dirty="0"/>
              <a:t>a</a:t>
            </a:r>
            <a:r>
              <a:rPr lang="nb-NO" dirty="0" err="1"/>
              <a:t>st</a:t>
            </a:r>
            <a:r>
              <a:rPr lang="se-NO" dirty="0"/>
              <a:t>a</a:t>
            </a:r>
            <a:r>
              <a:rPr lang="nb-NO" dirty="0"/>
              <a:t>konto</a:t>
            </a:r>
            <a:r>
              <a:rPr lang="se-NO" dirty="0"/>
              <a:t>i</a:t>
            </a:r>
            <a:endParaRPr lang="nb-NO" dirty="0"/>
          </a:p>
          <a:p>
            <a:r>
              <a:rPr lang="se-NO" dirty="0"/>
              <a:t>Gidde neahttalogana áibbas, rabas dan fas, čále dohko e-poastabálvalusa čujuhusa ja logge dohko fas sisa.</a:t>
            </a:r>
            <a:endParaRPr lang="nb-NO" dirty="0"/>
          </a:p>
        </p:txBody>
      </p:sp>
      <p:sp>
        <p:nvSpPr>
          <p:cNvPr id="4" name="Undertittel 2"/>
          <p:cNvSpPr txBox="1">
            <a:spLocks/>
          </p:cNvSpPr>
          <p:nvPr/>
        </p:nvSpPr>
        <p:spPr>
          <a:xfrm>
            <a:off x="803489" y="5402850"/>
            <a:ext cx="9839363" cy="1266525"/>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a:buChar char="•"/>
              <a:defRPr sz="2000" kern="120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a:buNone/>
            </a:pPr>
            <a:r>
              <a:rPr lang="se-NO" b="1" dirty="0">
                <a:solidFill>
                  <a:schemeClr val="tx1"/>
                </a:solidFill>
              </a:rPr>
              <a:t>Hárjehala ruovttus</a:t>
            </a:r>
            <a:r>
              <a:rPr lang="nb-NO" b="1" dirty="0">
                <a:solidFill>
                  <a:schemeClr val="tx1"/>
                </a:solidFill>
              </a:rPr>
              <a:t>:</a:t>
            </a:r>
          </a:p>
          <a:p>
            <a:r>
              <a:rPr lang="se-NO" dirty="0"/>
              <a:t>Gávnna muhtina geainna beasat hárjehallat ja geasa sáhtát sáddet e-poastta ja geas sáhtát vuostáváldit e-poastta</a:t>
            </a:r>
            <a:endParaRPr lang="nb-NO" dirty="0"/>
          </a:p>
          <a:p>
            <a:pPr marL="0" indent="0">
              <a:buNone/>
            </a:pPr>
            <a:endParaRPr lang="nb-NO" dirty="0"/>
          </a:p>
        </p:txBody>
      </p:sp>
    </p:spTree>
    <p:extLst>
      <p:ext uri="{BB962C8B-B14F-4D97-AF65-F5344CB8AC3E}">
        <p14:creationId xmlns:p14="http://schemas.microsoft.com/office/powerpoint/2010/main" val="417867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Bilde 6" descr="outlook registre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2956" y="1584429"/>
            <a:ext cx="4752906" cy="6858000"/>
          </a:xfrm>
          <a:prstGeom prst="rect">
            <a:avLst/>
          </a:prstGeom>
        </p:spPr>
      </p:pic>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Ellipse 5"/>
          <p:cNvSpPr/>
          <p:nvPr/>
        </p:nvSpPr>
        <p:spPr>
          <a:xfrm>
            <a:off x="3558423" y="1672452"/>
            <a:ext cx="2565082" cy="59101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 name="Bilde 7"/>
          <p:cNvPicPr>
            <a:picLocks noChangeAspect="1"/>
          </p:cNvPicPr>
          <p:nvPr/>
        </p:nvPicPr>
        <p:blipFill>
          <a:blip r:embed="rId4"/>
          <a:stretch>
            <a:fillRect/>
          </a:stretch>
        </p:blipFill>
        <p:spPr>
          <a:xfrm>
            <a:off x="5259641" y="750389"/>
            <a:ext cx="1508112" cy="458991"/>
          </a:xfrm>
          <a:prstGeom prst="rect">
            <a:avLst/>
          </a:prstGeom>
        </p:spPr>
      </p:pic>
    </p:spTree>
    <p:extLst>
      <p:ext uri="{BB962C8B-B14F-4D97-AF65-F5344CB8AC3E}">
        <p14:creationId xmlns:p14="http://schemas.microsoft.com/office/powerpoint/2010/main" val="3708994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Bilde 8" descr="outlook registre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2956" y="1584429"/>
            <a:ext cx="4752906" cy="6858000"/>
          </a:xfrm>
          <a:prstGeom prst="rect">
            <a:avLst/>
          </a:prstGeom>
        </p:spPr>
      </p:pic>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Ellipse 5"/>
          <p:cNvSpPr/>
          <p:nvPr/>
        </p:nvSpPr>
        <p:spPr>
          <a:xfrm>
            <a:off x="5922323" y="1685028"/>
            <a:ext cx="2527360" cy="61616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 name="Bilde 7"/>
          <p:cNvPicPr>
            <a:picLocks noChangeAspect="1"/>
          </p:cNvPicPr>
          <p:nvPr/>
        </p:nvPicPr>
        <p:blipFill>
          <a:blip r:embed="rId4"/>
          <a:stretch>
            <a:fillRect/>
          </a:stretch>
        </p:blipFill>
        <p:spPr>
          <a:xfrm>
            <a:off x="5259641" y="750389"/>
            <a:ext cx="1508112" cy="458991"/>
          </a:xfrm>
          <a:prstGeom prst="rect">
            <a:avLst/>
          </a:prstGeom>
        </p:spPr>
      </p:pic>
    </p:spTree>
    <p:extLst>
      <p:ext uri="{BB962C8B-B14F-4D97-AF65-F5344CB8AC3E}">
        <p14:creationId xmlns:p14="http://schemas.microsoft.com/office/powerpoint/2010/main" val="383580079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f7cfdae-b7db-49af-a969-37a801cfc466">
      <Terms xmlns="http://schemas.microsoft.com/office/infopath/2007/PartnerControls"/>
    </lcf76f155ced4ddcb4097134ff3c332f>
    <TaxCatchAll xmlns="8ce05ccd-f718-4116-8745-425bc5dd2d2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A66922755D75343AA6FC2D19ACCF025" ma:contentTypeVersion="16" ma:contentTypeDescription="Create a new document." ma:contentTypeScope="" ma:versionID="4e7c78d6704d76da007828982f462f8a">
  <xsd:schema xmlns:xsd="http://www.w3.org/2001/XMLSchema" xmlns:xs="http://www.w3.org/2001/XMLSchema" xmlns:p="http://schemas.microsoft.com/office/2006/metadata/properties" xmlns:ns2="2f7cfdae-b7db-49af-a969-37a801cfc466" xmlns:ns3="8ce05ccd-f718-4116-8745-425bc5dd2d25" targetNamespace="http://schemas.microsoft.com/office/2006/metadata/properties" ma:root="true" ma:fieldsID="395ac007c5a343eee9314ca280217d45" ns2:_="" ns3:_="">
    <xsd:import namespace="2f7cfdae-b7db-49af-a969-37a801cfc466"/>
    <xsd:import namespace="8ce05ccd-f718-4116-8745-425bc5dd2d2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7cfdae-b7db-49af-a969-37a801cfc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5a638eb-336d-4a77-9d4b-1a2ff899230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e05ccd-f718-4116-8745-425bc5dd2d2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d37f2f9-4258-4d96-a1e8-e64302668963}" ma:internalName="TaxCatchAll" ma:showField="CatchAllData" ma:web="8ce05ccd-f718-4116-8745-425bc5dd2d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B21716-0981-408A-857A-F39DD28FFB06}">
  <ds:schemaRefs>
    <ds:schemaRef ds:uri="http://schemas.microsoft.com/sharepoint/v3/contenttype/forms"/>
  </ds:schemaRefs>
</ds:datastoreItem>
</file>

<file path=customXml/itemProps2.xml><?xml version="1.0" encoding="utf-8"?>
<ds:datastoreItem xmlns:ds="http://schemas.openxmlformats.org/officeDocument/2006/customXml" ds:itemID="{60185CE4-3330-4730-A78D-D5A63181D02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8A93C61-CA08-4180-A06C-9FF612E6FB6E}"/>
</file>

<file path=docProps/app.xml><?xml version="1.0" encoding="utf-8"?>
<Properties xmlns="http://schemas.openxmlformats.org/officeDocument/2006/extended-properties" xmlns:vt="http://schemas.openxmlformats.org/officeDocument/2006/docPropsVTypes">
  <TotalTime>3514</TotalTime>
  <Words>3872</Words>
  <Application>Microsoft Office PowerPoint</Application>
  <PresentationFormat>Widescreen</PresentationFormat>
  <Paragraphs>484</Paragraphs>
  <Slides>79</Slides>
  <Notes>79</Notes>
  <HiddenSlides>18</HiddenSlides>
  <MMClips>0</MMClips>
  <ScaleCrop>false</ScaleCrop>
  <HeadingPairs>
    <vt:vector size="8" baseType="variant">
      <vt:variant>
        <vt:lpstr>Brukte skrifter</vt:lpstr>
      </vt:variant>
      <vt:variant>
        <vt:i4>4</vt:i4>
      </vt:variant>
      <vt:variant>
        <vt:lpstr>Tema</vt:lpstr>
      </vt:variant>
      <vt:variant>
        <vt:i4>1</vt:i4>
      </vt:variant>
      <vt:variant>
        <vt:lpstr>Innebygde OLE-servere</vt:lpstr>
      </vt:variant>
      <vt:variant>
        <vt:i4>1</vt:i4>
      </vt:variant>
      <vt:variant>
        <vt:lpstr>Lysbildetitler</vt:lpstr>
      </vt:variant>
      <vt:variant>
        <vt:i4>79</vt:i4>
      </vt:variant>
    </vt:vector>
  </HeadingPairs>
  <TitlesOfParts>
    <vt:vector size="85" baseType="lpstr">
      <vt:lpstr>Arial</vt:lpstr>
      <vt:lpstr>Calibri</vt:lpstr>
      <vt:lpstr>Calibri Light</vt:lpstr>
      <vt:lpstr>Wingdings</vt:lpstr>
      <vt:lpstr>Office-tema</vt:lpstr>
      <vt:lpstr>Punktgrafikkbilde</vt:lpstr>
      <vt:lpstr>OAHPA E-POASTTA ATNIT</vt:lpstr>
      <vt:lpstr>Oassi 1</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Oassi 2</vt:lpstr>
      <vt:lpstr>Logge eret ja ala</vt:lpstr>
      <vt:lpstr>Logge eret ja ala</vt:lpstr>
      <vt:lpstr>Logge eret ja ala</vt:lpstr>
      <vt:lpstr>Logge eret ja ala</vt:lpstr>
      <vt:lpstr>Logge eret ja ala</vt:lpstr>
      <vt:lpstr>Logge eret ja ala</vt:lpstr>
      <vt:lpstr>Oassi 3</vt:lpstr>
      <vt:lpstr>Sáddet e-poastta</vt:lpstr>
      <vt:lpstr>Sáddet e-poastta</vt:lpstr>
      <vt:lpstr>Sáddet e-poastta</vt:lpstr>
      <vt:lpstr>Sáddet e-poastta</vt:lpstr>
      <vt:lpstr>Sáddet e-poastta</vt:lpstr>
      <vt:lpstr>Sáddet e-poastta</vt:lpstr>
      <vt:lpstr>PowerPoint-presentasjon</vt:lpstr>
      <vt:lpstr>PowerPoint-presentasjon</vt:lpstr>
      <vt:lpstr>Sáddet e-poasta</vt:lpstr>
      <vt:lpstr>Sáddet e-poasta</vt:lpstr>
      <vt:lpstr>Sáddet e-poasta</vt:lpstr>
      <vt:lpstr>Sáddet e-poasta</vt:lpstr>
      <vt:lpstr>Sáddet e-poasta</vt:lpstr>
      <vt:lpstr>Sáddet e-poasta</vt:lpstr>
      <vt:lpstr>Oassi 4</vt:lpstr>
      <vt:lpstr>Rahpat e-poastta</vt:lpstr>
      <vt:lpstr>Rahpat e-poastta</vt:lpstr>
      <vt:lpstr>Rahpat e-poastta</vt:lpstr>
      <vt:lpstr>Rahpat e-poastta</vt:lpstr>
      <vt:lpstr>Rahpat e-poastta</vt:lpstr>
      <vt:lpstr>Rahpat e-poastta</vt:lpstr>
      <vt:lpstr>Rahpat e-poastta</vt:lpstr>
      <vt:lpstr>Rahpat e-poastta</vt:lpstr>
      <vt:lpstr>Rahpat e-poastta</vt:lpstr>
      <vt:lpstr>Rahpat e-poastta</vt:lpstr>
      <vt:lpstr>Oassi 5</vt:lpstr>
      <vt:lpstr>Vástidit e-poastta</vt:lpstr>
      <vt:lpstr>Vástidit e-poastta</vt:lpstr>
      <vt:lpstr>Vástidit e-poastta</vt:lpstr>
      <vt:lpstr>Vástidit e-poastta</vt:lpstr>
      <vt:lpstr>Vástidit e-poastta</vt:lpstr>
      <vt:lpstr>Vástidit e-poastta</vt:lpstr>
      <vt:lpstr>Vástidit e-poastta</vt:lpstr>
      <vt:lpstr>Vástidit e-poastta</vt:lpstr>
      <vt:lpstr>Vástidit e-poastta</vt:lpstr>
      <vt:lpstr>Geargan – bures dahkkon buohkat!</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Eddie Pedersen</cp:lastModifiedBy>
  <cp:revision>643</cp:revision>
  <dcterms:created xsi:type="dcterms:W3CDTF">2015-09-22T07:17:48Z</dcterms:created>
  <dcterms:modified xsi:type="dcterms:W3CDTF">2020-02-10T12:31:33Z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0x010100EA66922755D75343AA6FC2D19ACCF025</vt:lpwstr>
  </property>
</Properties>
</file>