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6" r:id="rId2"/>
    <p:sldId id="287" r:id="rId3"/>
    <p:sldId id="315" r:id="rId4"/>
    <p:sldId id="278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293" r:id="rId15"/>
    <p:sldId id="314" r:id="rId16"/>
    <p:sldId id="325" r:id="rId17"/>
    <p:sldId id="326" r:id="rId18"/>
    <p:sldId id="327" r:id="rId19"/>
    <p:sldId id="296" r:id="rId20"/>
    <p:sldId id="313" r:id="rId21"/>
    <p:sldId id="337" r:id="rId22"/>
    <p:sldId id="328" r:id="rId23"/>
    <p:sldId id="329" r:id="rId24"/>
    <p:sldId id="330" r:id="rId25"/>
    <p:sldId id="331" r:id="rId26"/>
    <p:sldId id="332" r:id="rId27"/>
    <p:sldId id="333" r:id="rId28"/>
    <p:sldId id="338" r:id="rId29"/>
    <p:sldId id="334" r:id="rId30"/>
    <p:sldId id="335" r:id="rId31"/>
    <p:sldId id="341" r:id="rId32"/>
    <p:sldId id="342" r:id="rId33"/>
    <p:sldId id="336" r:id="rId34"/>
    <p:sldId id="339" r:id="rId35"/>
    <p:sldId id="340" r:id="rId36"/>
    <p:sldId id="305" r:id="rId3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 Aspeslåen Erikstad" initials="IAE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157" autoAdjust="0"/>
  </p:normalViewPr>
  <p:slideViewPr>
    <p:cSldViewPr snapToGrid="0">
      <p:cViewPr varScale="1">
        <p:scale>
          <a:sx n="88" d="100"/>
          <a:sy n="88" d="100"/>
        </p:scale>
        <p:origin x="14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91F1-365D-9A44-BAB0-9478600B76DC}" type="datetimeFigureOut">
              <a:t>2019-02-14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6447-93CD-D248-8463-E4F15961411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10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15F3-F8D5-4A64-AADD-6C8711A9C4A2}" type="datetimeFigureOut">
              <a:rPr lang="nb-NO" smtClean="0"/>
              <a:t>14.02.2019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4B7B-5006-4AAE-B324-0D18C385F1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Przed rozpoczęciem szkolenia omów cele nauki z kursantami. </a:t>
            </a:r>
            <a:b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Dzięki temu łatwiej będzie im się skoncentrować i zapamiętywać najważniejsze informacje.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29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Wszystkie strony internetowe posiadają adres sieciowy. Gdy wpisujecie adres sieciowy w pasek adresu przeglądarki, informujecie przeglądarkę, na jaką stronę chcecie wejść. Jako przykład wykorzystamy stronę monarchii norweskiej: „www.” oznacza, że strona znajduje się w Internecie.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kongehuset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to nazwa strony.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„.no” oznacza, że jest to strona norweska.</a:t>
            </a: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Korzystanie z adresów sieciowych jest super, o ile znamy adres strony, którą chcemy odwiedzić. Wtedy wiemy, że weszliśmy we właściwe miejsce. Później sprawdzimy, jak można wyszukać interesującą nas stronę.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Aby móc pisać w pasku adresu, trzeba na niego kliknąć. Po wpisaniu adresu należy nacisnąć klawisz „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na klawiaturze. Jest to dość duży klawisz, znajdujący się po prawej stronie liter. U niektórych na klawiszu jest napisane „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u innych może być napisane „Go” lub „Return”. U innych na klawiszu widnieje strzałka skręcająca pod kątem prostym.</a:t>
            </a: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Poproś, by wszyscy wpisali w przeglądarce „www.kongehuset.no” i nacisnęli „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Może minąć trochę czasu, zanim strona zostanie wyświetlona na ekranie.</a:t>
            </a:r>
            <a:endParaRPr lang="nb-NO" b="1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181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Strona, która pojawia się jako pierwsza, nazywana jest stroną główną. Zawiera ona pewne informacje, ale nie wszystkie. Aby znaleźć informacje na inne tematy, można skorzystać z menu na stronie. Znajduje się ono najczęściej na górze strony lub po jej lewej stronie. Kliknijcie na nagłówek w menu, by otworzyć stronę. Można też klikać na inne elementy, jak np. zdjęcia lub artykuły, by przeczytać więcej. Wszystkie elementy, na które można kliknąć, nazywane są linkami.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Użytkownicy korzystający z komputerów zauważą, że wskaźnik myszy zmienia się w małą dłoń za każdym razem, kiedy przesuwamy go nad linkiem, w który można kliknąć.</a:t>
            </a: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Nakłoń wszystkich, by spróbowali kliknąć na niektóre elementy na stronie.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Czasem zdarza się, że klikniemy na link przypadkowo, albo też z innych powodów chcemy powrócić do strony, na której byliśmy wcześniej. Na lewo od paska adresu znajdują się dwie strzałki. Naciśnijcie na strzałkę skierowaną w lewo, by powrócić do wcześniejszej strony.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Jeśli chcecie ponownie przejść do przodu, naciśnijcie strzałkę skierowaną w prawo.</a:t>
            </a: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Poproś wszystkich, by kliknęli na wybrane linki i spróbowali wrócić do wcześniejszych/przejść do następnych stron.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 zawsze wiemy, jaką dokładnie stronę chcemy odwiedzić. W takim przypadku możemy ją wyszukać. Istnieje wiele wyszukiwarek, z których najpopularniejszą jest Google. Niektórzy nazywają wyszukiwanie w Internecie „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googlowaniem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Poproś wszystkich, by weszli na stronę google.no.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stronie google.no na środku ekranu znajduje się pole wyszukiwania. Jak wspominaliśmy wcześniej, pasek adresu może służyć jako wyszukiwarka, lecz teraz skorzystamy z Google.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0669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Aby wyszukać strony związane z jakimś tematem, należy wpisać słowo/a w polu wyszukiwania i nacisnąć „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Ważne jest, by być w tym precyzyjnym. Jeśli wpiszemy w wyszukiwarkę słowo „jabłko”, otrzymamy ponad dwadzieścia milionów wyników. Nie jest to szczególnie przydatne, jeśli chcemy dowiedzieć się czegoś np. o jabłku Adama. Jeśli jednak wpiszemy frazę „jabłko Adama”, otrzymamy mniej wyników, z których większość będzie powiązana z anatomią szyi.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Wiele stron zawiera więcej informacji, niż mieści się na ekranie. Można wtedy je przewijać (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skrollować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by obejrzeć wszystko. Użytkownicy komputerów mają pasek przesuwania po prawej stronie okna. </a:t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Chwyćcie go myszką i przesuwajcie w górę i w dół, by poruszać się w górę i w dół po stronie.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Wiele stron zawiera więcej informacji, niż mieści się na ekranie. Można wtedy je przewijać (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skrollować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by obejrzeć wszystko. Użytkownicy komputerów mają pasek przesuwania po prawej stronie okna. </a:t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Chwyćcie go myszką i przesuwajcie w górę i w dół, by poruszać się w górę i w dół po stronie.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Użytkownicy tabletów mogą przesuwać palcem po ekranie, by poruszać się w górę i w dół po stronie.</a:t>
            </a:r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Często szukamy więcej niż jednego słowa. Jeśli na przykład wybieramy się do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chcemy wynająć pokój w hotelu, możemy wyszukać frazę „hotel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Wyszukiwarka pokaże nam wtedy wszystkie strony zawierające słowa „hotel” i „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bez względu na to, czy słowa te występują blisko siebie i czy są ze sobą powiązane.  Otrzymamy zatem wyniki dotyczące turystyki w regionie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Østfold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strony urzędu gminy, artykuły z gazet i wiele innych. </a:t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Oczywiście pojawią się też strony zawierające wykaz hoteli w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Aby mieć pewność, że takich stron pokaże nam się możliwie najwięcej, możemy ująć szukaną frazę w cudzysłów: „ „hotel w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”; wtedy wyświetlą się nam tylko te wyniki, które zawierają szukane słowa w dokładnie takiej kolejności. W ten sposób łatwiej będzie też znaleźć np. teksty piosenek czy cytaty.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Można także połączyć te dwa sposoby wyszukiwania.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9061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Zapewne czasem chcielibyście otworzyć nową stronę, lecz jednocześnie zachować możliwość szybkiego powrotu na wcześniejszą stronę. W takiej sytuacji możecie otworzyć nową „kartę”. 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Przeglądarka internetowa to program, którego używamy do wyświetlania stron internetowych zamieszczonych w sieci. </a:t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Istnieją różne przeglądarki. Te cztery są najpopularniejsze.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Aby otworzyć nową kartę, należy kliknąć w puste pole obok karty, którą macie otwartą (tam, gdzie widnieje nazwa strony, na której obecnie jesteście).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19288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Ci, którzy nie mają takiego pola, mogą poszukać znaku plus po prawej stronie paska adresu i kliknąć na niego. </a:t>
            </a: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Pomóż wszystkim otworzyć nową kartę.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57716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tej nowej karcie możecie wyszukać lub otworzyć nową stronę.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Jeśli chcecie znów zajrzeć na poprzednią kartę, kliknijcie na nią.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Jeśli chcecie wrócić na nową kartę, kliknijcie na nią. Możecie otworzyć tyle kart, ile zechcecie.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GOTOWE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3753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Użytkownicy komputerów najczęściej mają ikonę przeglądarki na pasku zadań.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Użytkownicy komputerów Mac mają przeglądarkę w tzw.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Docku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Użytkownicy tabletów muszą odszukać ikonę przeglądarki wśród innych ikon na pulpicie.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Znajdźcie ikonę przeglądarki i kliknijcie na nią.</a:t>
            </a: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Pomóż uczestnikom odszukać właściwą ikonę i otworzyć przeglądarkę.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Choć przeglądarki różnią się od siebie wyglądem, wszystkie posiadają takie same elementy główne. </a:t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Najważniejszym elementem jest pasek adresu. Tu można wpisywać adresy sieciowe lub wolny tekst, by wyszukać to, co chcemy. 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ilustracji widzicie pasek adresu na typowym komputerze,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Macu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tablecie.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Będę korzystać z takiego uproszczonego okna, by łatwiej było wam śledzić to, co robię.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810623" y="1666368"/>
            <a:ext cx="8286372" cy="40532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09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37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413856" y="2468007"/>
            <a:ext cx="1260969" cy="419077"/>
          </a:xfrm>
        </p:spPr>
        <p:txBody>
          <a:bodyPr anchor="b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Del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071131" y="2335910"/>
            <a:ext cx="7736949" cy="481694"/>
          </a:xfrm>
        </p:spPr>
        <p:txBody>
          <a:bodyPr>
            <a:noAutofit/>
          </a:bodyPr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Tema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8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Tema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18454" y="180144"/>
            <a:ext cx="447135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nb-NO" sz="3200" b="0" i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4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78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5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79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51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1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9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AutoNum type="arabicPlai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NAUCZ SIĘ KORZYSTAĆ Z INTERNETU</a:t>
            </a:r>
            <a:endParaRPr lang="nb-NO" dirty="0"/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828637" y="3402419"/>
            <a:ext cx="9839363" cy="3200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chemeClr val="tx1"/>
                </a:solidFill>
              </a:rPr>
              <a:t>Læringsmål:</a:t>
            </a:r>
          </a:p>
          <a:p>
            <a:pPr>
              <a:buFontTx/>
              <a:buChar char="-"/>
            </a:pPr>
            <a:r>
              <a:rPr lang="nb-NO" sz="2400" dirty="0" smtClean="0"/>
              <a:t>Å </a:t>
            </a:r>
            <a:r>
              <a:rPr lang="nb-NO" sz="2400" dirty="0"/>
              <a:t>kunne åpne nettleseren</a:t>
            </a:r>
          </a:p>
          <a:p>
            <a:pPr>
              <a:buFontTx/>
              <a:buChar char="-"/>
            </a:pPr>
            <a:r>
              <a:rPr lang="nb-NO" sz="2400" dirty="0" smtClean="0"/>
              <a:t>Å </a:t>
            </a:r>
            <a:r>
              <a:rPr lang="nb-NO" sz="2400" dirty="0"/>
              <a:t>vite litt om nettadresser</a:t>
            </a:r>
          </a:p>
          <a:p>
            <a:pPr>
              <a:buFontTx/>
              <a:buChar char="-"/>
            </a:pPr>
            <a:r>
              <a:rPr lang="nb-NO" sz="2400" dirty="0" smtClean="0"/>
              <a:t>Å </a:t>
            </a:r>
            <a:r>
              <a:rPr lang="nb-NO" sz="2400" dirty="0"/>
              <a:t>kunne orientere seg på en nettside</a:t>
            </a:r>
          </a:p>
          <a:p>
            <a:pPr>
              <a:buFontTx/>
              <a:buChar char="-"/>
            </a:pPr>
            <a:r>
              <a:rPr lang="nb-NO" sz="2400" dirty="0" smtClean="0"/>
              <a:t>Å </a:t>
            </a:r>
            <a:r>
              <a:rPr lang="nb-NO" sz="2400" dirty="0"/>
              <a:t>kunne søke med ett og flere ord</a:t>
            </a:r>
          </a:p>
          <a:p>
            <a:pPr>
              <a:buFontTx/>
              <a:buChar char="-"/>
            </a:pPr>
            <a:r>
              <a:rPr lang="nb-NO" sz="2400" dirty="0" smtClean="0"/>
              <a:t>Å </a:t>
            </a:r>
            <a:r>
              <a:rPr lang="nb-NO" sz="2400" dirty="0"/>
              <a:t>kunne åpne en ny fane</a:t>
            </a:r>
          </a:p>
          <a:p>
            <a:pPr>
              <a:buFontTx/>
              <a:buChar char="-"/>
            </a:pPr>
            <a:r>
              <a:rPr lang="nb-NO" sz="2400" dirty="0" smtClean="0"/>
              <a:t>Å </a:t>
            </a:r>
            <a:r>
              <a:rPr lang="nb-NO" sz="2400" dirty="0"/>
              <a:t>kunne bytte mellom faner</a:t>
            </a:r>
          </a:p>
        </p:txBody>
      </p:sp>
    </p:spTree>
    <p:extLst>
      <p:ext uri="{BB962C8B-B14F-4D97-AF65-F5344CB8AC3E}">
        <p14:creationId xmlns:p14="http://schemas.microsoft.com/office/powerpoint/2010/main" val="16446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Otwieranie przeglądarki i informacje na temat adresów sieciowych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3462430" y="2988905"/>
            <a:ext cx="539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>
                <a:solidFill>
                  <a:srgbClr val="000000"/>
                </a:solidFill>
              </a:rPr>
              <a:t>www.kongehuset.no</a:t>
            </a:r>
          </a:p>
        </p:txBody>
      </p:sp>
      <p:sp>
        <p:nvSpPr>
          <p:cNvPr id="7" name="Ellipse 6"/>
          <p:cNvSpPr/>
          <p:nvPr/>
        </p:nvSpPr>
        <p:spPr>
          <a:xfrm>
            <a:off x="4161973" y="3055685"/>
            <a:ext cx="1093931" cy="61616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22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Otwieranie przeglądarki i informacje na temat adresów sieciowych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3462430" y="2988905"/>
            <a:ext cx="539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>
                <a:solidFill>
                  <a:srgbClr val="000000"/>
                </a:solidFill>
              </a:rPr>
              <a:t>www.kongehuset.no</a:t>
            </a:r>
          </a:p>
        </p:txBody>
      </p:sp>
      <p:sp>
        <p:nvSpPr>
          <p:cNvPr id="7" name="Ellipse 6"/>
          <p:cNvSpPr/>
          <p:nvPr/>
        </p:nvSpPr>
        <p:spPr>
          <a:xfrm>
            <a:off x="5243331" y="2929936"/>
            <a:ext cx="2338751" cy="85508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68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Otwieranie przeglądarki i informacje na temat adresów sieciowych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3462430" y="2988905"/>
            <a:ext cx="539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>
                <a:solidFill>
                  <a:srgbClr val="000000"/>
                </a:solidFill>
              </a:rPr>
              <a:t>www.kongehuset.no</a:t>
            </a:r>
          </a:p>
        </p:txBody>
      </p:sp>
      <p:sp>
        <p:nvSpPr>
          <p:cNvPr id="7" name="Ellipse 6"/>
          <p:cNvSpPr/>
          <p:nvPr/>
        </p:nvSpPr>
        <p:spPr>
          <a:xfrm>
            <a:off x="7547635" y="3118558"/>
            <a:ext cx="612847" cy="51556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55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Otwieranie przeglądarki i informacje na temat adresów sieciowych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49" y="1021140"/>
            <a:ext cx="8017764" cy="5309889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2997195" y="1228427"/>
            <a:ext cx="2633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000000"/>
                </a:solidFill>
              </a:rPr>
              <a:t>www.kongehuset.no</a:t>
            </a:r>
          </a:p>
        </p:txBody>
      </p:sp>
      <p:pic>
        <p:nvPicPr>
          <p:cNvPr id="12" name="Bilde 11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12" y="2779038"/>
            <a:ext cx="327334" cy="488107"/>
          </a:xfrm>
          <a:prstGeom prst="rect">
            <a:avLst/>
          </a:prstGeom>
        </p:spPr>
      </p:pic>
      <p:pic>
        <p:nvPicPr>
          <p:cNvPr id="3" name="Bilde 2" descr="knap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81" y="2476554"/>
            <a:ext cx="1197094" cy="2257852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10071722" y="2888309"/>
            <a:ext cx="10939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000000"/>
                </a:solidFill>
              </a:rPr>
              <a:t>Enter</a:t>
            </a:r>
          </a:p>
          <a:p>
            <a:pPr algn="ctr"/>
            <a:r>
              <a:rPr lang="nb-NO" sz="2000">
                <a:solidFill>
                  <a:srgbClr val="000000"/>
                </a:solidFill>
              </a:rPr>
              <a:t>Go</a:t>
            </a:r>
          </a:p>
          <a:p>
            <a:pPr algn="ctr"/>
            <a:r>
              <a:rPr lang="nb-NO" sz="2000">
                <a:solidFill>
                  <a:srgbClr val="000000"/>
                </a:solidFill>
              </a:rPr>
              <a:t>Return</a:t>
            </a:r>
          </a:p>
          <a:p>
            <a:pPr algn="ctr"/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5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66824" y="2468007"/>
            <a:ext cx="1708002" cy="482227"/>
          </a:xfrm>
        </p:spPr>
        <p:txBody>
          <a:bodyPr/>
          <a:lstStyle/>
          <a:p>
            <a:r>
              <a:rPr lang="pl-PL" dirty="0" smtClean="0"/>
              <a:t>Część</a:t>
            </a:r>
            <a:r>
              <a:rPr lang="nb-NO" dirty="0" smtClean="0"/>
              <a:t> </a:t>
            </a:r>
            <a:r>
              <a:rPr lang="nb-NO" dirty="0"/>
              <a:t>2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Poruszanie się po stronach internetowych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6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Poruszanie się po stronach internetowych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2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4" name="Bilde 3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42" y="995990"/>
            <a:ext cx="8017764" cy="5309889"/>
          </a:xfrm>
          <a:prstGeom prst="rect">
            <a:avLst/>
          </a:prstGeom>
        </p:spPr>
      </p:pic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5" y="1880779"/>
            <a:ext cx="6552729" cy="427584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696737" y="2376643"/>
            <a:ext cx="4237416" cy="46527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12" y="2577841"/>
            <a:ext cx="377645" cy="563128"/>
          </a:xfrm>
          <a:prstGeom prst="rect">
            <a:avLst/>
          </a:prstGeom>
        </p:spPr>
      </p:pic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40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Poruszanie się po stronach internetowych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2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4" name="Bilde 3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42" y="995990"/>
            <a:ext cx="8017764" cy="5309889"/>
          </a:xfrm>
          <a:prstGeom prst="rect">
            <a:avLst/>
          </a:prstGeom>
        </p:spPr>
      </p:pic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5" y="1880779"/>
            <a:ext cx="6552729" cy="427584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696737" y="2376643"/>
            <a:ext cx="4237416" cy="46527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pchan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45" y="2633272"/>
            <a:ext cx="456147" cy="569560"/>
          </a:xfrm>
          <a:prstGeom prst="rect">
            <a:avLst/>
          </a:prstGeom>
        </p:spPr>
      </p:pic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16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Poruszanie się po stronach internetowych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2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4" name="Bilde 3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42" y="995990"/>
            <a:ext cx="8017764" cy="5309889"/>
          </a:xfrm>
          <a:prstGeom prst="rect">
            <a:avLst/>
          </a:prstGeom>
        </p:spPr>
      </p:pic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5" y="1880779"/>
            <a:ext cx="6552729" cy="4275842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338751" y="1194609"/>
            <a:ext cx="528105" cy="46527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/>
          <p:cNvSpPr txBox="1"/>
          <p:nvPr/>
        </p:nvSpPr>
        <p:spPr>
          <a:xfrm>
            <a:off x="704142" y="1228429"/>
            <a:ext cx="14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Gå tilbake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25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Poruszanie się po stronach internetowych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2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4" name="Bilde 3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42" y="995990"/>
            <a:ext cx="8017764" cy="5309889"/>
          </a:xfrm>
          <a:prstGeom prst="rect">
            <a:avLst/>
          </a:prstGeom>
        </p:spPr>
      </p:pic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5" y="1880779"/>
            <a:ext cx="6552729" cy="427584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892005" y="1194609"/>
            <a:ext cx="528105" cy="46527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704142" y="1228429"/>
            <a:ext cx="14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Gå frem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14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66824" y="2468008"/>
            <a:ext cx="1708002" cy="337022"/>
          </a:xfrm>
        </p:spPr>
        <p:txBody>
          <a:bodyPr/>
          <a:lstStyle/>
          <a:p>
            <a:r>
              <a:rPr lang="pl-PL" dirty="0" smtClean="0"/>
              <a:t>Część</a:t>
            </a:r>
            <a:r>
              <a:rPr lang="nb-NO" dirty="0" smtClean="0"/>
              <a:t> </a:t>
            </a:r>
            <a:r>
              <a:rPr lang="nb-NO" dirty="0"/>
              <a:t>3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23335"/>
            <a:ext cx="7736949" cy="481694"/>
          </a:xfrm>
        </p:spPr>
        <p:txBody>
          <a:bodyPr/>
          <a:lstStyle/>
          <a:p>
            <a:r>
              <a:rPr lang="pl-PL" dirty="0"/>
              <a:t>Wyszukiwanie za pomocą jednego lub więcej słów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92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80558" y="2468008"/>
            <a:ext cx="1794267" cy="362172"/>
          </a:xfrm>
        </p:spPr>
        <p:txBody>
          <a:bodyPr/>
          <a:lstStyle/>
          <a:p>
            <a:r>
              <a:rPr lang="pl-PL" dirty="0" smtClean="0"/>
              <a:t>Część</a:t>
            </a:r>
            <a:r>
              <a:rPr lang="nb-NO" dirty="0" smtClean="0"/>
              <a:t> </a:t>
            </a:r>
            <a:r>
              <a:rPr lang="nb-NO" dirty="0"/>
              <a:t>1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48485"/>
            <a:ext cx="7736949" cy="481694"/>
          </a:xfrm>
        </p:spPr>
        <p:txBody>
          <a:bodyPr/>
          <a:lstStyle/>
          <a:p>
            <a:r>
              <a:rPr lang="pl-PL" dirty="0"/>
              <a:t>Otwieranie przeglądarki i informacje na temat adresów sieciowych</a:t>
            </a:r>
            <a:endParaRPr lang="nb-NO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68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Wyszukiwanie za pomocą jednego lub więcej słów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6" name="Bilde 5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41" y="983415"/>
            <a:ext cx="8017764" cy="5309889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4463745" y="1190702"/>
            <a:ext cx="319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pic>
        <p:nvPicPr>
          <p:cNvPr id="8" name="Bilde 7" descr="goo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38" y="1835325"/>
            <a:ext cx="7545767" cy="2936677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741862" y="1215853"/>
            <a:ext cx="1443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Adresselinje</a:t>
            </a:r>
          </a:p>
          <a:p>
            <a:r>
              <a:rPr lang="nb-NO">
                <a:solidFill>
                  <a:srgbClr val="000000"/>
                </a:solidFill>
              </a:rPr>
              <a:t>og søkefelt</a:t>
            </a:r>
          </a:p>
        </p:txBody>
      </p:sp>
      <p:cxnSp>
        <p:nvCxnSpPr>
          <p:cNvPr id="17" name="Rett pil 16"/>
          <p:cNvCxnSpPr/>
          <p:nvPr/>
        </p:nvCxnSpPr>
        <p:spPr>
          <a:xfrm flipV="1">
            <a:off x="2124994" y="1434895"/>
            <a:ext cx="2376474" cy="1121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1106507" y="3177527"/>
            <a:ext cx="107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Søkefelt</a:t>
            </a:r>
          </a:p>
        </p:txBody>
      </p:sp>
      <p:cxnSp>
        <p:nvCxnSpPr>
          <p:cNvPr id="20" name="Rett pil 19"/>
          <p:cNvCxnSpPr/>
          <p:nvPr/>
        </p:nvCxnSpPr>
        <p:spPr>
          <a:xfrm>
            <a:off x="2124995" y="3396811"/>
            <a:ext cx="3646440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89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Wyszukiwanie za pomocą jednego lub więcej słów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6" name="Bilde 5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64" y="970841"/>
            <a:ext cx="8017764" cy="5309889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2929726" y="1178128"/>
            <a:ext cx="3269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pic>
        <p:nvPicPr>
          <p:cNvPr id="8" name="Bilde 7" descr="goo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61" y="1822751"/>
            <a:ext cx="7545767" cy="2936677"/>
          </a:xfrm>
          <a:prstGeom prst="rect">
            <a:avLst/>
          </a:prstGeom>
        </p:spPr>
      </p:pic>
      <p:pic>
        <p:nvPicPr>
          <p:cNvPr id="11" name="Bilde 10" descr="knap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23" y="2174759"/>
            <a:ext cx="1197094" cy="2257852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9857964" y="2586514"/>
            <a:ext cx="10939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000000"/>
                </a:solidFill>
              </a:rPr>
              <a:t>Enter</a:t>
            </a:r>
          </a:p>
          <a:p>
            <a:pPr algn="ctr"/>
            <a:r>
              <a:rPr lang="nb-NO" sz="2000">
                <a:solidFill>
                  <a:srgbClr val="000000"/>
                </a:solidFill>
              </a:rPr>
              <a:t>Go</a:t>
            </a:r>
          </a:p>
          <a:p>
            <a:pPr algn="ctr"/>
            <a:r>
              <a:rPr lang="nb-NO" sz="2000">
                <a:solidFill>
                  <a:srgbClr val="000000"/>
                </a:solidFill>
              </a:rPr>
              <a:t>Return</a:t>
            </a:r>
          </a:p>
          <a:p>
            <a:pPr algn="ctr"/>
            <a:endParaRPr lang="nb-NO">
              <a:solidFill>
                <a:srgbClr val="000000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4086527" y="3164950"/>
            <a:ext cx="2256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Kart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7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Wyszukiwanie za pomocą jednego lub więcej słów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6" name="Bilde 5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15" y="983415"/>
            <a:ext cx="8017764" cy="5309889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4463746" y="1190702"/>
            <a:ext cx="3206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pic>
        <p:nvPicPr>
          <p:cNvPr id="4" name="Bilde 3" descr="søk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17" y="1890607"/>
            <a:ext cx="5725640" cy="4581450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et-skrivebord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17" y="981901"/>
            <a:ext cx="7997562" cy="529651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Wyszukiwanie za pomocą jednego lub więcej słów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3068041" y="1178127"/>
            <a:ext cx="324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pic>
        <p:nvPicPr>
          <p:cNvPr id="5" name="Bilde 4" descr="søk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80" y="1872103"/>
            <a:ext cx="5779895" cy="4797273"/>
          </a:xfrm>
          <a:prstGeom prst="rect">
            <a:avLst/>
          </a:prstGeom>
        </p:spPr>
      </p:pic>
      <p:pic>
        <p:nvPicPr>
          <p:cNvPr id="14" name="Bilde 13" descr="pi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525" y="3156283"/>
            <a:ext cx="377645" cy="563128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8776605" y="2716163"/>
            <a:ext cx="930471" cy="125748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91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enklet-skrivebord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79" y="1006391"/>
            <a:ext cx="8007256" cy="530292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Wyszukiwanie za pomocą jednego lub więcej słów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3105765" y="1203277"/>
            <a:ext cx="329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pic>
        <p:nvPicPr>
          <p:cNvPr id="14" name="Bilde 13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43" y="5067658"/>
            <a:ext cx="377645" cy="563128"/>
          </a:xfrm>
          <a:prstGeom prst="rect">
            <a:avLst/>
          </a:prstGeom>
        </p:spPr>
      </p:pic>
      <p:pic>
        <p:nvPicPr>
          <p:cNvPr id="6" name="Bilde 5" descr="soke2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59" y="1886224"/>
            <a:ext cx="5790625" cy="3847031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8958222" y="4725144"/>
            <a:ext cx="811724" cy="109700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83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91" y="1169459"/>
            <a:ext cx="3773581" cy="4961560"/>
          </a:xfrm>
          <a:prstGeom prst="rect">
            <a:avLst/>
          </a:prstGeom>
        </p:spPr>
      </p:pic>
      <p:pic>
        <p:nvPicPr>
          <p:cNvPr id="5" name="Bilde 4" descr="søk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52" y="1890047"/>
            <a:ext cx="2901696" cy="35234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Wyszukiwanie za pomocą jednego lub więcej słów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cxnSp>
        <p:nvCxnSpPr>
          <p:cNvPr id="9" name="Rett pil 8"/>
          <p:cNvCxnSpPr/>
          <p:nvPr/>
        </p:nvCxnSpPr>
        <p:spPr>
          <a:xfrm rot="16200000" flipV="1">
            <a:off x="6499627" y="3214248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rot="16200000" flipH="1" flipV="1">
            <a:off x="6512201" y="4735804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vrundet rektangel 10"/>
          <p:cNvSpPr/>
          <p:nvPr/>
        </p:nvSpPr>
        <p:spPr>
          <a:xfrm>
            <a:off x="5891797" y="5754858"/>
            <a:ext cx="347819" cy="272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0000">
            <a:off x="6223744" y="2199173"/>
            <a:ext cx="4351695" cy="5438468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0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Wyszukiwanie za pomocą jednego lub więcej słów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13" name="Bilde 12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41" y="983415"/>
            <a:ext cx="8017764" cy="5309889"/>
          </a:xfrm>
          <a:prstGeom prst="rect">
            <a:avLst/>
          </a:prstGeom>
        </p:spPr>
      </p:pic>
      <p:pic>
        <p:nvPicPr>
          <p:cNvPr id="4" name="Bilde 3" descr="søk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61" y="1970687"/>
            <a:ext cx="7163426" cy="3784278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4438598" y="1190702"/>
            <a:ext cx="216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3809900" y="3667944"/>
            <a:ext cx="216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Hotell Moss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5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Wyszukiwanie za pomocą jednego lub więcej słów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13" name="Bilde 12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41" y="983415"/>
            <a:ext cx="8017764" cy="5309889"/>
          </a:xfrm>
          <a:prstGeom prst="rect">
            <a:avLst/>
          </a:prstGeom>
        </p:spPr>
      </p:pic>
      <p:pic>
        <p:nvPicPr>
          <p:cNvPr id="4" name="Bilde 3" descr="søk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61" y="1970687"/>
            <a:ext cx="7163426" cy="3784278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4438598" y="1190702"/>
            <a:ext cx="216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3784753" y="3667943"/>
            <a:ext cx="216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"</a:t>
            </a:r>
            <a:r>
              <a:rPr lang="nb-NO" sz="2000">
                <a:solidFill>
                  <a:srgbClr val="000000"/>
                </a:solidFill>
              </a:rPr>
              <a:t>Hotell i Moss</a:t>
            </a:r>
            <a:r>
              <a:rPr lang="nb-NO" sz="2000" dirty="0"/>
              <a:t>"</a:t>
            </a:r>
            <a:endParaRPr lang="nb-NO" sz="2000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1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Wyszukiwanie za pomocą jednego lub więcej słów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13" name="Bilde 12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41" y="983415"/>
            <a:ext cx="8017764" cy="5309889"/>
          </a:xfrm>
          <a:prstGeom prst="rect">
            <a:avLst/>
          </a:prstGeom>
        </p:spPr>
      </p:pic>
      <p:pic>
        <p:nvPicPr>
          <p:cNvPr id="4" name="Bilde 3" descr="søk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61" y="1970687"/>
            <a:ext cx="7163426" cy="3784278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4438598" y="1190702"/>
            <a:ext cx="216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3784753" y="3667943"/>
            <a:ext cx="4476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"</a:t>
            </a:r>
            <a:r>
              <a:rPr lang="nb-NO" sz="2000" dirty="0">
                <a:solidFill>
                  <a:srgbClr val="000000"/>
                </a:solidFill>
              </a:rPr>
              <a:t>Hotell i Moss</a:t>
            </a:r>
            <a:r>
              <a:rPr lang="nb-NO" sz="2000" dirty="0"/>
              <a:t>” </a:t>
            </a:r>
            <a:r>
              <a:rPr lang="nb-NO" sz="2000" dirty="0" smtClean="0"/>
              <a:t>svømmebasseng</a:t>
            </a:r>
            <a:endParaRPr lang="nb-NO" sz="2000" dirty="0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31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9570" y="2468008"/>
            <a:ext cx="1725255" cy="337022"/>
          </a:xfrm>
        </p:spPr>
        <p:txBody>
          <a:bodyPr/>
          <a:lstStyle/>
          <a:p>
            <a:r>
              <a:rPr lang="pl-PL" dirty="0" smtClean="0"/>
              <a:t>Część</a:t>
            </a:r>
            <a:r>
              <a:rPr lang="nb-NO" dirty="0" smtClean="0"/>
              <a:t> </a:t>
            </a:r>
            <a:r>
              <a:rPr lang="nb-NO" dirty="0"/>
              <a:t>4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23335"/>
            <a:ext cx="7736949" cy="481694"/>
          </a:xfrm>
        </p:spPr>
        <p:txBody>
          <a:bodyPr/>
          <a:lstStyle/>
          <a:p>
            <a:r>
              <a:rPr lang="pl-PL" dirty="0" smtClean="0"/>
              <a:t>Karty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10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Otwieranie przeglądarki i informacje na temat adresów sieciowych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978" y="2577483"/>
            <a:ext cx="1546453" cy="155588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099" y="2544245"/>
            <a:ext cx="1572760" cy="152820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299" y="2577483"/>
            <a:ext cx="1526991" cy="1526991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304" y="2657456"/>
            <a:ext cx="1485071" cy="146257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636299" y="4072451"/>
            <a:ext cx="168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err="1" smtClean="0"/>
              <a:t>Chrome</a:t>
            </a:r>
            <a:endParaRPr lang="nb-NO" sz="36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4087893" y="4086945"/>
            <a:ext cx="179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E</a:t>
            </a:r>
            <a:r>
              <a:rPr lang="nb-NO" sz="3600" dirty="0" smtClean="0"/>
              <a:t>xplorer</a:t>
            </a:r>
            <a:endParaRPr lang="nb-NO" sz="36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6620378" y="4104474"/>
            <a:ext cx="179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err="1"/>
              <a:t>F</a:t>
            </a:r>
            <a:r>
              <a:rPr lang="nb-NO" sz="3600" dirty="0" err="1" smtClean="0"/>
              <a:t>irefox</a:t>
            </a:r>
            <a:endParaRPr lang="nb-NO" sz="3600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9075248" y="4133366"/>
            <a:ext cx="179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Safari</a:t>
            </a:r>
            <a:endParaRPr lang="nb-NO" sz="3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78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et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Karty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96" y="2169997"/>
            <a:ext cx="6124627" cy="3996493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Kongehuset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et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Karty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96" y="2169997"/>
            <a:ext cx="6124627" cy="3996493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Kongehuset</a:t>
            </a:r>
          </a:p>
        </p:txBody>
      </p:sp>
      <p:sp>
        <p:nvSpPr>
          <p:cNvPr id="7" name="Ellipse 6"/>
          <p:cNvSpPr/>
          <p:nvPr/>
        </p:nvSpPr>
        <p:spPr>
          <a:xfrm>
            <a:off x="4060227" y="1633322"/>
            <a:ext cx="896784" cy="53667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73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et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Karty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96" y="2169997"/>
            <a:ext cx="6124627" cy="3996493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Kongehuset</a:t>
            </a:r>
          </a:p>
        </p:txBody>
      </p:sp>
      <p:sp>
        <p:nvSpPr>
          <p:cNvPr id="7" name="Ellipse 6"/>
          <p:cNvSpPr/>
          <p:nvPr/>
        </p:nvSpPr>
        <p:spPr>
          <a:xfrm>
            <a:off x="8940531" y="1278925"/>
            <a:ext cx="896784" cy="53667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5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enklet skrivebord fan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13" y="528142"/>
            <a:ext cx="9704934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Karty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Kongehuset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4740374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Google</a:t>
            </a:r>
          </a:p>
        </p:txBody>
      </p:sp>
      <p:pic>
        <p:nvPicPr>
          <p:cNvPr id="11" name="Bilde 10" descr="goo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41" y="2137120"/>
            <a:ext cx="7545767" cy="2936677"/>
          </a:xfrm>
          <a:prstGeom prst="rect">
            <a:avLst/>
          </a:prstGeom>
        </p:spPr>
      </p:pic>
      <p:pic>
        <p:nvPicPr>
          <p:cNvPr id="12" name="Bilde 11" descr="pi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413" y="1508980"/>
            <a:ext cx="377645" cy="563128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65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enklet skrivebord fan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13" y="528142"/>
            <a:ext cx="9704934" cy="6858000"/>
          </a:xfrm>
          <a:prstGeom prst="rect">
            <a:avLst/>
          </a:prstGeom>
        </p:spPr>
      </p:pic>
      <p:pic>
        <p:nvPicPr>
          <p:cNvPr id="13" name="Bilde 12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96" y="2169997"/>
            <a:ext cx="6124627" cy="3996493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Kongehuset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4740374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Google</a:t>
            </a:r>
          </a:p>
        </p:txBody>
      </p:sp>
      <p:pic>
        <p:nvPicPr>
          <p:cNvPr id="12" name="Bilde 11" descr="pi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12" y="1898800"/>
            <a:ext cx="377645" cy="563128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34</a:t>
            </a:fld>
            <a:endParaRPr lang="nb-NO"/>
          </a:p>
        </p:txBody>
      </p:sp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/>
          <a:lstStyle/>
          <a:p>
            <a:r>
              <a:rPr lang="pl-PL" sz="2400" dirty="0"/>
              <a:t>Karty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09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enklet skrivebord fan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13" y="528142"/>
            <a:ext cx="9704934" cy="6858000"/>
          </a:xfrm>
          <a:prstGeom prst="rect">
            <a:avLst/>
          </a:prstGeom>
        </p:spPr>
      </p:pic>
      <p:pic>
        <p:nvPicPr>
          <p:cNvPr id="11" name="Bilde 10" descr="goo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41" y="2137120"/>
            <a:ext cx="7545767" cy="2936677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Kongehuset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4740374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Google</a:t>
            </a:r>
          </a:p>
        </p:txBody>
      </p:sp>
      <p:pic>
        <p:nvPicPr>
          <p:cNvPr id="12" name="Bilde 11" descr="pi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62" y="1898800"/>
            <a:ext cx="377645" cy="563128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35</a:t>
            </a:fld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/>
          <a:lstStyle/>
          <a:p>
            <a:r>
              <a:rPr lang="pl-PL" sz="2400" dirty="0"/>
              <a:t>Karty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9816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Ferdig – godt jobba </a:t>
            </a:r>
            <a:r>
              <a:rPr lang="nb-NO"/>
              <a:t>alle </a:t>
            </a:r>
            <a:r>
              <a:rPr lang="nb-NO" smtClean="0"/>
              <a:t>sammen!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28637" y="3566926"/>
            <a:ext cx="9839363" cy="28338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chemeClr val="tx1"/>
                </a:solidFill>
              </a:rPr>
              <a:t>Nå kan dere øve </a:t>
            </a:r>
            <a:r>
              <a:rPr lang="nb-NO" sz="2400" b="1" dirty="0" smtClean="0">
                <a:solidFill>
                  <a:schemeClr val="tx1"/>
                </a:solidFill>
              </a:rPr>
              <a:t>på å:</a:t>
            </a:r>
            <a:endParaRPr lang="nb-NO" sz="24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b-NO" sz="2400" dirty="0" smtClean="0"/>
              <a:t>Åpne </a:t>
            </a:r>
            <a:r>
              <a:rPr lang="nb-NO" sz="2400" dirty="0"/>
              <a:t>nettleseren</a:t>
            </a:r>
          </a:p>
          <a:p>
            <a:pPr>
              <a:buFontTx/>
              <a:buChar char="-"/>
            </a:pPr>
            <a:r>
              <a:rPr lang="nb-NO" sz="2400" dirty="0"/>
              <a:t>Gå inn på hjemmesider</a:t>
            </a:r>
          </a:p>
          <a:p>
            <a:pPr>
              <a:buFontTx/>
              <a:buChar char="-"/>
            </a:pPr>
            <a:r>
              <a:rPr lang="nb-NO" sz="2400" dirty="0"/>
              <a:t>Søke med ett og </a:t>
            </a:r>
            <a:r>
              <a:rPr lang="nb-NO" sz="2400" dirty="0" smtClean="0"/>
              <a:t>flere </a:t>
            </a:r>
            <a:r>
              <a:rPr lang="nb-NO" sz="2400" dirty="0"/>
              <a:t>ord</a:t>
            </a:r>
          </a:p>
          <a:p>
            <a:pPr>
              <a:buFontTx/>
              <a:buChar char="-"/>
            </a:pPr>
            <a:r>
              <a:rPr lang="nb-NO" sz="2400" dirty="0"/>
              <a:t>Åpne en ny fane</a:t>
            </a:r>
          </a:p>
          <a:p>
            <a:pPr>
              <a:buFontTx/>
              <a:buChar char="-"/>
            </a:pPr>
            <a:r>
              <a:rPr lang="nb-NO" sz="2400" dirty="0"/>
              <a:t>Bytte mellom faner</a:t>
            </a:r>
          </a:p>
        </p:txBody>
      </p:sp>
    </p:spTree>
    <p:extLst>
      <p:ext uri="{BB962C8B-B14F-4D97-AF65-F5344CB8AC3E}">
        <p14:creationId xmlns:p14="http://schemas.microsoft.com/office/powerpoint/2010/main" val="4178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Otwieranie przeglądarki i informacje na temat adresów sieciowych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3" name="Bilde 2" descr="slå av maskin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90" y="901862"/>
            <a:ext cx="7736806" cy="4850706"/>
          </a:xfrm>
          <a:prstGeom prst="rect">
            <a:avLst/>
          </a:prstGeom>
        </p:spPr>
      </p:pic>
      <p:pic>
        <p:nvPicPr>
          <p:cNvPr id="14" name="Plassholder for innho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293" y="5356521"/>
            <a:ext cx="469838" cy="472703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15" name="TekstSylinder 14"/>
          <p:cNvSpPr txBox="1"/>
          <p:nvPr/>
        </p:nvSpPr>
        <p:spPr>
          <a:xfrm>
            <a:off x="892749" y="5403273"/>
            <a:ext cx="140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Nettleser</a:t>
            </a:r>
          </a:p>
        </p:txBody>
      </p:sp>
      <p:cxnSp>
        <p:nvCxnSpPr>
          <p:cNvPr id="16" name="Rett pil 15"/>
          <p:cNvCxnSpPr/>
          <p:nvPr/>
        </p:nvCxnSpPr>
        <p:spPr>
          <a:xfrm>
            <a:off x="1999257" y="5617298"/>
            <a:ext cx="1395705" cy="36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442" y="5352648"/>
            <a:ext cx="477822" cy="470582"/>
          </a:xfrm>
          <a:prstGeom prst="rect">
            <a:avLst/>
          </a:prstGeom>
          <a:solidFill>
            <a:srgbClr val="ED7D31"/>
          </a:solidFill>
          <a:ln>
            <a:solidFill>
              <a:srgbClr val="3366FF"/>
            </a:solidFill>
          </a:ln>
        </p:spPr>
      </p:pic>
      <p:sp>
        <p:nvSpPr>
          <p:cNvPr id="17" name="Ellipse 16"/>
          <p:cNvSpPr/>
          <p:nvPr/>
        </p:nvSpPr>
        <p:spPr>
          <a:xfrm>
            <a:off x="3420113" y="5331730"/>
            <a:ext cx="603545" cy="56586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TekstSylinder 17"/>
          <p:cNvSpPr txBox="1"/>
          <p:nvPr/>
        </p:nvSpPr>
        <p:spPr>
          <a:xfrm>
            <a:off x="6010342" y="6006866"/>
            <a:ext cx="153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rgbClr val="000000"/>
                </a:solidFill>
              </a:rPr>
              <a:t>Oppgavelinje</a:t>
            </a:r>
          </a:p>
        </p:txBody>
      </p:sp>
      <p:cxnSp>
        <p:nvCxnSpPr>
          <p:cNvPr id="20" name="Rett pil 19"/>
          <p:cNvCxnSpPr/>
          <p:nvPr/>
        </p:nvCxnSpPr>
        <p:spPr>
          <a:xfrm flipH="1" flipV="1">
            <a:off x="6772892" y="5562590"/>
            <a:ext cx="4458" cy="48590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>
            <a:off x="2841708" y="930536"/>
            <a:ext cx="7707822" cy="436346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/>
          <p:cNvSpPr txBox="1"/>
          <p:nvPr/>
        </p:nvSpPr>
        <p:spPr>
          <a:xfrm>
            <a:off x="843968" y="1318673"/>
            <a:ext cx="2114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>
                <a:solidFill>
                  <a:srgbClr val="000000"/>
                </a:solidFill>
              </a:rPr>
              <a:t>PC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4</a:t>
            </a:fld>
            <a:endParaRPr lang="nb-NO"/>
          </a:p>
        </p:txBody>
      </p:sp>
      <p:pic>
        <p:nvPicPr>
          <p:cNvPr id="23" name="Bild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8081" y="5357874"/>
            <a:ext cx="460129" cy="460129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5324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in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26" y="949759"/>
            <a:ext cx="7701669" cy="482239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Otwieranie przeglądarki i informacje na temat adresów sieciowych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803011" y="5921495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/>
        </p:nvSpPr>
        <p:spPr>
          <a:xfrm>
            <a:off x="905323" y="5302673"/>
            <a:ext cx="11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Nettleser</a:t>
            </a:r>
          </a:p>
        </p:txBody>
      </p:sp>
      <p:cxnSp>
        <p:nvCxnSpPr>
          <p:cNvPr id="16" name="Rett pil 15"/>
          <p:cNvCxnSpPr/>
          <p:nvPr/>
        </p:nvCxnSpPr>
        <p:spPr>
          <a:xfrm>
            <a:off x="1936387" y="5529273"/>
            <a:ext cx="1697479" cy="2880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Sylinder 17"/>
          <p:cNvSpPr txBox="1"/>
          <p:nvPr/>
        </p:nvSpPr>
        <p:spPr>
          <a:xfrm>
            <a:off x="6010342" y="6157766"/>
            <a:ext cx="153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rgbClr val="000000"/>
                </a:solidFill>
              </a:rPr>
              <a:t>Dock</a:t>
            </a:r>
          </a:p>
        </p:txBody>
      </p:sp>
      <p:cxnSp>
        <p:nvCxnSpPr>
          <p:cNvPr id="20" name="Rett pil 19"/>
          <p:cNvCxnSpPr/>
          <p:nvPr/>
        </p:nvCxnSpPr>
        <p:spPr>
          <a:xfrm flipH="1" flipV="1">
            <a:off x="6772892" y="5713490"/>
            <a:ext cx="4458" cy="48590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ktangel 20"/>
          <p:cNvSpPr/>
          <p:nvPr/>
        </p:nvSpPr>
        <p:spPr>
          <a:xfrm>
            <a:off x="2879430" y="955686"/>
            <a:ext cx="7682674" cy="436346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Ellipse 16"/>
          <p:cNvSpPr/>
          <p:nvPr/>
        </p:nvSpPr>
        <p:spPr>
          <a:xfrm>
            <a:off x="3759607" y="5155682"/>
            <a:ext cx="1181949" cy="74191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094" y="5247835"/>
            <a:ext cx="525456" cy="510571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843968" y="1318673"/>
            <a:ext cx="2114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>
                <a:solidFill>
                  <a:srgbClr val="000000"/>
                </a:solidFill>
              </a:rPr>
              <a:t>MAC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12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e 24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87" y="1094010"/>
            <a:ext cx="3773581" cy="4961560"/>
          </a:xfrm>
          <a:prstGeom prst="rect">
            <a:avLst/>
          </a:prstGeom>
        </p:spPr>
      </p:pic>
      <p:sp>
        <p:nvSpPr>
          <p:cNvPr id="26" name="Avrundet rektangel 25"/>
          <p:cNvSpPr/>
          <p:nvPr/>
        </p:nvSpPr>
        <p:spPr>
          <a:xfrm>
            <a:off x="5967241" y="5666834"/>
            <a:ext cx="347819" cy="272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Otwieranie przeglądarki i informacje na temat adresów sieciowych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803011" y="5921495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/>
        </p:nvSpPr>
        <p:spPr>
          <a:xfrm>
            <a:off x="2049551" y="4359562"/>
            <a:ext cx="11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Nettleser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740" y="4980032"/>
            <a:ext cx="2658684" cy="481636"/>
          </a:xfrm>
          <a:prstGeom prst="rect">
            <a:avLst/>
          </a:prstGeom>
        </p:spPr>
      </p:pic>
      <p:pic>
        <p:nvPicPr>
          <p:cNvPr id="23" name="Plassholder for innhold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80" y="1687725"/>
            <a:ext cx="2736304" cy="2656206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340" y="4302356"/>
            <a:ext cx="575524" cy="566804"/>
          </a:xfrm>
          <a:prstGeom prst="rect">
            <a:avLst/>
          </a:prstGeom>
          <a:solidFill>
            <a:srgbClr val="ED7D31"/>
          </a:solidFill>
          <a:ln>
            <a:noFill/>
          </a:ln>
        </p:spPr>
      </p:pic>
      <p:pic>
        <p:nvPicPr>
          <p:cNvPr id="28" name="Bild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3304" y="4991852"/>
            <a:ext cx="457128" cy="457128"/>
          </a:xfrm>
          <a:prstGeom prst="rect">
            <a:avLst/>
          </a:prstGeom>
          <a:ln>
            <a:noFill/>
          </a:ln>
        </p:spPr>
      </p:pic>
      <p:pic>
        <p:nvPicPr>
          <p:cNvPr id="29" name="Plassholder for innhold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2608" y="4300235"/>
            <a:ext cx="565908" cy="569359"/>
          </a:xfrm>
          <a:prstGeom prst="rect">
            <a:avLst/>
          </a:prstGeom>
          <a:ln>
            <a:noFill/>
          </a:ln>
        </p:spPr>
      </p:pic>
      <p:pic>
        <p:nvPicPr>
          <p:cNvPr id="30" name="Bild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0713" y="3663405"/>
            <a:ext cx="593837" cy="577014"/>
          </a:xfrm>
          <a:prstGeom prst="rect">
            <a:avLst/>
          </a:prstGeom>
        </p:spPr>
      </p:pic>
      <p:cxnSp>
        <p:nvCxnSpPr>
          <p:cNvPr id="16" name="Rett pil 15"/>
          <p:cNvCxnSpPr/>
          <p:nvPr/>
        </p:nvCxnSpPr>
        <p:spPr>
          <a:xfrm flipV="1">
            <a:off x="3118337" y="4577240"/>
            <a:ext cx="2024402" cy="892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/>
          <p:nvPr/>
        </p:nvCxnSpPr>
        <p:spPr>
          <a:xfrm rot="10800000" flipV="1">
            <a:off x="7192292" y="5243706"/>
            <a:ext cx="2024402" cy="892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kstSylinder 32"/>
          <p:cNvSpPr txBox="1"/>
          <p:nvPr/>
        </p:nvSpPr>
        <p:spPr>
          <a:xfrm>
            <a:off x="9331371" y="5052680"/>
            <a:ext cx="11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Nettleser</a:t>
            </a:r>
          </a:p>
        </p:txBody>
      </p:sp>
      <p:cxnSp>
        <p:nvCxnSpPr>
          <p:cNvPr id="34" name="Rett pil 33"/>
          <p:cNvCxnSpPr/>
          <p:nvPr/>
        </p:nvCxnSpPr>
        <p:spPr>
          <a:xfrm rot="10800000" flipV="1">
            <a:off x="7204866" y="3961073"/>
            <a:ext cx="2024402" cy="892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kstSylinder 34"/>
          <p:cNvSpPr txBox="1"/>
          <p:nvPr/>
        </p:nvSpPr>
        <p:spPr>
          <a:xfrm>
            <a:off x="9343945" y="3770047"/>
            <a:ext cx="11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Nettleser</a:t>
            </a:r>
          </a:p>
        </p:txBody>
      </p:sp>
      <p:cxnSp>
        <p:nvCxnSpPr>
          <p:cNvPr id="36" name="Rett pil 35"/>
          <p:cNvCxnSpPr/>
          <p:nvPr/>
        </p:nvCxnSpPr>
        <p:spPr>
          <a:xfrm flipH="1">
            <a:off x="5809157" y="4589814"/>
            <a:ext cx="3445259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kstSylinder 36"/>
          <p:cNvSpPr txBox="1"/>
          <p:nvPr/>
        </p:nvSpPr>
        <p:spPr>
          <a:xfrm>
            <a:off x="9369093" y="4398788"/>
            <a:ext cx="11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Nettleser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1447517" y="1331248"/>
            <a:ext cx="211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>
                <a:solidFill>
                  <a:srgbClr val="000000"/>
                </a:solidFill>
              </a:rPr>
              <a:t>Nettbrett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69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Otwieranie przeglądarki i informacje na temat adresów sieciowych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88" y="2036765"/>
            <a:ext cx="1299924" cy="130785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418" y="2003527"/>
            <a:ext cx="1322037" cy="128458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022" y="2036765"/>
            <a:ext cx="1283565" cy="1283565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4012" y="2116738"/>
            <a:ext cx="1248328" cy="1229414"/>
          </a:xfrm>
          <a:prstGeom prst="rect">
            <a:avLst/>
          </a:prstGeom>
        </p:spPr>
      </p:pic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5059230" y="1997975"/>
            <a:ext cx="4351695" cy="5438468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91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PC-vind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17" y="1140497"/>
            <a:ext cx="7149840" cy="448078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Otwieranie przeglądarki i informacje na temat adresów sieciowych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 descr="MA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31" y="1910277"/>
            <a:ext cx="5646378" cy="4042562"/>
          </a:xfrm>
          <a:prstGeom prst="rect">
            <a:avLst/>
          </a:prstGeom>
        </p:spPr>
      </p:pic>
      <p:pic>
        <p:nvPicPr>
          <p:cNvPr id="12" name="Bilde 11" descr="nettbrett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74" y="2673574"/>
            <a:ext cx="2913104" cy="3830192"/>
          </a:xfrm>
          <a:prstGeom prst="rect">
            <a:avLst/>
          </a:prstGeom>
        </p:spPr>
      </p:pic>
      <p:sp>
        <p:nvSpPr>
          <p:cNvPr id="13" name="Avrundet rektangel 12"/>
          <p:cNvSpPr/>
          <p:nvPr/>
        </p:nvSpPr>
        <p:spPr>
          <a:xfrm>
            <a:off x="7006265" y="6219607"/>
            <a:ext cx="239332" cy="1872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/>
          <p:cNvSpPr txBox="1"/>
          <p:nvPr/>
        </p:nvSpPr>
        <p:spPr>
          <a:xfrm>
            <a:off x="565827" y="1165556"/>
            <a:ext cx="134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Adresselinje</a:t>
            </a:r>
          </a:p>
          <a:p>
            <a:r>
              <a:rPr lang="nb-NO">
                <a:solidFill>
                  <a:srgbClr val="000000"/>
                </a:solidFill>
              </a:rPr>
              <a:t>PC</a:t>
            </a:r>
          </a:p>
        </p:txBody>
      </p:sp>
      <p:cxnSp>
        <p:nvCxnSpPr>
          <p:cNvPr id="18" name="Rett pil 17"/>
          <p:cNvCxnSpPr/>
          <p:nvPr/>
        </p:nvCxnSpPr>
        <p:spPr>
          <a:xfrm>
            <a:off x="1936386" y="1383234"/>
            <a:ext cx="1596889" cy="1257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528107" y="1970345"/>
            <a:ext cx="143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Adresselinje</a:t>
            </a:r>
          </a:p>
          <a:p>
            <a:r>
              <a:rPr lang="nb-NO">
                <a:solidFill>
                  <a:srgbClr val="000000"/>
                </a:solidFill>
              </a:rPr>
              <a:t>Mac</a:t>
            </a:r>
          </a:p>
        </p:txBody>
      </p:sp>
      <p:cxnSp>
        <p:nvCxnSpPr>
          <p:cNvPr id="20" name="Rett pil 19"/>
          <p:cNvCxnSpPr/>
          <p:nvPr/>
        </p:nvCxnSpPr>
        <p:spPr>
          <a:xfrm>
            <a:off x="1898664" y="2200596"/>
            <a:ext cx="1508872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Bilde 29" descr="nettbrettsøkin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53" y="3067897"/>
            <a:ext cx="2419050" cy="2867745"/>
          </a:xfrm>
          <a:prstGeom prst="rect">
            <a:avLst/>
          </a:prstGeom>
        </p:spPr>
      </p:pic>
      <p:cxnSp>
        <p:nvCxnSpPr>
          <p:cNvPr id="31" name="Rett pil 30"/>
          <p:cNvCxnSpPr/>
          <p:nvPr/>
        </p:nvCxnSpPr>
        <p:spPr>
          <a:xfrm flipH="1">
            <a:off x="6048063" y="1370657"/>
            <a:ext cx="4501467" cy="2515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kstSylinder 33"/>
          <p:cNvSpPr txBox="1"/>
          <p:nvPr/>
        </p:nvSpPr>
        <p:spPr>
          <a:xfrm>
            <a:off x="10549530" y="1152981"/>
            <a:ext cx="134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Søkefelt</a:t>
            </a:r>
          </a:p>
          <a:p>
            <a:r>
              <a:rPr lang="nb-NO">
                <a:solidFill>
                  <a:srgbClr val="000000"/>
                </a:solidFill>
              </a:rPr>
              <a:t>PC</a:t>
            </a:r>
          </a:p>
        </p:txBody>
      </p:sp>
      <p:cxnSp>
        <p:nvCxnSpPr>
          <p:cNvPr id="35" name="Rett pil 34"/>
          <p:cNvCxnSpPr/>
          <p:nvPr/>
        </p:nvCxnSpPr>
        <p:spPr>
          <a:xfrm flipH="1">
            <a:off x="7380902" y="2200596"/>
            <a:ext cx="3156054" cy="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kstSylinder 40"/>
          <p:cNvSpPr txBox="1"/>
          <p:nvPr/>
        </p:nvSpPr>
        <p:spPr>
          <a:xfrm>
            <a:off x="10562103" y="1945195"/>
            <a:ext cx="134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Søkefelt</a:t>
            </a:r>
          </a:p>
          <a:p>
            <a:r>
              <a:rPr lang="nb-NO">
                <a:solidFill>
                  <a:srgbClr val="000000"/>
                </a:solidFill>
              </a:rPr>
              <a:t>Mac</a:t>
            </a:r>
          </a:p>
        </p:txBody>
      </p:sp>
      <p:sp>
        <p:nvSpPr>
          <p:cNvPr id="47" name="TekstSylinder 46"/>
          <p:cNvSpPr txBox="1"/>
          <p:nvPr/>
        </p:nvSpPr>
        <p:spPr>
          <a:xfrm>
            <a:off x="565827" y="3026632"/>
            <a:ext cx="134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Adresselinje</a:t>
            </a:r>
          </a:p>
          <a:p>
            <a:r>
              <a:rPr lang="nb-NO">
                <a:solidFill>
                  <a:srgbClr val="000000"/>
                </a:solidFill>
              </a:rPr>
              <a:t>nettbrett</a:t>
            </a:r>
          </a:p>
          <a:p>
            <a:endParaRPr lang="nb-NO">
              <a:solidFill>
                <a:srgbClr val="000000"/>
              </a:solidFill>
            </a:endParaRPr>
          </a:p>
        </p:txBody>
      </p:sp>
      <p:cxnSp>
        <p:nvCxnSpPr>
          <p:cNvPr id="48" name="Rett pil 47"/>
          <p:cNvCxnSpPr/>
          <p:nvPr/>
        </p:nvCxnSpPr>
        <p:spPr>
          <a:xfrm flipV="1">
            <a:off x="1911238" y="3194008"/>
            <a:ext cx="4136824" cy="1257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Rett pil 49"/>
          <p:cNvCxnSpPr/>
          <p:nvPr/>
        </p:nvCxnSpPr>
        <p:spPr>
          <a:xfrm flipH="1">
            <a:off x="7820986" y="3470654"/>
            <a:ext cx="2640526" cy="1257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kstSylinder 50"/>
          <p:cNvSpPr txBox="1"/>
          <p:nvPr/>
        </p:nvSpPr>
        <p:spPr>
          <a:xfrm>
            <a:off x="10486659" y="3215253"/>
            <a:ext cx="134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Søkefelt</a:t>
            </a:r>
          </a:p>
          <a:p>
            <a:r>
              <a:rPr lang="nb-NO">
                <a:solidFill>
                  <a:srgbClr val="000000"/>
                </a:solidFill>
              </a:rPr>
              <a:t>nettbrett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1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Otwieranie przeglądarki i informacje na temat adresów sieciowych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42" y="995990"/>
            <a:ext cx="8017764" cy="5309889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8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1473</Words>
  <Application>Microsoft Office PowerPoint</Application>
  <PresentationFormat>Panoramiczny</PresentationFormat>
  <Paragraphs>267</Paragraphs>
  <Slides>36</Slides>
  <Notes>35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Office-tema</vt:lpstr>
      <vt:lpstr>NAUCZ SIĘ KORZYSTAĆ Z INTERNETU</vt:lpstr>
      <vt:lpstr>Część 1</vt:lpstr>
      <vt:lpstr>Otwieranie przeglądarki i informacje na temat adresów sieciowych</vt:lpstr>
      <vt:lpstr>Otwieranie przeglądarki i informacje na temat adresów sieciowych</vt:lpstr>
      <vt:lpstr>Otwieranie przeglądarki i informacje na temat adresów sieciowych</vt:lpstr>
      <vt:lpstr>Otwieranie przeglądarki i informacje na temat adresów sieciowych</vt:lpstr>
      <vt:lpstr>Otwieranie przeglądarki i informacje na temat adresów sieciowych</vt:lpstr>
      <vt:lpstr>Otwieranie przeglądarki i informacje na temat adresów sieciowych</vt:lpstr>
      <vt:lpstr>Otwieranie przeglądarki i informacje na temat adresów sieciowych</vt:lpstr>
      <vt:lpstr>Otwieranie przeglądarki i informacje na temat adresów sieciowych</vt:lpstr>
      <vt:lpstr>Otwieranie przeglądarki i informacje na temat adresów sieciowych</vt:lpstr>
      <vt:lpstr>Otwieranie przeglądarki i informacje na temat adresów sieciowych</vt:lpstr>
      <vt:lpstr>Otwieranie przeglądarki i informacje na temat adresów sieciowych</vt:lpstr>
      <vt:lpstr>Część 2</vt:lpstr>
      <vt:lpstr>Poruszanie się po stronach internetowych</vt:lpstr>
      <vt:lpstr>Poruszanie się po stronach internetowych</vt:lpstr>
      <vt:lpstr>Poruszanie się po stronach internetowych</vt:lpstr>
      <vt:lpstr>Poruszanie się po stronach internetowych</vt:lpstr>
      <vt:lpstr>Część 3</vt:lpstr>
      <vt:lpstr>Wyszukiwanie za pomocą jednego lub więcej słów</vt:lpstr>
      <vt:lpstr>Wyszukiwanie za pomocą jednego lub więcej słów</vt:lpstr>
      <vt:lpstr>Wyszukiwanie za pomocą jednego lub więcej słów</vt:lpstr>
      <vt:lpstr>Wyszukiwanie za pomocą jednego lub więcej słów</vt:lpstr>
      <vt:lpstr>Wyszukiwanie za pomocą jednego lub więcej słów</vt:lpstr>
      <vt:lpstr>Wyszukiwanie za pomocą jednego lub więcej słów</vt:lpstr>
      <vt:lpstr>Wyszukiwanie za pomocą jednego lub więcej słów</vt:lpstr>
      <vt:lpstr>Wyszukiwanie za pomocą jednego lub więcej słów</vt:lpstr>
      <vt:lpstr>Wyszukiwanie za pomocą jednego lub więcej słów</vt:lpstr>
      <vt:lpstr>Część 4</vt:lpstr>
      <vt:lpstr>Karty</vt:lpstr>
      <vt:lpstr>Karty</vt:lpstr>
      <vt:lpstr>Karty</vt:lpstr>
      <vt:lpstr>Karty</vt:lpstr>
      <vt:lpstr>Karty</vt:lpstr>
      <vt:lpstr>Karty</vt:lpstr>
      <vt:lpstr>Ferdig – godt jobba alle sammen!</vt:lpstr>
    </vt:vector>
  </TitlesOfParts>
  <Company>STATEN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Aspeslåen Erikstad</dc:creator>
  <cp:lastModifiedBy>Agnieszka Świerczewska</cp:lastModifiedBy>
  <cp:revision>428</cp:revision>
  <dcterms:created xsi:type="dcterms:W3CDTF">2015-09-22T07:17:48Z</dcterms:created>
  <dcterms:modified xsi:type="dcterms:W3CDTF">2019-02-14T07:10:45Z</dcterms:modified>
</cp:coreProperties>
</file>