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6" name="Autor" initials="A" lastIdx="0"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68204" autoAdjust="0"/>
  </p:normalViewPr>
  <p:slideViewPr>
    <p:cSldViewPr snapToGrid="0">
      <p:cViewPr varScale="1">
        <p:scale>
          <a:sx n="80" d="100"/>
          <a:sy n="80" d="100"/>
        </p:scale>
        <p:origin x="171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2019-02-14</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14.02.2019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b="1" kern="1200" dirty="0" smtClean="0">
                <a:solidFill>
                  <a:schemeClr val="tx1"/>
                </a:solidFill>
                <a:effectLst/>
                <a:latin typeface="+mn-lt"/>
                <a:ea typeface="+mn-ea"/>
                <a:cs typeface="+mn-cs"/>
              </a:rPr>
              <a:t>Przed rozpoczęciem szkolenia omów cele nauki z kursantami.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Dzięki temu będzie im łatwiej się uczyć i zapamiętać to, czego się nauczyli.</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U niektórych strona zrobi się teraz czarna i pojawi się niewielki komunikat, w którym Facebook zapyta, czy może pokazywać wam powiadomienia. Oznacza to, że za każdym razem, kiedy coś się wydarzy na waszym koncie Facebook, usłyszycie ciche „</a:t>
            </a:r>
            <a:r>
              <a:rPr lang="pl-PL" sz="1200" kern="1200" dirty="0" err="1" smtClean="0">
                <a:solidFill>
                  <a:schemeClr val="tx1"/>
                </a:solidFill>
                <a:effectLst/>
                <a:latin typeface="+mn-lt"/>
                <a:ea typeface="+mn-ea"/>
                <a:cs typeface="+mn-cs"/>
              </a:rPr>
              <a:t>pling</a:t>
            </a:r>
            <a:r>
              <a:rPr lang="pl-PL" sz="1200" kern="1200" dirty="0" smtClean="0">
                <a:solidFill>
                  <a:schemeClr val="tx1"/>
                </a:solidFill>
                <a:effectLst/>
                <a:latin typeface="+mn-lt"/>
                <a:ea typeface="+mn-ea"/>
                <a:cs typeface="+mn-cs"/>
              </a:rPr>
              <a:t>” albo na waszym ekranie pojawi się komunikat.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Tak samo jak w przypadku poprzednich dwóch kategorii, przy ikonie powiadomień także pojawi się liczba w czerwonym czworokącie, kiedy otrzymacie nowe powiadomienia.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Kliknijcie na ikonę, by zobaczyć listę zdarzeń. Jeśli klikniecie na któryś z punktów na liście, zostaniecie przeniesieni do strony, na której dane zdarzenie miało miejsce.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Ostatnia ikona na pasku menu to strzałka (jeśli korzystacie z Facebooka za pośrednictwem przeglądarki) oraz symbol menu z trzema kreskami, jeśli korzystacie z aplikacji.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na nią klikniecie, otworzy się długa lista innych czynności, jakie możecie wykonać na Facebooku. Dostępne są tu różne opcje, które możecie wypróbować, gdy będziecie już nieco bardziej doświadczonymi użytkownikami; na tym kursie omówimy jednak tylko opcje „Pomoc” i „Wyloguj się”.</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Nieco niżej na liście znajduje się opcja „Pomoc”. Jeśli na nią klikniecie, przeniesiecie się do centrali pomocy Facebooka, gdzie możecie dowiedzieć się więcej na temat wszystkich funkcji, usług, ustawień i możliwości raportowania, jakie oferuje serwis. W razie problemów lub sytuacji, w których nie jesteście pewni jak postąpić, warto właśnie tu rozpocząć poszukiwanie rozwiązania.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 liście znajduje się też opcja „Wyloguj się”. Użytkownicy aplikacji na smartfonie czy tablecie muszą przewinąć listę do samego dołu.</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klikniecie na tę opcję, wylogujecie się z Facebooka i nie będziecie otrzymywać wiadomości i powiadomień póki nie zalogujecie się ponownie. Jeśli korzystacie z komputera, tabletu lub smartfonu, którego jesteście jedynymi użytkownikami, zazwyczaj nie </a:t>
            </a:r>
            <a:r>
              <a:rPr lang="pl-PL" sz="1200" kern="1200" dirty="0" err="1" smtClean="0">
                <a:solidFill>
                  <a:schemeClr val="tx1"/>
                </a:solidFill>
                <a:effectLst/>
                <a:latin typeface="+mn-lt"/>
                <a:ea typeface="+mn-ea"/>
                <a:cs typeface="+mn-cs"/>
              </a:rPr>
              <a:t>wylogowujecie</a:t>
            </a:r>
            <a:r>
              <a:rPr lang="pl-PL" sz="1200" kern="1200" dirty="0" smtClean="0">
                <a:solidFill>
                  <a:schemeClr val="tx1"/>
                </a:solidFill>
                <a:effectLst/>
                <a:latin typeface="+mn-lt"/>
                <a:ea typeface="+mn-ea"/>
                <a:cs typeface="+mn-cs"/>
              </a:rPr>
              <a:t> się z Facebooka.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Większość osób uważa, że aby być na bieżąco, lepiej jest otrzymywać powiadomienia, gdy tylko coś się wydarzy i unikać logowania się na nowo. Jeśli korzystacie z komputera, tabletu lub smartfonu, z którego korzystają też inne osoby, należy pamiętać o wylogowaniu się, tak by nikt inny nie mógł wejść na wasz profil na Facebooku i podawać się za was, zmienić wasze hasło itp. Jest to szczególnie istotne, jeśli korzystacie z komputera stanowiącego wyposażenie biblioteki lub innego miejsca publicznego.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się wylogować, naciśnijcie „Wyloguj się”.</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Po wylogowaniu na ekranie pojawi się taki widok. Z pewnością pamiętacie go z wcześniejszej części kursu, w której zakładaliśmy profile na Facebooku.</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chcecie się ponownie zalogować, musicie wpisać w przeglądarkę swój e-mail lub numer telefonu komórkowego oraz hasło, a następnie kliknąć przycisk „Zaloguj się” na górze strony.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korzystacie z aplikacji, wystarczy, że klikniecie na swoje imię i nazwisko/zdjęcie pośrodku ekranu.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imię i nazwisko/zdjęcie na ekranie nie należy do was, musicie nacisnąć na „Zaloguj się na inne konto” i wpisać potrzebne dane, tak jak użytkownicy przeglądarki.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Po wykonaniu tych czynności ponownie zalogujecie się na Facebooku!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GOTOWE</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chcecie otrzymywać takie powiadomienia, naciśnijcie „Zezwalaj”. Jeśli nie chcecie ich otrzymywać, naciśnijcie „Blokuj”. Jeżeli nie jesteście jeszcze pewni, czego chcecie, możecie nacisnąć na krzyżyk w prawym górnym rogu i zadecydować dopiero gdy staniecie się bardziej doświadczonymi użytkownikami Facebooka.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którzy otrzymali takie powiadomienie, by podjęli decyzję, a następnie przejdź do następnego slajdu.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Facebook zaoferuje wam teraz pomoc w odszukaniu znajomych za pomocą przejrzenia twoich kontaktów w poczcie elektronicznej, jednak możecie też sami wyszukać te osoby, z którymi chcecie się kontaktować.</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Dlatego przeskoczymy ten etap i zamiast tego naciśniemy na przycisk „Dalej” w dolnej części ekranu po prawej.</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Naciśnijcie „Pomiń”.</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Pojawi się ta strona.</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ukończyć rejestrację, musicie wejść teraz na swoją pocztę.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Facebook wysłał wam właśnie e-mail, aby potwierdzić, że naprawdę jesteście tymi osobami, za które się podajecie.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Wiadomość została wysłana na ten adres e-mail, który podaliście podczas rejestracji.</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by weszli na swoje konto pocztowe i sprawdzili, czy otrzymali wiadomość z Facebooka.</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b="1" kern="1200" dirty="0" smtClean="0">
                <a:solidFill>
                  <a:schemeClr val="tx1"/>
                </a:solidFill>
                <a:effectLst/>
                <a:latin typeface="+mn-lt"/>
                <a:ea typeface="+mn-ea"/>
                <a:cs typeface="+mn-cs"/>
              </a:rPr>
              <a:t>Pomóż tym osobom, które nie odnalazły wiadomości z Facebooka na swojej poczcie.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W niektórych przypadkach może się zdarzyć, że wiadomość trafiła do folderu „Wiadomości-śmieci”. </a:t>
            </a:r>
            <a:endParaRPr lang="pl-PL" sz="1200" kern="1200" dirty="0" smtClean="0">
              <a:solidFill>
                <a:schemeClr val="tx1"/>
              </a:solidFill>
              <a:effectLst/>
              <a:latin typeface="+mn-lt"/>
              <a:ea typeface="+mn-ea"/>
              <a:cs typeface="+mn-cs"/>
            </a:endParaRP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Wiadomość z Facebooka powinna wyglądać mniej więcej tak.</a:t>
            </a:r>
            <a:endParaRPr lang="nb-NO" b="0"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Naciśnijcie przycisk „Potwierdź konto”.</a:t>
            </a:r>
            <a:endParaRPr lang="nb-NO" b="0"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 waszym ekranie powinna pojawić się ta strona wraz z tym komunikatem.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Naciśnijcie „Ok”.</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pojawi się strona podobna do tej, oznacza to, że wasze konto użytkownika na Facebooku zostało utworzone.</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Zapewne wyda wam się ono nieco puste w porównaniu z innymi stronami na Facebooku, które widzieliście, ale to dlatego, że wasze strony są nowe. Nie zostały jeszcze wypełniona treścią. Z czasem wasza strona się zapełni, jednak zanim to nastąpi, musimy porozmawiać o prywatności i bezpieczeństwie.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 Facebooku sami możecie wybrać, co chcecie pokazać innym, kto może być przyjęty do grona waszych znajomych oraz kto ma prawo widzieć, że macie profil na Facebooku. Niektórzy decydują się na bardzo otwarty profil i dzielą się większością treści z innymi, zaś inni wybierają wariant pośredni, decydując się na dzielenie się jedynie częścią zamieszczanych treści.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Później możecie zmienić zdanie, jeśli uznacie, że chcecie zwiększyć lub zmniejszyć stopień prywatności.</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 waszych ekranach ta strona powinna nadal być na górze.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górze strony widzicie pasek menu Facebooka. Jeśli korzystacie z aplikacji, pasek może być podzielony i znajdować się na górze i na dole ekranu.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korzystacie z przeglądarki, po prawej stronie paska menu widzicie ikonę przedstawiającą małą kłódkę z kilkoma kreskami obok.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Naciśnijcie ją.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Użytkownicy tabletów mają na ekranie przycisk menu składający się z trzech poziomych kresek. Odszukajcie go i naciśnijcie.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Użytkownikom aplikacji pojawiła się długa lista z opcjami menu. Przewińcie ją niemal do samego dołu i odszukajcie opcję „Prywatność - skróty”. Naciśnijcie ją.</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 ekranie pojawiło się krótkie menu.</a:t>
            </a:r>
            <a:br>
              <a:rPr lang="pl-PL" sz="1200" kern="1200" dirty="0" smtClean="0">
                <a:solidFill>
                  <a:schemeClr val="tx1"/>
                </a:solidFill>
                <a:effectLst/>
                <a:latin typeface="+mn-lt"/>
                <a:ea typeface="+mn-ea"/>
                <a:cs typeface="+mn-cs"/>
              </a:rPr>
            </a:br>
            <a:endParaRPr lang="pl-PL"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Upewnij się, że wszyscy uczestnicy je widzą.</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Pierwsza opcja, jaka się pojawiła, to „Kto może zobaczyć dodawane przeze mnie treści?”. Naciśnijcie na strzałkę wskazującą w dół, aby zobaczyć więcej.</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Pojawiło się podmenu. Na górze widnieje „Kto może zobaczyć moje przyszłe posty?”, a na przycisku poniżej - „Znajomi”.</a:t>
            </a:r>
            <a:endParaRPr lang="nb-NO"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Facebook to sieciowa usługa społecznościowa. Oznacza to, że jest to internetowa społeczność, której można używać, by komunikować się z innymi.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móc korzystać z Facebooka, trzeba mieć na nim profil. Osoby posiadające taki profil mogą kontaktować się z innymi osobami mającymi profil na Facebooku, oraz dzielić się z nimi zdjęciami, filmami video, wiadomościami, swoimi przemyśleniami itp. Niektóre strony na Facebooku można przeglądać także wtedy, gdy nie ma się założonego profilu, nie można jednak wtedy pisać komentarzy, dzielić się z innymi, ani też robić innych rzeczy, których nauczymy się na tym kursie.</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Niektórzy korzystają z Facebooka, aby utrzymywać kontakt z dawnymi przyjaciółmi i rodziną. Wiele grup rekreacyjnych, stowarzyszeń i drużyn korzysta z Facebooka, by się organizować i przesyłać swoim członkom wiadomości; wiele firm i organizacji korzysta z Facebooka, by komunikować się z klientami i użytkownikami.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To, jak będziecie korzystać z Facebooka i do czego będziecie go używać, zależy wyłącznie od was. Możecie zdecydować się na zamieszczanie wielu rzeczy, albo nie zamieszczać nic.  NIE MA OBOWIĄZKU zamieszczania zdjęć bądź tekstów na Facebooku, jeśli nie ma się na to ochoty; wiele osób ma profil wyłącznie po to, by być na bieżąco z tym, co się dzieje. I to jest jak najbardziej w porządku. </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 Facebooku są także ustawienia, dzięki którym możecie decydować, z kim chcecie utrzymywać kontakt, kto będzie widzieć to, co piszecie i zdjęcia/filmy, które zamieszczacie oraz jakie informacje na wasz temat mogą przeczytać inne osoby.</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Jeżeli po jakimś czasie stwierdzicie, że nie chcecie już dłużej być na Facebooku, możecie usunąć swój profil. O usuwaniu profilu oraz ochronie danych i ustawieniach bezpieczeństwa będziemy mówić później.</a:t>
            </a:r>
            <a:br>
              <a:rPr lang="pl-PL" sz="1200" kern="1200" dirty="0" smtClean="0">
                <a:solidFill>
                  <a:schemeClr val="tx1"/>
                </a:solidFill>
                <a:effectLst/>
                <a:latin typeface="+mn-lt"/>
                <a:ea typeface="+mn-ea"/>
                <a:cs typeface="+mn-cs"/>
              </a:rPr>
            </a:br>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Tak samo jak w przypadku konta poczty elektronicznej, możecie korzystać z Facebooka w swojej przeglądarce, bądź pobrać aplikację/program na smartfon lub tablet. Obydwa sposoby funkcjonują równie dobrze; do celów tego kursu nie ma znaczenia, który z nich wybierzecie, jednak zazwyczaj łatwiej jest korzystać z aplikacji, jeśli korzystacie ze smartfonu lub tabletu. Kolejne etapy oraz objaśnienia, które tu omawiamy, są niezależne od środka technicznego, jakiego używacie, jednak zdjęcia pojawiające się na waszym ekranie mogą czasami nieco się różnić. Jeżeli nie będziecie pewni, co macie zrobić albo gdzie nacisnąć, po prostu zapytajcie. W tych przypadkach, w których różnica między obrazem z przeglądarki a obrazem z aplikacji jest niewielka, zdjęcie pokazywane przeze mnie na ekranie pochodzi z przeglądarki na komputerze.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 Facebooku „Znajomi” to osoby, na kontakt z którymi wyraziliście zgodę. Albo odszukaliście je i zaprosiliście do znajomych, a oni się zgodzili (będziemy się o tym uczyć później), albo to oni was odszukali i zaprosili do znajomych, a wy przyjęliście zaproszenie.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Jednak jeśli nie dodaliście jeszcze na Facebooku żadnych znajomych, lecz pozostawicie ustawienia tak, jak są teraz, wasi przyszli znajomi będą mogli zobaczyć zdjęcia, komentarze, wiadomości oraz inne treści, jakie zdecydujecie się zamieścić na Facebooku.</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Po naciśnięciu na przycisk „Znajomi” pojawią się różne opcje do wyboru. „Publiczne” oznacza, że zamieszczane przez was treści mogą zobaczyć wszyscy użytkownicy Facebooka, zaś „Tylko ja” oznacza, że tylko wy będziecie widzieć zamieszczane przez siebie treści. Aby zmienić ustawienia, wystarczy nacisnąć wybraną opcję. Najczęściej wybieraną opcją jest dzielenie się treściami ze znajomymi, ale jeśli chcecie wybrać inne ustawienia, możecie to oczywiście zrobić. Jeśli zechcecie, możecie także wrócić tu później i zmienić swoje ustawienia prywatności i bezpieczeństwa.</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Ponownie naciśnijcie na strzałkę, by zamknąć tę część menu.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Następny punkt to „Kto może się ze mną kontaktować?”. Naciśnijcie na strzałkę po prawej stronie, aby zobaczyć menu.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Tu jest napisane, że wszyscy użytkownicy Facebooka mogą zaprosić was do znajomych, jeśli chcą. To najpopularniejsze ustawienie. Nie oznacza to, że wszyscy, czyli miliony użytkowników Facebooka, będą was zadręczać prośbami o przyjęcie do grona znajomych. Oznacza to wyłącznie, że te osoby, które odszukają wasze imię i nazwisko na Facebooku, mogą zobaczyć, że macie profil na Facebooku, oraz że mogą zaprosić was do znajomych. Zasadniczo mowa tu o osobach, które znaliście już wcześniej. Jeżeli otrzymacie zaproszenie do znajomych od osoby, od której nie chcecie takiego zaproszenia przyjąć, wystarczy nacisnąć "Zignoruj”, gdy takie zaproszenie się pojawi. Osoba, która przysłała wam zaproszenie, nie otrzyma żadnego powiadomienia lub wiadomości, jeśli zdecydujecie się zignorować jej zaproszenie.</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nie chcecie, by wszyscy mogli nawiązać z wami kontakt, alternatywą jest zezwolenie na nawiązanie kontaktu jedynie znajomym znajomych. Oznacza to, że zaproszenie do znajomych będą wam mogły wysłać tylko te osoby, które są </a:t>
            </a:r>
            <a:r>
              <a:rPr lang="pl-PL" sz="1200" kern="1200" dirty="0" err="1" smtClean="0">
                <a:solidFill>
                  <a:schemeClr val="tx1"/>
                </a:solidFill>
                <a:effectLst/>
                <a:latin typeface="+mn-lt"/>
                <a:ea typeface="+mn-ea"/>
                <a:cs typeface="+mn-cs"/>
              </a:rPr>
              <a:t>facebookowymi</a:t>
            </a:r>
            <a:r>
              <a:rPr lang="pl-PL" sz="1200" kern="1200" dirty="0" smtClean="0">
                <a:solidFill>
                  <a:schemeClr val="tx1"/>
                </a:solidFill>
                <a:effectLst/>
                <a:latin typeface="+mn-lt"/>
                <a:ea typeface="+mn-ea"/>
                <a:cs typeface="+mn-cs"/>
              </a:rPr>
              <a:t> znajomymi osoby będącej waszym znajomym na Facebooku. Jeśli chcecie wybrać to ustawienie, naciśnijcie na przycisk z napisem „Wszyscy” i wybierzcie drugą opcję, jaka pojawi się na liście.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Ponownie naciśnijcie na strzałkę, by zamknąć tę część menu.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Najniższy punkt na liście to „Jak mogę uniemożliwić komuś przeszkadzanie mi?”.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Warto wiedzieć o tej opcji, jeśli kiedyś jakaś osoba, z którą nie chcecie się kontaktować, będzie was nękać na Facebooku. Najprawdopodobniej nie będziecie potrzebować tej opcji.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Naciśnijcie na strzałkę.</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 tym polu możecie wpisać imię i nazwisko lub adres e-mail osoby, z którą nie chcecie się więcej kontaktować. Nazywa się to „blokowaniem” osoby. Jednak, jak już zostało tu wspomniane, najprawdopodobniej nigdy nie będziecie musieli tego zrobić.</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Większość ludzi korzysta z Facebooka, aby utrzymywać kontakt, dzielić się zdjęciami, wiadomościami i innymi treściami z przyjaciółmi i znajomymi. Aby móc się z kimś kontaktować, musicie dodać tę osobę do znajomych.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Aby znaleźć swoich przyjaciół na Facebooku, musicie ich odszukać. Większość używa swojego prawdziwego imienia i nazwiska oraz zdjęcia profilowego, a więc łatwo ich rozpoznać. Pole wyszukiwania znajduje się na górze strony lub aplikacji. Oznaczone jest małym rysunkiem szkła powiększającego. Kliknijcie na pole wyszukiwania i rozpocznijcie wpisywanie imienia i nazwiska osoby, której szukacie.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Założenie profilu użytkownika na Facebooku wystarczy wykonać raz; dlatego nie przejmujcie się, jeśli nie zapamiętacie wszystkiego z pierwszej części kursu. Ważne jest natomiast, żebyście postępowali zgodnie z instrukcjami, które pojawią się na waszym ekranie oraz pytali, jeśli się nad czymś zastanawiacie. Nie martwcie się, jeśli to, co widzicie na ekranie, nie zawsze wygląda dokładnie tak, jak to, co pokazuję w prezentacji. Wygląd Facebooka oraz innych usług sieciowych ciągle się zmienia, lecz podstawowe elementy pozostają takie same. Właśnie to jest ważne i tego nauczycie się z czasem, kiedy będziecie już bardziej doświadczonymi użytkownikami.</a:t>
            </a:r>
            <a:br>
              <a:rPr lang="pl-PL" sz="1200" kern="1200" dirty="0" smtClean="0">
                <a:solidFill>
                  <a:schemeClr val="tx1"/>
                </a:solidFill>
                <a:effectLst/>
                <a:latin typeface="+mn-lt"/>
                <a:ea typeface="+mn-ea"/>
                <a:cs typeface="+mn-cs"/>
              </a:rPr>
            </a:br>
            <a:endParaRPr lang="pl-PL" sz="1200" kern="1200" dirty="0" smtClean="0">
              <a:solidFill>
                <a:schemeClr val="tx1"/>
              </a:solidFill>
              <a:effectLst/>
              <a:latin typeface="+mn-lt"/>
              <a:ea typeface="+mn-ea"/>
              <a:cs typeface="+mn-cs"/>
            </a:endParaRPr>
          </a:p>
          <a:p>
            <a:r>
              <a:rPr lang="pl-PL" sz="1200" b="1" kern="1200" dirty="0" smtClean="0">
                <a:solidFill>
                  <a:schemeClr val="tx1"/>
                </a:solidFill>
                <a:effectLst/>
                <a:latin typeface="+mn-lt"/>
                <a:ea typeface="+mn-ea"/>
                <a:cs typeface="+mn-cs"/>
              </a:rPr>
              <a:t>Zanim przejdziesz dalej, musisz upewnić się, że wszyscy kursanci uruchomili komputer lub tablet i otworzyli przeglądarkę internetową lub sklep z aplikacjami.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Facebook poda wam podpowiedzi, kogo szukacie. Podpowiedzi te pojawiają się w liście pod polem, w którym wpisujecie imię i nazwisko poszukiwanej osoby. Jeśli wasz przyjaciel nie ma konta na Facebooku, nie znajdziecie go.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Kiedy zobaczycie, że na liście pojawiła się właściwa osoba, kliknijcie na jej nazwisko.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Przejdziecie wtedy do jej strony na Facebooku, czyli do profilu tej osoby. Profil ten często nazywany jest „ścianką” lub „osią czasu”. W dalszej części kursu powiemy więcej o tym, co to jest oś czasu i jak można z niej korzystać.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Aby dodać odszukaną osobę do znajomych, trzeba nacisnąć przycisk „Dodaj znajomego”.</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Przycisk ten znajduje się w górnej części strony. Widnieje na nim ikonka ludzika i znak plus.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 jego naciśnięciu do tej osoby wysyłane jest zaproszenie do znajomych; osoba ta może je zaakceptować lub zignorować. Inni także mogą wysyłać takie zaproszenia do was.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Możecie więc zawsze wybrać, czy chcecie się kontaktować z daną osobą czy też nie. Później sprawdzimy, gdzie pojawiają się takie zaproszenia do znajomych.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Facebooku można też odszukać firmy, przedsiębiorstwa, instytucje, kluby, drużyny sportowe i wiele innych. Robi się to tak samo, jak szuka się znajomych.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Rozpocznijcie wpisywanie nazwy organizacji itp., której szukacie, w polu wyszukiwania.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Często jest tak, że nie możecie być znajomymi danej instytucji; możecie jednak ją „polubić”.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Robi się to, naciskając przycisk, na którym widnieje napis „Lubię to!” oraz rysunek uniesionego kciuka.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Można polubić wiele różnych organizacji i osób. Po polubieniu będziecie widzieć udostępniane przez tę instytucję treści, np. wiadomości, zdjęcia, filmiki itp. Na Facebooku możecie mieć tyle tego rodzaju kontaktów, ile chcecie. Niektórzy mają wielu znajomych i „lubią” wiele profili, inni mają w znajomych jedynie bliską rodzinę lub kolegów z pracy.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o odszukanie co najmniej jednego przyjaciela, członka rodziny bądź innej osoby za pomocą pola wyszukiwania, oraz o podjęcie próby wysłania im zaproszenia do znajomych lub polubienia. Może to zabrać trochę czasu.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Upewnij się, że wszyscy otrzymali potrzebną pomoc; pozwól, by pomagali sobie wzajemnie. Możesz powtórzyć tę część kursu, aż wszyscy uczestnicy będą nadążać. Zaproponuj, by uczestnicy wyszukali stronę gminy, lokalnej biblioteki itp.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Wszystkie osoby, firmy i inne podmioty korzystające z Facebooka mają swoją oś czasu. Oś czasu funkcjonuje jako profil osoby, której dotyczy. Można na niej uzyskać nieco informacji o danej osobie/instytucji, a także obejrzeć treści, którymi ta osoba/instytucja chce się podzielić z innymi na Facebooku. To, ile treści można zobaczyć, zależy od tego, czy jesteście znajomymi danej osoby, a także od zastosowanych ustawień prywatności. Niektórzy decydują się dzielić wieloma treściami, inni tylko niewielką ich częścią.</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klikniecie na swoje imię na pasku menu, zobaczycie swoją oś czasu. Jeśli nie mieliście wcześniej profilu na Facebooku, na waszej osi czasu nie ma jeszcze zbyt wielu treści, jednak jeśli zechcecie, możecie zamieszczać na niej zdjęcia, linki do ciekawych artykułów lub zabawnych filmików. Jeśli chcecie, możecie też zamieścić więcej informacji oraz swoje zdjęcie.</a:t>
            </a:r>
          </a:p>
          <a:p>
            <a:endParaRPr lang="pl-PL" sz="1200" kern="1200" dirty="0" smtClean="0">
              <a:solidFill>
                <a:schemeClr val="tx1"/>
              </a:solidFill>
              <a:effectLst/>
              <a:latin typeface="+mn-lt"/>
              <a:ea typeface="+mn-ea"/>
              <a:cs typeface="+mn-cs"/>
            </a:endParaRPr>
          </a:p>
          <a:p>
            <a:r>
              <a:rPr lang="pl-PL" sz="1200" kern="1200" dirty="0" smtClean="0">
                <a:solidFill>
                  <a:schemeClr val="tx1"/>
                </a:solidFill>
                <a:effectLst/>
                <a:latin typeface="+mn-lt"/>
                <a:ea typeface="+mn-ea"/>
                <a:cs typeface="+mn-cs"/>
              </a:rPr>
              <a:t>Jeśli korzystacie z aplikacji, musicie ponownie nacisnąć ikonę menu. Na samej górze listy, która się pojawiła, widzicie swoje imię; naciśnijcie na nie, by przejść do waszej osi czasu.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Aby założyć profil na Facebooku, musicie najpierw wejść na stronę www.facebook.no lub pobrać aplikację Facebook ze swojego sklepu z aplikacjami (dotyczy wyłącznie użytkowników tabletów i smartfonów).</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Poproś wszystkich uczestników o wpisanie adresu i przejście do strony lub o pobranie aplikacji.</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Jeżeli wejdziecie na osie czasu osób, które dodaliście do znajomych lub które „polubiliście”, możecie zobaczyć, co osoby te zamieściły na swoje osi czasu. Za pomocą pola wyszukiwania znajdźcie osobę, której oś czasu chcesz zobaczyć i kliknijcie na jej imię. Przewińcie oś czasu w dół, by zobaczyć więcej.</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Możecie też napisać coś na osi czasu innej osoby, jeśli chcecie. Korzystacie wtedy z pola, w którym jest napisane „Napisz coś...”, ale pamiętajcie, że wszystko, co piszemy na osi czasu, może być widziane przez inne osoby, mające kontakt z osobą, na której osi czasu piszecie. To NIE jest odpowiednie miejsce na prywatne wiadomości. Jeśli chcecie przesłać wiadomość, bądź inną treść, która jest przeznaczona tylko dla JEDNEGO z waszych znajomych, musicie otworzyć czat.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Aby przesłać na Facebooku wiadomość tylko do jednej konkretnej osoby, musicie wejść na czat. Czatowanie jest dość podobne do wysyłania SMS-ów; na czacie macie większą kontrolę na tym, kto zobaczy waszą wiadomość niż w przypadku napisania wiadomości na osi czasu.</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rozpocząć czat ze znajomym, wejdźcie na jego/jej oś czasu i odszukajcie przycisk z napisem „Wiadomość” oraz obrazkiem komiksowego dymku. Kliknijcie na przycisk, by rozpocząć czat.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korzystacie z aplikacji Facebook na smartfonie czy tablecie i nie korzystaliście wcześniej z czatu, otrzymacie powiadomienie, że musicie pobrać aplikację o nazwie „Messenger”. Ta aplikacja jest konieczna, by móc czatować na Facebooku za pośrednictwem </a:t>
            </a:r>
            <a:r>
              <a:rPr lang="pl-PL" sz="1200" kern="1200" dirty="0" err="1" smtClean="0">
                <a:solidFill>
                  <a:schemeClr val="tx1"/>
                </a:solidFill>
                <a:effectLst/>
                <a:latin typeface="+mn-lt"/>
                <a:ea typeface="+mn-ea"/>
                <a:cs typeface="+mn-cs"/>
              </a:rPr>
              <a:t>smartfona</a:t>
            </a:r>
            <a:r>
              <a:rPr lang="pl-PL" sz="1200" kern="1200" dirty="0" smtClean="0">
                <a:solidFill>
                  <a:schemeClr val="tx1"/>
                </a:solidFill>
                <a:effectLst/>
                <a:latin typeface="+mn-lt"/>
                <a:ea typeface="+mn-ea"/>
                <a:cs typeface="+mn-cs"/>
              </a:rPr>
              <a:t> lub tabletu.</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Poczekaj, aż wszyscy, którzy muszą pobrać Messengera, zrobią to, zanim przejdziesz dalej.</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korzystacie z przeglądarki, okno czatu otworzy się w prawym dolnym rogu ekranu.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korzystacie z aplikacji, okno czatu otworzy się w innym programie, który nazywa się „Messenger”.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Dzieje się to automatycznie; okno czatu zasłoni cały ekran.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Na czacie widoczne są wszystkie wiadomości wymieniane przez was z osobą, z którą czatujecie. Wiadomości wysyłane przez was ukazują się po prawej stronie, a wiadomości osoby, z którą rozmawiacie - po lewej.</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wpisać wiadomość, kliknijcie na białe pole na dole okna czatu, w którym jest napisane „Wpisz wiadomość…”.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Po napisaniu wiadomości naciśnijcie na klawiaturze „</a:t>
            </a:r>
            <a:r>
              <a:rPr lang="pl-PL" sz="1200" kern="1200" dirty="0" err="1" smtClean="0">
                <a:solidFill>
                  <a:schemeClr val="tx1"/>
                </a:solidFill>
                <a:effectLst/>
                <a:latin typeface="+mn-lt"/>
                <a:ea typeface="+mn-ea"/>
                <a:cs typeface="+mn-cs"/>
              </a:rPr>
              <a:t>Enter</a:t>
            </a:r>
            <a:r>
              <a:rPr lang="pl-PL" sz="1200" kern="1200" dirty="0" smtClean="0">
                <a:solidFill>
                  <a:schemeClr val="tx1"/>
                </a:solidFill>
                <a:effectLst/>
                <a:latin typeface="+mn-lt"/>
                <a:ea typeface="+mn-ea"/>
                <a:cs typeface="+mn-cs"/>
              </a:rPr>
              <a:t>”, aby wysłać wiadomość.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korzystacie z aplikacji, naciśnijcie na obrazek strzałki/papierowego samolotu, który pojawił się obok waszej wiadomości.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Facebooku często korzysta się z symbolu kciuka w górę tj. „Lubię to!”; może on oznaczać, że coś lubicie, zgadzacie się z czymś, bądź zauważyliście to, co dana osoba chciała przekazać. Możecie używać tego symbolu także na czacie. Znajduje się on na dole po prawej stronie.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Później możecie też spróbować załączać na czacie zdjęcia, ikonki </a:t>
            </a:r>
            <a:r>
              <a:rPr lang="pl-PL" sz="1200" kern="1200" dirty="0" err="1" smtClean="0">
                <a:solidFill>
                  <a:schemeClr val="tx1"/>
                </a:solidFill>
                <a:effectLst/>
                <a:latin typeface="+mn-lt"/>
                <a:ea typeface="+mn-ea"/>
                <a:cs typeface="+mn-cs"/>
              </a:rPr>
              <a:t>emoji</a:t>
            </a:r>
            <a:r>
              <a:rPr lang="pl-PL" sz="1200" kern="1200" dirty="0" smtClean="0">
                <a:solidFill>
                  <a:schemeClr val="tx1"/>
                </a:solidFill>
                <a:effectLst/>
                <a:latin typeface="+mn-lt"/>
                <a:ea typeface="+mn-ea"/>
                <a:cs typeface="+mn-cs"/>
              </a:rPr>
              <a:t> (uśmiechnięte buzie) lub dokumenty, lecz na tym kursie nie będziemy się zajmować tymi zagadnieniami. Wypróbujcie swoją wiedzę ze znajomym z Facebooka, który/a jest nieco bardziej doświadczony albo ćwiczcie z osobami, które są dziś z wami na kursie.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Jeśli wpisaliście adres prawidłowo, znajdziecie się na tej stronie. Jeśli pobraliście aplikację, musicie odnaleźć ją na swoim urządzeniu mobilnym, aby ją otworzyć.</a:t>
            </a:r>
            <a:endParaRPr lang="nb-NO"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Warto też wiedzieć, że możliwe jest czatowanie z więcej niż jedną osobą naraz, rozpoczęcie </a:t>
            </a:r>
            <a:r>
              <a:rPr lang="pl-PL" sz="1200" kern="1200" dirty="0" err="1" smtClean="0">
                <a:solidFill>
                  <a:schemeClr val="tx1"/>
                </a:solidFill>
                <a:effectLst/>
                <a:latin typeface="+mn-lt"/>
                <a:ea typeface="+mn-ea"/>
                <a:cs typeface="+mn-cs"/>
              </a:rPr>
              <a:t>videorozmowy</a:t>
            </a:r>
            <a:r>
              <a:rPr lang="pl-PL" sz="1200" kern="1200" dirty="0" smtClean="0">
                <a:solidFill>
                  <a:schemeClr val="tx1"/>
                </a:solidFill>
                <a:effectLst/>
                <a:latin typeface="+mn-lt"/>
                <a:ea typeface="+mn-ea"/>
                <a:cs typeface="+mn-cs"/>
              </a:rPr>
              <a:t>, wykorzystywanie czatu do rozmów telefonicznych itd. Wypróbujcie te możliwości, korzystając z symboli tu przedstawionych. Wszystkie te symbole są również dostępne w aplikacji na tablet i smartfon; wyglądają tak samo, ale znajdują się w innym miejscu w oknie.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Facebook umożliwia też użytkownikom komentowanie oraz dalsze udostępnianie zdjęć, komentarzy, artykułów oraz innych treści, jakie znajomi, firmy, podmioty komercyjne itp. zamieszczają na Facebooku.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Funkcje, które to umożliwiają, znajdują się pod, lub czasem obok danego zdjęcia, komentarza czy artykułu.  Nazywają się „Lubię to!”, „Komentarze” i „Udostępnij”, i są opatrzone łatwymi do rozpoznania symbolami. Możecie skorzystać z jednej lub więcej tych funkcji, jeśli zobaczycie coś, na co chcecie zareagować w sposób, który zobaczą inni użytkownicy.</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Funkcja „Lubię to!” to szybki sposób na zareagowanie na to, co zamieścił nadawca. Pokazana jest jako dłoń z kciukiem uniesionym do góry.</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Jeśli korzystacie z komputera, najedźcie wskaźnikiem myszy na przycisk „Lubię to!”; pojawią się różne ikony. Na telefonie i tablecie umieśćcie palec na „Lubię to!” i przytrzymajcie, dopóki nie pokażą się ikony.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Następnie wskażcie lub kliknijcie na symbol, który najlepiej wyraża waszą reakcję na zamieszczoną treść. Możecie wybrać spośród: „kciuk do góry”, „serce”, „śmiech”, „zaskoczenie/szok”, „smutek” lub „złość/zdenerwowanie”.</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Dla wielu osób najczęściej stosowanym symbolem jest „kciuk w górę”. Korzystanie z tych ikon nazywane jest „</a:t>
            </a:r>
            <a:r>
              <a:rPr lang="pl-PL" sz="1200" kern="1200" dirty="0" err="1" smtClean="0">
                <a:solidFill>
                  <a:schemeClr val="tx1"/>
                </a:solidFill>
                <a:effectLst/>
                <a:latin typeface="+mn-lt"/>
                <a:ea typeface="+mn-ea"/>
                <a:cs typeface="+mn-cs"/>
              </a:rPr>
              <a:t>lajkowaniem</a:t>
            </a:r>
            <a:r>
              <a:rPr lang="pl-PL" sz="1200" kern="1200" dirty="0" smtClean="0">
                <a:solidFill>
                  <a:schemeClr val="tx1"/>
                </a:solidFill>
                <a:effectLst/>
                <a:latin typeface="+mn-lt"/>
                <a:ea typeface="+mn-ea"/>
                <a:cs typeface="+mn-cs"/>
              </a:rPr>
              <a:t>” zdjęcia, artykułu czy komentarza.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Można też napisać własny komentarz do zdjęcia lub innych treści zamieszczonych na Facebooku.</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Aby zamieścić komentarz, naciśnijcie na przycisk „Komentarze” lub…</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 kliknijcie na pole, w którym jest napisane „Napisz komentarz...”.</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Wpiszcie swój komentarz. Jeśli korzystacie z komputera stacjonarnego lub laptopa, naciśnijcie „</a:t>
            </a:r>
            <a:r>
              <a:rPr lang="pl-PL" sz="1200" kern="1200" dirty="0" err="1" smtClean="0">
                <a:solidFill>
                  <a:schemeClr val="tx1"/>
                </a:solidFill>
                <a:effectLst/>
                <a:latin typeface="+mn-lt"/>
                <a:ea typeface="+mn-ea"/>
                <a:cs typeface="+mn-cs"/>
              </a:rPr>
              <a:t>Enter</a:t>
            </a:r>
            <a:r>
              <a:rPr lang="pl-PL" sz="1200" kern="1200" dirty="0" smtClean="0">
                <a:solidFill>
                  <a:schemeClr val="tx1"/>
                </a:solidFill>
                <a:effectLst/>
                <a:latin typeface="+mn-lt"/>
                <a:ea typeface="+mn-ea"/>
                <a:cs typeface="+mn-cs"/>
              </a:rPr>
              <a:t>”, by zakończyć wpisywanie komentarza i zamieścić go na Facebooku. Wasz komentarz pojawi się pod zdjęciem/treścią, którą skomentowaliście.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korzystacie ze </a:t>
            </a:r>
            <a:r>
              <a:rPr lang="pl-PL" sz="1200" kern="1200" dirty="0" err="1" smtClean="0">
                <a:solidFill>
                  <a:schemeClr val="tx1"/>
                </a:solidFill>
                <a:effectLst/>
                <a:latin typeface="+mn-lt"/>
                <a:ea typeface="+mn-ea"/>
                <a:cs typeface="+mn-cs"/>
              </a:rPr>
              <a:t>smartfona</a:t>
            </a:r>
            <a:r>
              <a:rPr lang="pl-PL" sz="1200" kern="1200" dirty="0" smtClean="0">
                <a:solidFill>
                  <a:schemeClr val="tx1"/>
                </a:solidFill>
                <a:effectLst/>
                <a:latin typeface="+mn-lt"/>
                <a:ea typeface="+mn-ea"/>
                <a:cs typeface="+mn-cs"/>
              </a:rPr>
              <a:t> lub tabletu, naciśnijcie na ikonę wyglądającą jak strzałka/papierowy samolot, aby opublikować komentarz (tego samego symbolu używamy podczas czatowania).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Założenie konta na Facebooku jest czymś, co trzeba wykonać tylko JEDEN raz. W związku z tym postarajcie się postępować krok po kroku zgodnie z instrukcjami, podczas gdy będziemy je omawiać. Nie załamujcie się, jeśli czujecie, że nie zapamiętacie wszystkiego. Jeśli nie będziecie czegoś pewni albo czegoś nie zrozumiecie, zgłoście mi to zaraz, a ja wam pomogę.</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Upewnij się, że wszyscy weszli na właściwą stronę lub pobrali aplikację.</a:t>
            </a:r>
            <a:endParaRPr lang="nb-NO" b="1"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Możecie także udostępnić zdjęcie lub treść, którą zamieścili inni, na swojej osi czasu. Aby to zrobić, naciśnijcie przycisk „Udostępnij”.</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Pojawią się wtedy trzy opcje, które teraz omówimy.</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wybierzecie opcję „Opublikuj (znajomi)”, dana treść/zdjęcie pojawi się na waszej osi czasu, gdzie wasi znajomi będą mogli ją zobaczyć.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wybierzecie opcję „Udostępnij…”, otworzy się nowe okno.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Tu możecie wpisać coś w polu „Napisz coś o tym…”.</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naciśniecie potem na przycisk „Opublikuj”, treść wraz z waszym komentarzem zostanie zamieszczona na waszej osi czasu.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chcecie zamieścić zdjęcie/treść na innej stronie niż wasza oś czasu, możecie to zrobić, klikając na rozwijane menu na górze okna, tam, gdzie teraz jest napisane „Udostępnij na osi czasu”. Pojawią się różne opcje udostępniania do wyboru.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Możecie wybrać udostępnienie danej treści na osi czasu (ścianie) znajomego, w grupie lub w wydarzeniu. Kliknijcie na opcję, którą chcecie wybrać. W tym przykładzie chcemy udostępnić daną treść na osi czasu znajomego.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Bez względu na to, którą opcję wybierzecie, okno, które się pojawi, będzie wyglądać niemal tak samo.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Najpierw zostaniecie poproszeni o podanie imienia i nazwiska znajomego lub nazwy grupy/wydarzenia. Wpiszcie je w polu „Znajomy”. Jeśli chcecie, możecie wpisać więcej znajomych.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Możecie też wpisać tu krótką wiadomość lub komentarz, zanim udostępnicie daną treść.</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Osoby korzystające z przeglądarki muszą wpisać informacje, o które zostaną poproszone w polu „Zarejestruj się”.</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Osoby korzystające z aplikacji muszą nacisnąć na „Załóż nowe konto Facebook” i postępować zgodnie z pojawiającymi się instrukcjami. </a:t>
            </a:r>
          </a:p>
          <a:p>
            <a:r>
              <a:rPr lang="pl-PL" sz="1200" b="1" kern="1200" dirty="0" smtClean="0">
                <a:solidFill>
                  <a:schemeClr val="tx1"/>
                </a:solidFill>
                <a:effectLst/>
                <a:latin typeface="+mn-lt"/>
                <a:ea typeface="+mn-ea"/>
                <a:cs typeface="+mn-cs"/>
              </a:rPr>
              <a:t/>
            </a:r>
            <a:br>
              <a:rPr lang="pl-PL" sz="1200" b="1" kern="1200" dirty="0" smtClean="0">
                <a:solidFill>
                  <a:schemeClr val="tx1"/>
                </a:solidFill>
                <a:effectLst/>
                <a:latin typeface="+mn-lt"/>
                <a:ea typeface="+mn-ea"/>
                <a:cs typeface="+mn-cs"/>
              </a:rPr>
            </a:br>
            <a:r>
              <a:rPr lang="pl-PL" sz="1200" b="1" kern="1200" dirty="0" smtClean="0">
                <a:solidFill>
                  <a:schemeClr val="tx1"/>
                </a:solidFill>
                <a:effectLst/>
                <a:latin typeface="+mn-lt"/>
                <a:ea typeface="+mn-ea"/>
                <a:cs typeface="+mn-cs"/>
              </a:rPr>
              <a:t>Poczekaj z przejściem do dalszych etapów kursu, aż wszyscy wpiszą niezbędne informacje.</a:t>
            </a:r>
            <a:endParaRPr lang="nb-NO" b="1"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 wpisaniu wszystkich odbiorców oraz dodaniu ewentualnego komentarza możecie nacisnąć „Opublikuj”.</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Ostatnią opcją do wyboru jest „Udostępnij w wiadomości prywatnej”.  Po wybraniu tej opcji pojawi się okno wyglądające jak to okno, które pojawia się, gdy chcecie udostępnić coś na osi czasu, w grupie itp. Kiedy naciśniecie „Opublikuj”, wasza wiadomość, treść lub zdjęcie pojawi się w oknie czatu (tak jak w normalnej rozmowie na czacie). Dana treść będzie widoczna jedynie dla tej osoby/osób, którym zdecydowaliście się ją udostępnić. Osoby te mogą przesyłać wam odpowiedzi/reakcje na udostępnioną treść i możecie kontynuować rozmowę jako normalny czat.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Pasek menu Facebooka to pasek znajdujący się na górze ekranu. Jeśli korzystacie z Facebooka na komputerze, pasek menu jest niebieski, lecz może wyglądać inaczej, jeśli korzystacie z aplikacji Facebook na tablecie lub smartfonie.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Może się zdarzyć, że menu będzie podzielone: niektóre funkcje będą na górze ekranu, a inne na dole. Większość funkcji, w tym te najważniejsze, są dostępne niezależnie od tego, czy korzystacie z przeglądarki czy aplikacji, choć podczas korzystania z aplikacji dostępnych jest nieco mniej opcji do wyboru.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Pole wyszukiwania już poznaliśmy: to za jego pomocą można odszukać znajomych, grupy, wydarzenia itp.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W przypadku użytkowników komputerów po prawej stronie paska menu widoczne są trzy opcje.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Przyjrzymy się im bliżej i sprawdzimy, gdzie się one znajdują w aplikacji.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Pierwsza opcja pokazuje wasze zdjęcie profilowe oraz imię i nazwisko. Jeśli na nią klikniecie, przejdziecie od razu na swoją oś czasu.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Aby odnaleźć tę opcję w aplikacji, naciśnijcie na symbol menu (trzy poziome linie). Pojawi się długa lista, na której widocznych jest wiele z tych opcji, które są cały czas widoczne podczas korzystania z Facebooka za pośrednictwem przeglądarki, a które są schowane, by zrobić więcej miejsca, kiedy korzystacie z aplikacji na smartfonie czy tablecie.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Pojawi się długa lista, na której widocznych jest wiele z tych opcji, które są cały czas widoczne podczas korzystania z Facebooka za pośrednictwem przeglądarki, a które są schowane, by zrobić więcej miejsca, kiedy korzystacie z aplikacji na smartfonie czy tablecie.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 górze paska menu wyświetlane jest wasze zdjęcie profilowe oraz imię i nazwisko. Naciśnijcie na nie, by przejść do swojej osi czasu.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pl-PL" sz="1200" kern="1200" dirty="0" smtClean="0">
                <a:solidFill>
                  <a:schemeClr val="tx1"/>
                </a:solidFill>
                <a:effectLst/>
                <a:latin typeface="+mn-lt"/>
                <a:ea typeface="+mn-ea"/>
                <a:cs typeface="+mn-cs"/>
              </a:rPr>
              <a:t>Kiedy wpiszecie już wszystkie potrzebne informacje, naciśnijcie na przycisk „Zarejestruj się”.</a:t>
            </a:r>
            <a:endParaRPr lang="nb-NO" b="0"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pl-PL" sz="1200" kern="1200" dirty="0" smtClean="0">
                <a:solidFill>
                  <a:schemeClr val="tx1"/>
                </a:solidFill>
                <a:effectLst/>
                <a:latin typeface="+mn-lt"/>
                <a:ea typeface="+mn-ea"/>
                <a:cs typeface="+mn-cs"/>
              </a:rPr>
              <a:t>Z powrotem do przeglądarki.</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Jeśli naciśniecie na "Stronę główną”, przejdziecie do przeglądu zamieszczanych postów. To ta sama strona, która pojawia się, gdy wchodzicie na Facebooka; strona ta ciągle się zmienia, by pokazać wam, co udostępniają, komentują, publikują itp. wasi znajomi, stowarzyszenia i organizacje. </a:t>
            </a:r>
          </a:p>
          <a:p>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W aplikacji funkcja ta pokazana jest za pomocą ikony. To obrazek z małym ekranem. Jeśli na niego naciśniecie, przejdziecie do przeglądu zamieszczanych postów.</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Funkcja „Szukaj znajomych” jest dostępna wyłącznie w przeglądarce. Jeśli na nią naciśniecie, otworzy się lista użytkowników, których według Facebooka możecie znać. Jeśli chcecie, możecie dodać osoby z tej listy do swoich znajomych na Facebooku. Korzystanie z tej funkcji nie jest konieczne; równie dobrze do odszukania znajomych można użyć pola wyszukiwania, a następnie dodać ich do listy swoich znajomych. Funkcji „Szukaj znajomych” nie ma w aplikacji Facebook - musicie ich wyszukiwać manualnie.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Teraz przyjrzymy się kolejnym trzem opcjom dostępnym w menu: „Zaproszenia do grona znajomych”, „Wiadomości” i „Powiadomienia”.</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Te funkcje są oznakowane jedynie za pomocą ikon. Jeśli używacie przeglądarki, ikony te znajdują się obok siebie na pasku menu i są koloru ciemnoniebieskiego. W aplikacji ikony te wyglądają tak samo, jednak ich położenie (na górze lub na dole ekranu) zależy od tego, czy korzystacie z tabletu, czy też ze </a:t>
            </a:r>
            <a:r>
              <a:rPr lang="pl-PL" sz="1200" kern="1200" dirty="0" err="1" smtClean="0">
                <a:solidFill>
                  <a:schemeClr val="tx1"/>
                </a:solidFill>
                <a:effectLst/>
                <a:latin typeface="+mn-lt"/>
                <a:ea typeface="+mn-ea"/>
                <a:cs typeface="+mn-cs"/>
              </a:rPr>
              <a:t>smartfona</a:t>
            </a:r>
            <a:r>
              <a:rPr lang="pl-PL"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pl-PL"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Unikatową cechą tych ikon jest to, że pojawia się koło nich mały czerwony czworokąt z liczbą w środku za każdym razem, kiedy w danej kategorii wydarzy się coś nowego – często towarzyszy temu także sygnał dźwiękowy, taki jak wtedy, kiedy otrzymujecie SMS na telefon.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Pierwsza kategoria, której się przyjrzymy, nazywa się „Zaproszenia do grona znajomych”. Kiedy ktoś wyśle wam zaproszenie do grona znajomych lub gdy osoba, której wysłaliście takie zaproszenie, przyjmie je, przy tej ikonie pojawi się liczba w czerwonym czworokącie.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Kiedy ktoś wyśle wam zaproszenie do grona znajomych lub gdy osoba, której wysłaliście takie zaproszenie, przyjmie je, przy tej ikonie pojawi się liczba w czerwonym czworokącie. Jeśli klikniecie na ikonę, pojawi się lista, na której widać, co się wydarzyło; za jej pomocą możecie zaakceptować lub odrzucić zaproszenie do grona znajomych.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Następna kategoria to „Wiadomości”.</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Tu też pojawia się czerwony czworokąt z liczbą w środku, jeśli od ostatniego razu zdarzyło się coś nowego.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Jeśli klikniecie na ikonę, otworzy się lista rozmów, jakie odbyliście; najnowsze rozmowy pojawią się na górze listy. Kliknijcie na którąś z rozmów na liście, by ją kontynuować; otworzy się ona wówczas w oknie czatu.</a:t>
            </a:r>
            <a:endParaRPr lang="nb-NO" baseline="0" dirty="0" smtClean="0"/>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200" kern="1200" dirty="0" smtClean="0">
                <a:solidFill>
                  <a:schemeClr val="tx1"/>
                </a:solidFill>
                <a:effectLst/>
                <a:latin typeface="+mn-lt"/>
                <a:ea typeface="+mn-ea"/>
                <a:cs typeface="+mn-cs"/>
              </a:rPr>
              <a:t>Ostatnią ikoną są „Powiadomienia”, informujące o innych wydarzeniach na Facebooku, które was dotyczą. Może to być np. zaproszenie do wzięcia udziału w jakimś wydarzeniu lub dołączenia do grupy, powiadomienie, że ktoś dodał wpis, skomentował lub zalajkował jakąś treść na waszej osi czasu, wiadomość, że ktoś z waszych znajomych ma urodziny, a także wiele innych rzeczy.</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smtClean="0"/>
              <a:t>KLIKK FOR Å REDIGERE TITTELSTIL</a:t>
            </a:r>
            <a:endParaRPr lang="nb-NO"/>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smtClean="0"/>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smtClean="0"/>
              <a:t>Del</a:t>
            </a:r>
            <a:endParaRPr lang="nb-NO"/>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smtClean="0"/>
              <a:t>Tema</a:t>
            </a:r>
            <a:endParaRPr lang="nb-NO"/>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14.02.2019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a:t>
            </a:r>
            <a:r>
              <a:rPr lang="nb-NO" dirty="0" smtClean="0"/>
              <a:t>- </a:t>
            </a:r>
            <a:r>
              <a:rPr lang="nb-NO" sz="2700" dirty="0" smtClean="0"/>
              <a:t>opprett </a:t>
            </a:r>
            <a:r>
              <a:rPr lang="nb-NO" sz="2700" dirty="0"/>
              <a:t>en profil og bli kjent med tjenesten</a:t>
            </a:r>
          </a:p>
        </p:txBody>
      </p:sp>
      <p:sp>
        <p:nvSpPr>
          <p:cNvPr id="7" name="Undertittel 6"/>
          <p:cNvSpPr>
            <a:spLocks noGrp="1"/>
          </p:cNvSpPr>
          <p:nvPr>
            <p:ph type="subTitle" idx="1"/>
          </p:nvPr>
        </p:nvSpPr>
        <p:spPr>
          <a:xfrm>
            <a:off x="828637" y="3414527"/>
            <a:ext cx="9839363" cy="2948174"/>
          </a:xfrm>
        </p:spPr>
        <p:txBody>
          <a:bodyPr numCol="2">
            <a:noAutofit/>
          </a:bodyPr>
          <a:lstStyle/>
          <a:p>
            <a:pPr marL="0" indent="0">
              <a:buNone/>
            </a:pPr>
            <a:r>
              <a:rPr lang="nb-NO" b="1" dirty="0">
                <a:solidFill>
                  <a:schemeClr val="tx1"/>
                </a:solidFill>
              </a:rPr>
              <a:t>Læringsmål</a:t>
            </a:r>
            <a:r>
              <a:rPr lang="nb-NO" b="1" dirty="0" smtClean="0">
                <a:solidFill>
                  <a:schemeClr val="tx1"/>
                </a:solidFill>
              </a:rPr>
              <a:t>:</a:t>
            </a:r>
            <a:endParaRPr lang="nb-NO" b="1" dirty="0">
              <a:solidFill>
                <a:schemeClr val="tx1"/>
              </a:solidFill>
            </a:endParaRPr>
          </a:p>
          <a:p>
            <a:pPr>
              <a:buFontTx/>
              <a:buChar char="-"/>
            </a:pPr>
            <a:r>
              <a:rPr lang="nb-NO" dirty="0"/>
              <a:t>Å kunne logge på og av </a:t>
            </a:r>
            <a:r>
              <a:rPr lang="nb-NO" dirty="0" err="1"/>
              <a:t>Facebook</a:t>
            </a:r>
            <a:endParaRPr lang="nb-NO" dirty="0"/>
          </a:p>
          <a:p>
            <a:pPr>
              <a:buFontTx/>
              <a:buChar char="-"/>
            </a:pPr>
            <a:r>
              <a:rPr lang="nb-NO" dirty="0"/>
              <a:t>Å kjenne til personvern og sikkerhetsinnstillinger og hvordan </a:t>
            </a:r>
            <a:r>
              <a:rPr lang="nb-NO" dirty="0" smtClean="0"/>
              <a:t/>
            </a:r>
            <a:br>
              <a:rPr lang="nb-NO" dirty="0" smtClean="0"/>
            </a:br>
            <a:r>
              <a:rPr lang="nb-NO" dirty="0" smtClean="0"/>
              <a:t>man </a:t>
            </a:r>
            <a:r>
              <a:rPr lang="nb-NO" dirty="0"/>
              <a:t>forandrer disse</a:t>
            </a:r>
          </a:p>
          <a:p>
            <a:pPr>
              <a:buFontTx/>
              <a:buChar char="-"/>
            </a:pPr>
            <a:r>
              <a:rPr lang="nb-NO" dirty="0"/>
              <a:t>Å vite hva en tidslinje er</a:t>
            </a:r>
          </a:p>
          <a:p>
            <a:pPr>
              <a:buFontTx/>
              <a:buChar char="-"/>
            </a:pPr>
            <a:r>
              <a:rPr lang="nb-NO" dirty="0"/>
              <a:t>Å kjenne til funksjonene og ikonene </a:t>
            </a:r>
            <a:r>
              <a:rPr lang="nb-NO" dirty="0" smtClean="0"/>
              <a:t/>
            </a:r>
            <a:br>
              <a:rPr lang="nb-NO" dirty="0" smtClean="0"/>
            </a:br>
            <a:r>
              <a:rPr lang="nb-NO" dirty="0" smtClean="0"/>
              <a:t>på </a:t>
            </a:r>
            <a:r>
              <a:rPr lang="nb-NO" dirty="0"/>
              <a:t>menylinjen</a:t>
            </a:r>
          </a:p>
          <a:p>
            <a:pPr>
              <a:buFontTx/>
              <a:buChar char="-"/>
            </a:pPr>
            <a:endParaRPr lang="nb-NO" dirty="0" smtClean="0"/>
          </a:p>
          <a:p>
            <a:pPr>
              <a:buFontTx/>
              <a:buChar char="-"/>
            </a:pPr>
            <a:r>
              <a:rPr lang="nb-NO" dirty="0" smtClean="0"/>
              <a:t>Å </a:t>
            </a:r>
            <a:r>
              <a:rPr lang="nb-NO" dirty="0"/>
              <a:t>kunne søke etter </a:t>
            </a:r>
            <a:r>
              <a:rPr lang="nb-NO" dirty="0" smtClean="0"/>
              <a:t>venner, </a:t>
            </a:r>
            <a:r>
              <a:rPr lang="nb-NO" dirty="0"/>
              <a:t>grupper </a:t>
            </a:r>
            <a:r>
              <a:rPr lang="nb-NO" dirty="0" smtClean="0"/>
              <a:t/>
            </a:r>
            <a:br>
              <a:rPr lang="nb-NO" dirty="0" smtClean="0"/>
            </a:br>
            <a:r>
              <a:rPr lang="nb-NO" dirty="0" smtClean="0"/>
              <a:t>og </a:t>
            </a:r>
            <a:r>
              <a:rPr lang="nb-NO" dirty="0"/>
              <a:t>lignende</a:t>
            </a:r>
          </a:p>
          <a:p>
            <a:pPr>
              <a:buFontTx/>
              <a:buChar char="-"/>
            </a:pPr>
            <a:r>
              <a:rPr lang="nb-NO" dirty="0"/>
              <a:t>Å kunne legge til venner i </a:t>
            </a:r>
            <a:r>
              <a:rPr lang="nb-NO" dirty="0" err="1"/>
              <a:t>vennelisten</a:t>
            </a:r>
            <a:endParaRPr lang="nb-NO" dirty="0"/>
          </a:p>
          <a:p>
            <a:pPr>
              <a:buFontTx/>
              <a:buChar char="-"/>
            </a:pPr>
            <a:r>
              <a:rPr lang="nb-NO" dirty="0"/>
              <a:t>Å kunne følge grupper, bedrifter o.l.</a:t>
            </a:r>
          </a:p>
          <a:p>
            <a:pPr>
              <a:buFontTx/>
              <a:buChar char="-"/>
            </a:pPr>
            <a:r>
              <a:rPr lang="nb-NO" dirty="0"/>
              <a:t>Å like, kommentere og dele artikler </a:t>
            </a:r>
            <a:r>
              <a:rPr lang="nb-NO" dirty="0" smtClean="0"/>
              <a:t/>
            </a:r>
            <a:br>
              <a:rPr lang="nb-NO" dirty="0" smtClean="0"/>
            </a:br>
            <a:r>
              <a:rPr lang="nb-NO" dirty="0" smtClean="0"/>
              <a:t>og </a:t>
            </a:r>
            <a:r>
              <a:rPr lang="nb-NO" dirty="0"/>
              <a:t>bilder</a:t>
            </a:r>
          </a:p>
          <a:p>
            <a:pPr>
              <a:buFontTx/>
              <a:buChar char="-"/>
            </a:pPr>
            <a:r>
              <a:rPr lang="nb-NO" dirty="0"/>
              <a:t>Chatte med andre brukere</a:t>
            </a:r>
          </a:p>
        </p:txBody>
      </p:sp>
    </p:spTree>
    <p:extLst>
      <p:ext uri="{BB962C8B-B14F-4D97-AF65-F5344CB8AC3E}">
        <p14:creationId xmlns:p14="http://schemas.microsoft.com/office/powerpoint/2010/main" val="16446831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spTree>
    <p:extLst>
      <p:ext uri="{BB962C8B-B14F-4D97-AF65-F5344CB8AC3E}">
        <p14:creationId xmlns:p14="http://schemas.microsoft.com/office/powerpoint/2010/main" val="15474459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2150" y="2468007"/>
            <a:ext cx="1712675" cy="349597"/>
          </a:xfrm>
        </p:spPr>
        <p:txBody>
          <a:bodyPr/>
          <a:lstStyle/>
          <a:p>
            <a:r>
              <a:rPr lang="pl-PL" dirty="0" smtClean="0"/>
              <a:t>Część</a:t>
            </a:r>
            <a:r>
              <a:rPr lang="nb-NO" dirty="0" smtClean="0"/>
              <a:t> 9</a:t>
            </a:r>
            <a:endParaRPr lang="nb-NO" dirty="0"/>
          </a:p>
        </p:txBody>
      </p:sp>
      <p:sp>
        <p:nvSpPr>
          <p:cNvPr id="3" name="Plassholder for tekst 2"/>
          <p:cNvSpPr>
            <a:spLocks noGrp="1"/>
          </p:cNvSpPr>
          <p:nvPr>
            <p:ph type="body" idx="1"/>
          </p:nvPr>
        </p:nvSpPr>
        <p:spPr/>
        <p:txBody>
          <a:bodyPr/>
          <a:lstStyle/>
          <a:p>
            <a:r>
              <a:rPr lang="pl-PL" dirty="0"/>
              <a:t>Logowanie i </a:t>
            </a:r>
            <a:r>
              <a:rPr lang="pl-PL" dirty="0" err="1"/>
              <a:t>wylogowywanie</a:t>
            </a:r>
            <a:endParaRPr lang="nb-NO" dirty="0"/>
          </a:p>
        </p:txBody>
      </p:sp>
    </p:spTree>
    <p:extLst>
      <p:ext uri="{BB962C8B-B14F-4D97-AF65-F5344CB8AC3E}">
        <p14:creationId xmlns:p14="http://schemas.microsoft.com/office/powerpoint/2010/main" val="7503969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Logowanie i </a:t>
            </a:r>
            <a:r>
              <a:rPr lang="pl-PL" dirty="0" err="1"/>
              <a:t>wylogowywanie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Logowanie i </a:t>
            </a:r>
            <a:r>
              <a:rPr lang="pl-PL" dirty="0" err="1"/>
              <a:t>wylogowywanie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Logowanie i </a:t>
            </a:r>
            <a:r>
              <a:rPr lang="pl-PL" dirty="0" err="1"/>
              <a:t>wylogowywanie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Logowanie i </a:t>
            </a:r>
            <a:r>
              <a:rPr lang="pl-PL" dirty="0" err="1"/>
              <a:t>wylogowywanie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9</a:t>
            </a:r>
            <a:endParaRPr lang="nb-NO" sz="3200" b="1" dirty="0">
              <a:solidFill>
                <a:schemeClr val="bg1"/>
              </a:solidFill>
            </a:endParaRP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43100" y="2468007"/>
            <a:ext cx="1731725" cy="349597"/>
          </a:xfrm>
        </p:spPr>
        <p:txBody>
          <a:bodyPr/>
          <a:lstStyle/>
          <a:p>
            <a:r>
              <a:rPr lang="pl-PL" dirty="0" smtClean="0"/>
              <a:t>Część</a:t>
            </a:r>
            <a:r>
              <a:rPr lang="nb-NO" dirty="0" smtClean="0"/>
              <a:t> </a:t>
            </a:r>
            <a:r>
              <a:rPr lang="nb-NO" dirty="0"/>
              <a:t>1</a:t>
            </a:r>
          </a:p>
        </p:txBody>
      </p:sp>
      <p:sp>
        <p:nvSpPr>
          <p:cNvPr id="3" name="Plassholder for tekst 2"/>
          <p:cNvSpPr>
            <a:spLocks noGrp="1"/>
          </p:cNvSpPr>
          <p:nvPr>
            <p:ph type="body" idx="1"/>
          </p:nvPr>
        </p:nvSpPr>
        <p:spPr/>
        <p:txBody>
          <a:bodyPr/>
          <a:lstStyle/>
          <a:p>
            <a:r>
              <a:rPr lang="pl-PL" dirty="0" smtClean="0">
                <a:solidFill>
                  <a:srgbClr val="000000"/>
                </a:solidFill>
                <a:latin typeface="+mj-lt"/>
                <a:cs typeface="Calibri"/>
              </a:rPr>
              <a:t>Co to jest </a:t>
            </a:r>
            <a:r>
              <a:rPr lang="nb-NO" dirty="0" err="1" smtClean="0">
                <a:solidFill>
                  <a:srgbClr val="000000"/>
                </a:solidFill>
                <a:latin typeface="+mj-lt"/>
                <a:cs typeface="Calibri"/>
              </a:rPr>
              <a:t>Facebook</a:t>
            </a:r>
            <a:r>
              <a:rPr lang="nb-NO" dirty="0" smtClean="0">
                <a:solidFill>
                  <a:srgbClr val="000000"/>
                </a:solidFill>
                <a:latin typeface="+mj-lt"/>
                <a:cs typeface="Calibri"/>
              </a:rPr>
              <a:t>?</a:t>
            </a:r>
            <a:endParaRPr lang="nb-NO" dirty="0">
              <a:solidFill>
                <a:srgbClr val="000000"/>
              </a:solidFill>
              <a:latin typeface="+mj-lt"/>
              <a:cs typeface="Calibri"/>
            </a:endParaRPr>
          </a:p>
        </p:txBody>
      </p:sp>
    </p:spTree>
    <p:extLst>
      <p:ext uri="{BB962C8B-B14F-4D97-AF65-F5344CB8AC3E}">
        <p14:creationId xmlns:p14="http://schemas.microsoft.com/office/powerpoint/2010/main" val="3396825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468008"/>
            <a:ext cx="1693625" cy="365422"/>
          </a:xfrm>
        </p:spPr>
        <p:txBody>
          <a:bodyPr/>
          <a:lstStyle/>
          <a:p>
            <a:r>
              <a:rPr lang="pl-PL" dirty="0" smtClean="0"/>
              <a:t>Część</a:t>
            </a:r>
            <a:r>
              <a:rPr lang="nb-NO" dirty="0" smtClean="0"/>
              <a:t> </a:t>
            </a:r>
            <a:r>
              <a:rPr lang="nb-NO" dirty="0"/>
              <a:t>3</a:t>
            </a:r>
          </a:p>
        </p:txBody>
      </p:sp>
      <p:sp>
        <p:nvSpPr>
          <p:cNvPr id="3" name="Plassholder for tekst 2"/>
          <p:cNvSpPr>
            <a:spLocks noGrp="1"/>
          </p:cNvSpPr>
          <p:nvPr>
            <p:ph type="body" idx="1"/>
          </p:nvPr>
        </p:nvSpPr>
        <p:spPr>
          <a:xfrm>
            <a:off x="4071131" y="2351735"/>
            <a:ext cx="7736949" cy="481694"/>
          </a:xfrm>
        </p:spPr>
        <p:txBody>
          <a:bodyPr/>
          <a:lstStyle/>
          <a:p>
            <a:r>
              <a:rPr lang="pl-PL" dirty="0"/>
              <a:t>Prywatność i bezpieczeństwo</a:t>
            </a:r>
            <a:endParaRPr lang="nb-NO" dirty="0"/>
          </a:p>
        </p:txBody>
      </p:sp>
    </p:spTree>
    <p:extLst>
      <p:ext uri="{BB962C8B-B14F-4D97-AF65-F5344CB8AC3E}">
        <p14:creationId xmlns:p14="http://schemas.microsoft.com/office/powerpoint/2010/main" val="25792466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cs typeface="Calibri"/>
              </a:rPr>
              <a:t>Co to jest </a:t>
            </a:r>
            <a:r>
              <a:rPr lang="nb-NO" sz="2400" dirty="0" err="1">
                <a:cs typeface="Calibri"/>
              </a:rPr>
              <a:t>Facebook</a:t>
            </a:r>
            <a:r>
              <a:rPr lang="nb-NO" sz="2400" dirty="0" smtClean="0">
                <a:solidFill>
                  <a:srgbClr val="000000"/>
                </a:solidFill>
              </a:rPr>
              <a:t>?</a:t>
            </a:r>
            <a:endParaRPr lang="nb-NO" sz="2400" dirty="0">
              <a:solidFill>
                <a:srgbClr val="000000"/>
              </a:solidFill>
            </a:endParaRP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1</a:t>
            </a:r>
            <a:endParaRPr lang="nb-NO" sz="3200" b="1">
              <a:solidFill>
                <a:schemeClr val="bg1"/>
              </a:solidFill>
            </a:endParaRP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Prywatność i bezpieczeństwo</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3</a:t>
            </a:r>
            <a:endParaRPr lang="nb-NO" sz="3200" b="1">
              <a:solidFill>
                <a:schemeClr val="bg1"/>
              </a:solidFill>
            </a:endParaRP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468007"/>
            <a:ext cx="1693625" cy="349597"/>
          </a:xfrm>
        </p:spPr>
        <p:txBody>
          <a:bodyPr/>
          <a:lstStyle/>
          <a:p>
            <a:r>
              <a:rPr lang="pl-PL" dirty="0" smtClean="0"/>
              <a:t>Część</a:t>
            </a:r>
            <a:r>
              <a:rPr lang="nb-NO" dirty="0" smtClean="0"/>
              <a:t> </a:t>
            </a:r>
            <a:r>
              <a:rPr lang="nb-NO" dirty="0"/>
              <a:t>4</a:t>
            </a:r>
          </a:p>
        </p:txBody>
      </p:sp>
      <p:sp>
        <p:nvSpPr>
          <p:cNvPr id="3" name="Plassholder for tekst 2"/>
          <p:cNvSpPr>
            <a:spLocks noGrp="1"/>
          </p:cNvSpPr>
          <p:nvPr>
            <p:ph type="body" idx="1"/>
          </p:nvPr>
        </p:nvSpPr>
        <p:spPr/>
        <p:txBody>
          <a:bodyPr/>
          <a:lstStyle/>
          <a:p>
            <a:r>
              <a:rPr lang="pl-PL" dirty="0"/>
              <a:t>Szukanie i dodawanie znajomych</a:t>
            </a:r>
            <a:endParaRPr lang="nb-NO" dirty="0"/>
          </a:p>
        </p:txBody>
      </p:sp>
    </p:spTree>
    <p:extLst>
      <p:ext uri="{BB962C8B-B14F-4D97-AF65-F5344CB8AC3E}">
        <p14:creationId xmlns:p14="http://schemas.microsoft.com/office/powerpoint/2010/main" val="18849100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05000" y="2468007"/>
            <a:ext cx="1769825" cy="349597"/>
          </a:xfrm>
        </p:spPr>
        <p:txBody>
          <a:bodyPr/>
          <a:lstStyle/>
          <a:p>
            <a:r>
              <a:rPr lang="pl-PL" dirty="0" smtClean="0"/>
              <a:t>Część</a:t>
            </a:r>
            <a:r>
              <a:rPr lang="nb-NO" dirty="0" smtClean="0"/>
              <a:t> </a:t>
            </a:r>
            <a:r>
              <a:rPr lang="nb-NO" dirty="0"/>
              <a:t>2</a:t>
            </a:r>
          </a:p>
        </p:txBody>
      </p:sp>
      <p:sp>
        <p:nvSpPr>
          <p:cNvPr id="3" name="Plassholder for tekst 2"/>
          <p:cNvSpPr>
            <a:spLocks noGrp="1"/>
          </p:cNvSpPr>
          <p:nvPr>
            <p:ph type="body" idx="1"/>
          </p:nvPr>
        </p:nvSpPr>
        <p:spPr/>
        <p:txBody>
          <a:bodyPr/>
          <a:lstStyle/>
          <a:p>
            <a:r>
              <a:rPr lang="pl-PL" dirty="0" smtClean="0">
                <a:solidFill>
                  <a:srgbClr val="000000"/>
                </a:solidFill>
              </a:rPr>
              <a:t>Załóż </a:t>
            </a:r>
            <a:r>
              <a:rPr lang="nb-NO" dirty="0" smtClean="0">
                <a:solidFill>
                  <a:srgbClr val="000000"/>
                </a:solidFill>
              </a:rPr>
              <a:t>profil</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Szukanie i dodawanie znajomych</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4</a:t>
            </a:r>
            <a:endParaRPr lang="nb-NO" sz="3200" b="1">
              <a:solidFill>
                <a:schemeClr val="bg1"/>
              </a:solidFill>
            </a:endParaRP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468007"/>
            <a:ext cx="1693625" cy="349597"/>
          </a:xfrm>
        </p:spPr>
        <p:txBody>
          <a:bodyPr/>
          <a:lstStyle/>
          <a:p>
            <a:r>
              <a:rPr lang="pl-PL" dirty="0" smtClean="0"/>
              <a:t>Część</a:t>
            </a:r>
            <a:r>
              <a:rPr lang="nb-NO" dirty="0" smtClean="0"/>
              <a:t> 5</a:t>
            </a:r>
            <a:endParaRPr lang="nb-NO" dirty="0"/>
          </a:p>
        </p:txBody>
      </p:sp>
      <p:sp>
        <p:nvSpPr>
          <p:cNvPr id="3" name="Plassholder for tekst 2"/>
          <p:cNvSpPr>
            <a:spLocks noGrp="1"/>
          </p:cNvSpPr>
          <p:nvPr>
            <p:ph type="body" idx="1"/>
          </p:nvPr>
        </p:nvSpPr>
        <p:spPr/>
        <p:txBody>
          <a:bodyPr/>
          <a:lstStyle/>
          <a:p>
            <a:r>
              <a:rPr lang="pl-PL" dirty="0"/>
              <a:t>Co to jest oś czasu</a:t>
            </a:r>
            <a:r>
              <a:rPr lang="nb-NO" dirty="0" smtClean="0"/>
              <a:t>?</a:t>
            </a:r>
            <a:endParaRPr lang="nb-NO" dirty="0"/>
          </a:p>
        </p:txBody>
      </p:sp>
    </p:spTree>
    <p:extLst>
      <p:ext uri="{BB962C8B-B14F-4D97-AF65-F5344CB8AC3E}">
        <p14:creationId xmlns:p14="http://schemas.microsoft.com/office/powerpoint/2010/main" val="988184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Co to jest oś czasu</a:t>
            </a:r>
            <a:r>
              <a:rPr lang="nb-NO" dirty="0" smtClean="0"/>
              <a: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Co to jest oś czasu</a:t>
            </a:r>
            <a:r>
              <a:rPr lang="nb-NO" dirty="0" smtClean="0"/>
              <a: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smtClean="0"/>
          </a:p>
          <a:p>
            <a:pPr marL="0" indent="0">
              <a:buFont typeface="Wingdings" charset="2"/>
              <a:buNone/>
            </a:pPr>
            <a:endParaRPr lang="nb-NO" dirty="0" smtClean="0"/>
          </a:p>
          <a:p>
            <a:pPr marL="0" indent="0" algn="ctr">
              <a:buFont typeface="Wingdings" charset="2"/>
              <a:buNone/>
            </a:pPr>
            <a:r>
              <a:rPr lang="nb-NO" sz="5400" dirty="0" err="1" smtClean="0"/>
              <a:t>www.facebook.no</a:t>
            </a:r>
            <a:endParaRPr lang="nb-NO" sz="5400" dirty="0"/>
          </a:p>
        </p:txBody>
      </p:sp>
    </p:spTree>
    <p:extLst>
      <p:ext uri="{BB962C8B-B14F-4D97-AF65-F5344CB8AC3E}">
        <p14:creationId xmlns:p14="http://schemas.microsoft.com/office/powerpoint/2010/main" val="10108192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Co to jest oś czasu</a:t>
            </a:r>
            <a:r>
              <a:rPr lang="nb-NO" dirty="0" smtClean="0"/>
              <a: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pl-PL" dirty="0"/>
              <a:t>Co to jest oś czasu</a:t>
            </a:r>
            <a:r>
              <a:rPr lang="nb-NO" dirty="0" smtClean="0"/>
              <a: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b-NO" sz="3200" b="1" dirty="0">
              <a:solidFill>
                <a:schemeClr val="bg1"/>
              </a:solidFill>
            </a:endParaRP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2150" y="2468007"/>
            <a:ext cx="1712675" cy="349597"/>
          </a:xfrm>
        </p:spPr>
        <p:txBody>
          <a:bodyPr/>
          <a:lstStyle/>
          <a:p>
            <a:r>
              <a:rPr lang="pl-PL" dirty="0" smtClean="0"/>
              <a:t>Część</a:t>
            </a:r>
            <a:r>
              <a:rPr lang="nb-NO" dirty="0" smtClean="0"/>
              <a:t> 6</a:t>
            </a:r>
            <a:endParaRPr lang="nb-NO" dirty="0"/>
          </a:p>
        </p:txBody>
      </p:sp>
      <p:sp>
        <p:nvSpPr>
          <p:cNvPr id="3" name="Plassholder for tekst 2"/>
          <p:cNvSpPr>
            <a:spLocks noGrp="1"/>
          </p:cNvSpPr>
          <p:nvPr>
            <p:ph type="body" idx="1"/>
          </p:nvPr>
        </p:nvSpPr>
        <p:spPr/>
        <p:txBody>
          <a:bodyPr/>
          <a:lstStyle/>
          <a:p>
            <a:r>
              <a:rPr lang="pl-PL" dirty="0"/>
              <a:t>Czatowanie na Messengerze</a:t>
            </a:r>
            <a:endParaRPr lang="nb-NO" dirty="0"/>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smtClean="0">
                <a:solidFill>
                  <a:srgbClr val="000000"/>
                </a:solidFill>
              </a:rPr>
              <a:t>Enter</a:t>
            </a:r>
            <a:endParaRPr lang="nb-NO" sz="2400" dirty="0">
              <a:solidFill>
                <a:srgbClr val="000000"/>
              </a:solidFill>
            </a:endParaRP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Czatowanie na Messengerze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81200" y="2468007"/>
            <a:ext cx="1693625" cy="362297"/>
          </a:xfrm>
        </p:spPr>
        <p:txBody>
          <a:bodyPr/>
          <a:lstStyle/>
          <a:p>
            <a:r>
              <a:rPr lang="pl-PL" dirty="0" smtClean="0"/>
              <a:t>Część</a:t>
            </a:r>
            <a:r>
              <a:rPr lang="nb-NO" dirty="0" smtClean="0"/>
              <a:t> 7</a:t>
            </a:r>
            <a:endParaRPr lang="nb-NO" dirty="0"/>
          </a:p>
        </p:txBody>
      </p:sp>
      <p:sp>
        <p:nvSpPr>
          <p:cNvPr id="3" name="Plassholder for tekst 2"/>
          <p:cNvSpPr>
            <a:spLocks noGrp="1"/>
          </p:cNvSpPr>
          <p:nvPr>
            <p:ph type="body" idx="1"/>
          </p:nvPr>
        </p:nvSpPr>
        <p:spPr>
          <a:xfrm>
            <a:off x="4071131" y="2348610"/>
            <a:ext cx="7736949" cy="481694"/>
          </a:xfrm>
        </p:spPr>
        <p:txBody>
          <a:bodyPr/>
          <a:lstStyle/>
          <a:p>
            <a:r>
              <a:rPr lang="pl-PL" dirty="0"/>
              <a:t>Lubienie, komentowanie i udostępnianie</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Tree>
    <p:extLst>
      <p:ext uri="{BB962C8B-B14F-4D97-AF65-F5344CB8AC3E}">
        <p14:creationId xmlns:p14="http://schemas.microsoft.com/office/powerpoint/2010/main" val="58965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Tree>
    <p:extLst>
      <p:ext uri="{BB962C8B-B14F-4D97-AF65-F5344CB8AC3E}">
        <p14:creationId xmlns:p14="http://schemas.microsoft.com/office/powerpoint/2010/main" val="9627211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smtClean="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Lubienie, komentowanie i udostępnianie</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2150" y="2468007"/>
            <a:ext cx="1712675" cy="349597"/>
          </a:xfrm>
        </p:spPr>
        <p:txBody>
          <a:bodyPr/>
          <a:lstStyle/>
          <a:p>
            <a:r>
              <a:rPr lang="pl-PL" dirty="0" smtClean="0"/>
              <a:t>Część</a:t>
            </a:r>
            <a:r>
              <a:rPr lang="nb-NO" dirty="0" smtClean="0"/>
              <a:t> 8</a:t>
            </a:r>
            <a:endParaRPr lang="nb-NO" dirty="0"/>
          </a:p>
        </p:txBody>
      </p:sp>
      <p:sp>
        <p:nvSpPr>
          <p:cNvPr id="3" name="Plassholder for tekst 2"/>
          <p:cNvSpPr>
            <a:spLocks noGrp="1"/>
          </p:cNvSpPr>
          <p:nvPr>
            <p:ph type="body" idx="1"/>
          </p:nvPr>
        </p:nvSpPr>
        <p:spPr/>
        <p:txBody>
          <a:bodyPr/>
          <a:lstStyle/>
          <a:p>
            <a:r>
              <a:rPr lang="pl-PL" dirty="0"/>
              <a:t>Poznaj lepiej pasek menu</a:t>
            </a:r>
            <a:endParaRPr lang="nb-NO" dirty="0"/>
          </a:p>
        </p:txBody>
      </p:sp>
    </p:spTree>
    <p:extLst>
      <p:ext uri="{BB962C8B-B14F-4D97-AF65-F5344CB8AC3E}">
        <p14:creationId xmlns:p14="http://schemas.microsoft.com/office/powerpoint/2010/main" val="16364616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pl-PL" sz="2400" dirty="0"/>
              <a:t>Załóż </a:t>
            </a:r>
            <a:r>
              <a:rPr lang="nb-NO" sz="2400" dirty="0"/>
              <a:t>profil</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smtClean="0">
                <a:solidFill>
                  <a:schemeClr val="bg1"/>
                </a:solidFill>
              </a:rPr>
              <a:t>2</a:t>
            </a:r>
            <a:endParaRPr lang="nb-NO" sz="3200" b="1">
              <a:solidFill>
                <a:schemeClr val="bg1"/>
              </a:solidFill>
            </a:endParaRP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a:t>Poznaj lepiej pasek menu</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b-NO" sz="3200" b="1" dirty="0">
              <a:solidFill>
                <a:schemeClr val="bg1"/>
              </a:solidFill>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4338</Words>
  <Application>Microsoft Office PowerPoint</Application>
  <PresentationFormat>Panoramiczny</PresentationFormat>
  <Paragraphs>507</Paragraphs>
  <Slides>111</Slides>
  <Notes>109</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Część 1</vt:lpstr>
      <vt:lpstr>Co to jest Facebook?</vt:lpstr>
      <vt:lpstr>Część 2</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Załóż profil</vt:lpstr>
      <vt:lpstr>Część 3</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Prywatność i bezpieczeństwo</vt:lpstr>
      <vt:lpstr>Część 4</vt:lpstr>
      <vt:lpstr>Szukanie i dodawanie znajomych</vt:lpstr>
      <vt:lpstr>Szukanie i dodawanie znajomych</vt:lpstr>
      <vt:lpstr>Szukanie i dodawanie znajomych</vt:lpstr>
      <vt:lpstr>Szukanie i dodawanie znajomych</vt:lpstr>
      <vt:lpstr>Szukanie i dodawanie znajomych</vt:lpstr>
      <vt:lpstr>Szukanie i dodawanie znajomych</vt:lpstr>
      <vt:lpstr>Szukanie i dodawanie znajomych</vt:lpstr>
      <vt:lpstr>Szukanie i dodawanie znajomych</vt:lpstr>
      <vt:lpstr>Szukanie i dodawanie znajomych</vt:lpstr>
      <vt:lpstr>Część 5</vt:lpstr>
      <vt:lpstr>Co to jest oś czasu?</vt:lpstr>
      <vt:lpstr>Co to jest oś czasu?</vt:lpstr>
      <vt:lpstr>Co to jest oś czasu?</vt:lpstr>
      <vt:lpstr>Co to jest oś czasu?</vt:lpstr>
      <vt:lpstr>Część 6</vt:lpstr>
      <vt:lpstr>Czatowanie na Messengerze</vt:lpstr>
      <vt:lpstr>Czatowanie na Messengerze</vt:lpstr>
      <vt:lpstr>Czatowanie na Messengerze</vt:lpstr>
      <vt:lpstr>Czatowanie na Messengerze</vt:lpstr>
      <vt:lpstr>Czatowanie na Messengerze</vt:lpstr>
      <vt:lpstr>Czatowanie na Messengerze</vt:lpstr>
      <vt:lpstr>Czatowanie na Messengerze</vt:lpstr>
      <vt:lpstr>Czatowanie na Messengerze</vt:lpstr>
      <vt:lpstr>Część 7</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Lubienie, komentowanie i udostępnianie</vt:lpstr>
      <vt:lpstr>Część 8</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Poznaj lepiej pasek menu</vt:lpstr>
      <vt:lpstr>Część 9</vt:lpstr>
      <vt:lpstr>Logowanie i wylogowywanie</vt:lpstr>
      <vt:lpstr>Logowanie i wylogowywanie</vt:lpstr>
      <vt:lpstr>Logowanie i wylogowywanie</vt:lpstr>
      <vt:lpstr>Logowanie i wylogowywanie</vt:lpstr>
      <vt:lpstr>Ferdig – godt jobba alle sammen!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2019-02-14T07:09:23Z</dcterms:modified>
</cp:coreProperties>
</file>