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6" r:id="rId2"/>
    <p:sldId id="306" r:id="rId3"/>
    <p:sldId id="307" r:id="rId4"/>
    <p:sldId id="308" r:id="rId5"/>
    <p:sldId id="309" r:id="rId6"/>
    <p:sldId id="310" r:id="rId7"/>
    <p:sldId id="311" r:id="rId8"/>
    <p:sldId id="312" r:id="rId9"/>
    <p:sldId id="313" r:id="rId10"/>
    <p:sldId id="314" r:id="rId11"/>
    <p:sldId id="315" r:id="rId12"/>
    <p:sldId id="316" r:id="rId13"/>
    <p:sldId id="317" r:id="rId14"/>
    <p:sldId id="305"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157" autoAdjust="0"/>
  </p:normalViewPr>
  <p:slideViewPr>
    <p:cSldViewPr snapToGrid="0">
      <p:cViewPr varScale="1">
        <p:scale>
          <a:sx n="66" d="100"/>
          <a:sy n="66" d="100"/>
        </p:scale>
        <p:origin x="6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15.11.2023</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15.11.2023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b="1" dirty="0"/>
              <a:t>قبل از شروع دوره واقعی، اهداف آموزشی را با شرکت کنندگان دوره مرور کنید. این کار یادگیری و به خاطر سپردن مهم ترین اطلاعات را برای آنها آسان تر می کند.</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baseline="0" dirty="0"/>
              <a:t>برای بازگشت به دسکتاپ تا بتوانید برنامه دیگری را انتخاب کنید، روی دکمه "صفحه اصلی" ضربه بزنید. در برخی از تبلت ها، یک دکمه فیزیکی در جلوی سمت کوتاه تبلت وجود دارد. در تبلت‌ های دیگر، دکمه خانه تصویر کوچکی از یک خانه در پایین صفحه است. این دکمه خانه بستگی به اینکه تبلت را در دست بگیرید حرکت می کند، اما همیشه یکسان به نظر می رسد.</a:t>
            </a:r>
          </a:p>
          <a:p>
            <a:pPr algn="r" rtl="1"/>
            <a:endParaRPr lang="prs-AF" baseline="0" dirty="0"/>
          </a:p>
          <a:p>
            <a:pPr algn="r" rtl="1"/>
            <a:r>
              <a:rPr lang="prs-AF" b="1" baseline="0" dirty="0"/>
              <a:t>از همه بخواهید دکمه خانه را فشار دهند تا به دسکتاپ بازگردند.</a:t>
            </a:r>
            <a:endParaRPr lang="bg-BG" b="1" baseline="0" dirty="0"/>
          </a:p>
          <a:p>
            <a:pPr algn="r" rtl="1"/>
            <a:endParaRPr lang="prs-AF" baseline="0" dirty="0"/>
          </a:p>
          <a:p>
            <a:pPr algn="r" rtl="1"/>
            <a:r>
              <a:rPr lang="prs-AF" baseline="0" dirty="0"/>
              <a:t>مهم نیست چه برنامه ای را باز کرده اید و هر چیزی که صفحه تبلت‌ شما را پر می کند، همیشه می توانید دکمه خانه را فشار دهید تا به تصویری که اکنون می بینید بازگردید. از استفاده آن نترسید!</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665076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nb-NO" b="1" dirty="0"/>
          </a:p>
        </p:txBody>
      </p:sp>
      <p:sp>
        <p:nvSpPr>
          <p:cNvPr id="4" name="Slide Number Placeholder 3"/>
          <p:cNvSpPr>
            <a:spLocks noGrp="1"/>
          </p:cNvSpPr>
          <p:nvPr>
            <p:ph type="sldNum" sz="quarter" idx="5"/>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710656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برای خاموش کردن تبلت، دکمه پاور را فشار دهید و چند ثانیه نگه دارید تا اتفاقی روی صفحه بیفتد.</a:t>
            </a:r>
          </a:p>
          <a:p>
            <a:pPr algn="r" rtl="1"/>
            <a:endParaRPr lang="prs-AF" dirty="0"/>
          </a:p>
          <a:p>
            <a:pPr algn="r" rtl="1"/>
            <a:r>
              <a:rPr lang="prs-AF" b="1" dirty="0"/>
              <a:t>از همه بخواهید دکمه پاور را برای چند ثانیه فشار دهند.</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1256433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برخی از شما اکنون منویی را می بینید که در آن "خاموش کردن" به عنوان یک گزینه ظاهر می شود. روی «خاموش کردن» ضربه بزنید. </a:t>
            </a:r>
            <a:endParaRPr lang="bg-BG" dirty="0"/>
          </a:p>
          <a:p>
            <a:pPr algn="r" rtl="1"/>
            <a:r>
              <a:rPr lang="prs-AF" dirty="0"/>
              <a:t>به دیگران گفته می‌شود که «برای خاموش کردن صفحه را بکشید». آن دکمه را فشار داده و به کنار بکشید.</a:t>
            </a:r>
            <a:endParaRPr lang="bg-BG" dirty="0"/>
          </a:p>
          <a:p>
            <a:pPr algn="r" rtl="1"/>
            <a:endParaRPr lang="prs-AF" dirty="0"/>
          </a:p>
          <a:p>
            <a:pPr algn="r" rtl="1"/>
            <a:r>
              <a:rPr lang="prs-AF" dirty="0"/>
              <a:t>تبلت اکنون خاموش خواهد شد.</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629755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b="1" dirty="0"/>
              <a:t>پایان</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376375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2999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برای استفاده از تبلت ابتدا باید آن را روشن کنید. دکمه پاور را می توان در لبه تبلت پیدا کرد. ممکن است براق باشد، یا می ‌تواند طرحی از دایره ‌ای با خطی روی آن یا کنار آن داشته باشد. ممکن است چندین دکمه در لبه تبلت شما وجود داشته باشد. اگر مطمئن نیستید که کدام یک دکمه پاور است، سعی کنید آن را جستجو کنید. دکمه را برای چند ثانیه فشار دهید تا تبلت روشن شود.</a:t>
            </a:r>
            <a:endParaRPr lang="nb-NO" dirty="0"/>
          </a:p>
          <a:p>
            <a:pPr algn="r" rtl="1"/>
            <a:endParaRPr lang="prs-AF" dirty="0"/>
          </a:p>
          <a:p>
            <a:pPr algn="r" rtl="1"/>
            <a:r>
              <a:rPr lang="prs-AF" b="1" dirty="0"/>
              <a:t>از همه بخواهید تبلت خود را روشن کنند.</a:t>
            </a:r>
            <a:endParaRPr lang="nb-NO" b="1" dirty="0"/>
          </a:p>
          <a:p>
            <a:pPr algn="r"/>
            <a:endParaRPr lang="prs-AF"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232142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اکنون به برخی گفته می شود که پین وارد کنند، در حالی که ممکن است به برخی دیگر گفته شود: "برای باز کردن قفل، انگشت خود را بکشید". این بدان معناست که باید انگشت خود را روی صفحه نگه دارید و آن را به سمت راست بکشید. ممکن است روش های مختلفی برای باز کردن قفل تبلت های مختلف وجود داشته باشد. دستورالعمل های روی صفحه را دنبال کنید.</a:t>
            </a:r>
          </a:p>
          <a:p>
            <a:pPr algn="r" rtl="1"/>
            <a:endParaRPr lang="nb-NO" dirty="0"/>
          </a:p>
          <a:p>
            <a:pPr algn="r" rtl="1"/>
            <a:r>
              <a:rPr lang="prs-AF" b="1" dirty="0"/>
              <a:t>مطمئن شوید که همه توانسته‌ اند تبلت‌ های خود را روشن کنند.</a:t>
            </a:r>
          </a:p>
          <a:p>
            <a:pPr algn="r" rtl="1"/>
            <a:endParaRPr lang="prs-AF" dirty="0"/>
          </a:p>
          <a:p>
            <a:pPr algn="r" rtl="1"/>
            <a:r>
              <a:rPr lang="prs-AF" dirty="0"/>
              <a:t>اگر زمانی که برای مدتی از تبلت خود استفاده نکرده اید، صفحه نمایش سیاه شد (مکث می شود)، دکمه پاور را فشار دهید تا دوباره روشن شود. برخی نیز باید یک پین وارد کنند یا نوک انگشت خود را روی صفحه بکشند تا قفل آن باز شود.</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819080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تصویری که اکنون روی صفحه ظاهر می شود "دسکتاپ" شماست. هر نماد تصویر کوچک یک برنامه یا برنامه است که در رایانه لوحی خود دارید. برای دیدن برنامه های بیشتر، انگشت خود را روی صفحه قرار دهید و انگشت خود را به راست یا چپ بکشید.</a:t>
            </a:r>
            <a:endParaRPr lang="bg-BG" dirty="0"/>
          </a:p>
          <a:p>
            <a:pPr algn="r"/>
            <a:endParaRPr lang="prs-AF" dirty="0"/>
          </a:p>
          <a:p>
            <a:pPr algn="r" rtl="1"/>
            <a:r>
              <a:rPr lang="prs-AF" b="1" dirty="0"/>
              <a:t>همه را به تلاش دعوت کنید.</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402078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800" dirty="0">
                <a:effectLst/>
                <a:ea typeface="Calibri" panose="020F0502020204030204" pitchFamily="34" charset="0"/>
                <a:cs typeface="Arial" panose="020B0604020202020204" pitchFamily="34" charset="0"/>
              </a:rPr>
              <a:t>در </a:t>
            </a:r>
            <a:r>
              <a:rPr lang="ar-SA" sz="1800" dirty="0" err="1">
                <a:effectLst/>
                <a:ea typeface="Calibri" panose="020F0502020204030204" pitchFamily="34" charset="0"/>
                <a:cs typeface="Arial" panose="020B0604020202020204" pitchFamily="34" charset="0"/>
              </a:rPr>
              <a:t>بالای</a:t>
            </a:r>
            <a:r>
              <a:rPr lang="ar-SA" sz="1800" dirty="0">
                <a:effectLst/>
                <a:ea typeface="Calibri" panose="020F0502020204030204" pitchFamily="34" charset="0"/>
                <a:cs typeface="Arial" panose="020B0604020202020204" pitchFamily="34" charset="0"/>
              </a:rPr>
              <a:t> صفحه یک نوار </a:t>
            </a:r>
            <a:r>
              <a:rPr lang="ar-SA" sz="1800" dirty="0" err="1">
                <a:effectLst/>
                <a:ea typeface="Calibri" panose="020F0502020204030204" pitchFamily="34" charset="0"/>
                <a:cs typeface="Arial" panose="020B0604020202020204" pitchFamily="34" charset="0"/>
              </a:rPr>
              <a:t>باریک</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با</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چند</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علامت</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کوچک</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روی</a:t>
            </a:r>
            <a:r>
              <a:rPr lang="ar-SA" sz="1800" dirty="0">
                <a:effectLst/>
                <a:ea typeface="Calibri" panose="020F0502020204030204" pitchFamily="34" charset="0"/>
                <a:cs typeface="Arial" panose="020B0604020202020204" pitchFamily="34" charset="0"/>
              </a:rPr>
              <a:t> آن قرار دارد</a:t>
            </a:r>
            <a:r>
              <a:rPr lang="en-US" sz="1800" dirty="0">
                <a:effectLst/>
                <a:latin typeface="Arial" panose="020B0604020202020204" pitchFamily="34" charset="0"/>
                <a:ea typeface="Calibri" panose="020F0502020204030204" pitchFamily="34" charset="0"/>
              </a:rPr>
              <a:t>. </a:t>
            </a:r>
            <a:r>
              <a:rPr lang="ar-SA" sz="1800" dirty="0" err="1">
                <a:effectLst/>
                <a:ea typeface="Calibri" panose="020F0502020204030204" pitchFamily="34" charset="0"/>
                <a:cs typeface="Arial" panose="020B0604020202020204" pitchFamily="34" charset="0"/>
              </a:rPr>
              <a:t>این</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می</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تواند</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مفید</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باشد</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که</a:t>
            </a:r>
            <a:r>
              <a:rPr lang="ar-SA" sz="1800" dirty="0">
                <a:effectLst/>
                <a:ea typeface="Calibri" panose="020F0502020204030204" pitchFamily="34" charset="0"/>
                <a:cs typeface="Arial" panose="020B0604020202020204" pitchFamily="34" charset="0"/>
              </a:rPr>
              <a:t> هر </a:t>
            </a:r>
            <a:r>
              <a:rPr lang="ar-SA" sz="1800" dirty="0" err="1">
                <a:effectLst/>
                <a:ea typeface="Calibri" panose="020F0502020204030204" pitchFamily="34" charset="0"/>
                <a:cs typeface="Arial" panose="020B0604020202020204" pitchFamily="34" charset="0"/>
              </a:rPr>
              <a:t>مدتی</a:t>
            </a:r>
            <a:r>
              <a:rPr lang="ar-SA" sz="1800" dirty="0">
                <a:effectLst/>
                <a:ea typeface="Calibri" panose="020F0502020204030204" pitchFamily="34" charset="0"/>
                <a:cs typeface="Arial" panose="020B0604020202020204" pitchFamily="34" charset="0"/>
              </a:rPr>
              <a:t> بعد به آن </a:t>
            </a:r>
            <a:r>
              <a:rPr lang="ar-SA" sz="1800" dirty="0" err="1">
                <a:effectLst/>
                <a:ea typeface="Calibri" panose="020F0502020204030204" pitchFamily="34" charset="0"/>
                <a:cs typeface="Arial" panose="020B0604020202020204" pitchFamily="34" charset="0"/>
              </a:rPr>
              <a:t>نگاه</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کنید</a:t>
            </a:r>
            <a:r>
              <a:rPr lang="en-US" sz="1800" dirty="0">
                <a:effectLst/>
                <a:latin typeface="Arial" panose="020B0604020202020204" pitchFamily="34" charset="0"/>
                <a:ea typeface="Calibri" panose="020F0502020204030204" pitchFamily="34" charset="0"/>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5621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در جایی روی نوار علامه  باتری را می بینید. باتری نشان می دهد که چه مقدار انرژی در تبلت خود باقی مانده است. برخی از تبلت ها یک عدد در کنار باتری دارند که نشان می دهد چقدر انرژی باقی مانده است. وقتی باتری تقریبا خالی است، بهتر است تبلت خود را چارج کنید. اگر روشن کردن تبلت غیرممکن است، ممکن است باتری آن تمام شده باشد. آن را به چارجر وصل کنید و چند دقیقه دیگر دوباره امتحان کنید.</a:t>
            </a:r>
          </a:p>
          <a:p>
            <a:pPr algn="r" rtl="1"/>
            <a:endParaRPr lang="prs-AF" dirty="0"/>
          </a:p>
          <a:p>
            <a:pPr algn="r" rtl="1"/>
            <a:r>
              <a:rPr lang="prs-AF" dirty="0"/>
              <a:t>برگشت به نوار اکثر مردم یک ساعت روی نوار خواهند داشت. و هنگامی که تبلت به اینترنت متصل می شود، تصویری شبیه یک پنکه کوچک دستی دریافت خواهید کرد. ترتیب علامات ممکن است بستگی به تبلتی که دارید متفاوت باشد.</a:t>
            </a:r>
            <a:endParaRPr lang="bg-BG" dirty="0"/>
          </a:p>
          <a:p>
            <a:pPr algn="r" rtl="1"/>
            <a:endParaRPr lang="prs-AF" dirty="0"/>
          </a:p>
          <a:p>
            <a:pPr algn="r" rtl="1"/>
            <a:r>
              <a:rPr lang="prs-AF" b="1" dirty="0"/>
              <a:t>به شرکت ‌کنندگانی که نمی ‌توانند نمادها را پیدا کنند، کمک کنید.</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04315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573938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برای باز کردن یک برنامه، روی هر یک از علامات ضربه بزنید. مهم نیست کدام برنامه را باز می کنید.</a:t>
            </a:r>
            <a:endParaRPr lang="bg-BG" dirty="0"/>
          </a:p>
          <a:p>
            <a:pPr algn="r" rtl="1"/>
            <a:endParaRPr lang="prs-AF" dirty="0"/>
          </a:p>
          <a:p>
            <a:pPr algn="r" rtl="1"/>
            <a:r>
              <a:rPr lang="prs-AF" b="1" dirty="0"/>
              <a:t>از همه بخواهید روی یک برنامه ضربه بزنند تا باز شود.</a:t>
            </a:r>
            <a:endParaRPr lang="bg-BG" b="1" dirty="0"/>
          </a:p>
          <a:p>
            <a:pPr algn="r" rtl="1"/>
            <a:endParaRPr lang="prs-AF" dirty="0"/>
          </a:p>
          <a:p>
            <a:pPr algn="r" rtl="1"/>
            <a:r>
              <a:rPr lang="prs-AF" dirty="0"/>
              <a:t>پس از باز شدن، برنامه صفحه را پر می کند.</a:t>
            </a:r>
          </a:p>
          <a:p>
            <a:pPr algn="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146278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a:t>LÆR Å BRUKE NETTBRETT</a:t>
            </a:r>
          </a:p>
        </p:txBody>
      </p:sp>
      <p:sp>
        <p:nvSpPr>
          <p:cNvPr id="7" name="Undertittel 6"/>
          <p:cNvSpPr>
            <a:spLocks noGrp="1"/>
          </p:cNvSpPr>
          <p:nvPr>
            <p:ph type="subTitle" idx="1"/>
          </p:nvPr>
        </p:nvSpPr>
        <p:spPr/>
        <p:txBody>
          <a:bodyPr>
            <a:noAutofit/>
          </a:bodyPr>
          <a:lstStyle/>
          <a:p>
            <a:pPr marL="0" indent="0">
              <a:buNone/>
            </a:pPr>
            <a:r>
              <a:rPr lang="nb-NO" b="1" dirty="0">
                <a:solidFill>
                  <a:schemeClr val="tx1"/>
                </a:solidFill>
              </a:rPr>
              <a:t>Læringsmål:</a:t>
            </a:r>
          </a:p>
          <a:p>
            <a:pPr>
              <a:buFontTx/>
              <a:buChar char="-"/>
            </a:pPr>
            <a:r>
              <a:rPr lang="nb-NO" dirty="0"/>
              <a:t>Å kunne skru av og på nettbrettet</a:t>
            </a:r>
          </a:p>
          <a:p>
            <a:pPr>
              <a:buFontTx/>
              <a:buChar char="-"/>
            </a:pPr>
            <a:r>
              <a:rPr lang="nb-NO" dirty="0"/>
              <a:t>Å kunne navigere på skrivebordet</a:t>
            </a:r>
          </a:p>
          <a:p>
            <a:pPr>
              <a:buFontTx/>
              <a:buChar char="-"/>
            </a:pPr>
            <a:r>
              <a:rPr lang="nb-NO" dirty="0"/>
              <a:t>Å kunne åpne en </a:t>
            </a:r>
            <a:r>
              <a:rPr lang="nb-NO" dirty="0" err="1"/>
              <a:t>app</a:t>
            </a:r>
            <a:endParaRPr lang="nb-NO" dirty="0"/>
          </a:p>
          <a:p>
            <a:pPr>
              <a:buFontTx/>
              <a:buChar char="-"/>
            </a:pPr>
            <a:r>
              <a:rPr lang="nb-NO" dirty="0"/>
              <a:t>Å kunne returnere til skrivebordet fra et annet skjermbilde</a:t>
            </a:r>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descr="nettbrett-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134" y="1306484"/>
            <a:ext cx="2722685" cy="3594867"/>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4" name="Ellipse 3"/>
          <p:cNvSpPr/>
          <p:nvPr/>
        </p:nvSpPr>
        <p:spPr>
          <a:xfrm>
            <a:off x="9824523" y="2104265"/>
            <a:ext cx="966944" cy="966944"/>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Bilde 6" descr="nettbrett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267" y="1329256"/>
            <a:ext cx="2732291" cy="3592457"/>
          </a:xfrm>
          <a:prstGeom prst="rect">
            <a:avLst/>
          </a:prstGeom>
        </p:spPr>
      </p:pic>
      <p:sp>
        <p:nvSpPr>
          <p:cNvPr id="8" name="Avrundet rektangel 7"/>
          <p:cNvSpPr/>
          <p:nvPr/>
        </p:nvSpPr>
        <p:spPr>
          <a:xfrm>
            <a:off x="3058050" y="4647749"/>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Avrundet rektangel 8"/>
          <p:cNvSpPr/>
          <p:nvPr/>
        </p:nvSpPr>
        <p:spPr>
          <a:xfrm>
            <a:off x="7798422" y="4635175"/>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peke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400000">
            <a:off x="7494392" y="3038195"/>
            <a:ext cx="3209216" cy="4010671"/>
          </a:xfrm>
          <a:prstGeom prst="rect">
            <a:avLst/>
          </a:prstGeom>
        </p:spPr>
      </p:pic>
      <p:sp>
        <p:nvSpPr>
          <p:cNvPr id="11" name="Ellipse 10"/>
          <p:cNvSpPr/>
          <p:nvPr/>
        </p:nvSpPr>
        <p:spPr>
          <a:xfrm>
            <a:off x="7628713" y="4118549"/>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2" name="Rett pil 11"/>
          <p:cNvCxnSpPr/>
          <p:nvPr/>
        </p:nvCxnSpPr>
        <p:spPr>
          <a:xfrm flipV="1">
            <a:off x="8120414" y="2967661"/>
            <a:ext cx="1624382" cy="120276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3" name="Bilde 12" descr="hu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2540" y="2269989"/>
            <a:ext cx="471011" cy="588639"/>
          </a:xfrm>
          <a:prstGeom prst="rect">
            <a:avLst/>
          </a:prstGeom>
        </p:spPr>
      </p:pic>
      <p:pic>
        <p:nvPicPr>
          <p:cNvPr id="14" name="Bilde 13" descr="peke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400000">
            <a:off x="2666001" y="3352565"/>
            <a:ext cx="3209216" cy="4010671"/>
          </a:xfrm>
          <a:prstGeom prst="rect">
            <a:avLst/>
          </a:prstGeom>
        </p:spPr>
      </p:pic>
      <p:sp>
        <p:nvSpPr>
          <p:cNvPr id="15" name="Ellipse 14"/>
          <p:cNvSpPr/>
          <p:nvPr/>
        </p:nvSpPr>
        <p:spPr>
          <a:xfrm>
            <a:off x="2838045" y="4445495"/>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Tittel 1"/>
          <p:cNvSpPr>
            <a:spLocks noGrp="1"/>
          </p:cNvSpPr>
          <p:nvPr>
            <p:ph type="title"/>
          </p:nvPr>
        </p:nvSpPr>
        <p:spPr>
          <a:xfrm>
            <a:off x="1008776" y="211999"/>
            <a:ext cx="10354031" cy="364473"/>
          </a:xfrm>
          <a:ln>
            <a:solidFill>
              <a:schemeClr val="bg1"/>
            </a:solidFill>
          </a:ln>
        </p:spPr>
        <p:txBody>
          <a:bodyPr/>
          <a:lstStyle/>
          <a:p>
            <a:pPr algn="r" rtl="1"/>
            <a:r>
              <a:rPr kumimoji="0" lang="ar-SA" sz="2400" b="1" i="0" u="none" strike="noStrike" kern="1200" cap="none" spc="0" normalizeH="0" baseline="0" noProof="0" dirty="0">
                <a:ln>
                  <a:noFill/>
                </a:ln>
                <a:solidFill>
                  <a:prstClr val="black"/>
                </a:solidFill>
                <a:effectLst/>
                <a:uLnTx/>
                <a:uFillTx/>
                <a:latin typeface="Calibri Light"/>
                <a:ea typeface="Calibri" panose="020F0502020204030204" pitchFamily="34" charset="0"/>
                <a:cs typeface="Arial" panose="020B0604020202020204" pitchFamily="34" charset="0"/>
              </a:rPr>
              <a:t>یک </a:t>
            </a:r>
            <a:r>
              <a:rPr kumimoji="0" lang="ar-SA" sz="2400" b="1" i="0" u="none" strike="noStrike" kern="1200" cap="none" spc="0" normalizeH="0" baseline="0" noProof="0" dirty="0" err="1">
                <a:ln>
                  <a:noFill/>
                </a:ln>
                <a:solidFill>
                  <a:prstClr val="black"/>
                </a:solidFill>
                <a:effectLst/>
                <a:uLnTx/>
                <a:uFillTx/>
                <a:latin typeface="Calibri Light"/>
                <a:ea typeface="Calibri" panose="020F0502020204030204" pitchFamily="34" charset="0"/>
                <a:cs typeface="Arial" panose="020B0604020202020204" pitchFamily="34" charset="0"/>
              </a:rPr>
              <a:t>برنامه</a:t>
            </a:r>
            <a:r>
              <a:rPr kumimoji="0" lang="ar-SA" sz="2400" b="1" i="0" u="none" strike="noStrike" kern="1200" cap="none" spc="0" normalizeH="0" baseline="0" noProof="0" dirty="0">
                <a:ln>
                  <a:noFill/>
                </a:ln>
                <a:solidFill>
                  <a:prstClr val="black"/>
                </a:solidFill>
                <a:effectLst/>
                <a:uLnTx/>
                <a:uFillTx/>
                <a:latin typeface="Calibri Light"/>
                <a:ea typeface="Calibri" panose="020F0502020204030204" pitchFamily="34" charset="0"/>
                <a:cs typeface="Arial" panose="020B0604020202020204" pitchFamily="34" charset="0"/>
              </a:rPr>
              <a:t> را باز </a:t>
            </a:r>
            <a:r>
              <a:rPr kumimoji="0" lang="ar-SA" sz="2400" b="1" i="0" u="none" strike="noStrike" kern="1200" cap="none" spc="0" normalizeH="0" baseline="0" noProof="0" dirty="0" err="1">
                <a:ln>
                  <a:noFill/>
                </a:ln>
                <a:solidFill>
                  <a:prstClr val="black"/>
                </a:solidFill>
                <a:effectLst/>
                <a:uLnTx/>
                <a:uFillTx/>
                <a:latin typeface="Calibri Light"/>
                <a:ea typeface="Calibri" panose="020F0502020204030204" pitchFamily="34" charset="0"/>
                <a:cs typeface="Arial" panose="020B0604020202020204" pitchFamily="34" charset="0"/>
              </a:rPr>
              <a:t>کنید</a:t>
            </a:r>
            <a:r>
              <a:rPr kumimoji="0" lang="ar-SA" sz="2400" b="1" i="0" u="none" strike="noStrike" kern="1200" cap="none" spc="0" normalizeH="0" baseline="0" noProof="0" dirty="0">
                <a:ln>
                  <a:noFill/>
                </a:ln>
                <a:solidFill>
                  <a:prstClr val="black"/>
                </a:solidFill>
                <a:effectLst/>
                <a:uLnTx/>
                <a:uFillTx/>
                <a:latin typeface="Calibri Light"/>
                <a:ea typeface="Calibri" panose="020F0502020204030204" pitchFamily="34" charset="0"/>
                <a:cs typeface="Arial" panose="020B0604020202020204" pitchFamily="34" charset="0"/>
              </a:rPr>
              <a:t> و به "</a:t>
            </a:r>
            <a:r>
              <a:rPr kumimoji="0" lang="ar-SA" sz="2400" b="1" i="0" u="none" strike="noStrike" kern="1200" cap="none" spc="0" normalizeH="0" baseline="0" noProof="0" dirty="0" err="1">
                <a:ln>
                  <a:noFill/>
                </a:ln>
                <a:solidFill>
                  <a:prstClr val="black"/>
                </a:solidFill>
                <a:effectLst/>
                <a:uLnTx/>
                <a:uFillTx/>
                <a:latin typeface="Calibri Light"/>
                <a:ea typeface="Calibri" panose="020F0502020204030204" pitchFamily="34" charset="0"/>
                <a:cs typeface="Arial" panose="020B0604020202020204" pitchFamily="34" charset="0"/>
              </a:rPr>
              <a:t>دسکتاپ</a:t>
            </a:r>
            <a:r>
              <a:rPr kumimoji="0" lang="ar-SA" sz="2400" b="1" i="0" u="none" strike="noStrike" kern="1200" cap="none" spc="0" normalizeH="0" baseline="0" noProof="0" dirty="0">
                <a:ln>
                  <a:noFill/>
                </a:ln>
                <a:solidFill>
                  <a:prstClr val="black"/>
                </a:solidFill>
                <a:effectLst/>
                <a:uLnTx/>
                <a:uFillTx/>
                <a:latin typeface="Calibri Light"/>
                <a:ea typeface="Calibri" panose="020F0502020204030204" pitchFamily="34" charset="0"/>
                <a:cs typeface="Arial" panose="020B0604020202020204" pitchFamily="34" charset="0"/>
              </a:rPr>
              <a:t>" </a:t>
            </a:r>
            <a:r>
              <a:rPr kumimoji="0" lang="ar-SA" sz="2400" b="1" i="0" u="none" strike="noStrike" kern="1200" cap="none" spc="0" normalizeH="0" baseline="0" noProof="0" dirty="0" err="1">
                <a:ln>
                  <a:noFill/>
                </a:ln>
                <a:solidFill>
                  <a:prstClr val="black"/>
                </a:solidFill>
                <a:effectLst/>
                <a:uLnTx/>
                <a:uFillTx/>
                <a:latin typeface="Calibri Light"/>
                <a:ea typeface="Calibri" panose="020F0502020204030204" pitchFamily="34" charset="0"/>
                <a:cs typeface="Arial" panose="020B0604020202020204" pitchFamily="34" charset="0"/>
              </a:rPr>
              <a:t>برگردید</a:t>
            </a:r>
            <a:endParaRPr lang="nb-NO" sz="2400" dirty="0"/>
          </a:p>
        </p:txBody>
      </p:sp>
      <p:sp>
        <p:nvSpPr>
          <p:cNvPr id="2" name="Plassholder for lysbildenummer 1"/>
          <p:cNvSpPr>
            <a:spLocks noGrp="1"/>
          </p:cNvSpPr>
          <p:nvPr>
            <p:ph type="sldNum" sz="quarter" idx="12"/>
          </p:nvPr>
        </p:nvSpPr>
        <p:spPr/>
        <p:txBody>
          <a:bodyPr/>
          <a:lstStyle/>
          <a:p>
            <a:fld id="{73F3DB24-2D43-44B9-911C-E716D695C6CA}" type="slidenum">
              <a:rPr lang="nb-NO" smtClean="0"/>
              <a:t>10</a:t>
            </a:fld>
            <a:endParaRPr lang="nb-NO"/>
          </a:p>
        </p:txBody>
      </p:sp>
    </p:spTree>
    <p:extLst>
      <p:ext uri="{BB962C8B-B14F-4D97-AF65-F5344CB8AC3E}">
        <p14:creationId xmlns:p14="http://schemas.microsoft.com/office/powerpoint/2010/main" val="1063310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3</a:t>
            </a:r>
          </a:p>
        </p:txBody>
      </p:sp>
      <p:sp>
        <p:nvSpPr>
          <p:cNvPr id="3" name="Plassholder for tekst 2"/>
          <p:cNvSpPr>
            <a:spLocks noGrp="1"/>
          </p:cNvSpPr>
          <p:nvPr>
            <p:ph type="body" idx="1"/>
          </p:nvPr>
        </p:nvSpPr>
        <p:spPr>
          <a:xfrm>
            <a:off x="4071131" y="2323335"/>
            <a:ext cx="7736949" cy="481694"/>
          </a:xfrm>
        </p:spPr>
        <p:txBody>
          <a:bodyPr/>
          <a:lstStyle/>
          <a:p>
            <a:pPr algn="r"/>
            <a:r>
              <a:rPr lang="prs-AF" b="1" dirty="0">
                <a:cs typeface="+mn-cs"/>
              </a:rPr>
              <a:t>تبلت را خاموش کنید</a:t>
            </a:r>
            <a:endParaRPr lang="nb-NO" b="1" dirty="0">
              <a:cs typeface="+mn-cs"/>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11</a:t>
            </a:fld>
            <a:endParaRPr lang="nb-NO"/>
          </a:p>
        </p:txBody>
      </p:sp>
    </p:spTree>
    <p:extLst>
      <p:ext uri="{BB962C8B-B14F-4D97-AF65-F5344CB8AC3E}">
        <p14:creationId xmlns:p14="http://schemas.microsoft.com/office/powerpoint/2010/main" val="9092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kumimoji="0" lang="prs-AF" sz="2400" b="1" i="0" u="none" strike="noStrike" kern="1200" cap="none" spc="0" normalizeH="0" baseline="0" noProof="0" dirty="0">
                <a:ln>
                  <a:noFill/>
                </a:ln>
                <a:solidFill>
                  <a:prstClr val="black"/>
                </a:solidFill>
                <a:effectLst/>
                <a:uLnTx/>
                <a:uFillTx/>
                <a:latin typeface="Calibri"/>
                <a:ea typeface="+mj-ea"/>
                <a:cs typeface="Arial" panose="020B0604020202020204" pitchFamily="34" charset="0"/>
              </a:rPr>
              <a:t>تبلت را خاموش کنید</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4" name="Bilde 13" descr="nettbr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535" y="1108912"/>
            <a:ext cx="4536504" cy="5233519"/>
          </a:xfrm>
          <a:prstGeom prst="rect">
            <a:avLst/>
          </a:prstGeom>
        </p:spPr>
      </p:pic>
      <p:cxnSp>
        <p:nvCxnSpPr>
          <p:cNvPr id="15" name="Rett pil 14"/>
          <p:cNvCxnSpPr/>
          <p:nvPr/>
        </p:nvCxnSpPr>
        <p:spPr>
          <a:xfrm flipH="1" flipV="1">
            <a:off x="6000806" y="201344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Avrundet rektangel 17"/>
          <p:cNvSpPr/>
          <p:nvPr/>
        </p:nvSpPr>
        <p:spPr>
          <a:xfrm>
            <a:off x="4029341" y="568257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9" name="Rett pil 18"/>
          <p:cNvCxnSpPr/>
          <p:nvPr/>
        </p:nvCxnSpPr>
        <p:spPr>
          <a:xfrm rot="16200000" flipH="1" flipV="1">
            <a:off x="4982317" y="95716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0" name="Bilde 19" descr="pow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4827" y="2050222"/>
            <a:ext cx="1687174" cy="2108521"/>
          </a:xfrm>
          <a:prstGeom prst="rect">
            <a:avLst/>
          </a:prstGeom>
        </p:spPr>
      </p:pic>
      <p:cxnSp>
        <p:nvCxnSpPr>
          <p:cNvPr id="21" name="Rett pil 20"/>
          <p:cNvCxnSpPr/>
          <p:nvPr/>
        </p:nvCxnSpPr>
        <p:spPr>
          <a:xfrm rot="5400000" flipH="1" flipV="1">
            <a:off x="8917961" y="4390094"/>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Plassholder for lysbildenummer 3"/>
          <p:cNvSpPr>
            <a:spLocks noGrp="1"/>
          </p:cNvSpPr>
          <p:nvPr>
            <p:ph type="sldNum" sz="quarter" idx="12"/>
          </p:nvPr>
        </p:nvSpPr>
        <p:spPr/>
        <p:txBody>
          <a:bodyPr/>
          <a:lstStyle/>
          <a:p>
            <a:fld id="{73F3DB24-2D43-44B9-911C-E716D695C6CA}" type="slidenum">
              <a:rPr lang="nb-NO" smtClean="0"/>
              <a:t>12</a:t>
            </a:fld>
            <a:endParaRPr lang="nb-NO"/>
          </a:p>
        </p:txBody>
      </p:sp>
    </p:spTree>
    <p:extLst>
      <p:ext uri="{BB962C8B-B14F-4D97-AF65-F5344CB8AC3E}">
        <p14:creationId xmlns:p14="http://schemas.microsoft.com/office/powerpoint/2010/main" val="1335472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rs-AF"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تبلت را خاموش کنید</a:t>
            </a:r>
            <a:endParaRPr kumimoji="0" lang="nb-NO"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8" name="Avrundet rektangel 17"/>
          <p:cNvSpPr/>
          <p:nvPr/>
        </p:nvSpPr>
        <p:spPr>
          <a:xfrm>
            <a:off x="4029341" y="568257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875" y="1769375"/>
            <a:ext cx="2732291" cy="3592457"/>
          </a:xfrm>
          <a:prstGeom prst="rect">
            <a:avLst/>
          </a:prstGeom>
        </p:spPr>
      </p:pic>
      <p:pic>
        <p:nvPicPr>
          <p:cNvPr id="11" name="Bilde 10"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502" y="1769375"/>
            <a:ext cx="2732291" cy="3592457"/>
          </a:xfrm>
          <a:prstGeom prst="rect">
            <a:avLst/>
          </a:prstGeom>
        </p:spPr>
      </p:pic>
      <p:sp>
        <p:nvSpPr>
          <p:cNvPr id="12" name="Avrundet rektangel 11"/>
          <p:cNvSpPr/>
          <p:nvPr/>
        </p:nvSpPr>
        <p:spPr>
          <a:xfrm>
            <a:off x="3058050" y="4647749"/>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Avrundet rektangel 21"/>
          <p:cNvSpPr/>
          <p:nvPr/>
        </p:nvSpPr>
        <p:spPr>
          <a:xfrm>
            <a:off x="7825084" y="4636676"/>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Avrundet rektangel 3"/>
          <p:cNvSpPr/>
          <p:nvPr/>
        </p:nvSpPr>
        <p:spPr>
          <a:xfrm>
            <a:off x="7594656" y="2288618"/>
            <a:ext cx="1596889" cy="301798"/>
          </a:xfrm>
          <a:prstGeom prst="roundRect">
            <a:avLst/>
          </a:prstGeom>
          <a:solidFill>
            <a:schemeClr val="bg2">
              <a:lumMod val="9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26" name="Rett pil 25"/>
          <p:cNvCxnSpPr/>
          <p:nvPr/>
        </p:nvCxnSpPr>
        <p:spPr>
          <a:xfrm flipV="1">
            <a:off x="7970777" y="243460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Avrundet rektangel 26"/>
          <p:cNvSpPr/>
          <p:nvPr/>
        </p:nvSpPr>
        <p:spPr>
          <a:xfrm>
            <a:off x="7661622" y="2335480"/>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Avrundet rektangel 27"/>
          <p:cNvSpPr/>
          <p:nvPr/>
        </p:nvSpPr>
        <p:spPr>
          <a:xfrm>
            <a:off x="2855796" y="2302695"/>
            <a:ext cx="1596889" cy="301798"/>
          </a:xfrm>
          <a:prstGeom prst="roundRect">
            <a:avLst/>
          </a:prstGeom>
          <a:solidFill>
            <a:schemeClr val="bg2">
              <a:lumMod val="9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TekstSylinder 4"/>
          <p:cNvSpPr txBox="1"/>
          <p:nvPr/>
        </p:nvSpPr>
        <p:spPr>
          <a:xfrm>
            <a:off x="2816561" y="2301194"/>
            <a:ext cx="602035" cy="307777"/>
          </a:xfrm>
          <a:prstGeom prst="rect">
            <a:avLst/>
          </a:prstGeom>
          <a:noFill/>
        </p:spPr>
        <p:txBody>
          <a:bodyPr wrap="none" rtlCol="0">
            <a:spAutoFit/>
          </a:bodyPr>
          <a:lstStyle/>
          <a:p>
            <a:r>
              <a:rPr lang="nb-NO" sz="1400"/>
              <a:t>Slå av</a:t>
            </a:r>
          </a:p>
        </p:txBody>
      </p:sp>
      <p:pic>
        <p:nvPicPr>
          <p:cNvPr id="16" name="Bilde 15"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20000">
            <a:off x="1843281" y="1857285"/>
            <a:ext cx="3435731" cy="4293755"/>
          </a:xfrm>
          <a:prstGeom prst="rect">
            <a:avLst/>
          </a:prstGeom>
        </p:spPr>
      </p:pic>
      <p:sp>
        <p:nvSpPr>
          <p:cNvPr id="25" name="Ellipse 24"/>
          <p:cNvSpPr/>
          <p:nvPr/>
        </p:nvSpPr>
        <p:spPr>
          <a:xfrm>
            <a:off x="2750027" y="2207174"/>
            <a:ext cx="642856" cy="58691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9" name="Bilde 28"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20000">
            <a:off x="6596228" y="1643514"/>
            <a:ext cx="3435731" cy="4293755"/>
          </a:xfrm>
          <a:prstGeom prst="rect">
            <a:avLst/>
          </a:prstGeom>
        </p:spPr>
      </p:pic>
      <p:sp>
        <p:nvSpPr>
          <p:cNvPr id="6" name="Plassholder for lysbildenummer 5"/>
          <p:cNvSpPr>
            <a:spLocks noGrp="1"/>
          </p:cNvSpPr>
          <p:nvPr>
            <p:ph type="sldNum" sz="quarter" idx="12"/>
          </p:nvPr>
        </p:nvSpPr>
        <p:spPr/>
        <p:txBody>
          <a:bodyPr/>
          <a:lstStyle/>
          <a:p>
            <a:fld id="{73F3DB24-2D43-44B9-911C-E716D695C6CA}" type="slidenum">
              <a:rPr lang="nb-NO" smtClean="0"/>
              <a:t>13</a:t>
            </a:fld>
            <a:endParaRPr lang="nb-NO"/>
          </a:p>
        </p:txBody>
      </p:sp>
    </p:spTree>
    <p:extLst>
      <p:ext uri="{BB962C8B-B14F-4D97-AF65-F5344CB8AC3E}">
        <p14:creationId xmlns:p14="http://schemas.microsoft.com/office/powerpoint/2010/main" val="3949751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Ferdig – godt jobba alle sammen!</a:t>
            </a:r>
          </a:p>
        </p:txBody>
      </p:sp>
      <p:sp>
        <p:nvSpPr>
          <p:cNvPr id="3" name="Undertittel 2"/>
          <p:cNvSpPr>
            <a:spLocks noGrp="1"/>
          </p:cNvSpPr>
          <p:nvPr>
            <p:ph type="subTitle" idx="1"/>
          </p:nvPr>
        </p:nvSpPr>
        <p:spPr/>
        <p:txBody>
          <a:bodyPr>
            <a:normAutofit/>
          </a:bodyPr>
          <a:lstStyle/>
          <a:p>
            <a:pPr marL="0" indent="0">
              <a:buNone/>
            </a:pPr>
            <a:r>
              <a:rPr lang="nb-NO" b="1" dirty="0">
                <a:solidFill>
                  <a:schemeClr val="tx1"/>
                </a:solidFill>
              </a:rPr>
              <a:t>Nå kan dere øve på:</a:t>
            </a:r>
          </a:p>
          <a:p>
            <a:pPr>
              <a:buFontTx/>
              <a:buChar char="-"/>
            </a:pPr>
            <a:r>
              <a:rPr lang="nb-NO" dirty="0"/>
              <a:t>Skru av og på nettbrettet</a:t>
            </a:r>
          </a:p>
          <a:p>
            <a:pPr>
              <a:buFontTx/>
              <a:buChar char="-"/>
            </a:pPr>
            <a:r>
              <a:rPr lang="nb-NO" dirty="0"/>
              <a:t>Bla bortover skrivebordet</a:t>
            </a:r>
          </a:p>
          <a:p>
            <a:pPr>
              <a:buFontTx/>
              <a:buChar char="-"/>
            </a:pPr>
            <a:r>
              <a:rPr lang="nb-NO" dirty="0"/>
              <a:t>Åpne </a:t>
            </a:r>
            <a:r>
              <a:rPr lang="nb-NO" dirty="0" err="1"/>
              <a:t>apper</a:t>
            </a:r>
            <a:r>
              <a:rPr lang="nb-NO" dirty="0"/>
              <a:t> og returnere til skrivebordet</a:t>
            </a:r>
          </a:p>
        </p:txBody>
      </p:sp>
    </p:spTree>
    <p:extLst>
      <p:ext uri="{BB962C8B-B14F-4D97-AF65-F5344CB8AC3E}">
        <p14:creationId xmlns:p14="http://schemas.microsoft.com/office/powerpoint/2010/main" val="417867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1</a:t>
            </a:r>
          </a:p>
        </p:txBody>
      </p:sp>
      <p:sp>
        <p:nvSpPr>
          <p:cNvPr id="3" name="Plassholder for tekst 2"/>
          <p:cNvSpPr>
            <a:spLocks noGrp="1"/>
          </p:cNvSpPr>
          <p:nvPr>
            <p:ph type="body" idx="1"/>
          </p:nvPr>
        </p:nvSpPr>
        <p:spPr>
          <a:xfrm>
            <a:off x="4071131" y="1971235"/>
            <a:ext cx="7736949" cy="481694"/>
          </a:xfrm>
        </p:spPr>
        <p:txBody>
          <a:bodyPr/>
          <a:lstStyle/>
          <a:p>
            <a:pPr algn="r" rtl="1"/>
            <a:r>
              <a:rPr lang="prs-AF" b="1" dirty="0">
                <a:cs typeface="+mn-cs"/>
              </a:rPr>
              <a:t>تبلت خود را روشن کنید و درباره "دسکتاپ" خود بیاموزید</a:t>
            </a:r>
            <a:endParaRPr lang="nb-NO" b="1" dirty="0">
              <a:cs typeface="+mn-cs"/>
            </a:endParaRPr>
          </a:p>
          <a:p>
            <a:pPr algn="r" rtl="1"/>
            <a:br>
              <a:rPr lang="nb-NO" dirty="0">
                <a:solidFill>
                  <a:srgbClr val="000000"/>
                </a:solidFill>
                <a:latin typeface="+mj-lt"/>
                <a:cs typeface="Calibri"/>
              </a:rPr>
            </a:br>
            <a:endParaRPr lang="nb-NO" dirty="0">
              <a:solidFill>
                <a:srgbClr val="000000"/>
              </a:solidFill>
              <a:latin typeface="+mj-lt"/>
              <a:cs typeface="Calibri"/>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2</a:t>
            </a:fld>
            <a:endParaRPr lang="nb-NO"/>
          </a:p>
        </p:txBody>
      </p:sp>
    </p:spTree>
    <p:extLst>
      <p:ext uri="{BB962C8B-B14F-4D97-AF65-F5344CB8AC3E}">
        <p14:creationId xmlns:p14="http://schemas.microsoft.com/office/powerpoint/2010/main" val="264436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nettbr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111" y="1159211"/>
            <a:ext cx="4536504" cy="5233519"/>
          </a:xfrm>
          <a:prstGeom prst="rect">
            <a:avLst/>
          </a:prstGeom>
        </p:spPr>
      </p:pic>
      <p:sp>
        <p:nvSpPr>
          <p:cNvPr id="2" name="Tittel 1"/>
          <p:cNvSpPr>
            <a:spLocks noGrp="1"/>
          </p:cNvSpPr>
          <p:nvPr>
            <p:ph type="title"/>
          </p:nvPr>
        </p:nvSpPr>
        <p:spPr/>
        <p:txBody>
          <a:bodyPr/>
          <a:lstStyle/>
          <a:p>
            <a:pPr algn="r" rtl="1"/>
            <a:r>
              <a:rPr lang="prs-AF" sz="2400" b="1" dirty="0">
                <a:solidFill>
                  <a:srgbClr val="000000"/>
                </a:solidFill>
                <a:cs typeface="+mn-cs"/>
              </a:rPr>
              <a:t>تبلت خود را روشن کنید</a:t>
            </a:r>
            <a:endParaRPr lang="nb-NO" sz="2400" b="1" dirty="0">
              <a:solidFill>
                <a:srgbClr val="000000"/>
              </a:solidFill>
              <a:cs typeface="+mn-cs"/>
            </a:endParaRPr>
          </a:p>
        </p:txBody>
      </p:sp>
      <p:cxnSp>
        <p:nvCxnSpPr>
          <p:cNvPr id="6" name="Rett pil 5"/>
          <p:cNvCxnSpPr/>
          <p:nvPr/>
        </p:nvCxnSpPr>
        <p:spPr>
          <a:xfrm flipH="1" flipV="1">
            <a:off x="6013382" y="20637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0" name="Rett pil 9"/>
          <p:cNvCxnSpPr/>
          <p:nvPr/>
        </p:nvCxnSpPr>
        <p:spPr>
          <a:xfrm rot="16200000" flipH="1" flipV="1">
            <a:off x="4994893" y="99488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Rett pil 11"/>
          <p:cNvCxnSpPr/>
          <p:nvPr/>
        </p:nvCxnSpPr>
        <p:spPr>
          <a:xfrm rot="5400000" flipH="1" flipV="1">
            <a:off x="8955685" y="444039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3" name="Bilde 12" descr="pow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549" y="2050222"/>
            <a:ext cx="1687174" cy="2108521"/>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3</a:t>
            </a:fld>
            <a:endParaRPr lang="nb-NO"/>
          </a:p>
        </p:txBody>
      </p:sp>
    </p:spTree>
    <p:extLst>
      <p:ext uri="{BB962C8B-B14F-4D97-AF65-F5344CB8AC3E}">
        <p14:creationId xmlns:p14="http://schemas.microsoft.com/office/powerpoint/2010/main" val="105890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sp>
        <p:nvSpPr>
          <p:cNvPr id="2" name="Tittel 1"/>
          <p:cNvSpPr>
            <a:spLocks noGrp="1"/>
          </p:cNvSpPr>
          <p:nvPr>
            <p:ph type="title"/>
          </p:nvPr>
        </p:nvSpPr>
        <p:spPr/>
        <p:txBody>
          <a:bodyPr/>
          <a:lstStyle/>
          <a:p>
            <a:pPr algn="r" rtl="1"/>
            <a:r>
              <a:rPr lang="prs-AF" sz="2400" b="1" dirty="0">
                <a:solidFill>
                  <a:srgbClr val="000000"/>
                </a:solidFill>
                <a:cs typeface="+mn-cs"/>
              </a:rPr>
              <a:t>درباره "دسکتاپ" خود بیاموزید</a:t>
            </a:r>
            <a:endParaRPr lang="nb-NO" sz="2400" b="1" dirty="0">
              <a:solidFill>
                <a:srgbClr val="000000"/>
              </a:solidFill>
              <a:cs typeface="+mn-cs"/>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ekehån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1443" y="1997975"/>
            <a:ext cx="4351695" cy="5438468"/>
          </a:xfrm>
          <a:prstGeom prst="rect">
            <a:avLst/>
          </a:prstGeom>
        </p:spPr>
      </p:pic>
      <p:cxnSp>
        <p:nvCxnSpPr>
          <p:cNvPr id="14" name="Rett pil 13"/>
          <p:cNvCxnSpPr/>
          <p:nvPr/>
        </p:nvCxnSpPr>
        <p:spPr>
          <a:xfrm flipV="1">
            <a:off x="5946374" y="3075925"/>
            <a:ext cx="873672" cy="9007"/>
          </a:xfrm>
          <a:prstGeom prst="straightConnector1">
            <a:avLst/>
          </a:prstGeom>
          <a:ln w="57150" cmpd="sng">
            <a:solidFill>
              <a:srgbClr val="DE3500"/>
            </a:solidFill>
            <a:tailEnd type="arrow"/>
          </a:ln>
        </p:spPr>
        <p:style>
          <a:lnRef idx="2">
            <a:schemeClr val="accent1"/>
          </a:lnRef>
          <a:fillRef idx="0">
            <a:schemeClr val="accent1"/>
          </a:fillRef>
          <a:effectRef idx="1">
            <a:schemeClr val="accent1"/>
          </a:effectRef>
          <a:fontRef idx="minor">
            <a:schemeClr val="tx1"/>
          </a:fontRef>
        </p:style>
      </p:cxnSp>
      <p:sp>
        <p:nvSpPr>
          <p:cNvPr id="3" name="TekstSylinder 2"/>
          <p:cNvSpPr txBox="1"/>
          <p:nvPr/>
        </p:nvSpPr>
        <p:spPr>
          <a:xfrm>
            <a:off x="5117591" y="2250895"/>
            <a:ext cx="1929322" cy="369332"/>
          </a:xfrm>
          <a:prstGeom prst="rect">
            <a:avLst/>
          </a:prstGeom>
          <a:noFill/>
        </p:spPr>
        <p:txBody>
          <a:bodyPr wrap="none" rtlCol="0">
            <a:spAutoFit/>
          </a:bodyPr>
          <a:lstStyle/>
          <a:p>
            <a:r>
              <a:rPr lang="nb-NO"/>
              <a:t>Skyv for å låse opp</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4</a:t>
            </a:fld>
            <a:endParaRPr lang="nb-NO"/>
          </a:p>
        </p:txBody>
      </p:sp>
    </p:spTree>
    <p:extLst>
      <p:ext uri="{BB962C8B-B14F-4D97-AF65-F5344CB8AC3E}">
        <p14:creationId xmlns:p14="http://schemas.microsoft.com/office/powerpoint/2010/main" val="72418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9" name="Bilde 8"/>
          <p:cNvPicPr>
            <a:picLocks noChangeAspect="1"/>
          </p:cNvPicPr>
          <p:nvPr/>
        </p:nvPicPr>
        <p:blipFill>
          <a:blip r:embed="rId4"/>
          <a:stretch>
            <a:fillRect/>
          </a:stretch>
        </p:blipFill>
        <p:spPr>
          <a:xfrm>
            <a:off x="4662230" y="4919900"/>
            <a:ext cx="2967111" cy="537509"/>
          </a:xfrm>
          <a:prstGeom prst="rect">
            <a:avLst/>
          </a:prstGeom>
        </p:spPr>
      </p:pic>
      <p:pic>
        <p:nvPicPr>
          <p:cNvPr id="10" name="Bil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7153" y="3175239"/>
            <a:ext cx="2177267" cy="1547318"/>
          </a:xfrm>
          <a:prstGeom prst="rect">
            <a:avLst/>
          </a:prstGeom>
        </p:spPr>
      </p:pic>
      <p:pic>
        <p:nvPicPr>
          <p:cNvPr id="1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2640" y="1699957"/>
            <a:ext cx="2241780" cy="2176157"/>
          </a:xfrm>
          <a:prstGeom prst="rect">
            <a:avLst/>
          </a:prstGeom>
        </p:spPr>
      </p:pic>
      <p:sp>
        <p:nvSpPr>
          <p:cNvPr id="2" name="Tittel 1"/>
          <p:cNvSpPr>
            <a:spLocks noGrp="1"/>
          </p:cNvSpPr>
          <p:nvPr>
            <p:ph type="title"/>
          </p:nvPr>
        </p:nvSpPr>
        <p:spPr/>
        <p:txBody>
          <a:bodyPr/>
          <a:lstStyle/>
          <a:p>
            <a:pPr algn="r" rtl="1"/>
            <a:r>
              <a:rPr kumimoji="0" lang="prs-AF" sz="2400" b="1" i="0" u="none" strike="noStrike" kern="1200" cap="none" spc="0" normalizeH="0" baseline="0" noProof="0" dirty="0">
                <a:ln>
                  <a:noFill/>
                </a:ln>
                <a:solidFill>
                  <a:srgbClr val="000000"/>
                </a:solidFill>
                <a:effectLst/>
                <a:uLnTx/>
                <a:uFillTx/>
                <a:latin typeface="Calibri Light"/>
                <a:ea typeface="+mj-ea"/>
                <a:cs typeface="Arial" panose="020B0604020202020204" pitchFamily="34" charset="0"/>
              </a:rPr>
              <a:t>درباره "دسکتاپ" خود بیاموزید</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5" name="Rektangel 14"/>
          <p:cNvSpPr/>
          <p:nvPr/>
        </p:nvSpPr>
        <p:spPr>
          <a:xfrm>
            <a:off x="4576913" y="1609579"/>
            <a:ext cx="3055464" cy="3961072"/>
          </a:xfrm>
          <a:prstGeom prst="rect">
            <a:avLst/>
          </a:prstGeom>
          <a:solidFill>
            <a:schemeClr val="bg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4" name="Rett pil 13"/>
          <p:cNvCxnSpPr/>
          <p:nvPr/>
        </p:nvCxnSpPr>
        <p:spPr>
          <a:xfrm flipV="1">
            <a:off x="6549923"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Rett pil 11"/>
          <p:cNvCxnSpPr/>
          <p:nvPr/>
        </p:nvCxnSpPr>
        <p:spPr>
          <a:xfrm flipH="1" flipV="1">
            <a:off x="4839868"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7" name="Bilde 6"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20000">
            <a:off x="3545498" y="2023126"/>
            <a:ext cx="4351695" cy="5438468"/>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5</a:t>
            </a:fld>
            <a:endParaRPr lang="nb-NO"/>
          </a:p>
        </p:txBody>
      </p:sp>
    </p:spTree>
    <p:extLst>
      <p:ext uri="{BB962C8B-B14F-4D97-AF65-F5344CB8AC3E}">
        <p14:creationId xmlns:p14="http://schemas.microsoft.com/office/powerpoint/2010/main" val="205155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8.33333E-7 4.81481E-6 L 0.11497 0.00115 " pathEditMode="relative" rAng="0" ptsTypes="AA">
                                      <p:cBhvr>
                                        <p:cTn id="6" dur="1000" fill="hold"/>
                                        <p:tgtEl>
                                          <p:spTgt spid="7"/>
                                        </p:tgtEl>
                                        <p:attrNameLst>
                                          <p:attrName>ppt_x</p:attrName>
                                          <p:attrName>ppt_y</p:attrName>
                                        </p:attrNameLst>
                                      </p:cBhvr>
                                      <p:rCtr x="5742" y="46"/>
                                    </p:animMotion>
                                  </p:childTnLst>
                                </p:cTn>
                              </p:par>
                            </p:childTnLst>
                          </p:cTn>
                        </p:par>
                        <p:par>
                          <p:cTn id="7" fill="hold">
                            <p:stCondLst>
                              <p:cond delay="1000"/>
                            </p:stCondLst>
                            <p:childTnLst>
                              <p:par>
                                <p:cTn id="8" presetID="63" presetClass="path" presetSubtype="0" accel="50000" decel="50000" fill="hold" nodeType="afterEffect">
                                  <p:stCondLst>
                                    <p:cond delay="0"/>
                                  </p:stCondLst>
                                  <p:childTnLst>
                                    <p:animMotion origin="layout" path="M -8.33333E-7 4.81481E-6 L 0.11589 0.00115 " pathEditMode="relative" rAng="0" ptsTypes="AA">
                                      <p:cBhvr>
                                        <p:cTn id="9" dur="1000" spd="-100000" fill="hold"/>
                                        <p:tgtEl>
                                          <p:spTgt spid="7"/>
                                        </p:tgtEl>
                                        <p:attrNameLst>
                                          <p:attrName>ppt_x</p:attrName>
                                          <p:attrName>ppt_y</p:attrName>
                                        </p:attrNameLst>
                                      </p:cBhvr>
                                      <p:rCtr x="579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9" name="Bilde 8"/>
          <p:cNvPicPr>
            <a:picLocks noChangeAspect="1"/>
          </p:cNvPicPr>
          <p:nvPr/>
        </p:nvPicPr>
        <p:blipFill>
          <a:blip r:embed="rId4"/>
          <a:stretch>
            <a:fillRect/>
          </a:stretch>
        </p:blipFill>
        <p:spPr>
          <a:xfrm>
            <a:off x="4662230" y="4919900"/>
            <a:ext cx="2967111" cy="537509"/>
          </a:xfrm>
          <a:prstGeom prst="rect">
            <a:avLst/>
          </a:prstGeom>
        </p:spPr>
      </p:pic>
      <p:pic>
        <p:nvPicPr>
          <p:cNvPr id="10" name="Bil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7153" y="3175239"/>
            <a:ext cx="2177267" cy="1547318"/>
          </a:xfrm>
          <a:prstGeom prst="rect">
            <a:avLst/>
          </a:prstGeom>
        </p:spPr>
      </p:pic>
      <p:pic>
        <p:nvPicPr>
          <p:cNvPr id="1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2640" y="1699957"/>
            <a:ext cx="2241780" cy="2176157"/>
          </a:xfrm>
          <a:prstGeom prst="rect">
            <a:avLst/>
          </a:prstGeom>
        </p:spPr>
      </p:pic>
      <p:sp>
        <p:nvSpPr>
          <p:cNvPr id="2" name="Tittel 1"/>
          <p:cNvSpPr>
            <a:spLocks noGrp="1"/>
          </p:cNvSpPr>
          <p:nvPr>
            <p:ph type="title"/>
          </p:nvPr>
        </p:nvSpPr>
        <p:spPr/>
        <p:txBody>
          <a:bodyPr/>
          <a:lstStyle/>
          <a:p>
            <a:pPr algn="r" rtl="1"/>
            <a:r>
              <a:rPr kumimoji="0" lang="prs-AF" sz="2400" b="1" i="0" u="none" strike="noStrike" kern="1200" cap="none" spc="0" normalizeH="0" baseline="0" noProof="0" dirty="0">
                <a:ln>
                  <a:noFill/>
                </a:ln>
                <a:solidFill>
                  <a:srgbClr val="000000"/>
                </a:solidFill>
                <a:effectLst/>
                <a:uLnTx/>
                <a:uFillTx/>
                <a:latin typeface="Calibri Light"/>
                <a:ea typeface="+mj-ea"/>
                <a:cs typeface="Arial" panose="020B0604020202020204" pitchFamily="34" charset="0"/>
              </a:rPr>
              <a:t>درباره "دسکتاپ" خود بیاموزید</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ktangel 14"/>
          <p:cNvSpPr/>
          <p:nvPr/>
        </p:nvSpPr>
        <p:spPr>
          <a:xfrm>
            <a:off x="4576913" y="1609579"/>
            <a:ext cx="3055464" cy="3961072"/>
          </a:xfrm>
          <a:prstGeom prst="rect">
            <a:avLst/>
          </a:prstGeom>
          <a:solidFill>
            <a:schemeClr val="bg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Bilde 3" descr="nettbrettet_topplinj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8118" y="1614219"/>
            <a:ext cx="2952328" cy="382709"/>
          </a:xfrm>
          <a:prstGeom prst="rect">
            <a:avLst/>
          </a:prstGeom>
        </p:spPr>
      </p:pic>
      <p:sp>
        <p:nvSpPr>
          <p:cNvPr id="16" name="Ellipse 15"/>
          <p:cNvSpPr/>
          <p:nvPr/>
        </p:nvSpPr>
        <p:spPr>
          <a:xfrm>
            <a:off x="4551763" y="1521556"/>
            <a:ext cx="3143483" cy="603591"/>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6</a:t>
            </a:fld>
            <a:endParaRPr lang="nb-NO"/>
          </a:p>
        </p:txBody>
      </p:sp>
    </p:spTree>
    <p:extLst>
      <p:ext uri="{BB962C8B-B14F-4D97-AF65-F5344CB8AC3E}">
        <p14:creationId xmlns:p14="http://schemas.microsoft.com/office/powerpoint/2010/main" val="932696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kumimoji="0" lang="prs-AF" sz="2400" b="1" i="0" u="none" strike="noStrike" kern="1200" cap="none" spc="0" normalizeH="0" baseline="0" noProof="0" dirty="0">
                <a:ln>
                  <a:noFill/>
                </a:ln>
                <a:solidFill>
                  <a:srgbClr val="000000"/>
                </a:solidFill>
                <a:effectLst/>
                <a:uLnTx/>
                <a:uFillTx/>
                <a:latin typeface="Calibri Light"/>
                <a:ea typeface="+mj-ea"/>
                <a:cs typeface="Arial" panose="020B0604020202020204" pitchFamily="34" charset="0"/>
              </a:rPr>
              <a:t>درباره "دسکتاپ" خود بیاموزید</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descr="nettbrettet_topp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952" y="1841500"/>
            <a:ext cx="7543800" cy="5016500"/>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7</a:t>
            </a:fld>
            <a:endParaRPr lang="nb-NO"/>
          </a:p>
        </p:txBody>
      </p:sp>
    </p:spTree>
    <p:extLst>
      <p:ext uri="{BB962C8B-B14F-4D97-AF65-F5344CB8AC3E}">
        <p14:creationId xmlns:p14="http://schemas.microsoft.com/office/powerpoint/2010/main" val="4047487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2</a:t>
            </a:r>
          </a:p>
        </p:txBody>
      </p:sp>
      <p:sp>
        <p:nvSpPr>
          <p:cNvPr id="3" name="Plassholder for tekst 2"/>
          <p:cNvSpPr>
            <a:spLocks noGrp="1"/>
          </p:cNvSpPr>
          <p:nvPr>
            <p:ph type="body" idx="1"/>
          </p:nvPr>
        </p:nvSpPr>
        <p:spPr/>
        <p:txBody>
          <a:bodyPr/>
          <a:lstStyle/>
          <a:p>
            <a:pPr algn="r" rtl="1"/>
            <a:r>
              <a:rPr lang="ar-SA" sz="3200" b="1" dirty="0">
                <a:effectLst/>
                <a:ea typeface="Calibri" panose="020F0502020204030204" pitchFamily="34" charset="0"/>
                <a:cs typeface="Arial" panose="020B0604020202020204" pitchFamily="34" charset="0"/>
              </a:rPr>
              <a:t>یک </a:t>
            </a:r>
            <a:r>
              <a:rPr lang="ar-SA" sz="3200" b="1" dirty="0" err="1">
                <a:effectLst/>
                <a:ea typeface="Calibri" panose="020F0502020204030204" pitchFamily="34" charset="0"/>
                <a:cs typeface="Arial" panose="020B0604020202020204" pitchFamily="34" charset="0"/>
              </a:rPr>
              <a:t>برنامه</a:t>
            </a:r>
            <a:r>
              <a:rPr lang="ar-SA" sz="3200" b="1" dirty="0">
                <a:effectLst/>
                <a:ea typeface="Calibri" panose="020F0502020204030204" pitchFamily="34" charset="0"/>
                <a:cs typeface="Arial" panose="020B0604020202020204" pitchFamily="34" charset="0"/>
              </a:rPr>
              <a:t> را باز </a:t>
            </a:r>
            <a:r>
              <a:rPr lang="ar-SA" sz="3200" b="1" dirty="0" err="1">
                <a:effectLst/>
                <a:ea typeface="Calibri" panose="020F0502020204030204" pitchFamily="34" charset="0"/>
                <a:cs typeface="Arial" panose="020B0604020202020204" pitchFamily="34" charset="0"/>
              </a:rPr>
              <a:t>کنید</a:t>
            </a:r>
            <a:r>
              <a:rPr lang="ar-SA" sz="3200" b="1" dirty="0">
                <a:effectLst/>
                <a:ea typeface="Calibri" panose="020F0502020204030204" pitchFamily="34" charset="0"/>
                <a:cs typeface="Arial" panose="020B0604020202020204" pitchFamily="34" charset="0"/>
              </a:rPr>
              <a:t> و به "</a:t>
            </a:r>
            <a:r>
              <a:rPr lang="ar-SA" sz="3200" b="1" dirty="0" err="1">
                <a:effectLst/>
                <a:ea typeface="Calibri" panose="020F0502020204030204" pitchFamily="34" charset="0"/>
                <a:cs typeface="Arial" panose="020B0604020202020204" pitchFamily="34" charset="0"/>
              </a:rPr>
              <a:t>دسکتاپ</a:t>
            </a:r>
            <a:r>
              <a:rPr lang="ar-SA" sz="3200" b="1" dirty="0">
                <a:effectLst/>
                <a:ea typeface="Calibri" panose="020F0502020204030204" pitchFamily="34" charset="0"/>
                <a:cs typeface="Arial" panose="020B0604020202020204" pitchFamily="34" charset="0"/>
              </a:rPr>
              <a:t>" </a:t>
            </a:r>
            <a:r>
              <a:rPr lang="ar-SA" sz="3200" b="1" dirty="0" err="1">
                <a:effectLst/>
                <a:ea typeface="Calibri" panose="020F0502020204030204" pitchFamily="34" charset="0"/>
                <a:cs typeface="Arial" panose="020B0604020202020204" pitchFamily="34" charset="0"/>
              </a:rPr>
              <a:t>برگردید</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8</a:t>
            </a:fld>
            <a:endParaRPr lang="nb-NO"/>
          </a:p>
        </p:txBody>
      </p:sp>
    </p:spTree>
    <p:extLst>
      <p:ext uri="{BB962C8B-B14F-4D97-AF65-F5344CB8AC3E}">
        <p14:creationId xmlns:p14="http://schemas.microsoft.com/office/powerpoint/2010/main" val="3372116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8154" y="1693926"/>
            <a:ext cx="2732291" cy="3592457"/>
          </a:xfrm>
          <a:prstGeom prst="rect">
            <a:avLst/>
          </a:prstGeom>
        </p:spPr>
      </p:pic>
      <p:sp>
        <p:nvSpPr>
          <p:cNvPr id="2" name="Tittel 1"/>
          <p:cNvSpPr>
            <a:spLocks noGrp="1"/>
          </p:cNvSpPr>
          <p:nvPr>
            <p:ph type="title"/>
          </p:nvPr>
        </p:nvSpPr>
        <p:spPr>
          <a:ln>
            <a:solidFill>
              <a:schemeClr val="bg1"/>
            </a:solidFill>
          </a:ln>
        </p:spPr>
        <p:txBody>
          <a:bodyPr/>
          <a:lstStyle/>
          <a:p>
            <a:pPr marL="0" marR="0" lvl="0" indent="0" algn="r" defTabSz="914400" rtl="1" eaLnBrk="1" fontAlgn="auto" latinLnBrk="0" hangingPunct="1">
              <a:lnSpc>
                <a:spcPct val="90000"/>
              </a:lnSpc>
              <a:spcBef>
                <a:spcPts val="1000"/>
              </a:spcBef>
              <a:spcAft>
                <a:spcPts val="0"/>
              </a:spcAft>
              <a:buClrTx/>
              <a:buSzTx/>
              <a:buFont typeface="Wingdings" charset="2"/>
              <a:buNone/>
              <a:tabLst/>
              <a:defRPr/>
            </a:pPr>
            <a:r>
              <a:rPr kumimoji="0" lang="ar-SA" sz="2400" b="1" i="0" u="none" strike="noStrike" kern="1200" cap="none" spc="0" normalizeH="0" baseline="0" noProof="0" dirty="0">
                <a:ln>
                  <a:noFill/>
                </a:ln>
                <a:solidFill>
                  <a:prstClr val="black"/>
                </a:solidFill>
                <a:effectLst/>
                <a:uLnTx/>
                <a:uFillTx/>
                <a:latin typeface="Calibri Light"/>
                <a:ea typeface="Calibri" panose="020F0502020204030204" pitchFamily="34" charset="0"/>
                <a:cs typeface="Arial" panose="020B0604020202020204" pitchFamily="34" charset="0"/>
              </a:rPr>
              <a:t>یک </a:t>
            </a:r>
            <a:r>
              <a:rPr kumimoji="0" lang="ar-SA" sz="2400" b="1" i="0" u="none" strike="noStrike" kern="1200" cap="none" spc="0" normalizeH="0" baseline="0" noProof="0" dirty="0" err="1">
                <a:ln>
                  <a:noFill/>
                </a:ln>
                <a:solidFill>
                  <a:prstClr val="black"/>
                </a:solidFill>
                <a:effectLst/>
                <a:uLnTx/>
                <a:uFillTx/>
                <a:latin typeface="Calibri Light"/>
                <a:ea typeface="Calibri" panose="020F0502020204030204" pitchFamily="34" charset="0"/>
                <a:cs typeface="Arial" panose="020B0604020202020204" pitchFamily="34" charset="0"/>
              </a:rPr>
              <a:t>برنامه</a:t>
            </a:r>
            <a:r>
              <a:rPr kumimoji="0" lang="ar-SA" sz="2400" b="1" i="0" u="none" strike="noStrike" kern="1200" cap="none" spc="0" normalizeH="0" baseline="0" noProof="0" dirty="0">
                <a:ln>
                  <a:noFill/>
                </a:ln>
                <a:solidFill>
                  <a:prstClr val="black"/>
                </a:solidFill>
                <a:effectLst/>
                <a:uLnTx/>
                <a:uFillTx/>
                <a:latin typeface="Calibri Light"/>
                <a:ea typeface="Calibri" panose="020F0502020204030204" pitchFamily="34" charset="0"/>
                <a:cs typeface="Arial" panose="020B0604020202020204" pitchFamily="34" charset="0"/>
              </a:rPr>
              <a:t> را باز </a:t>
            </a:r>
            <a:r>
              <a:rPr kumimoji="0" lang="ar-SA" sz="2400" b="1" i="0" u="none" strike="noStrike" kern="1200" cap="none" spc="0" normalizeH="0" baseline="0" noProof="0" dirty="0" err="1">
                <a:ln>
                  <a:noFill/>
                </a:ln>
                <a:solidFill>
                  <a:prstClr val="black"/>
                </a:solidFill>
                <a:effectLst/>
                <a:uLnTx/>
                <a:uFillTx/>
                <a:latin typeface="Calibri Light"/>
                <a:ea typeface="Calibri" panose="020F0502020204030204" pitchFamily="34" charset="0"/>
                <a:cs typeface="Arial" panose="020B0604020202020204" pitchFamily="34" charset="0"/>
              </a:rPr>
              <a:t>کنید</a:t>
            </a:r>
            <a:r>
              <a:rPr kumimoji="0" lang="ar-SA" sz="2400" b="1" i="0" u="none" strike="noStrike" kern="1200" cap="none" spc="0" normalizeH="0" baseline="0" noProof="0" dirty="0">
                <a:ln>
                  <a:noFill/>
                </a:ln>
                <a:solidFill>
                  <a:prstClr val="black"/>
                </a:solidFill>
                <a:effectLst/>
                <a:uLnTx/>
                <a:uFillTx/>
                <a:latin typeface="Calibri Light"/>
                <a:ea typeface="Calibri" panose="020F0502020204030204" pitchFamily="34" charset="0"/>
                <a:cs typeface="Arial" panose="020B0604020202020204" pitchFamily="34" charset="0"/>
              </a:rPr>
              <a:t> و به "</a:t>
            </a:r>
            <a:r>
              <a:rPr kumimoji="0" lang="ar-SA" sz="2400" b="1" i="0" u="none" strike="noStrike" kern="1200" cap="none" spc="0" normalizeH="0" baseline="0" noProof="0" dirty="0" err="1">
                <a:ln>
                  <a:noFill/>
                </a:ln>
                <a:solidFill>
                  <a:prstClr val="black"/>
                </a:solidFill>
                <a:effectLst/>
                <a:uLnTx/>
                <a:uFillTx/>
                <a:latin typeface="Calibri Light"/>
                <a:ea typeface="Calibri" panose="020F0502020204030204" pitchFamily="34" charset="0"/>
                <a:cs typeface="Arial" panose="020B0604020202020204" pitchFamily="34" charset="0"/>
              </a:rPr>
              <a:t>دسکتاپ</a:t>
            </a:r>
            <a:r>
              <a:rPr kumimoji="0" lang="ar-SA" sz="2400" b="1" i="0" u="none" strike="noStrike" kern="1200" cap="none" spc="0" normalizeH="0" baseline="0" noProof="0" dirty="0">
                <a:ln>
                  <a:noFill/>
                </a:ln>
                <a:solidFill>
                  <a:prstClr val="black"/>
                </a:solidFill>
                <a:effectLst/>
                <a:uLnTx/>
                <a:uFillTx/>
                <a:latin typeface="Calibri Light"/>
                <a:ea typeface="Calibri" panose="020F0502020204030204" pitchFamily="34" charset="0"/>
                <a:cs typeface="Arial" panose="020B0604020202020204" pitchFamily="34" charset="0"/>
              </a:rPr>
              <a:t>" </a:t>
            </a:r>
            <a:r>
              <a:rPr kumimoji="0" lang="ar-SA" sz="2400" b="1" i="0" u="none" strike="noStrike" kern="1200" cap="none" spc="0" normalizeH="0" baseline="0" noProof="0" dirty="0" err="1">
                <a:ln>
                  <a:noFill/>
                </a:ln>
                <a:solidFill>
                  <a:prstClr val="black"/>
                </a:solidFill>
                <a:effectLst/>
                <a:uLnTx/>
                <a:uFillTx/>
                <a:latin typeface="Calibri Light"/>
                <a:ea typeface="Calibri" panose="020F0502020204030204" pitchFamily="34" charset="0"/>
                <a:cs typeface="Arial" panose="020B0604020202020204" pitchFamily="34" charset="0"/>
              </a:rPr>
              <a:t>برگردید</a:t>
            </a:r>
            <a:endParaRPr kumimoji="0" lang="nb-NO" sz="2400" b="0" i="0" u="none" strike="noStrike" kern="1200" cap="none" spc="0" normalizeH="0" baseline="0" noProof="0" dirty="0">
              <a:ln>
                <a:noFill/>
              </a:ln>
              <a:solidFill>
                <a:prstClr val="black"/>
              </a:solidFill>
              <a:effectLst/>
              <a:uLnTx/>
              <a:uFillTx/>
              <a:latin typeface="Calibri Light"/>
              <a:ea typeface="+mn-ea"/>
              <a:cs typeface="Calibri Light"/>
            </a:endParaRP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8" name="Bilde 7"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651" y="1706501"/>
            <a:ext cx="2732291" cy="3592457"/>
          </a:xfrm>
          <a:prstGeom prst="rect">
            <a:avLst/>
          </a:prstGeom>
        </p:spPr>
      </p:pic>
      <p:sp>
        <p:nvSpPr>
          <p:cNvPr id="9" name="Avrundet rektangel 8"/>
          <p:cNvSpPr/>
          <p:nvPr/>
        </p:nvSpPr>
        <p:spPr>
          <a:xfrm>
            <a:off x="3472990" y="4660324"/>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8225936" y="4999845"/>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p:cNvPicPr>
            <a:picLocks noChangeAspect="1"/>
          </p:cNvPicPr>
          <p:nvPr/>
        </p:nvPicPr>
        <p:blipFill>
          <a:blip r:embed="rId4"/>
          <a:stretch>
            <a:fillRect/>
          </a:stretch>
        </p:blipFill>
        <p:spPr>
          <a:xfrm>
            <a:off x="2638518" y="4429481"/>
            <a:ext cx="2088232" cy="378295"/>
          </a:xfrm>
          <a:prstGeom prst="rect">
            <a:avLst/>
          </a:prstGeom>
        </p:spPr>
      </p:pic>
      <p:pic>
        <p:nvPicPr>
          <p:cNvPr id="20" name="Bild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421" y="2986615"/>
            <a:ext cx="1782744" cy="1266943"/>
          </a:xfrm>
          <a:prstGeom prst="rect">
            <a:avLst/>
          </a:prstGeom>
        </p:spPr>
      </p:pic>
      <p:pic>
        <p:nvPicPr>
          <p:cNvPr id="2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7054" y="2102351"/>
            <a:ext cx="1835567" cy="1781835"/>
          </a:xfrm>
          <a:prstGeom prst="rect">
            <a:avLst/>
          </a:prstGeom>
        </p:spPr>
      </p:pic>
      <p:sp>
        <p:nvSpPr>
          <p:cNvPr id="14" name="Ellipse 13"/>
          <p:cNvSpPr/>
          <p:nvPr/>
        </p:nvSpPr>
        <p:spPr>
          <a:xfrm>
            <a:off x="3177541" y="2974239"/>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Bilde 11" descr="pe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680000">
            <a:off x="2326508" y="2452629"/>
            <a:ext cx="3209216" cy="4010671"/>
          </a:xfrm>
          <a:prstGeom prst="rect">
            <a:avLst/>
          </a:prstGeom>
        </p:spPr>
      </p:pic>
      <p:cxnSp>
        <p:nvCxnSpPr>
          <p:cNvPr id="23" name="Rett pil 22"/>
          <p:cNvCxnSpPr/>
          <p:nvPr/>
        </p:nvCxnSpPr>
        <p:spPr>
          <a:xfrm flipV="1">
            <a:off x="5556583" y="322682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5" name="Bilde 4" descr="Skjermbilde 2015-10-19 kl. 13.15.38.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0297" y="2068539"/>
            <a:ext cx="2255227" cy="2428006"/>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9</a:t>
            </a:fld>
            <a:endParaRPr lang="nb-NO"/>
          </a:p>
        </p:txBody>
      </p:sp>
    </p:spTree>
    <p:extLst>
      <p:ext uri="{BB962C8B-B14F-4D97-AF65-F5344CB8AC3E}">
        <p14:creationId xmlns:p14="http://schemas.microsoft.com/office/powerpoint/2010/main" val="234417086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1810</TotalTime>
  <Words>973</Words>
  <Application>Microsoft Office PowerPoint</Application>
  <PresentationFormat>Widescreen</PresentationFormat>
  <Paragraphs>100</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Office-tema</vt:lpstr>
      <vt:lpstr>LÆR Å BRUKE NETTBRETT</vt:lpstr>
      <vt:lpstr>Del 1</vt:lpstr>
      <vt:lpstr>تبلت خود را روشن کنید</vt:lpstr>
      <vt:lpstr>درباره "دسکتاپ" خود بیاموزید</vt:lpstr>
      <vt:lpstr>درباره "دسکتاپ" خود بیاموزید</vt:lpstr>
      <vt:lpstr>درباره "دسکتاپ" خود بیاموزید</vt:lpstr>
      <vt:lpstr>درباره "دسکتاپ" خود بیاموزید</vt:lpstr>
      <vt:lpstr>Del 2</vt:lpstr>
      <vt:lpstr>یک برنامه را باز کنید و به "دسکتاپ" برگردید</vt:lpstr>
      <vt:lpstr>یک برنامه را باز کنید و به "دسکتاپ" برگردید</vt:lpstr>
      <vt:lpstr>Del 3</vt:lpstr>
      <vt:lpstr>تبلت را خاموش کنید</vt:lpstr>
      <vt:lpstr>تبلت را خاموش کنید</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NSS</cp:lastModifiedBy>
  <cp:revision>331</cp:revision>
  <dcterms:created xsi:type="dcterms:W3CDTF">2015-09-22T07:17:48Z</dcterms:created>
  <dcterms:modified xsi:type="dcterms:W3CDTF">2023-11-15T11:16:49Z</dcterms:modified>
</cp:coreProperties>
</file>