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8.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slideLayouts/slideLayout5.xml" ContentType="application/vnd.openxmlformats-officedocument.presentationml.slideLayout+xml"/>
  <Override PartName="/ppt/notesSlides/notesSlide38.xml" ContentType="application/vnd.openxmlformats-officedocument.presentationml.notesSlide+xml"/>
  <Override PartName="/ppt/slideLayouts/slideLayout4.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slideLayouts/slideLayout6.xml" ContentType="application/vnd.openxmlformats-officedocument.presentationml.slide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34.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33" autoAdjust="0"/>
    <p:restoredTop sz="65510" autoAdjust="0"/>
  </p:normalViewPr>
  <p:slideViewPr>
    <p:cSldViewPr snapToGrid="0">
      <p:cViewPr varScale="1">
        <p:scale>
          <a:sx n="37" d="100"/>
          <a:sy n="37" d="100"/>
        </p:scale>
        <p:origin x="-106" y="-480"/>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20.10.2023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1" dirty="0"/>
              <a:t>Mana čađa oahppomihttomeriid </a:t>
            </a:r>
            <a:r>
              <a:rPr lang="nb-NO" b="1" baseline="0" dirty="0"/>
              <a:t> kurs</a:t>
            </a:r>
            <a:r>
              <a:rPr lang="se-NO" b="1" baseline="0" dirty="0" err="1"/>
              <a:t>aoasseváldiguin</a:t>
            </a:r>
            <a:r>
              <a:rPr lang="se-NO" b="1" baseline="0" dirty="0"/>
              <a:t> ovdal álggahat oahpahusa</a:t>
            </a:r>
            <a:r>
              <a:rPr lang="nb-NO" b="1" baseline="0" dirty="0"/>
              <a:t>. D</a:t>
            </a:r>
            <a:r>
              <a:rPr lang="se-NO" b="1" baseline="0" dirty="0" err="1"/>
              <a:t>át</a:t>
            </a:r>
            <a:r>
              <a:rPr lang="se-NO" b="1" baseline="0" dirty="0"/>
              <a:t> dahká sidjiide álkibun oahppat ja muitit maid leat oahppan</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b="1" baseline="0" dirty="0"/>
              <a:t>Muitte ahte neahttagávppit leat iešguđetláganat ja astta vástidit gažaldagaid dađistaga</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r>
              <a:rPr lang="se-NO" sz="1200" b="1" kern="1200" dirty="0" smtClean="0">
                <a:solidFill>
                  <a:schemeClr val="tx1"/>
                </a:solidFill>
                <a:effectLst/>
                <a:latin typeface="+mn-lt"/>
                <a:ea typeface="+mn-ea"/>
                <a:cs typeface="+mn-cs"/>
              </a:rPr>
              <a:t>Sáhttá leat juonalaš sihtat kursaoasseválddiid váldit fárrui báŋkokoartta, kredihttakoarta</a:t>
            </a:r>
            <a:r>
              <a:rPr lang="lt-LT" sz="1200" b="1" kern="1200" dirty="0" smtClean="0">
                <a:solidFill>
                  <a:schemeClr val="tx1"/>
                </a:solidFill>
                <a:effectLst/>
                <a:latin typeface="+mn-lt"/>
                <a:ea typeface="+mn-ea"/>
                <a:cs typeface="+mn-cs"/>
              </a:rPr>
              <a:t> ja </a:t>
            </a:r>
            <a:r>
              <a:rPr lang="se-NO" sz="1200" b="1" kern="1200" dirty="0" smtClean="0">
                <a:solidFill>
                  <a:schemeClr val="tx1"/>
                </a:solidFill>
                <a:effectLst/>
                <a:latin typeface="+mn-lt"/>
                <a:ea typeface="+mn-ea"/>
                <a:cs typeface="+mn-cs"/>
              </a:rPr>
              <a:t> máksin</a:t>
            </a:r>
            <a:r>
              <a:rPr lang="lt-LT" sz="1200" b="1" kern="1200" dirty="0" err="1" smtClean="0">
                <a:solidFill>
                  <a:schemeClr val="tx1"/>
                </a:solidFill>
                <a:effectLst/>
                <a:latin typeface="+mn-lt"/>
                <a:ea typeface="+mn-ea"/>
                <a:cs typeface="+mn-cs"/>
              </a:rPr>
              <a:t>brihkka</a:t>
            </a:r>
            <a:r>
              <a:rPr lang="lt-LT" sz="1200" b="1" kern="1200" dirty="0" smtClean="0">
                <a:solidFill>
                  <a:schemeClr val="tx1"/>
                </a:solidFill>
                <a:effectLst/>
                <a:latin typeface="+mn-lt"/>
                <a:ea typeface="+mn-ea"/>
                <a:cs typeface="+mn-cs"/>
              </a:rPr>
              <a:t> </a:t>
            </a:r>
            <a:r>
              <a:rPr lang="se-NO" sz="1200" b="1" kern="1200" dirty="0" smtClean="0">
                <a:solidFill>
                  <a:schemeClr val="tx1"/>
                </a:solidFill>
                <a:effectLst/>
                <a:latin typeface="+mn-lt"/>
                <a:ea typeface="+mn-ea"/>
                <a:cs typeface="+mn-cs"/>
              </a:rPr>
              <a:t>diibmui vai sii sáhttet čađahit ovtta gávppi go oahpahus lea nohkan</a:t>
            </a:r>
            <a:r>
              <a:rPr lang="lt-LT"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Deaddil gálvvu válljet dan</a:t>
            </a:r>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Juste dego dábálaš gávppis sáhtát don válljet oastit ovtta gálvvu dahje eanet gálvvuid</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Juste dego dábálaš gávppis sáhtát don válljet oastit ovtta gálvvu dahje eanet gálvvuid</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a:t>
            </a:r>
            <a:r>
              <a:rPr lang="se-NO" baseline="0" dirty="0"/>
              <a:t>on sáhtát oastit olu iešguđetlágan gálvvuid</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Go leat bidjan buot maid háliidat oastit gávppašanvovdnii de fertet don gávdnat kássa vai beasat máksit</a:t>
            </a:r>
            <a:r>
              <a:rPr lang="nb-NO"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se-NO" sz="1200" kern="1200" dirty="0" smtClean="0">
                <a:solidFill>
                  <a:schemeClr val="tx1"/>
                </a:solidFill>
                <a:effectLst/>
                <a:latin typeface="+mn-lt"/>
                <a:ea typeface="+mn-ea"/>
                <a:cs typeface="+mn-cs"/>
              </a:rPr>
              <a:t>Jus deaddilat </a:t>
            </a:r>
            <a:r>
              <a:rPr lang="nb-NO" sz="1200" kern="1200" dirty="0" smtClean="0">
                <a:solidFill>
                  <a:schemeClr val="tx1"/>
                </a:solidFill>
                <a:effectLst/>
                <a:latin typeface="+mn-lt"/>
                <a:ea typeface="+mn-ea"/>
                <a:cs typeface="+mn-cs"/>
              </a:rPr>
              <a:t>"</a:t>
            </a:r>
            <a:r>
              <a:rPr lang="se-NO" sz="1200" kern="1200" dirty="0" smtClean="0">
                <a:solidFill>
                  <a:schemeClr val="tx1"/>
                </a:solidFill>
                <a:effectLst/>
                <a:latin typeface="+mn-lt"/>
                <a:ea typeface="+mn-ea"/>
                <a:cs typeface="+mn-cs"/>
              </a:rPr>
              <a:t>Kjøp</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(oastte) de oainnát ahte gálvu biddjojuvvo du gávppašanvovdnii</a:t>
            </a:r>
            <a:r>
              <a:rPr lang="nb-NO"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Jus deaddilat </a:t>
            </a:r>
            <a:r>
              <a:rPr lang="nb-NO" sz="1200" kern="1200" dirty="0" smtClean="0">
                <a:solidFill>
                  <a:schemeClr val="tx1"/>
                </a:solidFill>
                <a:effectLst/>
                <a:latin typeface="+mn-lt"/>
                <a:ea typeface="+mn-ea"/>
                <a:cs typeface="+mn-cs"/>
              </a:rPr>
              <a:t>"</a:t>
            </a:r>
            <a:r>
              <a:rPr lang="se-NO" sz="1200" kern="1200" dirty="0" smtClean="0">
                <a:solidFill>
                  <a:schemeClr val="tx1"/>
                </a:solidFill>
                <a:effectLst/>
                <a:latin typeface="+mn-lt"/>
                <a:ea typeface="+mn-ea"/>
                <a:cs typeface="+mn-cs"/>
              </a:rPr>
              <a:t>kjøp</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(oastte) de oainnát ahte gálvu biddjojuvvo du gávppašanvovdnii</a:t>
            </a:r>
            <a:r>
              <a:rPr lang="nb-N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baseline="0" dirty="0">
                <a:solidFill>
                  <a:schemeClr val="tx1"/>
                </a:solidFill>
                <a:effectLst/>
                <a:latin typeface="+mn-lt"/>
                <a:ea typeface="+mn-ea"/>
                <a:cs typeface="+mn-cs"/>
              </a:rPr>
              <a:t>Dá lea gálvu gávppašanvovnnas</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baseline="0" dirty="0">
                <a:solidFill>
                  <a:schemeClr val="tx1"/>
                </a:solidFill>
                <a:effectLst/>
                <a:latin typeface="+mn-lt"/>
                <a:ea typeface="+mn-ea"/>
                <a:cs typeface="+mn-cs"/>
              </a:rPr>
              <a:t>Jus bijat eanet gálvvuid dohko, de ođasmahtto gávppašanvovdna</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Dasa lassin lea</a:t>
            </a:r>
            <a:r>
              <a:rPr lang="nb-NO" sz="1200" kern="1200" dirty="0">
                <a:solidFill>
                  <a:schemeClr val="tx1"/>
                </a:solidFill>
                <a:effectLst/>
                <a:latin typeface="+mn-lt"/>
                <a:ea typeface="+mn-ea"/>
                <a:cs typeface="+mn-cs"/>
              </a:rPr>
              <a:t> ne</a:t>
            </a:r>
            <a:r>
              <a:rPr lang="se-NO" sz="1200" kern="1200" dirty="0" err="1">
                <a:solidFill>
                  <a:schemeClr val="tx1"/>
                </a:solidFill>
                <a:effectLst/>
                <a:latin typeface="+mn-lt"/>
                <a:ea typeface="+mn-ea"/>
                <a:cs typeface="+mn-cs"/>
              </a:rPr>
              <a:t>ahttagávppis</a:t>
            </a:r>
            <a:r>
              <a:rPr lang="se-NO" sz="1200" kern="1200" dirty="0">
                <a:solidFill>
                  <a:schemeClr val="tx1"/>
                </a:solidFill>
                <a:effectLst/>
                <a:latin typeface="+mn-lt"/>
                <a:ea typeface="+mn-ea"/>
                <a:cs typeface="+mn-cs"/>
              </a:rPr>
              <a:t> lea</a:t>
            </a:r>
            <a:r>
              <a:rPr lang="nb-NO" sz="1200" kern="1200" dirty="0">
                <a:solidFill>
                  <a:schemeClr val="tx1"/>
                </a:solidFill>
                <a:effectLst/>
                <a:latin typeface="+mn-lt"/>
                <a:ea typeface="+mn-ea"/>
                <a:cs typeface="+mn-cs"/>
              </a:rPr>
              <a:t> "k</a:t>
            </a:r>
            <a:r>
              <a:rPr lang="se-NO" sz="1200" kern="1200" dirty="0" err="1">
                <a:solidFill>
                  <a:schemeClr val="tx1"/>
                </a:solidFill>
                <a:effectLst/>
                <a:latin typeface="+mn-lt"/>
                <a:ea typeface="+mn-ea"/>
                <a:cs typeface="+mn-cs"/>
              </a:rPr>
              <a:t>asse</a:t>
            </a:r>
            <a:r>
              <a:rPr lang="nb-NO" sz="1200" kern="1200" baseline="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(kássa)</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dahje luohpan gos fertet duođaštit oastima, mearridit movt don háliidat máksit ja movt don háliidat vuostáiváldit gálvvu. Dasa máhccat mii</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Ne</a:t>
            </a:r>
            <a:r>
              <a:rPr lang="se-NO" sz="1200" kern="1200" dirty="0" err="1">
                <a:solidFill>
                  <a:schemeClr val="tx1"/>
                </a:solidFill>
                <a:effectLst/>
                <a:latin typeface="+mn-lt"/>
                <a:ea typeface="+mn-ea"/>
                <a:cs typeface="+mn-cs"/>
              </a:rPr>
              <a:t>ahttagávppit</a:t>
            </a:r>
            <a:r>
              <a:rPr lang="se-NO" sz="1200" kern="1200" dirty="0">
                <a:solidFill>
                  <a:schemeClr val="tx1"/>
                </a:solidFill>
                <a:effectLst/>
                <a:latin typeface="+mn-lt"/>
                <a:ea typeface="+mn-ea"/>
                <a:cs typeface="+mn-cs"/>
              </a:rPr>
              <a:t> leat iešguđetláganat</a:t>
            </a:r>
            <a:r>
              <a:rPr lang="nb-NO"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r>
              <a:rPr lang="se-NO" sz="1200" kern="1200" dirty="0" smtClean="0">
                <a:solidFill>
                  <a:schemeClr val="tx1"/>
                </a:solidFill>
                <a:effectLst/>
                <a:latin typeface="+mn-lt"/>
                <a:ea typeface="+mn-ea"/>
                <a:cs typeface="+mn-cs"/>
              </a:rPr>
              <a:t>Muhtumat geavahit eará namahusaid go </a:t>
            </a:r>
            <a:r>
              <a:rPr lang="nb-NO" sz="1200" kern="1200" dirty="0" smtClean="0">
                <a:solidFill>
                  <a:schemeClr val="tx1"/>
                </a:solidFill>
                <a:effectLst/>
                <a:latin typeface="+mn-lt"/>
                <a:ea typeface="+mn-ea"/>
                <a:cs typeface="+mn-cs"/>
              </a:rPr>
              <a:t>«</a:t>
            </a:r>
            <a:r>
              <a:rPr lang="se-NO" sz="1200" kern="1200" dirty="0" smtClean="0">
                <a:solidFill>
                  <a:schemeClr val="tx1"/>
                </a:solidFill>
                <a:effectLst/>
                <a:latin typeface="+mn-lt"/>
                <a:ea typeface="+mn-ea"/>
                <a:cs typeface="+mn-cs"/>
              </a:rPr>
              <a:t>gávppašanvovdna</a:t>
            </a:r>
            <a:r>
              <a:rPr lang="nb-NO" sz="1200" kern="1200" dirty="0" smtClean="0">
                <a:solidFill>
                  <a:schemeClr val="tx1"/>
                </a:solidFill>
                <a:effectLst/>
                <a:latin typeface="+mn-lt"/>
                <a:ea typeface="+mn-ea"/>
                <a:cs typeface="+mn-cs"/>
              </a:rPr>
              <a:t>" ja «</a:t>
            </a:r>
            <a:r>
              <a:rPr lang="se-NO" sz="1200" kern="1200" dirty="0" smtClean="0">
                <a:solidFill>
                  <a:schemeClr val="tx1"/>
                </a:solidFill>
                <a:effectLst/>
                <a:latin typeface="+mn-lt"/>
                <a:ea typeface="+mn-ea"/>
                <a:cs typeface="+mn-cs"/>
              </a:rPr>
              <a:t>kássa</a:t>
            </a:r>
            <a:r>
              <a:rPr lang="nb-NO" sz="1200" kern="1200" dirty="0" smtClean="0">
                <a:solidFill>
                  <a:schemeClr val="tx1"/>
                </a:solidFill>
                <a:effectLst/>
                <a:latin typeface="+mn-lt"/>
                <a:ea typeface="+mn-ea"/>
                <a:cs typeface="+mn-cs"/>
              </a:rPr>
              <a:t>«</a:t>
            </a:r>
            <a:r>
              <a:rPr lang="se-NO" sz="1200" kern="1200" dirty="0" smtClean="0">
                <a:solidFill>
                  <a:schemeClr val="tx1"/>
                </a:solidFill>
                <a:effectLst/>
                <a:latin typeface="+mn-lt"/>
                <a:ea typeface="+mn-ea"/>
                <a:cs typeface="+mn-cs"/>
              </a:rPr>
              <a:t>. Muhtun sajiin čuožžu "bestill" (diŋgo) dahje " legg i handlevogn"  (bija gávppašanvovdnii). </a:t>
            </a:r>
            <a:endParaRPr lang="en-US"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Muhtun neahttagávppiin oasttát diŋggaid dahje biktasiid, muhto sáhtát maiddái diŋgot bálvalusaid mátkkiid várret hoteallalanja ja olu eará</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Muhtumat gávppašit neahttagávppis seastin dihte áiggi ja ruđa, Earát fas vásihit ahte sii fidnejit neahtas buktagiid ja bálvalusaid maid eai gávnna eará sajis</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r>
              <a:rPr lang="se-NO" sz="1200" kern="1200" dirty="0" smtClean="0">
                <a:solidFill>
                  <a:schemeClr val="tx1"/>
                </a:solidFill>
                <a:effectLst/>
                <a:latin typeface="+mn-lt"/>
                <a:ea typeface="+mn-ea"/>
                <a:cs typeface="+mn-cs"/>
              </a:rPr>
              <a:t>Vuosttaš lávki go háliida gávppašit neahtas lea gávnnahit guđe neahttagávppi áigu geavahit. Eatnasat dihtet várra guđe gávppi háliidit oastit ovdagihtii, Jus dieđát guđelágan gálvvu áiggut oastit , muhto it dieđe guđe neahttagávppis lea dakkár gálvu, de sáhtát geahččalit ohcat/google gálvvu neahttalohkkis ja geahččat ihtet go gávppit main sáhttá oastit gálvvu. </a:t>
            </a:r>
            <a:endParaRPr lang="en-US"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baseline="0" dirty="0">
                <a:solidFill>
                  <a:schemeClr val="tx1"/>
                </a:solidFill>
                <a:effectLst/>
                <a:latin typeface="+mn-lt"/>
                <a:ea typeface="+mn-ea"/>
                <a:cs typeface="+mn-cs"/>
              </a:rPr>
              <a:t>Muhtun neahttagávppiin atnet maiddái eará gielaid</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Muhto proseassa man galggat čađahit lea dat seamma</a:t>
            </a:r>
            <a:r>
              <a:rPr lang="nb-NO"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e-NO" sz="1200" kern="1200" baseline="0" dirty="0">
                <a:solidFill>
                  <a:schemeClr val="tx1"/>
                </a:solidFill>
                <a:effectLst/>
                <a:latin typeface="+mn-lt"/>
                <a:ea typeface="+mn-ea"/>
                <a:cs typeface="+mn-cs"/>
              </a:rPr>
              <a:t>Gávnna dan gálvvu</a:t>
            </a:r>
            <a:r>
              <a:rPr lang="nb-NO" sz="1200" kern="1200" baseline="0" dirty="0">
                <a:solidFill>
                  <a:schemeClr val="tx1"/>
                </a:solidFill>
                <a:effectLst/>
                <a:latin typeface="+mn-lt"/>
                <a:ea typeface="+mn-ea"/>
                <a:cs typeface="+mn-cs"/>
              </a:rPr>
              <a:t>/d</a:t>
            </a:r>
            <a:r>
              <a:rPr lang="se-NO" sz="1200" kern="1200" baseline="0" dirty="0" err="1">
                <a:solidFill>
                  <a:schemeClr val="tx1"/>
                </a:solidFill>
                <a:effectLst/>
                <a:latin typeface="+mn-lt"/>
                <a:ea typeface="+mn-ea"/>
                <a:cs typeface="+mn-cs"/>
              </a:rPr>
              <a:t>aid</a:t>
            </a:r>
            <a:r>
              <a:rPr lang="se-NO" sz="1200" kern="1200" baseline="0" dirty="0">
                <a:solidFill>
                  <a:schemeClr val="tx1"/>
                </a:solidFill>
                <a:effectLst/>
                <a:latin typeface="+mn-lt"/>
                <a:ea typeface="+mn-ea"/>
                <a:cs typeface="+mn-cs"/>
              </a:rPr>
              <a:t> gálvvuid maid háliidat oastit</a:t>
            </a:r>
            <a:r>
              <a:rPr lang="nb-NO" sz="120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e-NO" sz="1200" kern="1200" baseline="0" dirty="0">
                <a:solidFill>
                  <a:schemeClr val="tx1"/>
                </a:solidFill>
                <a:effectLst/>
                <a:latin typeface="+mn-lt"/>
                <a:ea typeface="+mn-ea"/>
                <a:cs typeface="+mn-cs"/>
              </a:rPr>
              <a:t>Mana kássii go leat gearggus máksit</a:t>
            </a:r>
            <a:r>
              <a:rPr lang="nb-NO" sz="120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e-NO" sz="1200" kern="1200" baseline="0" dirty="0">
                <a:solidFill>
                  <a:schemeClr val="tx1"/>
                </a:solidFill>
                <a:effectLst/>
                <a:latin typeface="+mn-lt"/>
                <a:ea typeface="+mn-ea"/>
                <a:cs typeface="+mn-cs"/>
              </a:rPr>
              <a:t>Mávsse iežat gálvvuid</a:t>
            </a:r>
            <a:r>
              <a:rPr lang="nb-NO" sz="1200" kern="1200" baseline="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Go </a:t>
            </a:r>
            <a:r>
              <a:rPr lang="nb-NO" sz="1200" kern="1200" baseline="0" dirty="0" err="1">
                <a:solidFill>
                  <a:schemeClr val="tx1"/>
                </a:solidFill>
                <a:effectLst/>
                <a:latin typeface="+mn-lt"/>
                <a:ea typeface="+mn-ea"/>
                <a:cs typeface="+mn-cs"/>
              </a:rPr>
              <a:t>galggat</a:t>
            </a:r>
            <a:r>
              <a:rPr lang="nb-NO" sz="1200" kern="1200" baseline="0" dirty="0">
                <a:solidFill>
                  <a:schemeClr val="tx1"/>
                </a:solidFill>
                <a:effectLst/>
                <a:latin typeface="+mn-lt"/>
                <a:ea typeface="+mn-ea"/>
                <a:cs typeface="+mn-cs"/>
              </a:rPr>
              <a:t> m</a:t>
            </a:r>
            <a:r>
              <a:rPr lang="se-NO" sz="1200" kern="1200" baseline="0" dirty="0" err="1">
                <a:solidFill>
                  <a:schemeClr val="tx1"/>
                </a:solidFill>
                <a:effectLst/>
                <a:latin typeface="+mn-lt"/>
                <a:ea typeface="+mn-ea"/>
                <a:cs typeface="+mn-cs"/>
              </a:rPr>
              <a:t>áksit</a:t>
            </a:r>
            <a:r>
              <a:rPr lang="se-NO" sz="1200" kern="1200" baseline="0" dirty="0">
                <a:solidFill>
                  <a:schemeClr val="tx1"/>
                </a:solidFill>
                <a:effectLst/>
                <a:latin typeface="+mn-lt"/>
                <a:ea typeface="+mn-ea"/>
                <a:cs typeface="+mn-cs"/>
              </a:rPr>
              <a:t> fertet vuos gávdnat kássa</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Álkimus vuohki gávdnat dan lea deaddilit gávppašanvovnna</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Dasa lassin go čájeha guđiid gálvvuid lea válljen oaččut don dávjá vejolašvuođa mannat kássii doppe</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Geahča boalu dahje liŋkka  mas čuožžu</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kasse</a:t>
            </a:r>
            <a:r>
              <a:rPr lang="nb-NO" sz="1200" kern="1200" baseline="0" dirty="0">
                <a:solidFill>
                  <a:schemeClr val="tx1"/>
                </a:solidFill>
                <a:effectLst/>
                <a:latin typeface="+mn-lt"/>
                <a:ea typeface="+mn-ea"/>
                <a:cs typeface="+mn-cs"/>
              </a:rPr>
              <a:t>"</a:t>
            </a:r>
            <a:r>
              <a:rPr lang="se-NO" sz="1200" kern="1200" baseline="0" dirty="0">
                <a:solidFill>
                  <a:schemeClr val="tx1"/>
                </a:solidFill>
                <a:effectLst/>
                <a:latin typeface="+mn-lt"/>
                <a:ea typeface="+mn-ea"/>
                <a:cs typeface="+mn-cs"/>
              </a:rPr>
              <a:t> (Kássii)</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Gå</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betaling</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(Mana máksimii)</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Gå</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utsjekking</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(Mana luohpamii) dahje sullasačča mii dáhká ahte don sáhtát loahpahit gávppi</a:t>
            </a:r>
            <a:r>
              <a:rPr lang="nb-NO" sz="1200" kern="1200" baseline="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mn-lt"/>
                <a:ea typeface="+mn-ea"/>
                <a:cs typeface="+mn-cs"/>
              </a:rPr>
              <a:t>Go </a:t>
            </a:r>
            <a:r>
              <a:rPr lang="nb-NO" sz="1200" kern="1200" dirty="0" err="1" smtClean="0">
                <a:solidFill>
                  <a:schemeClr val="tx1"/>
                </a:solidFill>
                <a:effectLst/>
                <a:latin typeface="+mn-lt"/>
                <a:ea typeface="+mn-ea"/>
                <a:cs typeface="+mn-cs"/>
              </a:rPr>
              <a:t>galggat</a:t>
            </a:r>
            <a:r>
              <a:rPr lang="nb-NO" sz="1200" kern="1200" dirty="0" smtClean="0">
                <a:solidFill>
                  <a:schemeClr val="tx1"/>
                </a:solidFill>
                <a:effectLst/>
                <a:latin typeface="+mn-lt"/>
                <a:ea typeface="+mn-ea"/>
                <a:cs typeface="+mn-cs"/>
              </a:rPr>
              <a:t> m</a:t>
            </a:r>
            <a:r>
              <a:rPr lang="se-NO" sz="1200" kern="1200" dirty="0" smtClean="0">
                <a:solidFill>
                  <a:schemeClr val="tx1"/>
                </a:solidFill>
                <a:effectLst/>
                <a:latin typeface="+mn-lt"/>
                <a:ea typeface="+mn-ea"/>
                <a:cs typeface="+mn-cs"/>
              </a:rPr>
              <a:t>áksit de fertet vuos gávdnat kássa</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Álkimus vuohki gávdnat dan lea deaddilit gávppašanvovnna</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Dasa lassin go čájeha guđiid gálvvuid lea válljen oaččut don dávjá vejolašvuođa mannat kássii doppe</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Geahča boalu dahje liŋkka  mas čuožžu mas čuožžu</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Til kasse</a:t>
            </a:r>
            <a:r>
              <a:rPr lang="nb-NO" sz="1200" kern="1200" dirty="0" smtClean="0">
                <a:solidFill>
                  <a:schemeClr val="tx1"/>
                </a:solidFill>
                <a:effectLst/>
                <a:latin typeface="+mn-lt"/>
                <a:ea typeface="+mn-ea"/>
                <a:cs typeface="+mn-cs"/>
              </a:rPr>
              <a:t>"</a:t>
            </a:r>
            <a:r>
              <a:rPr lang="se-NO" sz="1200" kern="1200" dirty="0" smtClean="0">
                <a:solidFill>
                  <a:schemeClr val="tx1"/>
                </a:solidFill>
                <a:effectLst/>
                <a:latin typeface="+mn-lt"/>
                <a:ea typeface="+mn-ea"/>
                <a:cs typeface="+mn-cs"/>
              </a:rPr>
              <a:t> (Kássii)</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Gå til betaling</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(Mana máksimii)</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Gå til utsjekking</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(Mana luohpamii) dahje sullasačča mii dáhká ahte don sáhtát loahpahit gávppi</a:t>
            </a:r>
            <a:r>
              <a:rPr lang="nb-NO"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Kássas lea dábálaš ahte don šattat addit čuovvovaš dieđuid neahttagávpái vai sáhtát čađahit gávppi</a:t>
            </a:r>
            <a:r>
              <a:rPr lang="nb-NO" dirty="0"/>
              <a:t>:</a:t>
            </a:r>
          </a:p>
          <a:p>
            <a:pPr marL="0" indent="0">
              <a:buFontTx/>
              <a:buNone/>
            </a:pP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se-NO" baseline="0" dirty="0"/>
              <a:t>Vuostáiváldi nama ja adreassa</a:t>
            </a:r>
            <a:r>
              <a:rPr lang="nb-NO" baseline="0" dirty="0"/>
              <a:t> (</a:t>
            </a:r>
            <a:r>
              <a:rPr lang="se-NO" baseline="0" dirty="0"/>
              <a:t>don sáhtát válljet sáddet gálvvuid skihpára dahje bearašlahtu lusa).</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se-NO" baseline="0" dirty="0"/>
              <a:t>Máksi namma ja adreassa, dat gohčoduvvo dávjá rehketadreassan</a:t>
            </a:r>
            <a:r>
              <a:rPr lang="nb-NO" baseline="0" dirty="0"/>
              <a:t> (d</a:t>
            </a:r>
            <a:r>
              <a:rPr lang="se-NO" baseline="0" dirty="0" err="1"/>
              <a:t>at</a:t>
            </a:r>
            <a:r>
              <a:rPr lang="se-NO" baseline="0" dirty="0"/>
              <a:t> galggat leat don</a:t>
            </a:r>
            <a:r>
              <a:rPr lang="nb-NO" baseline="0" dirty="0"/>
              <a:t>)</a:t>
            </a:r>
            <a:r>
              <a:rPr lang="se-NO" baseline="0" dirty="0"/>
              <a:t>.</a:t>
            </a:r>
            <a:endParaRPr lang="nb-NO" baseline="0" dirty="0"/>
          </a:p>
          <a:p>
            <a:pPr marL="0" indent="0">
              <a:buFontTx/>
              <a:buNone/>
            </a:pP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a:t>D</a:t>
            </a:r>
            <a:r>
              <a:rPr lang="se-NO" baseline="0" dirty="0" err="1"/>
              <a:t>u</a:t>
            </a:r>
            <a:r>
              <a:rPr lang="se-NO" baseline="0" dirty="0"/>
              <a:t> e-poastaadreassa telefonnummar</a:t>
            </a:r>
            <a:r>
              <a:rPr lang="nb-NO" baseline="0" dirty="0"/>
              <a:t> (</a:t>
            </a:r>
            <a:r>
              <a:rPr lang="se-NO" baseline="0" dirty="0"/>
              <a:t>áinnas mobiilanummar</a:t>
            </a:r>
            <a:r>
              <a:rPr lang="nb-NO" baseline="0" dirty="0"/>
              <a:t>)</a:t>
            </a:r>
          </a:p>
          <a:p>
            <a:pPr marL="0" indent="0">
              <a:buFontTx/>
              <a:buNone/>
            </a:pP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se-NO" baseline="0" dirty="0"/>
              <a:t>Máksinvuohki</a:t>
            </a:r>
            <a:r>
              <a:rPr lang="nb-NO" baseline="0" dirty="0"/>
              <a:t>. </a:t>
            </a:r>
            <a:r>
              <a:rPr lang="se-NO" baseline="0" dirty="0"/>
              <a:t>Dávjá sáhtát válljet siđat go sáddet </a:t>
            </a:r>
            <a:r>
              <a:rPr lang="se-NO" baseline="0" dirty="0" smtClean="0"/>
              <a:t>rehkega</a:t>
            </a:r>
            <a:r>
              <a:rPr lang="lt-LT" baseline="0" dirty="0" smtClean="0"/>
              <a:t>,</a:t>
            </a:r>
            <a:r>
              <a:rPr lang="se-NO" baseline="0" dirty="0" smtClean="0"/>
              <a:t> </a:t>
            </a:r>
            <a:r>
              <a:rPr lang="se-NO" baseline="0" dirty="0"/>
              <a:t>máksit báŋko- dahje kredihttakoarttain dahje eará máksinčovdosiin</a:t>
            </a:r>
            <a:r>
              <a:rPr lang="nb-NO" baseline="0" dirty="0"/>
              <a:t>.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Jus don válljet máksit báŋko- dahje kredihttakoarttain de dáhttot maiddái du almmuhit koartadoalli nama, koartanummara, goas koarta heaitá gustomis</a:t>
            </a:r>
            <a:r>
              <a:rPr lang="nb-NO" sz="1200" kern="1200" dirty="0" smtClean="0">
                <a:solidFill>
                  <a:schemeClr val="tx1"/>
                </a:solidFill>
                <a:effectLst/>
                <a:latin typeface="+mn-lt"/>
                <a:ea typeface="+mn-ea"/>
                <a:cs typeface="+mn-cs"/>
              </a:rPr>
              <a:t> (d</a:t>
            </a:r>
            <a:r>
              <a:rPr lang="se-NO" sz="1200" kern="1200" dirty="0" smtClean="0">
                <a:solidFill>
                  <a:schemeClr val="tx1"/>
                </a:solidFill>
                <a:effectLst/>
                <a:latin typeface="+mn-lt"/>
                <a:ea typeface="+mn-ea"/>
                <a:cs typeface="+mn-cs"/>
              </a:rPr>
              <a:t>an gávnnat don koartta ovddabealde</a:t>
            </a:r>
            <a:r>
              <a:rPr lang="nb-NO" sz="1200" kern="1200" dirty="0" smtClean="0">
                <a:solidFill>
                  <a:schemeClr val="tx1"/>
                </a:solidFill>
                <a:effectLst/>
                <a:latin typeface="+mn-lt"/>
                <a:ea typeface="+mn-ea"/>
                <a:cs typeface="+mn-cs"/>
              </a:rPr>
              <a:t>) </a:t>
            </a:r>
            <a:r>
              <a:rPr lang="se-NO" sz="1200" kern="1200" dirty="0" smtClean="0">
                <a:solidFill>
                  <a:schemeClr val="tx1"/>
                </a:solidFill>
                <a:effectLst/>
                <a:latin typeface="+mn-lt"/>
                <a:ea typeface="+mn-ea"/>
                <a:cs typeface="+mn-cs"/>
              </a:rPr>
              <a:t>ja</a:t>
            </a:r>
            <a:r>
              <a:rPr lang="nb-NO" sz="1200" kern="1200" dirty="0" smtClean="0">
                <a:solidFill>
                  <a:schemeClr val="tx1"/>
                </a:solidFill>
                <a:effectLst/>
                <a:latin typeface="+mn-lt"/>
                <a:ea typeface="+mn-ea"/>
                <a:cs typeface="+mn-cs"/>
              </a:rPr>
              <a:t> CVC (d</a:t>
            </a:r>
            <a:r>
              <a:rPr lang="se-NO" sz="1200" kern="1200" dirty="0" smtClean="0">
                <a:solidFill>
                  <a:schemeClr val="tx1"/>
                </a:solidFill>
                <a:effectLst/>
                <a:latin typeface="+mn-lt"/>
                <a:ea typeface="+mn-ea"/>
                <a:cs typeface="+mn-cs"/>
              </a:rPr>
              <a:t>an gávnnat iežat koartta duogábealde)</a:t>
            </a:r>
            <a:r>
              <a:rPr lang="nb-NO" sz="1200" kern="1200" dirty="0" smtClean="0">
                <a:solidFill>
                  <a:schemeClr val="tx1"/>
                </a:solidFill>
                <a:effectLst/>
                <a:latin typeface="+mn-lt"/>
                <a:ea typeface="+mn-ea"/>
                <a:cs typeface="+mn-cs"/>
              </a:rPr>
              <a:t>. CVC </a:t>
            </a:r>
            <a:r>
              <a:rPr lang="se-NO" sz="1200" kern="1200" dirty="0" smtClean="0">
                <a:solidFill>
                  <a:schemeClr val="tx1"/>
                </a:solidFill>
                <a:effectLst/>
                <a:latin typeface="+mn-lt"/>
                <a:ea typeface="+mn-ea"/>
                <a:cs typeface="+mn-cs"/>
              </a:rPr>
              <a:t>lea dat golbma maŋemus logu vuolemusas olgeš bealde seamma linnjás go du vuolláičála</a:t>
            </a:r>
            <a:r>
              <a:rPr lang="nb-N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a:t>Ovdal go don sáhtát čađahit gávppi de fertet don miehtat dan gávppi oastineavttuide gos oasttát</a:t>
            </a:r>
            <a:r>
              <a:rPr lang="nb-NO"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a:t>Eavttut leat čállojuvvon listtuide mat sáhttet orrot guhkit ja veadjemeahttumat</a:t>
            </a:r>
            <a:r>
              <a:rPr lang="nb-NO" b="0" baseline="0" dirty="0"/>
              <a:t>. </a:t>
            </a:r>
            <a:r>
              <a:rPr lang="se-NO" b="0" baseline="0" dirty="0"/>
              <a:t>Lea almmatge dehálaš ahte don anát áiggi johtilit lohkat nu ahte dieđát masa  don leat miehtan</a:t>
            </a:r>
            <a:r>
              <a:rPr lang="nb-NO"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a:p>
          <a:p>
            <a:r>
              <a:rPr lang="nb-NO" sz="1200" kern="1200" dirty="0" smtClean="0">
                <a:solidFill>
                  <a:schemeClr val="tx1"/>
                </a:solidFill>
                <a:effectLst/>
                <a:latin typeface="+mn-lt"/>
                <a:ea typeface="+mn-ea"/>
                <a:cs typeface="+mn-cs"/>
              </a:rPr>
              <a:t>L</a:t>
            </a:r>
            <a:r>
              <a:rPr lang="se-NO" sz="1200" kern="1200" dirty="0" smtClean="0">
                <a:solidFill>
                  <a:schemeClr val="tx1"/>
                </a:solidFill>
                <a:effectLst/>
                <a:latin typeface="+mn-lt"/>
                <a:ea typeface="+mn-ea"/>
                <a:cs typeface="+mn-cs"/>
              </a:rPr>
              <a:t>oga earenoamáš dárkilit daid beliid mat gusket gálvvuid lágideapmái, eretcealkimii ja máhcaheapmái ja gáhtanriektái</a:t>
            </a:r>
            <a:r>
              <a:rPr lang="nb-NO"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Go leat guorahallan dan de sáhtát don merket ahte don leat ovttamielalaš oastineavttuiguin jus don ain háliidat oastit gálvvuid</a:t>
            </a:r>
            <a:r>
              <a:rPr lang="nb-NO" baseline="0" dirty="0"/>
              <a:t>. </a:t>
            </a:r>
          </a:p>
          <a:p>
            <a:endParaRPr lang="nb-NO" baseline="0" dirty="0"/>
          </a:p>
          <a:p>
            <a:r>
              <a:rPr lang="se-NO" baseline="0" dirty="0"/>
              <a:t>Dehálaš oassi oastinproseassas lea maiddái ahte don gii oasttát leat geatnegahtton máksit gálvvuid. Neahttagávpi gos don gávppašat berre addit dutnje čielga dieđuid sihke dan birra ja gáhtanrievtti birra</a:t>
            </a:r>
            <a:r>
              <a:rPr lang="nb-NO" baseline="0" dirty="0"/>
              <a:t>.</a:t>
            </a:r>
            <a:endParaRPr lang="se-NO" baseline="0" dirty="0"/>
          </a:p>
          <a:p>
            <a:endParaRPr lang="nb-NO" baseline="0" dirty="0"/>
          </a:p>
          <a:p>
            <a:r>
              <a:rPr lang="se-NO" baseline="0" dirty="0"/>
              <a:t>Máksinproseassa sáhttá leat iešguđetlágan neahttagávppis neahttagávpái, nu ahte čuovo bagadusaid šearpmas dárkilit</a:t>
            </a:r>
            <a:r>
              <a:rPr lang="nb-NO" baseline="0" dirty="0"/>
              <a:t>.</a:t>
            </a:r>
          </a:p>
          <a:p>
            <a:endParaRPr lang="nb-NO" baseline="0" dirty="0"/>
          </a:p>
          <a:p>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Go leat geargan gávppašeame de boađát don dábálaččat siidui mas čuožžu ahte du diŋgojupmi lea vuostáiváldon. Dávjá oaččut don maiddái e-poastta mas lea buot dieđut du diŋgojumi birra. Olu neahttagávppit sáddejit maiddái dutnje e-poastta dađistaga páhkken- ja sáddenproseassas nu ahte don dieđát mii dáhpáhuvvá du gálvvuin/gálvvuiguin.</a:t>
            </a:r>
            <a:endParaRPr lang="en-US"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Oanehaččat čoahkkáigesson fertet don álo čađahit dáid cehkiid go galggat oastit gálvvuid neahtas</a:t>
            </a:r>
            <a:r>
              <a:rPr lang="nb-NO" baseline="0" dirty="0"/>
              <a:t>:</a:t>
            </a:r>
          </a:p>
          <a:p>
            <a:endParaRPr lang="nb-NO" baseline="0" dirty="0"/>
          </a:p>
          <a:p>
            <a:pPr marL="228600" indent="-228600">
              <a:buAutoNum type="arabicPeriod"/>
            </a:pPr>
            <a:r>
              <a:rPr lang="se-NO" baseline="0" dirty="0"/>
              <a:t>Gávnna neahttagávppi</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2. V</a:t>
            </a:r>
            <a:r>
              <a:rPr lang="se-NO" baseline="0" dirty="0" err="1"/>
              <a:t>állje</a:t>
            </a:r>
            <a:r>
              <a:rPr lang="se-NO" baseline="0" dirty="0"/>
              <a:t> gálvvuid</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3. </a:t>
            </a:r>
            <a:r>
              <a:rPr lang="se-NO" baseline="0" dirty="0"/>
              <a:t>Bija gálvvuid gávppašanvovdnii.</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4. </a:t>
            </a:r>
            <a:r>
              <a:rPr lang="se-NO" baseline="0" dirty="0"/>
              <a:t>Mana kássii</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5. </a:t>
            </a:r>
            <a:r>
              <a:rPr lang="se-NO" baseline="0" dirty="0"/>
              <a:t>Almmut vuostáiváldi adreassa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6. </a:t>
            </a:r>
            <a:r>
              <a:rPr lang="se-NO" baseline="0" dirty="0"/>
              <a:t>Almmut rehketadreassa</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7. </a:t>
            </a:r>
            <a:r>
              <a:rPr lang="se-NO" baseline="0" dirty="0"/>
              <a:t>Almmut mobiilanummara ja e-poastta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8. V</a:t>
            </a:r>
            <a:r>
              <a:rPr lang="se-NO" baseline="0" dirty="0" err="1"/>
              <a:t>állje</a:t>
            </a:r>
            <a:r>
              <a:rPr lang="se-NO" baseline="0" dirty="0"/>
              <a:t> máksinvuogi ja deavdde vejolaš lassidieđuid čadnon dasa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9. L</a:t>
            </a:r>
            <a:r>
              <a:rPr lang="se-NO" baseline="0" dirty="0" err="1"/>
              <a:t>oga</a:t>
            </a:r>
            <a:r>
              <a:rPr lang="se-NO" baseline="0" dirty="0"/>
              <a:t> máksineavttuid</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10. </a:t>
            </a:r>
            <a:r>
              <a:rPr lang="nb-NO" baseline="0" dirty="0" err="1"/>
              <a:t>Dohkket</a:t>
            </a:r>
            <a:r>
              <a:rPr lang="nb-NO" baseline="0" dirty="0"/>
              <a:t> m</a:t>
            </a:r>
            <a:r>
              <a:rPr lang="se-NO" baseline="0" dirty="0" err="1"/>
              <a:t>áksineavttuid</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11. </a:t>
            </a:r>
            <a:r>
              <a:rPr lang="se-NO" baseline="0" dirty="0"/>
              <a:t>Iskka ahte don oaččut duođaštusa iežat diŋgomis</a:t>
            </a:r>
            <a:endParaRPr lang="nb-NO" baseline="0" dirty="0"/>
          </a:p>
          <a:p>
            <a:endParaRPr lang="nb-NO" baseline="0" dirty="0"/>
          </a:p>
          <a:p>
            <a:r>
              <a:rPr lang="se-NO" baseline="0" dirty="0"/>
              <a:t>Sáhttá orrut olu maid galggat bargat, muhto geahppána johtilit go hárjánat dasa</a:t>
            </a:r>
            <a:r>
              <a:rPr lang="nb-NO" baseline="0" dirty="0"/>
              <a:t>. </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a:t>Muhtumat ballet dájuhuvvot go gávppašit neahtas</a:t>
            </a:r>
            <a:r>
              <a:rPr lang="nb-NO" baseline="0" dirty="0"/>
              <a:t>.  </a:t>
            </a:r>
            <a:r>
              <a:rPr lang="se-NO" baseline="0" dirty="0"/>
              <a:t>Lea oalle unnán jáhkehahtti ahte dát dáhpáhuvvá duinna go don gávppašat dovddus ja olu geavahuvvon neahttagávppiin, muhto leat dattetge muhtun muitinnjuolggadusat maid fertet jurdagis atnit</a:t>
            </a:r>
            <a:r>
              <a:rPr lang="nb-NO" baseline="0" dirty="0"/>
              <a:t>.</a:t>
            </a:r>
            <a:endParaRPr lang="nb-NO"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Muhtumat ballet dájuhuvvot jus gávppašit neahtas, muhto jus čuovut  muhtun muitinnjuolggadusaid de sáhtát unnidit vára ahte dát dáhpáhuvvá</a:t>
            </a:r>
            <a:r>
              <a:rPr lang="nb-NO" sz="1200" kern="1200" baseline="0" dirty="0">
                <a:solidFill>
                  <a:schemeClr val="tx1"/>
                </a:solidFill>
                <a:effectLst/>
                <a:latin typeface="+mn-lt"/>
                <a:ea typeface="+mn-ea"/>
                <a:cs typeface="+mn-cs"/>
              </a:rPr>
              <a:t>.</a:t>
            </a:r>
          </a:p>
          <a:p>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Mii áigut geahčadit daid dál</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Muhtun muitonjuolggadusat neahttagávppašeapmi hárrái eat</a:t>
            </a:r>
            <a:r>
              <a:rPr lang="en-US" sz="1200" kern="1200" dirty="0" smtClean="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pPr lvl="0"/>
            <a:r>
              <a:rPr lang="se-NO" sz="1200" kern="1200" dirty="0">
                <a:solidFill>
                  <a:schemeClr val="tx1"/>
                </a:solidFill>
                <a:effectLst/>
                <a:latin typeface="+mn-lt"/>
                <a:ea typeface="+mn-ea"/>
                <a:cs typeface="+mn-cs"/>
              </a:rPr>
              <a:t>It berre gávppašit soapmásiin geasa ii leat luohttámuš. Jus leat eahpesihkar sáhtát don álo iskat lea go neahttagávppi duohta  ja rievttes telefovdnanummar ja oktavuođaadreassa</a:t>
            </a:r>
            <a:r>
              <a:rPr lang="nb-NO" sz="1200" kern="1200" dirty="0">
                <a:solidFill>
                  <a:schemeClr val="tx1"/>
                </a:solidFill>
                <a:effectLst/>
                <a:latin typeface="+mn-lt"/>
                <a:ea typeface="+mn-ea"/>
                <a:cs typeface="+mn-cs"/>
              </a:rPr>
              <a:t>. </a:t>
            </a:r>
            <a:endParaRPr lang="se-NO" sz="1200" kern="1200" dirty="0">
              <a:solidFill>
                <a:schemeClr val="tx1"/>
              </a:solidFill>
              <a:effectLst/>
              <a:latin typeface="+mn-lt"/>
              <a:ea typeface="+mn-ea"/>
              <a:cs typeface="+mn-cs"/>
            </a:endParaRPr>
          </a:p>
          <a:p>
            <a:pPr lvl="0"/>
            <a:endParaRPr lang="se-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Várut ahte don gávppašat oadjebas bálvalusain</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Iskka neahttaadreassa adreassafealttas</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Jus čuožžu</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dahje jus oainnát gova monnilásas adreassafealttas leat dieđut maid don bijat suodjaluvvon eaige earát sáhte daid doahput</a:t>
            </a:r>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e-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Ale atte dieđuid iežat dahje máksinkoartta birra jus ii leat </a:t>
            </a:r>
            <a:r>
              <a:rPr lang="se-NO" sz="1200" kern="1200" dirty="0" err="1">
                <a:solidFill>
                  <a:schemeClr val="tx1"/>
                </a:solidFill>
                <a:effectLst/>
                <a:latin typeface="+mn-lt"/>
                <a:ea typeface="+mn-ea"/>
                <a:cs typeface="+mn-cs"/>
              </a:rPr>
              <a:t>s</a:t>
            </a:r>
            <a:r>
              <a:rPr lang="se-NO" sz="1200" kern="1200" dirty="0">
                <a:solidFill>
                  <a:schemeClr val="tx1"/>
                </a:solidFill>
                <a:effectLst/>
                <a:latin typeface="+mn-lt"/>
                <a:ea typeface="+mn-ea"/>
                <a:cs typeface="+mn-cs"/>
              </a:rPr>
              <a:t> dahje monnilássa adreassafealttas</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MUITTE</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Neahttagávppašeami oktavuođas galggat don dieđihit kontonummara, beaivvi goas koartta heaitá gustomis, ja dárkkistannummariid</a:t>
            </a:r>
            <a:r>
              <a:rPr lang="nb-NO" sz="1200" kern="1200" dirty="0">
                <a:solidFill>
                  <a:schemeClr val="tx1"/>
                </a:solidFill>
                <a:effectLst/>
                <a:latin typeface="+mn-lt"/>
                <a:ea typeface="+mn-ea"/>
                <a:cs typeface="+mn-cs"/>
              </a:rPr>
              <a:t> (CVC) </a:t>
            </a:r>
            <a:r>
              <a:rPr lang="se-NO" sz="1200" kern="1200" dirty="0">
                <a:solidFill>
                  <a:schemeClr val="tx1"/>
                </a:solidFill>
                <a:effectLst/>
                <a:latin typeface="+mn-lt"/>
                <a:ea typeface="+mn-ea"/>
                <a:cs typeface="+mn-cs"/>
              </a:rPr>
              <a:t>neahttagávpái mas gávppašat. Jus sáddejuvvot siidui gos fertet addit koda </a:t>
            </a:r>
            <a:r>
              <a:rPr lang="se-NO" sz="1200" kern="1200" dirty="0" err="1">
                <a:solidFill>
                  <a:schemeClr val="tx1"/>
                </a:solidFill>
                <a:effectLst/>
                <a:latin typeface="+mn-lt"/>
                <a:ea typeface="+mn-ea"/>
                <a:cs typeface="+mn-cs"/>
              </a:rPr>
              <a:t>kodabrihkain</a:t>
            </a:r>
            <a:r>
              <a:rPr lang="se-NO" sz="1200" kern="1200" dirty="0">
                <a:solidFill>
                  <a:schemeClr val="tx1"/>
                </a:solidFill>
                <a:effectLst/>
                <a:latin typeface="+mn-lt"/>
                <a:ea typeface="+mn-ea"/>
                <a:cs typeface="+mn-cs"/>
              </a:rPr>
              <a:t> ja beassansáni sáhtát don dahkat dan maiddái</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ALE goassege atte iežat</a:t>
            </a:r>
            <a:r>
              <a:rPr lang="nb-NO" sz="1200" kern="1200" dirty="0">
                <a:solidFill>
                  <a:schemeClr val="tx1"/>
                </a:solidFill>
                <a:effectLst/>
                <a:latin typeface="+mn-lt"/>
                <a:ea typeface="+mn-ea"/>
                <a:cs typeface="+mn-cs"/>
              </a:rPr>
              <a:t> PIN-</a:t>
            </a:r>
            <a:r>
              <a:rPr lang="nb-NO" sz="1200" kern="1200" dirty="0" err="1">
                <a:solidFill>
                  <a:schemeClr val="tx1"/>
                </a:solidFill>
                <a:effectLst/>
                <a:latin typeface="+mn-lt"/>
                <a:ea typeface="+mn-ea"/>
                <a:cs typeface="+mn-cs"/>
              </a:rPr>
              <a:t>ko</a:t>
            </a:r>
            <a:r>
              <a:rPr lang="se-NO" sz="1200" kern="1200" dirty="0" err="1">
                <a:solidFill>
                  <a:schemeClr val="tx1"/>
                </a:solidFill>
                <a:effectLst/>
                <a:latin typeface="+mn-lt"/>
                <a:ea typeface="+mn-ea"/>
                <a:cs typeface="+mn-cs"/>
              </a:rPr>
              <a:t>da</a:t>
            </a:r>
            <a:r>
              <a:rPr lang="nb-NO" sz="1200" kern="1200" dirty="0">
                <a:solidFill>
                  <a:schemeClr val="tx1"/>
                </a:solidFill>
                <a:effectLst/>
                <a:latin typeface="+mn-lt"/>
                <a:ea typeface="+mn-ea"/>
                <a:cs typeface="+mn-cs"/>
              </a:rPr>
              <a:t>.  </a:t>
            </a:r>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se-NO" sz="1200" b="0" i="0" kern="1200" baseline="0" dirty="0">
                <a:solidFill>
                  <a:schemeClr val="tx1"/>
                </a:solidFill>
                <a:effectLst/>
                <a:latin typeface="+mn-lt"/>
                <a:ea typeface="+mn-ea"/>
                <a:cs typeface="+mn-cs"/>
              </a:rPr>
              <a:t>Lea juonalaš atnit </a:t>
            </a:r>
            <a:r>
              <a:rPr lang="se-NO" sz="1200" b="0" i="0" kern="1200" baseline="0">
                <a:solidFill>
                  <a:schemeClr val="tx1"/>
                </a:solidFill>
                <a:effectLst/>
                <a:latin typeface="+mn-lt"/>
                <a:ea typeface="+mn-ea"/>
                <a:cs typeface="+mn-cs"/>
              </a:rPr>
              <a:t>kredihttakoartta go </a:t>
            </a:r>
            <a:r>
              <a:rPr lang="se-NO" sz="1200" b="0" i="0" kern="1200" baseline="0" dirty="0">
                <a:solidFill>
                  <a:schemeClr val="tx1"/>
                </a:solidFill>
                <a:effectLst/>
                <a:latin typeface="+mn-lt"/>
                <a:ea typeface="+mn-ea"/>
                <a:cs typeface="+mn-cs"/>
              </a:rPr>
              <a:t>gávppašat neahtas</a:t>
            </a:r>
            <a:r>
              <a:rPr lang="nb-NO" sz="1200" b="0" i="0" kern="1200" baseline="0" dirty="0">
                <a:solidFill>
                  <a:schemeClr val="tx1"/>
                </a:solidFill>
                <a:effectLst/>
                <a:latin typeface="+mn-lt"/>
                <a:ea typeface="+mn-ea"/>
                <a:cs typeface="+mn-cs"/>
              </a:rPr>
              <a:t>. </a:t>
            </a:r>
          </a:p>
          <a:p>
            <a:endParaRPr lang="nb-NO" sz="1200" b="0" i="0" kern="1200" baseline="0" dirty="0">
              <a:solidFill>
                <a:schemeClr val="tx1"/>
              </a:solidFill>
              <a:effectLst/>
              <a:latin typeface="+mn-lt"/>
              <a:ea typeface="+mn-ea"/>
              <a:cs typeface="+mn-cs"/>
            </a:endParaRPr>
          </a:p>
          <a:p>
            <a:r>
              <a:rPr lang="se-NO" sz="1200" b="0" i="0" kern="1200" baseline="0" dirty="0">
                <a:solidFill>
                  <a:schemeClr val="tx1"/>
                </a:solidFill>
                <a:effectLst/>
                <a:latin typeface="+mn-lt"/>
                <a:ea typeface="+mn-ea"/>
                <a:cs typeface="+mn-cs"/>
              </a:rPr>
              <a:t>Jus attát kredihttakoartadieđuid go gávppašat neahtas ii gessojuvvo supmi du konttus, muhto registrerejuvvo du kredihttakoartarehkegii</a:t>
            </a:r>
            <a:r>
              <a:rPr lang="nb-NO" sz="1200" b="0" i="0" kern="1200" baseline="0" dirty="0">
                <a:solidFill>
                  <a:schemeClr val="tx1"/>
                </a:solidFill>
                <a:effectLst/>
                <a:latin typeface="+mn-lt"/>
                <a:ea typeface="+mn-ea"/>
                <a:cs typeface="+mn-cs"/>
              </a:rPr>
              <a:t>. </a:t>
            </a:r>
          </a:p>
          <a:p>
            <a:endParaRPr lang="nb-NO" sz="1200" b="0" i="0" kern="1200" baseline="0" dirty="0">
              <a:solidFill>
                <a:schemeClr val="tx1"/>
              </a:solidFill>
              <a:effectLst/>
              <a:latin typeface="+mn-lt"/>
              <a:ea typeface="+mn-ea"/>
              <a:cs typeface="+mn-cs"/>
            </a:endParaRPr>
          </a:p>
          <a:p>
            <a:r>
              <a:rPr lang="nb-NO" sz="1200" b="0" i="0" kern="1200" baseline="0" dirty="0">
                <a:solidFill>
                  <a:schemeClr val="tx1"/>
                </a:solidFill>
                <a:effectLst/>
                <a:latin typeface="+mn-lt"/>
                <a:ea typeface="+mn-ea"/>
                <a:cs typeface="+mn-cs"/>
              </a:rPr>
              <a:t>D</a:t>
            </a:r>
            <a:r>
              <a:rPr lang="se-NO" sz="1200" b="0" i="0" kern="1200" baseline="0" dirty="0" err="1">
                <a:solidFill>
                  <a:schemeClr val="tx1"/>
                </a:solidFill>
                <a:effectLst/>
                <a:latin typeface="+mn-lt"/>
                <a:ea typeface="+mn-ea"/>
                <a:cs typeface="+mn-cs"/>
              </a:rPr>
              <a:t>alle</a:t>
            </a:r>
            <a:r>
              <a:rPr lang="se-NO" sz="1200" b="0" i="0" kern="1200" baseline="0" dirty="0">
                <a:solidFill>
                  <a:schemeClr val="tx1"/>
                </a:solidFill>
                <a:effectLst/>
                <a:latin typeface="+mn-lt"/>
                <a:ea typeface="+mn-ea"/>
                <a:cs typeface="+mn-cs"/>
              </a:rPr>
              <a:t> oaččut don dili dárkkistit supmi, ja vuostáiváldit gálvvuid ovdal go rehket galgá gessojuvvot. Jus it oaččo gálvvuid, dahje jus das leat boasttuvuođat dahje váilevuođat, de leat dus dasa lassin buorit golaheaddjerievttit go mávssát kredihttakoarttain</a:t>
            </a:r>
            <a:r>
              <a:rPr lang="nb-NO" sz="1200" b="0" i="0" kern="1200" baseline="0" dirty="0">
                <a:solidFill>
                  <a:schemeClr val="tx1"/>
                </a:solidFill>
                <a:effectLst/>
                <a:latin typeface="+mn-lt"/>
                <a:ea typeface="+mn-ea"/>
                <a:cs typeface="+mn-cs"/>
              </a:rPr>
              <a:t>.</a:t>
            </a:r>
            <a:endParaRPr lang="nb-NO" sz="1200" b="0" i="0" kern="1200" dirty="0">
              <a:solidFill>
                <a:schemeClr val="tx1"/>
              </a:solidFill>
              <a:effectLst/>
              <a:latin typeface="+mn-lt"/>
              <a:ea typeface="+mn-ea"/>
              <a:cs typeface="+mn-cs"/>
            </a:endParaRPr>
          </a:p>
          <a:p>
            <a:endParaRPr lang="se-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Vaikko it ane kredihttakoartta dahje báŋkokoartta máksit gálvvuid, de it galgga goassege addit iežat koartta</a:t>
            </a:r>
            <a:r>
              <a:rPr lang="nb-NO" sz="1200" kern="1200" dirty="0">
                <a:solidFill>
                  <a:schemeClr val="tx1"/>
                </a:solidFill>
                <a:effectLst/>
                <a:latin typeface="+mn-lt"/>
                <a:ea typeface="+mn-ea"/>
                <a:cs typeface="+mn-cs"/>
              </a:rPr>
              <a:t> PIN-kod</a:t>
            </a:r>
            <a:r>
              <a:rPr lang="se-NO" sz="1200" kern="1200" dirty="0" err="1">
                <a:solidFill>
                  <a:schemeClr val="tx1"/>
                </a:solidFill>
                <a:effectLst/>
                <a:latin typeface="+mn-lt"/>
                <a:ea typeface="+mn-ea"/>
                <a:cs typeface="+mn-cs"/>
              </a:rPr>
              <a:t>a</a:t>
            </a:r>
            <a:r>
              <a:rPr lang="nb-NO" sz="1200" kern="1200" dirty="0">
                <a:solidFill>
                  <a:schemeClr val="tx1"/>
                </a:solidFill>
                <a:effectLst/>
                <a:latin typeface="+mn-lt"/>
                <a:ea typeface="+mn-ea"/>
                <a:cs typeface="+mn-cs"/>
              </a:rPr>
              <a:t> (PIN-kod</a:t>
            </a:r>
            <a:r>
              <a:rPr lang="se-NO" sz="1200" kern="1200" dirty="0" err="1">
                <a:solidFill>
                  <a:schemeClr val="tx1"/>
                </a:solidFill>
                <a:effectLst/>
                <a:latin typeface="+mn-lt"/>
                <a:ea typeface="+mn-ea"/>
                <a:cs typeface="+mn-cs"/>
              </a:rPr>
              <a:t>a</a:t>
            </a:r>
            <a:r>
              <a:rPr lang="se-NO" sz="1200" kern="1200" dirty="0">
                <a:solidFill>
                  <a:schemeClr val="tx1"/>
                </a:solidFill>
                <a:effectLst/>
                <a:latin typeface="+mn-lt"/>
                <a:ea typeface="+mn-ea"/>
                <a:cs typeface="+mn-cs"/>
              </a:rPr>
              <a:t> lea dat koda mas leat njeallje logu maid geavahat go geavahat minibáŋkkuid dahje gávppašat diskka badjel</a:t>
            </a:r>
            <a:r>
              <a:rPr lang="nb-NO" sz="1200" kern="1200" dirty="0">
                <a:solidFill>
                  <a:schemeClr val="tx1"/>
                </a:solidFill>
                <a:effectLst/>
                <a:latin typeface="+mn-lt"/>
                <a:ea typeface="+mn-ea"/>
                <a:cs typeface="+mn-cs"/>
              </a:rPr>
              <a:t>).</a:t>
            </a:r>
          </a:p>
          <a:p>
            <a:pPr lvl="0"/>
            <a:endParaRPr lang="se-NO" sz="1200" kern="1200" dirty="0">
              <a:solidFill>
                <a:schemeClr val="tx1"/>
              </a:solidFill>
              <a:effectLst/>
              <a:latin typeface="+mn-lt"/>
              <a:ea typeface="+mn-ea"/>
              <a:cs typeface="+mn-cs"/>
            </a:endParaRPr>
          </a:p>
          <a:p>
            <a:pPr lvl="0"/>
            <a:r>
              <a:rPr lang="se-NO" sz="1200" kern="1200" dirty="0">
                <a:solidFill>
                  <a:schemeClr val="tx1"/>
                </a:solidFill>
                <a:effectLst/>
                <a:latin typeface="+mn-lt"/>
                <a:ea typeface="+mn-ea"/>
                <a:cs typeface="+mn-cs"/>
              </a:rPr>
              <a:t>Áicca iežat báŋkokonttu, Jus oainnát máksámušaid maid it dovdda, dahje jus jáhkát dat lea dájuheapmi, de berret váldit oktavuođa iežat báŋkkuin</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Sii veahkehit du gávnnahit mii lea dáhpáhuvvan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Lea </a:t>
            </a:r>
            <a:r>
              <a:rPr lang="se-NO" baseline="0" dirty="0"/>
              <a:t>cuogga eahpidit jus dáhttot du </a:t>
            </a:r>
            <a:r>
              <a:rPr lang="se-NO" u="sng" baseline="0" dirty="0"/>
              <a:t>bidjat ruđa kontonummarii</a:t>
            </a:r>
            <a:r>
              <a:rPr lang="se-NO" u="none" baseline="0" dirty="0"/>
              <a:t> </a:t>
            </a:r>
            <a:r>
              <a:rPr lang="se-NO" baseline="0" dirty="0"/>
              <a:t>máksin várás gálvvu maid áiggut oastit</a:t>
            </a:r>
            <a:r>
              <a:rPr lang="nb-NO" baseline="0" dirty="0"/>
              <a:t>. </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dirty="0"/>
              <a:t>Jus don mávssát dainna lágiin de leat dus heajut  vuoigatvuođat, ja sáhttá šaddat váddáset oažžut veahki jus gáđat gávppi dahje dahje gálvu ii boađe</a:t>
            </a:r>
            <a:r>
              <a:rPr lang="nb-NO" baseline="0" dirty="0"/>
              <a:t>. </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Gozit ja várut ahte gávlu boahtá boahtá dalle go neahttagávpi lohká máksineavttuin. Jus gálvu ii boađe de it galgga máksitge dan ovddas. Dalle fertet váldit oktavuođa iežat báŋkkuin.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smtClean="0">
                <a:solidFill>
                  <a:schemeClr val="tx1"/>
                </a:solidFill>
                <a:effectLst/>
                <a:latin typeface="+mn-lt"/>
                <a:ea typeface="+mn-ea"/>
                <a:cs typeface="+mn-cs"/>
              </a:rPr>
              <a:t>Astta veahkehit sin geat háliidit diŋgot juoga neahtas.</a:t>
            </a:r>
            <a:endParaRPr lang="en-US" sz="1200" kern="1200" smtClean="0">
              <a:solidFill>
                <a:schemeClr val="tx1"/>
              </a:solidFill>
              <a:effectLst/>
              <a:latin typeface="+mn-lt"/>
              <a:ea typeface="+mn-ea"/>
              <a:cs typeface="+mn-cs"/>
            </a:endParaRPr>
          </a:p>
          <a:p>
            <a:endParaRPr lang="nb-NO" b="1" baseline="0" dirty="0"/>
          </a:p>
          <a:p>
            <a:r>
              <a:rPr lang="se-NO" b="1" baseline="0" dirty="0"/>
              <a:t>Sáhttá maiddái leat juonalaš čálihit muitinlisttu mas leat iešguđetge ceahkit ja </a:t>
            </a:r>
            <a:r>
              <a:rPr lang="se-NO" b="1" baseline="0" dirty="0" err="1"/>
              <a:t>ovdagihtiinjuolggadusat</a:t>
            </a:r>
            <a:r>
              <a:rPr lang="nb-NO" b="1" baseline="0" dirty="0"/>
              <a:t> (</a:t>
            </a:r>
            <a:r>
              <a:rPr lang="se-NO" b="1" baseline="0" dirty="0"/>
              <a:t>áinnas illustrašuvnnaiguin</a:t>
            </a:r>
            <a:r>
              <a:rPr lang="nb-NO" b="1" baseline="0" dirty="0"/>
              <a:t>) </a:t>
            </a:r>
            <a:r>
              <a:rPr lang="se-NO" b="1" baseline="0" dirty="0"/>
              <a:t>ja juohkit daid </a:t>
            </a:r>
            <a:r>
              <a:rPr lang="se-NO" b="1" baseline="0" dirty="0" err="1"/>
              <a:t>kursaoassváldiide</a:t>
            </a:r>
            <a:r>
              <a:rPr lang="nb-NO" b="1" baseline="0" dirty="0"/>
              <a:t>. </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Eanas neahttagávppit leat huksejuvvon oalle seamma láhkái.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a:t>
            </a:r>
            <a:r>
              <a:rPr lang="se-NO" sz="1200" kern="1200" dirty="0" err="1">
                <a:solidFill>
                  <a:schemeClr val="tx1"/>
                </a:solidFill>
                <a:effectLst/>
                <a:latin typeface="+mn-lt"/>
                <a:ea typeface="+mn-ea"/>
                <a:cs typeface="+mn-cs"/>
              </a:rPr>
              <a:t>at</a:t>
            </a:r>
            <a:r>
              <a:rPr lang="se-NO" sz="1200" kern="1200" dirty="0">
                <a:solidFill>
                  <a:schemeClr val="tx1"/>
                </a:solidFill>
                <a:effectLst/>
                <a:latin typeface="+mn-lt"/>
                <a:ea typeface="+mn-ea"/>
                <a:cs typeface="+mn-cs"/>
              </a:rPr>
              <a:t> vuosttaš maid oainnát lea dávjá siidu mas sáhtát ohcat gálvvuid ja lohkat daid birra</a:t>
            </a:r>
            <a:r>
              <a:rPr lang="nb-NO" sz="1200" kern="120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Dan siiddus gávnnat maiddái </a:t>
            </a:r>
            <a:r>
              <a:rPr lang="nb-NO" sz="1200" kern="1200" baseline="0" dirty="0">
                <a:solidFill>
                  <a:schemeClr val="tx1"/>
                </a:solidFill>
                <a:effectLst/>
                <a:latin typeface="+mn-lt"/>
                <a:ea typeface="+mn-ea"/>
                <a:cs typeface="+mn-cs"/>
              </a:rPr>
              <a:t>"</a:t>
            </a:r>
            <a:r>
              <a:rPr lang="se-NO" sz="1200" kern="1200" dirty="0" err="1">
                <a:solidFill>
                  <a:schemeClr val="tx1"/>
                </a:solidFill>
                <a:effectLst/>
                <a:latin typeface="+mn-lt"/>
                <a:ea typeface="+mn-ea"/>
                <a:cs typeface="+mn-cs"/>
              </a:rPr>
              <a:t>Handlevogn</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 (gávppašanvovdna)</a:t>
            </a:r>
            <a:r>
              <a:rPr lang="se-NO" sz="1200" kern="1200" dirty="0">
                <a:solidFill>
                  <a:schemeClr val="tx1"/>
                </a:solidFill>
                <a:effectLst/>
                <a:latin typeface="+mn-lt"/>
                <a:ea typeface="+mn-ea"/>
                <a:cs typeface="+mn-cs"/>
              </a:rPr>
              <a:t> gosa gálvvut ja bálvalusat maid áiggut oastit čoagganit</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20.10.2023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20.10.2023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20.10.2023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20.10.2023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20.10.2023</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20.10.2023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20.10.2023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se-NO" dirty="0"/>
              <a:t>Oadjebas neahttagávppašeapmi</a:t>
            </a:r>
            <a:endParaRPr lang="nb-NO" dirty="0"/>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se-NO" b="1" dirty="0"/>
              <a:t>Oahppomihttomearri</a:t>
            </a:r>
            <a:r>
              <a:rPr lang="nb-NO" b="1" dirty="0"/>
              <a:t>:</a:t>
            </a:r>
          </a:p>
          <a:p>
            <a:pPr marL="342900" indent="-342900" algn="l">
              <a:buFontTx/>
              <a:buChar char="-"/>
            </a:pPr>
            <a:r>
              <a:rPr lang="nb-NO" dirty="0" err="1"/>
              <a:t>Oahpa</a:t>
            </a:r>
            <a:r>
              <a:rPr lang="nb-NO" dirty="0"/>
              <a:t> </a:t>
            </a:r>
            <a:r>
              <a:rPr lang="nb-NO" dirty="0" err="1"/>
              <a:t>dovdat</a:t>
            </a:r>
            <a:r>
              <a:rPr lang="nb-NO" dirty="0"/>
              <a:t> </a:t>
            </a:r>
            <a:r>
              <a:rPr lang="nb-NO" dirty="0" err="1"/>
              <a:t>neahttag</a:t>
            </a:r>
            <a:r>
              <a:rPr lang="se-NO" dirty="0" err="1"/>
              <a:t>ávppi</a:t>
            </a:r>
            <a:r>
              <a:rPr lang="se-NO" dirty="0"/>
              <a:t> vuođđoelemeanttaid</a:t>
            </a:r>
            <a:endParaRPr lang="nb-NO" dirty="0"/>
          </a:p>
          <a:p>
            <a:pPr marL="342900" indent="-342900" algn="l">
              <a:buFontTx/>
              <a:buChar char="-"/>
            </a:pPr>
            <a:r>
              <a:rPr lang="se-NO" dirty="0"/>
              <a:t>Oahpa movt don válljet ja mávssát gálvvuid</a:t>
            </a:r>
            <a:endParaRPr lang="nb-NO" dirty="0"/>
          </a:p>
          <a:p>
            <a:pPr marL="342900" indent="-342900" algn="l">
              <a:buFontTx/>
              <a:buChar char="-"/>
            </a:pPr>
            <a:r>
              <a:rPr lang="se-NO" dirty="0"/>
              <a:t>Oahpa guđiid dieđuid don sáhtát oadjebasat addit</a:t>
            </a:r>
            <a:endParaRPr lang="nb-NO" dirty="0"/>
          </a:p>
          <a:p>
            <a:pPr marL="342900" indent="-342900" algn="l">
              <a:buFontTx/>
              <a:buChar char="-"/>
            </a:pPr>
            <a:r>
              <a:rPr lang="se-NO" dirty="0"/>
              <a:t>Oahpa maid galggat vuhtiiváldit vai it dájuhuvvo ja gávppašat oadjebasat neahtas</a:t>
            </a:r>
            <a:endParaRPr lang="nb-NO" dirty="0"/>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21" name="Tittel 20"/>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grpSp>
        <p:nvGrpSpPr>
          <p:cNvPr id="14" name="Gruppe 13"/>
          <p:cNvGrpSpPr/>
          <p:nvPr/>
        </p:nvGrpSpPr>
        <p:grpSpPr>
          <a:xfrm>
            <a:off x="3780867" y="1577613"/>
            <a:ext cx="5137846" cy="4013665"/>
            <a:chOff x="3782856" y="1577613"/>
            <a:chExt cx="4820299" cy="4013665"/>
          </a:xfrm>
        </p:grpSpPr>
        <p:pic>
          <p:nvPicPr>
            <p:cNvPr id="3" name="Bilde 2"/>
            <p:cNvPicPr>
              <a:picLocks noChangeAspect="1"/>
            </p:cNvPicPr>
            <p:nvPr/>
          </p:nvPicPr>
          <p:blipFill>
            <a:blip r:embed="rId3"/>
            <a:stretch>
              <a:fillRect/>
            </a:stretch>
          </p:blipFill>
          <p:spPr>
            <a:xfrm>
              <a:off x="3782856" y="1577613"/>
              <a:ext cx="4820299" cy="4013665"/>
            </a:xfrm>
            <a:prstGeom prst="rect">
              <a:avLst/>
            </a:prstGeom>
          </p:spPr>
        </p:pic>
        <p:sp>
          <p:nvSpPr>
            <p:cNvPr id="4" name="TekstSylinder 3"/>
            <p:cNvSpPr txBox="1"/>
            <p:nvPr/>
          </p:nvSpPr>
          <p:spPr>
            <a:xfrm>
              <a:off x="6656832" y="2532888"/>
              <a:ext cx="1163037" cy="1077218"/>
            </a:xfrm>
            <a:prstGeom prst="rect">
              <a:avLst/>
            </a:prstGeom>
            <a:noFill/>
          </p:spPr>
          <p:txBody>
            <a:bodyPr wrap="square" rtlCol="0">
              <a:spAutoFit/>
            </a:bodyPr>
            <a:lstStyle/>
            <a:p>
              <a:r>
                <a:rPr lang="se-NO" sz="3200" dirty="0"/>
                <a:t>Galle</a:t>
              </a:r>
            </a:p>
            <a:p>
              <a:endParaRPr lang="nb-NO" sz="3200" dirty="0"/>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1077218"/>
            </a:xfrm>
            <a:prstGeom prst="rect">
              <a:avLst/>
            </a:prstGeom>
            <a:noFill/>
          </p:spPr>
          <p:txBody>
            <a:bodyPr wrap="square" rtlCol="0">
              <a:spAutoFit/>
            </a:bodyPr>
            <a:lstStyle/>
            <a:p>
              <a:r>
                <a:rPr lang="se-NO" sz="3200" dirty="0"/>
                <a:t>Haddi</a:t>
              </a:r>
              <a:r>
                <a:rPr lang="nb-NO" sz="3200" dirty="0"/>
                <a:t>: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325342" cy="830997"/>
            </a:xfrm>
            <a:prstGeom prst="rect">
              <a:avLst/>
            </a:prstGeom>
            <a:noFill/>
          </p:spPr>
          <p:txBody>
            <a:bodyPr wrap="square" rtlCol="0">
              <a:spAutoFit/>
            </a:bodyPr>
            <a:lstStyle/>
            <a:p>
              <a:pPr algn="ctr"/>
              <a:r>
                <a:rPr lang="se-NO" sz="4800" spc="600" dirty="0">
                  <a:solidFill>
                    <a:schemeClr val="bg1"/>
                  </a:solidFill>
                </a:rPr>
                <a:t>Oastte</a:t>
              </a:r>
              <a:endParaRPr lang="nb-NO" sz="4800" spc="600" dirty="0">
                <a:solidFill>
                  <a:schemeClr val="bg1"/>
                </a:solidFill>
              </a:endParaRP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1" y="3675888"/>
            <a:ext cx="2700337" cy="584775"/>
          </a:xfrm>
          <a:prstGeom prst="rect">
            <a:avLst/>
          </a:prstGeom>
          <a:noFill/>
        </p:spPr>
        <p:txBody>
          <a:bodyPr wrap="square" rtlCol="0">
            <a:spAutoFit/>
          </a:bodyPr>
          <a:lstStyle/>
          <a:p>
            <a:r>
              <a:rPr lang="nb-NO" sz="3200" dirty="0"/>
              <a:t>HADDI: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4843463" y="4325325"/>
            <a:ext cx="2700337" cy="830997"/>
          </a:xfrm>
          <a:prstGeom prst="rect">
            <a:avLst/>
          </a:prstGeom>
          <a:noFill/>
        </p:spPr>
        <p:txBody>
          <a:bodyPr wrap="square" rtlCol="0">
            <a:spAutoFit/>
          </a:bodyPr>
          <a:lstStyle/>
          <a:p>
            <a:pPr algn="ctr"/>
            <a:r>
              <a:rPr lang="nb-NO" sz="4800" spc="600" dirty="0">
                <a:solidFill>
                  <a:schemeClr val="bg1"/>
                </a:solidFill>
              </a:rPr>
              <a:t>OASTTE</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se-NO" sz="4800" spc="600" dirty="0">
                <a:solidFill>
                  <a:schemeClr val="bg1"/>
                </a:solidFill>
              </a:rPr>
              <a:t>Oastte</a:t>
            </a:r>
            <a:endParaRPr lang="nb-NO" sz="4800" spc="600" dirty="0">
              <a:solidFill>
                <a:schemeClr val="bg1"/>
              </a:solidFill>
            </a:endParaRP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se-NO" sz="4800" spc="600" dirty="0">
                <a:solidFill>
                  <a:schemeClr val="bg1"/>
                </a:solidFill>
              </a:rPr>
              <a:t>Oastte</a:t>
            </a:r>
            <a:endParaRPr lang="nb-NO" sz="4800" spc="600" dirty="0">
              <a:solidFill>
                <a:schemeClr val="bg1"/>
              </a:solidFill>
            </a:endParaRP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se-NO" sz="2800" dirty="0"/>
              <a:t>Haddi</a:t>
            </a:r>
            <a:r>
              <a:rPr lang="nb-NO" sz="2800" dirty="0"/>
              <a:t>: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se-NO" sz="2800" dirty="0"/>
              <a:t>Haddi</a:t>
            </a:r>
            <a:r>
              <a:rPr lang="nb-NO" sz="2800" dirty="0"/>
              <a:t>: </a:t>
            </a:r>
            <a:r>
              <a:rPr lang="nb-NO" sz="2800" dirty="0">
                <a:solidFill>
                  <a:srgbClr val="FF0000"/>
                </a:solidFill>
              </a:rPr>
              <a:t>295,-</a:t>
            </a: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126" y="3230933"/>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6958" y="2836490"/>
            <a:ext cx="1846155"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863652"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t>
            </a:r>
            <a:r>
              <a:rPr lang="se-NO" sz="1600" spc="300" dirty="0" err="1">
                <a:solidFill>
                  <a:srgbClr val="1FB714"/>
                </a:solidFill>
              </a:rPr>
              <a:t>ÁSSA</a:t>
            </a:r>
            <a:endParaRPr lang="nn-NO" sz="1600" spc="300" dirty="0">
              <a:solidFill>
                <a:srgbClr val="1FB714"/>
              </a:solidFill>
            </a:endParaRP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se-NO" sz="1600" spc="300" dirty="0">
                <a:solidFill>
                  <a:srgbClr val="1FB714"/>
                </a:solidFill>
              </a:rPr>
              <a:t>Diŋgo</a:t>
            </a:r>
            <a:endParaRPr lang="nn-NO" sz="1600" spc="300" dirty="0">
              <a:solidFill>
                <a:srgbClr val="1FB714"/>
              </a:solidFill>
            </a:endParaRPr>
          </a:p>
        </p:txBody>
      </p:sp>
      <p:sp>
        <p:nvSpPr>
          <p:cNvPr id="36" name="TekstSylinder 35"/>
          <p:cNvSpPr txBox="1"/>
          <p:nvPr/>
        </p:nvSpPr>
        <p:spPr>
          <a:xfrm>
            <a:off x="7966230" y="2784436"/>
            <a:ext cx="1813874"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a:t>
            </a:r>
            <a:r>
              <a:rPr lang="nb-NO" dirty="0"/>
              <a:t>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55304" y="2405391"/>
            <a:ext cx="1819521" cy="481693"/>
          </a:xfrm>
        </p:spPr>
        <p:txBody>
          <a:bodyPr/>
          <a:lstStyle/>
          <a:p>
            <a:r>
              <a:rPr lang="se-NO" dirty="0"/>
              <a:t>1. oassi</a:t>
            </a:r>
            <a:endParaRPr lang="nb-NO" dirty="0"/>
          </a:p>
        </p:txBody>
      </p:sp>
      <p:sp>
        <p:nvSpPr>
          <p:cNvPr id="3" name="Plassholder for tekst 2"/>
          <p:cNvSpPr>
            <a:spLocks noGrp="1"/>
          </p:cNvSpPr>
          <p:nvPr>
            <p:ph type="body" idx="1"/>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7871791" y="5810785"/>
            <a:ext cx="1881809" cy="276999"/>
          </a:xfrm>
          <a:prstGeom prst="rect">
            <a:avLst/>
          </a:prstGeom>
          <a:noFill/>
        </p:spPr>
        <p:txBody>
          <a:bodyPr wrap="square" rtlCol="0">
            <a:spAutoFit/>
          </a:bodyPr>
          <a:lstStyle/>
          <a:p>
            <a:pPr algn="ctr"/>
            <a:r>
              <a:rPr lang="se-NO" sz="1200" dirty="0">
                <a:solidFill>
                  <a:srgbClr val="1FB714"/>
                </a:solidFill>
              </a:rPr>
              <a:t>Bija gávppašanvovdnii</a:t>
            </a:r>
            <a:endParaRPr lang="nn-NO" sz="1200" dirty="0">
              <a:solidFill>
                <a:srgbClr val="1FB714"/>
              </a:solidFill>
            </a:endParaRPr>
          </a:p>
        </p:txBody>
      </p:sp>
      <p:sp>
        <p:nvSpPr>
          <p:cNvPr id="36" name="TekstSylinder 35"/>
          <p:cNvSpPr txBox="1"/>
          <p:nvPr/>
        </p:nvSpPr>
        <p:spPr>
          <a:xfrm>
            <a:off x="7869930" y="2784436"/>
            <a:ext cx="1883669"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a:t>
            </a:r>
            <a:r>
              <a:rPr lang="nb-NO" dirty="0"/>
              <a:t>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Del 2</a:t>
            </a:r>
          </a:p>
        </p:txBody>
      </p:sp>
      <p:sp>
        <p:nvSpPr>
          <p:cNvPr id="3" name="Plassholder for tekst 2"/>
          <p:cNvSpPr>
            <a:spLocks noGrp="1"/>
          </p:cNvSpPr>
          <p:nvPr>
            <p:ph type="body" idx="1"/>
          </p:nvPr>
        </p:nvSpPr>
        <p:spPr/>
        <p:txBody>
          <a:bodyPr/>
          <a:lstStyle/>
          <a:p>
            <a:r>
              <a:rPr lang="nb-NO" dirty="0" err="1"/>
              <a:t>Ná</a:t>
            </a:r>
            <a:r>
              <a:rPr lang="nb-NO" dirty="0"/>
              <a:t> </a:t>
            </a:r>
            <a:r>
              <a:rPr lang="nb-NO" dirty="0" err="1"/>
              <a:t>mávs</a:t>
            </a:r>
            <a:r>
              <a:rPr lang="se-NO" dirty="0"/>
              <a:t>s</a:t>
            </a:r>
            <a:r>
              <a:rPr lang="nb-NO" dirty="0" err="1"/>
              <a:t>át</a:t>
            </a:r>
            <a:r>
              <a:rPr lang="nb-NO" dirty="0"/>
              <a:t> don</a:t>
            </a:r>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r>
              <a:rPr lang="se-NO" sz="1600" dirty="0">
                <a:solidFill>
                  <a:srgbClr val="000000"/>
                </a:solidFill>
              </a:rPr>
              <a:t>:</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50652"/>
            </a:xfrm>
            <a:prstGeom prst="rect">
              <a:avLst/>
            </a:prstGeom>
            <a:noFill/>
          </p:spPr>
          <p:txBody>
            <a:bodyPr wrap="square" rtlCol="0">
              <a:spAutoFit/>
            </a:bodyPr>
            <a:lstStyle/>
            <a:p>
              <a:pPr algn="ctr"/>
              <a:r>
                <a:rPr lang="nn-NO" sz="1200" dirty="0" err="1">
                  <a:solidFill>
                    <a:schemeClr val="bg1"/>
                  </a:solidFill>
                </a:rPr>
                <a:t>Adre</a:t>
              </a:r>
              <a:r>
                <a:rPr lang="se-NO" sz="1200" dirty="0" err="1">
                  <a:solidFill>
                    <a:schemeClr val="bg1"/>
                  </a:solidFill>
                </a:rPr>
                <a:t>a</a:t>
              </a:r>
              <a:r>
                <a:rPr lang="nn-NO" sz="1200" dirty="0">
                  <a:solidFill>
                    <a:schemeClr val="bg1"/>
                  </a:solidFill>
                </a:rPr>
                <a:t>ss</a:t>
              </a:r>
              <a:r>
                <a:rPr lang="se-NO" sz="1200" dirty="0" err="1">
                  <a:solidFill>
                    <a:schemeClr val="bg1"/>
                  </a:solidFill>
                </a:rPr>
                <a:t>a</a:t>
              </a:r>
              <a:endParaRPr lang="nn-NO" sz="1200" dirty="0">
                <a:solidFill>
                  <a:schemeClr val="bg1"/>
                </a:solidFill>
              </a:endParaRP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808712" cy="250652"/>
            </a:xfrm>
            <a:prstGeom prst="rect">
              <a:avLst/>
            </a:prstGeom>
            <a:noFill/>
          </p:spPr>
          <p:txBody>
            <a:bodyPr wrap="square" rtlCol="0">
              <a:spAutoFit/>
            </a:bodyPr>
            <a:lstStyle/>
            <a:p>
              <a:pPr algn="ctr"/>
              <a:r>
                <a:rPr lang="nn-NO" sz="1200" dirty="0" err="1">
                  <a:solidFill>
                    <a:schemeClr val="bg1"/>
                  </a:solidFill>
                </a:rPr>
                <a:t>Adre</a:t>
              </a:r>
              <a:r>
                <a:rPr lang="se-NO" sz="1200" dirty="0" err="1">
                  <a:solidFill>
                    <a:schemeClr val="bg1"/>
                  </a:solidFill>
                </a:rPr>
                <a:t>assa</a:t>
              </a:r>
              <a:endParaRPr lang="nn-NO" sz="1200" dirty="0">
                <a:solidFill>
                  <a:schemeClr val="bg1"/>
                </a:solidFill>
              </a:endParaRP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nb-NO" dirty="0" err="1"/>
              <a:t>Ná</a:t>
            </a:r>
            <a:r>
              <a:rPr lang="nb-NO" dirty="0"/>
              <a:t> </a:t>
            </a:r>
            <a:r>
              <a:rPr lang="se-NO" dirty="0"/>
              <a:t>mávssát</a:t>
            </a:r>
            <a:r>
              <a:rPr lang="nb-NO" dirty="0"/>
              <a:t> don</a:t>
            </a:r>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16615" y="980005"/>
            <a:ext cx="11358770" cy="5401324"/>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a:t>
            </a:r>
            <a:r>
              <a:rPr lang="se-NO" dirty="0" err="1"/>
              <a:t>s</a:t>
            </a:r>
            <a:r>
              <a:rPr lang="nb-NO" dirty="0" err="1"/>
              <a:t>sát</a:t>
            </a:r>
            <a:r>
              <a:rPr lang="nb-NO" dirty="0"/>
              <a:t> don</a:t>
            </a:r>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808712" cy="276999"/>
            </a:xfrm>
            <a:prstGeom prst="rect">
              <a:avLst/>
            </a:prstGeom>
            <a:noFill/>
          </p:spPr>
          <p:txBody>
            <a:bodyPr wrap="square" rtlCol="0">
              <a:spAutoFit/>
            </a:bodyPr>
            <a:lstStyle/>
            <a:p>
              <a:pPr algn="ctr"/>
              <a:r>
                <a:rPr lang="nn-NO" sz="1200" dirty="0">
                  <a:solidFill>
                    <a:schemeClr val="bg1"/>
                  </a:solidFill>
                </a:rPr>
                <a:t>Ad</a:t>
              </a:r>
              <a:r>
                <a:rPr lang="se-NO" sz="1200" dirty="0" err="1">
                  <a:solidFill>
                    <a:schemeClr val="bg1"/>
                  </a:solidFill>
                </a:rPr>
                <a:t>resse</a:t>
              </a:r>
              <a:endParaRPr lang="nn-NO" sz="1200" dirty="0">
                <a:solidFill>
                  <a:schemeClr val="bg1"/>
                </a:solidFill>
              </a:endParaRP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808712" cy="276999"/>
            </a:xfrm>
            <a:prstGeom prst="rect">
              <a:avLst/>
            </a:prstGeom>
            <a:noFill/>
          </p:spPr>
          <p:txBody>
            <a:bodyPr wrap="square" rtlCol="0">
              <a:spAutoFit/>
            </a:bodyPr>
            <a:lstStyle/>
            <a:p>
              <a:pPr algn="ctr"/>
              <a:r>
                <a:rPr lang="nn-NO" sz="1200" dirty="0" err="1">
                  <a:solidFill>
                    <a:schemeClr val="bg1"/>
                  </a:solidFill>
                </a:rPr>
                <a:t>Adr</a:t>
              </a:r>
              <a:r>
                <a:rPr lang="se-NO" sz="1200" dirty="0" err="1">
                  <a:solidFill>
                    <a:schemeClr val="bg1"/>
                  </a:solidFill>
                </a:rPr>
                <a:t>esse</a:t>
              </a:r>
              <a:endParaRPr lang="nn-NO" sz="1200" dirty="0">
                <a:solidFill>
                  <a:schemeClr val="bg1"/>
                </a:solidFill>
              </a:endParaRP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a:t>
            </a:r>
            <a:r>
              <a:rPr lang="se-NO" dirty="0" err="1"/>
              <a:t>s</a:t>
            </a:r>
            <a:r>
              <a:rPr lang="nb-NO" dirty="0" err="1"/>
              <a:t>sát</a:t>
            </a:r>
            <a:r>
              <a:rPr lang="nb-NO" dirty="0"/>
              <a:t> don</a:t>
            </a:r>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38811" y="2890332"/>
            <a:ext cx="1891932" cy="1641382"/>
            <a:chOff x="3138811" y="2890332"/>
            <a:chExt cx="1891932"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138811" y="2890332"/>
              <a:ext cx="808712" cy="276999"/>
            </a:xfrm>
            <a:prstGeom prst="rect">
              <a:avLst/>
            </a:prstGeom>
            <a:noFill/>
          </p:spPr>
          <p:txBody>
            <a:bodyPr wrap="square" rtlCol="0">
              <a:spAutoFit/>
            </a:bodyPr>
            <a:lstStyle/>
            <a:p>
              <a:pPr algn="ctr"/>
              <a:r>
                <a:rPr lang="nn-NO" sz="1200" dirty="0" err="1">
                  <a:solidFill>
                    <a:schemeClr val="bg1"/>
                  </a:solidFill>
                </a:rPr>
                <a:t>Adre</a:t>
              </a:r>
              <a:r>
                <a:rPr lang="se-NO" sz="1200" dirty="0" err="1">
                  <a:solidFill>
                    <a:schemeClr val="bg1"/>
                  </a:solidFill>
                </a:rPr>
                <a:t>sse</a:t>
              </a:r>
              <a:endParaRPr lang="nn-NO" sz="1200" dirty="0">
                <a:solidFill>
                  <a:schemeClr val="bg1"/>
                </a:solidFill>
              </a:endParaRP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r>
              <a:rPr lang="se-NO" dirty="0"/>
              <a:t>Movt garvit dájuheami?</a:t>
            </a:r>
            <a:endParaRPr lang="nb-NO" dirty="0"/>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391" y="2026603"/>
            <a:ext cx="3200400"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r>
              <a:rPr lang="se-NO" dirty="0"/>
              <a:t>Movt garvit dájuheami</a:t>
            </a: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se-NO" sz="2800" b="1" dirty="0"/>
              <a:t>NJUOLGA BIDJAT </a:t>
            </a:r>
            <a:r>
              <a:rPr lang="se-NO" sz="2800" b="1" dirty="0" err="1"/>
              <a:t>KONTTUI</a:t>
            </a:r>
            <a:endParaRPr lang="nb-NO" sz="2800" b="1" dirty="0"/>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87388" y="1023053"/>
            <a:ext cx="11017224" cy="5341890"/>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se-NO" dirty="0"/>
              <a:t>Geargan</a:t>
            </a:r>
            <a:r>
              <a:rPr lang="nb-NO" dirty="0"/>
              <a:t>!</a:t>
            </a:r>
          </a:p>
        </p:txBody>
      </p:sp>
      <p:sp>
        <p:nvSpPr>
          <p:cNvPr id="3" name="Undertittel 2"/>
          <p:cNvSpPr>
            <a:spLocks noGrp="1"/>
          </p:cNvSpPr>
          <p:nvPr>
            <p:ph type="subTitle" idx="1"/>
          </p:nvPr>
        </p:nvSpPr>
        <p:spPr/>
        <p:txBody>
          <a:bodyPr/>
          <a:lstStyle/>
          <a:p>
            <a:pPr marL="0" indent="0">
              <a:buNone/>
            </a:pPr>
            <a:r>
              <a:rPr lang="se-NO" dirty="0"/>
              <a:t>Dál sáhttet sii geat háliidit gávdnat neahttagávppi ja diŋgot muhtun gálvvuid</a:t>
            </a:r>
            <a:r>
              <a:rPr lang="nb-NO" dirty="0"/>
              <a:t>.</a:t>
            </a:r>
          </a:p>
          <a:p>
            <a:pPr marL="0" indent="0">
              <a:buNone/>
            </a:pPr>
            <a:r>
              <a:rPr lang="se-NO" dirty="0"/>
              <a:t>Várut ahte dus lea fárus buot maid dárbbaša máksit gálvvuid</a:t>
            </a:r>
            <a:r>
              <a:rPr lang="nb-NO" dirty="0"/>
              <a:t>.</a:t>
            </a:r>
          </a:p>
          <a:p>
            <a:pPr marL="0" indent="0">
              <a:buNone/>
            </a:pPr>
            <a:endParaRPr lang="nb-NO" dirty="0"/>
          </a:p>
          <a:p>
            <a:pPr marL="0" indent="0">
              <a:buNone/>
            </a:pPr>
            <a:r>
              <a:rPr lang="se-NO" sz="2400" dirty="0"/>
              <a:t>Lihkku buohkaide</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5" name="TekstSylinder 14"/>
            <p:cNvSpPr txBox="1"/>
            <p:nvPr/>
          </p:nvSpPr>
          <p:spPr>
            <a:xfrm>
              <a:off x="7871792" y="2774024"/>
              <a:ext cx="1836514"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21" name="Tittel 20"/>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42193" y="2794846"/>
            <a:ext cx="1837911"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871791" y="2794846"/>
            <a:ext cx="1836514" cy="2862322"/>
          </a:xfrm>
          <a:prstGeom prst="rect">
            <a:avLst/>
          </a:prstGeom>
          <a:solidFill>
            <a:schemeClr val="bg2"/>
          </a:solidFill>
          <a:ln>
            <a:solidFill>
              <a:schemeClr val="tx1"/>
            </a:solidFill>
          </a:ln>
        </p:spPr>
        <p:txBody>
          <a:bodyPr wrap="square" rtlCol="0">
            <a:spAutoFit/>
          </a:bodyPr>
          <a:lstStyle/>
          <a:p>
            <a:r>
              <a:rPr lang="se-NO" dirty="0"/>
              <a:t>GÁLVVUT</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r>
              <a:rPr lang="nb-NO" dirty="0"/>
              <a:t/>
            </a:r>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6DE7ABBF-E902-4E6A-BB37-A235BDC0EFFC}"/>
</file>

<file path=customXml/itemProps2.xml><?xml version="1.0" encoding="utf-8"?>
<ds:datastoreItem xmlns:ds="http://schemas.openxmlformats.org/officeDocument/2006/customXml" ds:itemID="{5287503A-E45A-4AED-98F9-43063AE8C8C3}"/>
</file>

<file path=customXml/itemProps3.xml><?xml version="1.0" encoding="utf-8"?>
<ds:datastoreItem xmlns:ds="http://schemas.openxmlformats.org/officeDocument/2006/customXml" ds:itemID="{63805863-4729-409B-84FD-78EACD657955}"/>
</file>

<file path=docProps/app.xml><?xml version="1.0" encoding="utf-8"?>
<Properties xmlns="http://schemas.openxmlformats.org/officeDocument/2006/extended-properties" xmlns:vt="http://schemas.openxmlformats.org/officeDocument/2006/docPropsVTypes">
  <TotalTime>2824</TotalTime>
  <Words>1900</Words>
  <Application>Microsoft Office PowerPoint</Application>
  <PresentationFormat>Pasirinktinai</PresentationFormat>
  <Paragraphs>368</Paragraphs>
  <Slides>50</Slides>
  <Notes>50</Notes>
  <HiddenSlides>0</HiddenSlides>
  <MMClips>0</MMClips>
  <ScaleCrop>false</ScaleCrop>
  <HeadingPairs>
    <vt:vector size="4" baseType="variant">
      <vt:variant>
        <vt:lpstr>Tema</vt:lpstr>
      </vt:variant>
      <vt:variant>
        <vt:i4>1</vt:i4>
      </vt:variant>
      <vt:variant>
        <vt:lpstr>Skaidrių pavadinimai</vt:lpstr>
      </vt:variant>
      <vt:variant>
        <vt:i4>50</vt:i4>
      </vt:variant>
    </vt:vector>
  </HeadingPairs>
  <TitlesOfParts>
    <vt:vector size="51" baseType="lpstr">
      <vt:lpstr>Office-tema</vt:lpstr>
      <vt:lpstr>Oadjebas neahttagávppašeapmi</vt:lpstr>
      <vt:lpstr>1. oassi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Del 2</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3</vt:lpstr>
      <vt:lpstr>Movt garvit dájuheami?</vt:lpstr>
      <vt:lpstr>Movt garvit dájuheami?</vt:lpstr>
      <vt:lpstr>Movt garvit dájuheami?</vt:lpstr>
      <vt:lpstr>Movt garvit dájuheami</vt:lpstr>
      <vt:lpstr>Movt garvit dájuheami?</vt:lpstr>
      <vt:lpstr>Geargan!</vt:lpstr>
    </vt:vector>
  </TitlesOfParts>
  <Company>STATEN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Noremi</cp:lastModifiedBy>
  <cp:revision>207</cp:revision>
  <dcterms:created xsi:type="dcterms:W3CDTF">2015-11-30T12:29:45Z</dcterms:created>
  <dcterms:modified xsi:type="dcterms:W3CDTF">2023-10-20T13:25:14Z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