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6"/>
  </p:notesMasterIdLst>
  <p:handoutMasterIdLst>
    <p:handoutMasterId r:id="rId67"/>
  </p:handoutMasterIdLst>
  <p:sldIdLst>
    <p:sldId id="276" r:id="rId5"/>
    <p:sldId id="287" r:id="rId6"/>
    <p:sldId id="290" r:id="rId7"/>
    <p:sldId id="307" r:id="rId8"/>
    <p:sldId id="308" r:id="rId9"/>
    <p:sldId id="309" r:id="rId10"/>
    <p:sldId id="310" r:id="rId11"/>
    <p:sldId id="313" r:id="rId12"/>
    <p:sldId id="314" r:id="rId13"/>
    <p:sldId id="315" r:id="rId14"/>
    <p:sldId id="316" r:id="rId15"/>
    <p:sldId id="317" r:id="rId16"/>
    <p:sldId id="318" r:id="rId17"/>
    <p:sldId id="319" r:id="rId18"/>
    <p:sldId id="326" r:id="rId19"/>
    <p:sldId id="327" r:id="rId20"/>
    <p:sldId id="332" r:id="rId21"/>
    <p:sldId id="337" r:id="rId22"/>
    <p:sldId id="346" r:id="rId23"/>
    <p:sldId id="338" r:id="rId24"/>
    <p:sldId id="339" r:id="rId25"/>
    <p:sldId id="293" r:id="rId26"/>
    <p:sldId id="295" r:id="rId27"/>
    <p:sldId id="340" r:id="rId28"/>
    <p:sldId id="342" r:id="rId29"/>
    <p:sldId id="343" r:id="rId30"/>
    <p:sldId id="344" r:id="rId31"/>
    <p:sldId id="296" r:id="rId32"/>
    <p:sldId id="301" r:id="rId33"/>
    <p:sldId id="345" r:id="rId34"/>
    <p:sldId id="347" r:id="rId35"/>
    <p:sldId id="350" r:id="rId36"/>
    <p:sldId id="351" r:id="rId37"/>
    <p:sldId id="353" r:id="rId38"/>
    <p:sldId id="354" r:id="rId39"/>
    <p:sldId id="355" r:id="rId40"/>
    <p:sldId id="356" r:id="rId41"/>
    <p:sldId id="357" r:id="rId42"/>
    <p:sldId id="358" r:id="rId43"/>
    <p:sldId id="359" r:id="rId44"/>
    <p:sldId id="302" r:id="rId45"/>
    <p:sldId id="303" r:id="rId46"/>
    <p:sldId id="362" r:id="rId47"/>
    <p:sldId id="363" r:id="rId48"/>
    <p:sldId id="364" r:id="rId49"/>
    <p:sldId id="365" r:id="rId50"/>
    <p:sldId id="368" r:id="rId51"/>
    <p:sldId id="366" r:id="rId52"/>
    <p:sldId id="367" r:id="rId53"/>
    <p:sldId id="370" r:id="rId54"/>
    <p:sldId id="371" r:id="rId55"/>
    <p:sldId id="372" r:id="rId56"/>
    <p:sldId id="373" r:id="rId57"/>
    <p:sldId id="374" r:id="rId58"/>
    <p:sldId id="376" r:id="rId59"/>
    <p:sldId id="375" r:id="rId60"/>
    <p:sldId id="377" r:id="rId61"/>
    <p:sldId id="378" r:id="rId62"/>
    <p:sldId id="379" r:id="rId63"/>
    <p:sldId id="380" r:id="rId64"/>
    <p:sldId id="305" r:id="rId65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da Aspeslåen Erikstad" initials="IAER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3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08D0A1D-46F5-4DE5-B08A-426CD43EDD5B}" v="2" dt="2020-02-10T11:43:50.94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66876" autoAdjust="0"/>
  </p:normalViewPr>
  <p:slideViewPr>
    <p:cSldViewPr snapToGrid="0">
      <p:cViewPr varScale="1">
        <p:scale>
          <a:sx n="87" d="100"/>
          <a:sy n="87" d="100"/>
        </p:scale>
        <p:origin x="1512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commentAuthors" Target="commentAuthors.xml"/><Relationship Id="rId7" Type="http://schemas.openxmlformats.org/officeDocument/2006/relationships/slide" Target="slides/slide3.xml"/><Relationship Id="rId71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notesMaster" Target="notesMasters/notesMaster1.xml"/><Relationship Id="rId7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slide" Target="slides/slide57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handoutMaster" Target="handoutMasters/handoutMaster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ddie Pedersen" userId="eee76c53-a7c6-4321-8a16-ac0d319d0a31" providerId="ADAL" clId="{C08D0A1D-46F5-4DE5-B08A-426CD43EDD5B}"/>
    <pc:docChg chg="delSld modSld">
      <pc:chgData name="Eddie Pedersen" userId="eee76c53-a7c6-4321-8a16-ac0d319d0a31" providerId="ADAL" clId="{C08D0A1D-46F5-4DE5-B08A-426CD43EDD5B}" dt="2020-02-10T11:44:47.537" v="30" actId="1076"/>
      <pc:docMkLst>
        <pc:docMk/>
      </pc:docMkLst>
      <pc:sldChg chg="modNotesTx">
        <pc:chgData name="Eddie Pedersen" userId="eee76c53-a7c6-4321-8a16-ac0d319d0a31" providerId="ADAL" clId="{C08D0A1D-46F5-4DE5-B08A-426CD43EDD5B}" dt="2020-02-10T11:42:40.124" v="19" actId="20577"/>
        <pc:sldMkLst>
          <pc:docMk/>
          <pc:sldMk cId="1286204164" sldId="290"/>
        </pc:sldMkLst>
      </pc:sldChg>
      <pc:sldChg chg="modSp modNotesTx">
        <pc:chgData name="Eddie Pedersen" userId="eee76c53-a7c6-4321-8a16-ac0d319d0a31" providerId="ADAL" clId="{C08D0A1D-46F5-4DE5-B08A-426CD43EDD5B}" dt="2020-02-10T11:44:47.537" v="30" actId="1076"/>
        <pc:sldMkLst>
          <pc:docMk/>
          <pc:sldMk cId="3435316557" sldId="307"/>
        </pc:sldMkLst>
        <pc:spChg chg="mod">
          <ac:chgData name="Eddie Pedersen" userId="eee76c53-a7c6-4321-8a16-ac0d319d0a31" providerId="ADAL" clId="{C08D0A1D-46F5-4DE5-B08A-426CD43EDD5B}" dt="2020-02-10T11:44:47.537" v="30" actId="1076"/>
          <ac:spMkLst>
            <pc:docMk/>
            <pc:sldMk cId="3435316557" sldId="307"/>
            <ac:spMk id="6" creationId="{00000000-0000-0000-0000-000000000000}"/>
          </ac:spMkLst>
        </pc:spChg>
      </pc:sldChg>
      <pc:sldChg chg="del">
        <pc:chgData name="Eddie Pedersen" userId="eee76c53-a7c6-4321-8a16-ac0d319d0a31" providerId="ADAL" clId="{C08D0A1D-46F5-4DE5-B08A-426CD43EDD5B}" dt="2020-02-10T11:23:17.149" v="0" actId="47"/>
        <pc:sldMkLst>
          <pc:docMk/>
          <pc:sldMk cId="3708994211" sldId="311"/>
        </pc:sldMkLst>
      </pc:sldChg>
      <pc:sldChg chg="del">
        <pc:chgData name="Eddie Pedersen" userId="eee76c53-a7c6-4321-8a16-ac0d319d0a31" providerId="ADAL" clId="{C08D0A1D-46F5-4DE5-B08A-426CD43EDD5B}" dt="2020-02-10T11:23:18.847" v="1" actId="47"/>
        <pc:sldMkLst>
          <pc:docMk/>
          <pc:sldMk cId="3835800799" sldId="312"/>
        </pc:sldMkLst>
      </pc:sldChg>
      <pc:sldChg chg="del">
        <pc:chgData name="Eddie Pedersen" userId="eee76c53-a7c6-4321-8a16-ac0d319d0a31" providerId="ADAL" clId="{C08D0A1D-46F5-4DE5-B08A-426CD43EDD5B}" dt="2020-02-10T11:23:23.966" v="2" actId="47"/>
        <pc:sldMkLst>
          <pc:docMk/>
          <pc:sldMk cId="2520952774" sldId="320"/>
        </pc:sldMkLst>
      </pc:sldChg>
      <pc:sldChg chg="del">
        <pc:chgData name="Eddie Pedersen" userId="eee76c53-a7c6-4321-8a16-ac0d319d0a31" providerId="ADAL" clId="{C08D0A1D-46F5-4DE5-B08A-426CD43EDD5B}" dt="2020-02-10T11:23:25.394" v="3" actId="47"/>
        <pc:sldMkLst>
          <pc:docMk/>
          <pc:sldMk cId="2478527513" sldId="321"/>
        </pc:sldMkLst>
      </pc:sldChg>
      <pc:sldChg chg="del">
        <pc:chgData name="Eddie Pedersen" userId="eee76c53-a7c6-4321-8a16-ac0d319d0a31" providerId="ADAL" clId="{C08D0A1D-46F5-4DE5-B08A-426CD43EDD5B}" dt="2020-02-10T11:23:27.317" v="4" actId="47"/>
        <pc:sldMkLst>
          <pc:docMk/>
          <pc:sldMk cId="2508868123" sldId="322"/>
        </pc:sldMkLst>
      </pc:sldChg>
      <pc:sldChg chg="del">
        <pc:chgData name="Eddie Pedersen" userId="eee76c53-a7c6-4321-8a16-ac0d319d0a31" providerId="ADAL" clId="{C08D0A1D-46F5-4DE5-B08A-426CD43EDD5B}" dt="2020-02-10T11:23:28.917" v="5" actId="47"/>
        <pc:sldMkLst>
          <pc:docMk/>
          <pc:sldMk cId="1006502807" sldId="323"/>
        </pc:sldMkLst>
      </pc:sldChg>
      <pc:sldChg chg="del">
        <pc:chgData name="Eddie Pedersen" userId="eee76c53-a7c6-4321-8a16-ac0d319d0a31" providerId="ADAL" clId="{C08D0A1D-46F5-4DE5-B08A-426CD43EDD5B}" dt="2020-02-10T11:23:30.967" v="6" actId="47"/>
        <pc:sldMkLst>
          <pc:docMk/>
          <pc:sldMk cId="3730467991" sldId="325"/>
        </pc:sldMkLst>
      </pc:sldChg>
      <pc:sldChg chg="del">
        <pc:chgData name="Eddie Pedersen" userId="eee76c53-a7c6-4321-8a16-ac0d319d0a31" providerId="ADAL" clId="{C08D0A1D-46F5-4DE5-B08A-426CD43EDD5B}" dt="2020-02-10T11:23:37.774" v="9" actId="47"/>
        <pc:sldMkLst>
          <pc:docMk/>
          <pc:sldMk cId="1819904385" sldId="328"/>
        </pc:sldMkLst>
      </pc:sldChg>
      <pc:sldChg chg="del">
        <pc:chgData name="Eddie Pedersen" userId="eee76c53-a7c6-4321-8a16-ac0d319d0a31" providerId="ADAL" clId="{C08D0A1D-46F5-4DE5-B08A-426CD43EDD5B}" dt="2020-02-10T11:23:39.314" v="10" actId="47"/>
        <pc:sldMkLst>
          <pc:docMk/>
          <pc:sldMk cId="3469971598" sldId="329"/>
        </pc:sldMkLst>
      </pc:sldChg>
      <pc:sldChg chg="del">
        <pc:chgData name="Eddie Pedersen" userId="eee76c53-a7c6-4321-8a16-ac0d319d0a31" providerId="ADAL" clId="{C08D0A1D-46F5-4DE5-B08A-426CD43EDD5B}" dt="2020-02-10T11:23:40.151" v="11" actId="47"/>
        <pc:sldMkLst>
          <pc:docMk/>
          <pc:sldMk cId="1624038258" sldId="330"/>
        </pc:sldMkLst>
      </pc:sldChg>
      <pc:sldChg chg="del">
        <pc:chgData name="Eddie Pedersen" userId="eee76c53-a7c6-4321-8a16-ac0d319d0a31" providerId="ADAL" clId="{C08D0A1D-46F5-4DE5-B08A-426CD43EDD5B}" dt="2020-02-10T11:23:43.497" v="12" actId="47"/>
        <pc:sldMkLst>
          <pc:docMk/>
          <pc:sldMk cId="3242361102" sldId="335"/>
        </pc:sldMkLst>
      </pc:sldChg>
      <pc:sldChg chg="del">
        <pc:chgData name="Eddie Pedersen" userId="eee76c53-a7c6-4321-8a16-ac0d319d0a31" providerId="ADAL" clId="{C08D0A1D-46F5-4DE5-B08A-426CD43EDD5B}" dt="2020-02-10T11:23:45.561" v="13" actId="47"/>
        <pc:sldMkLst>
          <pc:docMk/>
          <pc:sldMk cId="4209134179" sldId="336"/>
        </pc:sldMkLst>
      </pc:sldChg>
      <pc:sldChg chg="del">
        <pc:chgData name="Eddie Pedersen" userId="eee76c53-a7c6-4321-8a16-ac0d319d0a31" providerId="ADAL" clId="{C08D0A1D-46F5-4DE5-B08A-426CD43EDD5B}" dt="2020-02-10T11:23:51.792" v="14" actId="47"/>
        <pc:sldMkLst>
          <pc:docMk/>
          <pc:sldMk cId="2587969980" sldId="341"/>
        </pc:sldMkLst>
      </pc:sldChg>
      <pc:sldChg chg="del">
        <pc:chgData name="Eddie Pedersen" userId="eee76c53-a7c6-4321-8a16-ac0d319d0a31" providerId="ADAL" clId="{C08D0A1D-46F5-4DE5-B08A-426CD43EDD5B}" dt="2020-02-10T11:24:03.472" v="15" actId="47"/>
        <pc:sldMkLst>
          <pc:docMk/>
          <pc:sldMk cId="1200147965" sldId="360"/>
        </pc:sldMkLst>
      </pc:sldChg>
      <pc:sldChg chg="del">
        <pc:chgData name="Eddie Pedersen" userId="eee76c53-a7c6-4321-8a16-ac0d319d0a31" providerId="ADAL" clId="{C08D0A1D-46F5-4DE5-B08A-426CD43EDD5B}" dt="2020-02-10T11:24:04.726" v="16" actId="47"/>
        <pc:sldMkLst>
          <pc:docMk/>
          <pc:sldMk cId="404412313" sldId="361"/>
        </pc:sldMkLst>
      </pc:sldChg>
      <pc:sldChg chg="del">
        <pc:chgData name="Eddie Pedersen" userId="eee76c53-a7c6-4321-8a16-ac0d319d0a31" providerId="ADAL" clId="{C08D0A1D-46F5-4DE5-B08A-426CD43EDD5B}" dt="2020-02-10T11:24:12.301" v="17" actId="47"/>
        <pc:sldMkLst>
          <pc:docMk/>
          <pc:sldMk cId="1805615655" sldId="369"/>
        </pc:sldMkLst>
      </pc:sldChg>
      <pc:sldChg chg="del">
        <pc:chgData name="Eddie Pedersen" userId="eee76c53-a7c6-4321-8a16-ac0d319d0a31" providerId="ADAL" clId="{C08D0A1D-46F5-4DE5-B08A-426CD43EDD5B}" dt="2020-02-10T11:23:32.418" v="7" actId="47"/>
        <pc:sldMkLst>
          <pc:docMk/>
          <pc:sldMk cId="2196247935" sldId="381"/>
        </pc:sldMkLst>
      </pc:sldChg>
      <pc:sldChg chg="del">
        <pc:chgData name="Eddie Pedersen" userId="eee76c53-a7c6-4321-8a16-ac0d319d0a31" providerId="ADAL" clId="{C08D0A1D-46F5-4DE5-B08A-426CD43EDD5B}" dt="2020-02-10T11:23:36.048" v="8" actId="47"/>
        <pc:sldMkLst>
          <pc:docMk/>
          <pc:sldMk cId="1859891998" sldId="382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E591F1-365D-9A44-BAB0-9478600B76DC}" type="datetimeFigureOut">
              <a:t>10.02.2020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C96447-93CD-D248-8463-E4F159614110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931038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0B15F3-F8D5-4A64-AADD-6C8711A9C4A2}" type="datetimeFigureOut">
              <a:rPr lang="nb-NO" smtClean="0"/>
              <a:t>10.02.2020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254B7B-5006-4AAE-B324-0D18C385F14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7298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outlook.live.com/owa/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b="1" dirty="0"/>
              <a:t>På dette kurset vil deltagerne</a:t>
            </a:r>
            <a:r>
              <a:rPr lang="nb-NO" b="1" baseline="0" dirty="0"/>
              <a:t> lære å bruke Outlook.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b="1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b="1" baseline="0" dirty="0"/>
              <a:t>Mange e-posttjenester oppgraderer tjenestene sine med jevne mellomrom. Derfor kan det hende oppretting av konto, innlogging og andre funksjoner ikke ser helt like ut som illustrasjonene i denne presentasjonen. Forsøk derfor å opprette en brukerkonto og å sende og motta e-post med Outlook selv før du holder kurset. Ser du at noe er forandret bør du oppdatere presentasjonen slik at det blir lettere for kursdeltagerne å følge med.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b="1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b="1" dirty="0"/>
              <a:t>Gå gjennom læringsmålene</a:t>
            </a:r>
            <a:r>
              <a:rPr lang="nb-NO" b="1" baseline="0" dirty="0"/>
              <a:t> med kursdeltakerne før du starter opplæringen. Dette vil gjøre det lettere å fokusere på og huske den viktigste kunnskapen.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b="1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502934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b="1" baseline="0" dirty="0"/>
              <a:t>Be alle om å prøve å skrive inn det brukernavnet de ønsker å bruke.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b="1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b="0" baseline="0" dirty="0"/>
              <a:t>Når du har skrevet inn et brukernavn trykker du på "</a:t>
            </a:r>
            <a:r>
              <a:rPr lang="nb-NO" b="0" baseline="0" dirty="0" err="1"/>
              <a:t>enter</a:t>
            </a:r>
            <a:r>
              <a:rPr lang="nb-NO" b="0" baseline="0" dirty="0"/>
              <a:t>" eller "neste" </a:t>
            </a:r>
            <a:r>
              <a:rPr lang="nb-NO" b="0" baseline="0" dirty="0" err="1"/>
              <a:t>knappen</a:t>
            </a:r>
            <a:r>
              <a:rPr lang="nb-NO" b="0" baseline="0" dirty="0"/>
              <a:t> på tastaturet. Da sjekker tjenesten om det allerede finnes noen som bruker navnet, eller om du kan bruke det slik som det står skrevet nå.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182989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Hvis noen allerede</a:t>
            </a:r>
            <a:r>
              <a:rPr lang="nb-NO" baseline="0" dirty="0"/>
              <a:t> bruker det brukernavnet du har skrevet inn dukker denne beskjeden opp i rød skrift under feltet for brukernavn.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182989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Hvis det allerede er noen som bruker</a:t>
            </a:r>
            <a:r>
              <a:rPr lang="nb-NO" baseline="0" dirty="0"/>
              <a:t> navnet som sitt brukernavn må du forandre litt på  det. Mange velger å legge til et initial eller noen tall på slutten av navnet. Prøv deg frem til du finner et navn som ingen andre bruker. </a:t>
            </a:r>
          </a:p>
          <a:p>
            <a:endParaRPr lang="nb-NO" baseline="0" dirty="0"/>
          </a:p>
          <a:p>
            <a:r>
              <a:rPr lang="nb-NO" b="1" baseline="0" dirty="0"/>
              <a:t>Vent med å gå videre til alle har funnet et ledig brukernavn. Ta deg tid til å hjelpe de som trenger det å finne gode brukernavn for seg.</a:t>
            </a:r>
          </a:p>
          <a:p>
            <a:endParaRPr lang="nb-NO" b="1" baseline="0" dirty="0"/>
          </a:p>
          <a:p>
            <a:r>
              <a:rPr lang="nb-NO" b="0" baseline="0" dirty="0"/>
              <a:t>Nå som alle har et brukernavn kan det være lurt å skrive det ned så vi ikke glemmer det. </a:t>
            </a:r>
            <a:endParaRPr lang="nb-NO" b="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182989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Klikk eller trykk på det neste feltet for å lage et passord.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182989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Et passord må</a:t>
            </a:r>
            <a:r>
              <a:rPr lang="nb-NO" baseline="0" dirty="0"/>
              <a:t> bestå av minst 8 tegn. Et passord må også bestå av minst to forskjellige typer tegn. Det bør være lett for deg å huske, og vanskelig for andre å gjette. </a:t>
            </a:r>
          </a:p>
          <a:p>
            <a:endParaRPr lang="nb-NO" baseline="0" dirty="0"/>
          </a:p>
          <a:p>
            <a:r>
              <a:rPr lang="nb-NO" baseline="0" dirty="0"/>
              <a:t>Et passord kan forandres senere og det er mulig å få tilsendt et nytt passord dersom man glemmer det, men det beste og raskeste er å ha et passord man er sikker på at man kommer til å huske. </a:t>
            </a:r>
          </a:p>
          <a:p>
            <a:endParaRPr lang="nb-NO" baseline="0" dirty="0"/>
          </a:p>
          <a:p>
            <a:r>
              <a:rPr lang="nb-NO" baseline="0" dirty="0"/>
              <a:t>Akkurat som koden til bankkortet er passordet ditt privat.</a:t>
            </a:r>
          </a:p>
          <a:p>
            <a:endParaRPr lang="nb-NO" baseline="0" dirty="0"/>
          </a:p>
          <a:p>
            <a:r>
              <a:rPr lang="nb-NO" baseline="0" dirty="0"/>
              <a:t>Skriv inn passordet du ønsker å bruke. Når du skriver vises ikke tegnene på skjermen. Istedenfor ser en sort prikk per tegn i passordfeltet. Dette er fordi ingen andre skal kunne se hvilket passord du skriver inn.</a:t>
            </a:r>
          </a:p>
          <a:p>
            <a:endParaRPr lang="nb-NO" baseline="0" dirty="0"/>
          </a:p>
          <a:p>
            <a:r>
              <a:rPr lang="nb-NO" baseline="0" dirty="0"/>
              <a:t>Når du er ferdig trykker "</a:t>
            </a:r>
            <a:r>
              <a:rPr lang="nb-NO" baseline="0" dirty="0" err="1"/>
              <a:t>enter</a:t>
            </a:r>
            <a:r>
              <a:rPr lang="nb-NO" baseline="0" dirty="0"/>
              <a:t>" eller "neste" på tastaturet.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182989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I neste felt skal vi oppgi fødselsmåned. Bruk</a:t>
            </a:r>
            <a:r>
              <a:rPr lang="nb-NO" baseline="0" dirty="0"/>
              <a:t> </a:t>
            </a:r>
            <a:r>
              <a:rPr lang="nb-NO" dirty="0"/>
              <a:t>rullgardinen.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182989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Så</a:t>
            </a:r>
            <a:r>
              <a:rPr lang="nb-NO" baseline="0" dirty="0"/>
              <a:t> velger vi feltet for år. Bruk rullgardinen. 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16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182989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Litt lenger ned på siden ser</a:t>
            </a:r>
            <a:r>
              <a:rPr lang="nb-NO" baseline="0" dirty="0"/>
              <a:t> du noen rare bokstaver eller et bilde med noen tall. For å bevise for e-posttjenesten at du er et ekte menneske og ikke et dataprogram må du skrive inn bokstavene og tallene du ser i feltet under. Trykk så på "</a:t>
            </a:r>
            <a:r>
              <a:rPr lang="nb-NO" baseline="0" dirty="0" err="1"/>
              <a:t>enter</a:t>
            </a:r>
            <a:r>
              <a:rPr lang="nb-NO" baseline="0" dirty="0"/>
              <a:t>" eller "neste" på tastaturet. Dersom du har skrevet feil må du prøve igjen.</a:t>
            </a:r>
          </a:p>
          <a:p>
            <a:endParaRPr lang="nb-NO" baseline="0" dirty="0"/>
          </a:p>
          <a:p>
            <a:r>
              <a:rPr lang="nb-NO" b="1" baseline="0" dirty="0"/>
              <a:t>Det kan være vanskelig for en del å lese tegnene som vises. Ta deg tid til å hjelpe dem å få det riktig før du går videre.</a:t>
            </a:r>
            <a:endParaRPr lang="nb-NO" b="1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17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182989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Gratulerer! Dere har nå alle en</a:t>
            </a:r>
            <a:r>
              <a:rPr lang="nb-NO" baseline="0" dirty="0"/>
              <a:t> brukerkonto og en e-postadresse!</a:t>
            </a:r>
          </a:p>
          <a:p>
            <a:endParaRPr lang="nb-NO" baseline="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18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1829899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baseline="0" dirty="0"/>
              <a:t>E-postadressen din er som følger:</a:t>
            </a:r>
          </a:p>
          <a:p>
            <a:endParaRPr lang="nb-NO" baseline="0" dirty="0"/>
          </a:p>
          <a:p>
            <a:r>
              <a:rPr lang="nb-NO" baseline="0" dirty="0"/>
              <a:t>Først kommer brukernavnet ditt. 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19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182989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606696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Etter</a:t>
            </a:r>
            <a:r>
              <a:rPr lang="nb-NO" baseline="0" dirty="0"/>
              <a:t> brukernavnet kommer det en alfakrøll (@). Alle e-postadresser inneholder en alfakrøll. Det er den som gjør at man kan se forskjell på en e-postadresse og adressen til et nettsted. 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20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1829899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Etter</a:t>
            </a:r>
            <a:r>
              <a:rPr lang="nb-NO" baseline="0" dirty="0"/>
              <a:t> alfakrøller kommer navnet på e-posttjenesten du bruker (enten </a:t>
            </a:r>
            <a:r>
              <a:rPr lang="nb-NO" baseline="0" dirty="0" err="1"/>
              <a:t>outlook</a:t>
            </a:r>
            <a:r>
              <a:rPr lang="nb-NO" baseline="0" dirty="0"/>
              <a:t> eller live) og på slutten et punktum og bokstavene c-o-m.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21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1829899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22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818108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Det du ser på skjermen nå er Innboksen</a:t>
            </a:r>
            <a:r>
              <a:rPr lang="nb-NO" baseline="0" dirty="0"/>
              <a:t> din. Forskjellige </a:t>
            </a:r>
            <a:r>
              <a:rPr lang="nb-NO" baseline="0" dirty="0" err="1"/>
              <a:t>e-posttjenere</a:t>
            </a:r>
            <a:r>
              <a:rPr lang="nb-NO" baseline="0" dirty="0"/>
              <a:t> har litt forskjellig utseende, men hovedelementene er de samme. Jeg bruker en forenklet versjon slik at det skal være lettere å se hva dere skal gjøre. </a:t>
            </a:r>
          </a:p>
          <a:p>
            <a:endParaRPr lang="nb-NO" baseline="0" dirty="0"/>
          </a:p>
          <a:p>
            <a:r>
              <a:rPr lang="nb-NO" baseline="0" dirty="0"/>
              <a:t>Innboksen er stedet der e-poster som blir sendt til deg havner. Her finner du også det du trenger for å sende e-post selv. Vi skal se på det litt senere. Nå skal vi logge ut.</a:t>
            </a:r>
          </a:p>
          <a:p>
            <a:endParaRPr lang="nb-NO" baseline="0" dirty="0"/>
          </a:p>
          <a:p>
            <a:r>
              <a:rPr lang="nb-NO" baseline="0" dirty="0"/>
              <a:t>Øverst i høyre hjørne av Innboksen ser ut navnet ditt eller e-postadressen din. Klikk en gang på den.</a:t>
            </a:r>
            <a:endParaRPr lang="nb-NO" dirty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23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2627434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Det</a:t>
            </a:r>
            <a:r>
              <a:rPr lang="nb-NO" baseline="0" dirty="0"/>
              <a:t> dukker opp en meny. På den menyen kan du finnet et punkt som heter "Logg av" eller "Logg ut". Klikk på det menypunktet for å logge ut.</a:t>
            </a:r>
            <a:endParaRPr lang="nb-NO" dirty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24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2627434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I dette kurset lærer dere å logge på og bruke epostkontoen</a:t>
            </a:r>
            <a:r>
              <a:rPr lang="nb-NO" baseline="0" dirty="0"/>
              <a:t> deres i en nettleser. Da må man først åpne nettleseren, og så skrive inn nettadressen til e-posttjenesten man bruker. Dette gjorde vi på begynnelsen av Del 1 i dette kurset.</a:t>
            </a:r>
            <a:endParaRPr lang="nb-NO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Noen av dere har kanskje et</a:t>
            </a:r>
            <a:r>
              <a:rPr lang="nb-NO" baseline="0" dirty="0"/>
              <a:t> program på datamaskinen eller en </a:t>
            </a:r>
            <a:r>
              <a:rPr lang="nb-NO" baseline="0" dirty="0" err="1"/>
              <a:t>app</a:t>
            </a:r>
            <a:r>
              <a:rPr lang="nb-NO" baseline="0" dirty="0"/>
              <a:t> på nettbrett eller smarttelefon som dere kan bruke til å sjekke mailen med. Det er ofte en grei løsning. Når man først legger inn brukerkontoen og passordet sitt i et slikt program eller </a:t>
            </a:r>
            <a:r>
              <a:rPr lang="nb-NO" baseline="0" dirty="0" err="1"/>
              <a:t>app</a:t>
            </a:r>
            <a:r>
              <a:rPr lang="nb-NO" baseline="0" dirty="0"/>
              <a:t> så slipper man å skrive inn informasjonen hver gang man vil gå inn for å sjekke e-posten sin. Det er en god løsning, men det fungerer bare på din egen datamaskin, din egen smarttelefon og ditt eget nettbrett. Har du ikke disse i nærheten må du gå inn på nettadressen og logge inn derfra. Det tar ofte litt lengre tid, men fordelen er at du da kan sjekke e-posten din på andres maskiner. Husk å logge ut når du er ferdig så ikke andre kan gå inn og lese og sende e-post fra din konto. </a:t>
            </a:r>
            <a:endParaRPr lang="nb-NO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dirty="0"/>
          </a:p>
          <a:p>
            <a:r>
              <a:rPr lang="nb-NO" b="0" dirty="0"/>
              <a:t>I</a:t>
            </a:r>
            <a:r>
              <a:rPr lang="nb-NO" b="0" baseline="0" dirty="0"/>
              <a:t> dette kurset lærer vi å bruke e-post i nettleseren fordi det da ikke spiller noen rolle om du bruker maskiner som tilhører slektninger, kurslokalene eller noen andre. </a:t>
            </a:r>
            <a:endParaRPr lang="nb-NO" b="0" dirty="0"/>
          </a:p>
          <a:p>
            <a:endParaRPr lang="nb-NO" b="1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25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1829899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b="0" dirty="0"/>
              <a:t>Nå skal vi logge på </a:t>
            </a:r>
            <a:r>
              <a:rPr lang="nb-NO" b="0" dirty="0" err="1"/>
              <a:t>e-postkontoen</a:t>
            </a:r>
            <a:r>
              <a:rPr lang="nb-NO" b="0" dirty="0"/>
              <a:t> vår igjen.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b="0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b="0" baseline="0" dirty="0"/>
              <a:t>Fyll inn epostadressen din i det øverste feltet og passord i det neste.</a:t>
            </a:r>
            <a:endParaRPr lang="nb-NO" b="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26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1829899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b="0" baseline="0" dirty="0"/>
              <a:t>Trykk på den blå "Logg på"-knappen for å logge på.</a:t>
            </a:r>
          </a:p>
          <a:p>
            <a:endParaRPr lang="nb-NO" b="0" baseline="0" dirty="0"/>
          </a:p>
          <a:p>
            <a:r>
              <a:rPr lang="nb-NO" b="0" baseline="0" dirty="0"/>
              <a:t>Nå dukker Innboksen deres opp igjen.</a:t>
            </a:r>
          </a:p>
          <a:p>
            <a:endParaRPr lang="nb-NO" b="0" dirty="0"/>
          </a:p>
          <a:p>
            <a:r>
              <a:rPr lang="nb-NO" b="1" dirty="0"/>
              <a:t>Be</a:t>
            </a:r>
            <a:r>
              <a:rPr lang="nb-NO" b="1" baseline="0" dirty="0"/>
              <a:t> alle om å øve på å logge av og på et par ganger.</a:t>
            </a:r>
            <a:endParaRPr lang="nb-NO" b="1" dirty="0"/>
          </a:p>
          <a:p>
            <a:endParaRPr lang="nb-NO" b="1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27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1829899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b="1" dirty="0"/>
              <a:t>Pass på</a:t>
            </a:r>
            <a:r>
              <a:rPr lang="nb-NO" b="1" baseline="0" dirty="0"/>
              <a:t> at alle er logget på.</a:t>
            </a:r>
          </a:p>
          <a:p>
            <a:endParaRPr lang="nb-NO" b="1" baseline="0" dirty="0"/>
          </a:p>
          <a:p>
            <a:r>
              <a:rPr lang="nb-NO" b="0" dirty="0"/>
              <a:t>Alle e-posttjenester har en knapp for</a:t>
            </a:r>
            <a:r>
              <a:rPr lang="nb-NO" b="0" baseline="0" dirty="0"/>
              <a:t> å begynne å skrive en ny e-post.</a:t>
            </a:r>
          </a:p>
          <a:p>
            <a:endParaRPr lang="nb-NO" b="0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baseline="0" dirty="0"/>
              <a:t>For denne tjenesten ligger knappen i den øverste delen av bildet, mot venstre.</a:t>
            </a:r>
          </a:p>
          <a:p>
            <a:endParaRPr lang="nb-NO" b="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29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1816897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baseline="0" dirty="0"/>
              <a:t>Outlook bruker en blå knapp med et pluss-tegn og ordet "Ny".</a:t>
            </a:r>
          </a:p>
          <a:p>
            <a:endParaRPr lang="nb-NO" baseline="0" dirty="0"/>
          </a:p>
          <a:p>
            <a:r>
              <a:rPr lang="nb-NO" b="1" baseline="0" dirty="0"/>
              <a:t>Be alle om å trykke på knappen.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30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181689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For å kunne sende og motta e-post må man ha en e-postadresse. For å få en slik en må man opprette en konto hos en e-posttjeneste.</a:t>
            </a:r>
            <a:r>
              <a:rPr lang="nb-NO" baseline="0" dirty="0"/>
              <a:t> Prosessen kan være litt tungvint, men dette er heldigvis noe man bare trenger å gjøre en gang. Hold tunga rett i munnen og ikke tenk så mye på å lære denne delen av kurset utenat.</a:t>
            </a:r>
          </a:p>
          <a:p>
            <a:endParaRPr lang="nb-NO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baseline="0" dirty="0"/>
              <a:t>Det finnes mange e-posttjenester. Det går an å ha flere e-postadresser hos flere forskjellige e-posttjenester.</a:t>
            </a:r>
          </a:p>
          <a:p>
            <a:endParaRPr lang="nb-NO" baseline="0" dirty="0"/>
          </a:p>
          <a:p>
            <a:r>
              <a:rPr lang="nb-NO" baseline="0" dirty="0"/>
              <a:t>For å kunne sende og motta e-post må man først opprette en e-postadresse.</a:t>
            </a:r>
          </a:p>
          <a:p>
            <a:endParaRPr lang="nb-NO" b="1" baseline="0" dirty="0"/>
          </a:p>
          <a:p>
            <a:r>
              <a:rPr lang="nb-NO" dirty="0"/>
              <a:t>For å opprette en e-postadresse åpner du </a:t>
            </a:r>
            <a:r>
              <a:rPr lang="nb-NO" baseline="0" dirty="0"/>
              <a:t>nettleseren din og skrive inn nettadressen til e-posttjenesten. </a:t>
            </a:r>
            <a:endParaRPr lang="nb-NO" b="1" dirty="0"/>
          </a:p>
          <a:p>
            <a:endParaRPr lang="nb-NO" b="1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1829899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Vinduet</a:t>
            </a:r>
            <a:r>
              <a:rPr lang="nb-NO" baseline="0" dirty="0"/>
              <a:t> </a:t>
            </a:r>
            <a:r>
              <a:rPr lang="nb-NO" dirty="0"/>
              <a:t>som dukker opp nå er det du skal skrive e-posten din i.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31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1816897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Dette</a:t>
            </a:r>
            <a:r>
              <a:rPr lang="nb-NO" baseline="0" dirty="0"/>
              <a:t> forenklede vinduet viser alle de viktigste elementene for å sende e-post.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32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1816897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nb-NO" baseline="0" dirty="0"/>
              <a:t>Et "Til"-felt der man skriver e-postadressen til den som skal motta e-posten.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33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1816897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nb-NO" baseline="0" dirty="0"/>
              <a:t>Et "Emne"-felt der man kan skrive tittelen på e-posten.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34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1816897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nb-NO" baseline="0" dirty="0"/>
              <a:t>Størstedelen av vinduet er delen der du skriver beskjeden eller brevteksten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35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1816897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nb-NO" baseline="0" dirty="0"/>
              <a:t>Til slutt er det en knapp man trykker på når man ønsker å sende e-posten til mottageren</a:t>
            </a:r>
          </a:p>
          <a:p>
            <a:pPr marL="0" indent="0">
              <a:buFontTx/>
              <a:buNone/>
            </a:pPr>
            <a:endParaRPr lang="nb-NO" baseline="0" dirty="0"/>
          </a:p>
          <a:p>
            <a:pPr marL="0" indent="0">
              <a:buFontTx/>
              <a:buNone/>
            </a:pPr>
            <a:r>
              <a:rPr lang="nb-NO" baseline="0" dirty="0"/>
              <a:t>For at dere skal få sendt deres første e-post skal vi gå gjennom og fylle ut alle feltene steg for steg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36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1816897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Alle skal nå</a:t>
            </a:r>
            <a:r>
              <a:rPr lang="nb-NO" baseline="0" dirty="0"/>
              <a:t> sende en e-post til meg.</a:t>
            </a:r>
          </a:p>
          <a:p>
            <a:endParaRPr lang="nb-NO" baseline="0" dirty="0"/>
          </a:p>
          <a:p>
            <a:r>
              <a:rPr lang="nb-NO" baseline="0" dirty="0"/>
              <a:t>Vi starter med å fylle ut e-postadressen.</a:t>
            </a:r>
          </a:p>
          <a:p>
            <a:endParaRPr lang="nb-NO" baseline="0" dirty="0"/>
          </a:p>
          <a:p>
            <a:r>
              <a:rPr lang="nb-NO" baseline="0" dirty="0"/>
              <a:t>Finn "Til"-feltet, og trykk på det.</a:t>
            </a:r>
          </a:p>
          <a:p>
            <a:endParaRPr lang="nb-NO" baseline="0" dirty="0"/>
          </a:p>
          <a:p>
            <a:r>
              <a:rPr lang="nb-NO" baseline="0" dirty="0"/>
              <a:t>E-postadressen jeg bruker er: </a:t>
            </a:r>
            <a:r>
              <a:rPr lang="nb-NO" b="1" baseline="0" dirty="0"/>
              <a:t>oppgi din egen e-postadresse eller en e-postadresse du har opprettet til bruk i dette kurset. I forkant av kurset kan du gjerne legge til et lysbilde/slide med e-postadressen på i presentasjonen eller skrive den opp på en tavle slik at alle får den rett.</a:t>
            </a:r>
          </a:p>
          <a:p>
            <a:endParaRPr lang="nb-NO" b="1" baseline="0" dirty="0"/>
          </a:p>
          <a:p>
            <a:r>
              <a:rPr lang="nb-NO" b="1" baseline="0" dirty="0"/>
              <a:t>Vent med å gå videre til alle har fylt inn e-postadressen.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37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1816897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Nå kan vi legge til et emne.</a:t>
            </a:r>
          </a:p>
          <a:p>
            <a:endParaRPr lang="nb-NO" dirty="0"/>
          </a:p>
          <a:p>
            <a:r>
              <a:rPr lang="nb-NO" dirty="0"/>
              <a:t>Finn emnefeltet og trykk på det.</a:t>
            </a:r>
          </a:p>
          <a:p>
            <a:endParaRPr lang="nb-NO" dirty="0"/>
          </a:p>
          <a:p>
            <a:r>
              <a:rPr lang="nb-NO" dirty="0"/>
              <a:t>Det er lurt å alltid fylle</a:t>
            </a:r>
            <a:r>
              <a:rPr lang="nb-NO" baseline="0" dirty="0"/>
              <a:t> inn noe i emnefeltet. Det gjør det lettere for mottageren å skjønne formålet med e-posten og gjør den lettere å lete fram senere.</a:t>
            </a:r>
          </a:p>
          <a:p>
            <a:endParaRPr lang="nb-NO" baseline="0" dirty="0"/>
          </a:p>
          <a:p>
            <a:r>
              <a:rPr lang="nb-NO" baseline="0" dirty="0"/>
              <a:t>Siden dere prøver dere fram kan dere kalle denne e-posten for "prøve". Skriv "Prøve" i emnefeltet.</a:t>
            </a:r>
          </a:p>
          <a:p>
            <a:endParaRPr lang="nb-NO" baseline="0" dirty="0"/>
          </a:p>
          <a:p>
            <a:r>
              <a:rPr lang="nb-NO" b="1" baseline="0" dirty="0"/>
              <a:t>Pass på at alle har skrevet inn et emne i feltet før du går videre.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38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1816897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Nå kan vi begynne å skrive selve innholdet i e-posten.</a:t>
            </a:r>
          </a:p>
          <a:p>
            <a:endParaRPr lang="nb-NO" dirty="0"/>
          </a:p>
          <a:p>
            <a:r>
              <a:rPr lang="nb-NO" dirty="0"/>
              <a:t>Klikk på det store</a:t>
            </a:r>
            <a:r>
              <a:rPr lang="nb-NO" baseline="0" dirty="0"/>
              <a:t> hvite feltet.</a:t>
            </a:r>
          </a:p>
          <a:p>
            <a:endParaRPr lang="nb-NO" baseline="0" dirty="0"/>
          </a:p>
          <a:p>
            <a:r>
              <a:rPr lang="nb-NO" baseline="0" dirty="0"/>
              <a:t>Nå kan dere skrive en kort beskjed eller hilsen til meg. Akkurat som når man skriver et brev er det høflig å starte med "Hei" og avslutte med "Hilsen".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39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1816897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Når dere er ferdige</a:t>
            </a:r>
            <a:r>
              <a:rPr lang="nb-NO" baseline="0" dirty="0"/>
              <a:t> med å skrive til meg, må dere trykke på "send"-knappen for å sende avgårde e-posten så jeg kan se hva dere har skrevet. </a:t>
            </a:r>
          </a:p>
          <a:p>
            <a:endParaRPr lang="nb-NO" baseline="0" dirty="0"/>
          </a:p>
          <a:p>
            <a:r>
              <a:rPr lang="nb-NO" baseline="0" dirty="0"/>
              <a:t>"Send"-knappen ligger øverst i vinduet på den blå linja.</a:t>
            </a:r>
          </a:p>
          <a:p>
            <a:endParaRPr lang="nb-NO" baseline="0" dirty="0"/>
          </a:p>
          <a:p>
            <a:r>
              <a:rPr lang="nb-NO" baseline="0" dirty="0"/>
              <a:t>Trykk på "Send"-knappen.</a:t>
            </a:r>
          </a:p>
          <a:p>
            <a:endParaRPr lang="nb-NO" baseline="0" dirty="0"/>
          </a:p>
          <a:p>
            <a:r>
              <a:rPr lang="nb-NO" b="1" baseline="0" dirty="0"/>
              <a:t>Vent med å gå videre til alle har fått sendt e-posten sin.</a:t>
            </a:r>
            <a:endParaRPr lang="nb-NO" b="1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40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181689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baseline="0" dirty="0"/>
              <a:t>Adressen er </a:t>
            </a:r>
            <a:r>
              <a:rPr lang="nb-NO" dirty="0">
                <a:hlinkClick r:id="rId3"/>
              </a:rPr>
              <a:t>https://outlook.live.com/owa/</a:t>
            </a:r>
            <a:endParaRPr lang="nb-NO" dirty="0"/>
          </a:p>
          <a:p>
            <a:endParaRPr lang="nb-NO" baseline="0" dirty="0"/>
          </a:p>
          <a:p>
            <a:r>
              <a:rPr lang="nb-NO" b="1" baseline="0" dirty="0"/>
              <a:t>Be alle om å gå til adressen.</a:t>
            </a:r>
          </a:p>
          <a:p>
            <a:endParaRPr lang="nb-NO" b="1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1829899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Send en e-post til alle på kurset</a:t>
            </a:r>
          </a:p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41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1742554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b="1" dirty="0"/>
              <a:t>Pass</a:t>
            </a:r>
            <a:r>
              <a:rPr lang="nb-NO" b="1" baseline="0" dirty="0"/>
              <a:t> på at alle har et vindu med Innboksen sin foran seg.</a:t>
            </a:r>
          </a:p>
          <a:p>
            <a:endParaRPr lang="nb-NO" b="1" baseline="0" dirty="0"/>
          </a:p>
          <a:p>
            <a:r>
              <a:rPr lang="nb-NO" b="0" baseline="0" dirty="0"/>
              <a:t>Til venstre i bildet ser du en oversikt over alle mappene som hører til din </a:t>
            </a:r>
            <a:r>
              <a:rPr lang="nb-NO" b="0" baseline="0" dirty="0" err="1"/>
              <a:t>e-postkonto</a:t>
            </a:r>
            <a:r>
              <a:rPr lang="nb-NO" b="0" baseline="0" dirty="0"/>
              <a:t>. Den viktigste er Innboksen. </a:t>
            </a:r>
          </a:p>
          <a:p>
            <a:endParaRPr lang="nb-NO" b="0" baseline="0" dirty="0"/>
          </a:p>
          <a:p>
            <a:r>
              <a:rPr lang="nb-NO" b="0" baseline="0" dirty="0"/>
              <a:t>Når du har uleste e-poster i Innboksen din dukker det opp et tall bak der det står Innboks i oversikten. Står det ingen tall der betyr det at du ikke har noen nye e-poster som venter på deg.</a:t>
            </a:r>
          </a:p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42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9992475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Oversiktene over alle</a:t>
            </a:r>
            <a:r>
              <a:rPr lang="nb-NO" baseline="0" dirty="0"/>
              <a:t> e-postene du har mottatt ligger som en liste i hoveddelen av bildet. De nyeste e-postene ligger øverst i lista. De eldste ligger lengst ned. </a:t>
            </a:r>
          </a:p>
          <a:p>
            <a:endParaRPr lang="nb-NO" baseline="0" dirty="0"/>
          </a:p>
          <a:p>
            <a:r>
              <a:rPr lang="nb-NO" baseline="0" dirty="0"/>
              <a:t>Hver e-post inneholder navnet eller e-postadressen til avsender og tittelen på e-posten (det avsender har skrevet i emnefeltet).</a:t>
            </a:r>
          </a:p>
          <a:p>
            <a:endParaRPr lang="nb-NO" baseline="0" dirty="0"/>
          </a:p>
          <a:p>
            <a:r>
              <a:rPr lang="nb-NO" baseline="0" dirty="0"/>
              <a:t>En e-post som ikke har vært åpnet har uthevet/fet skrift.</a:t>
            </a:r>
            <a:endParaRPr lang="nb-NO" dirty="0"/>
          </a:p>
          <a:p>
            <a:endParaRPr lang="nb-NO" dirty="0"/>
          </a:p>
          <a:p>
            <a:r>
              <a:rPr lang="nb-NO" dirty="0"/>
              <a:t>For å åpne en e-post og lese innholdet trykker du en gang på enten</a:t>
            </a:r>
            <a:r>
              <a:rPr lang="nb-NO" baseline="0" dirty="0"/>
              <a:t> navnet på avsender eller tittelen.</a:t>
            </a:r>
            <a:endParaRPr lang="nb-NO" dirty="0"/>
          </a:p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43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9992475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For</a:t>
            </a:r>
            <a:r>
              <a:rPr lang="nb-NO" baseline="0" dirty="0"/>
              <a:t> å åpne en e-post trykker du på avsender eller tittel.</a:t>
            </a:r>
          </a:p>
          <a:p>
            <a:endParaRPr lang="nb-NO" baseline="0" dirty="0"/>
          </a:p>
          <a:p>
            <a:r>
              <a:rPr lang="nb-NO" b="1" baseline="0" dirty="0"/>
              <a:t>Be alle om å trykke på en av e-postene de har i sin Innboks.</a:t>
            </a:r>
            <a:endParaRPr lang="nb-NO" b="1" dirty="0"/>
          </a:p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44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9992475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Slik ser en typisk e-post ut</a:t>
            </a:r>
            <a:r>
              <a:rPr lang="nb-NO" baseline="0" dirty="0"/>
              <a:t> i Outlook.</a:t>
            </a:r>
            <a:endParaRPr lang="nb-NO" dirty="0"/>
          </a:p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45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9992475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Øverst ser du tittelen på e-posten.</a:t>
            </a:r>
          </a:p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46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9992475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Så ser du navn og/eller e-postadresse til den som har sendt deg e-posten.</a:t>
            </a:r>
          </a:p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47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9992475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Under det kommer beskjeden fra avsender.</a:t>
            </a:r>
          </a:p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48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9992475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For å komme tilbake til Innboksen og listen over alle dine mottatte e-poster igjen, Trykker du på "innboks" i menyen til venstre i bildet. </a:t>
            </a:r>
          </a:p>
          <a:p>
            <a:endParaRPr lang="nb-NO" dirty="0"/>
          </a:p>
          <a:p>
            <a:r>
              <a:rPr lang="nb-NO" b="1" dirty="0"/>
              <a:t>Pass på at alle er tilbake i Innboksen igjen før du fortsetter.</a:t>
            </a:r>
          </a:p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49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9992475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b="0" baseline="0" dirty="0"/>
              <a:t>Du kan også se at den e-posten du har åpnet ikke lenger har fet eller uthevet skrift.</a:t>
            </a:r>
          </a:p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50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999247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Hvis</a:t>
            </a:r>
            <a:r>
              <a:rPr lang="nb-NO" baseline="0" dirty="0"/>
              <a:t> dere har skrevet riktig adresse bør dere se dette bildet på skjermen deres. </a:t>
            </a:r>
          </a:p>
          <a:p>
            <a:endParaRPr lang="nb-NO" baseline="0" dirty="0"/>
          </a:p>
          <a:p>
            <a:r>
              <a:rPr lang="nb-NO" b="1" baseline="0" dirty="0"/>
              <a:t>Pass på at alle har kommet til innloggingssiden før du fortsetter.</a:t>
            </a:r>
          </a:p>
          <a:p>
            <a:endParaRPr lang="nb-NO" b="1" baseline="0" dirty="0"/>
          </a:p>
          <a:p>
            <a:r>
              <a:rPr lang="nb-NO" b="0" baseline="0" dirty="0"/>
              <a:t>Dette er siden som vil møte deg når du skal bruke e-postadressen din fremover, men siden vi ikke har e-postadresser enda må vi først opprette en konto og registrere oss hos tjenesten.</a:t>
            </a:r>
            <a:endParaRPr lang="nb-NO" b="0" dirty="0"/>
          </a:p>
          <a:p>
            <a:endParaRPr lang="nb-NO" b="1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1829899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Send en e-post til alle på kurset</a:t>
            </a:r>
          </a:p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51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17425545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For å svare på en e-post velger du</a:t>
            </a:r>
            <a:r>
              <a:rPr lang="nb-NO" baseline="0" dirty="0"/>
              <a:t> den fra lista i Innboksen.</a:t>
            </a:r>
          </a:p>
          <a:p>
            <a:endParaRPr lang="nb-NO" baseline="0" dirty="0"/>
          </a:p>
          <a:p>
            <a:r>
              <a:rPr lang="nb-NO" baseline="0" dirty="0"/>
              <a:t>Dere skal alle ha mottatt en e-post fra meg med svar på den e-posten dere sendte meg tidligere. Noen har kanskje sett på den allerede.</a:t>
            </a:r>
          </a:p>
          <a:p>
            <a:endParaRPr lang="nb-NO" baseline="0" dirty="0"/>
          </a:p>
          <a:p>
            <a:r>
              <a:rPr lang="nb-NO" baseline="0" dirty="0"/>
              <a:t>Finn denne i lista i Innboksen din og trykk på den.</a:t>
            </a:r>
          </a:p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52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9992475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baseline="0" dirty="0"/>
              <a:t>For å sende meg et svar må Outlook-brukere finne "Svar"-knappen på den blå linja øverst i bildet.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53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99924750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En svar-e-post ligner ganske mye på en ny e-post, men her er "til"-</a:t>
            </a:r>
            <a:r>
              <a:rPr lang="nb-NO" baseline="0" dirty="0"/>
              <a:t> og "emne"-feltet ferdig utfylt.</a:t>
            </a:r>
          </a:p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54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99924750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baseline="0" dirty="0"/>
              <a:t>I tillegg vil teksten til e-posten du svarer på være synlig over eller under det feltet du skal skrive i.</a:t>
            </a:r>
          </a:p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55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99924750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baseline="0" dirty="0"/>
              <a:t>Alt du må gjøre er å skrive ditt svar.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56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99924750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Slik ser</a:t>
            </a:r>
            <a:r>
              <a:rPr lang="nb-NO" baseline="0" dirty="0"/>
              <a:t> det typisk ut i </a:t>
            </a:r>
            <a:r>
              <a:rPr lang="nb-NO" baseline="0" dirty="0" err="1"/>
              <a:t>Outlook</a:t>
            </a:r>
            <a:r>
              <a:rPr lang="nb-NO" baseline="0" dirty="0"/>
              <a:t>.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57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99924750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baseline="0" dirty="0"/>
              <a:t>Dette er teksten fra avsender.</a:t>
            </a:r>
          </a:p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58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99924750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baseline="0" dirty="0"/>
              <a:t>Og her skriver du svar-teksten din.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59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99924750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baseline="0" dirty="0"/>
              <a:t>Når du er ferdig med å skrive svaret ditt trykker du på "send"-knappen.</a:t>
            </a:r>
          </a:p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60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999247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b="0" dirty="0"/>
              <a:t>Klikk</a:t>
            </a:r>
            <a:r>
              <a:rPr lang="nb-NO" b="0" baseline="0" dirty="0"/>
              <a:t> på lenken for å registrere deg og opprette en konto.</a:t>
            </a:r>
            <a:endParaRPr lang="nb-NO" b="0" dirty="0"/>
          </a:p>
          <a:p>
            <a:endParaRPr lang="nb-NO" b="1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18298995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61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366792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Dette er skjema vi må fylle ut for å få en brukerkonto og e-postadresse. Vi skal gå gjennom og fylle</a:t>
            </a:r>
            <a:r>
              <a:rPr lang="nb-NO" baseline="0" dirty="0"/>
              <a:t> det ut steg for steg.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182989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I neste felt skal vi lage oss et brukernavn. Brukernavnet er det </a:t>
            </a:r>
            <a:r>
              <a:rPr lang="nb-NO"/>
              <a:t>som skiller </a:t>
            </a:r>
            <a:r>
              <a:rPr lang="nb-NO" dirty="0"/>
              <a:t>din e-postadresse fra alle</a:t>
            </a:r>
            <a:r>
              <a:rPr lang="nb-NO" baseline="0" dirty="0"/>
              <a:t> andre e-postadresser. Brukernavnet kan være hva du vil det skal være, men det er lurt å ha et brukernavn som minner litt om det vanlige navnet ditt. Slik blir det lettere for både deg og andre å huske brukernavnet og e-postadressen din.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182989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baseline="0" dirty="0"/>
              <a:t>Brukernavnet ditt kan ikke inneholde mellomrom eller bokstavene "æ", "ø" og "å". Ønsker du å ha et brukernavn som består av for- og etternavnet ditt må du bytte ut slike bokstaver med for eksempel "</a:t>
            </a:r>
            <a:r>
              <a:rPr lang="nb-NO" baseline="0" dirty="0" err="1"/>
              <a:t>aa</a:t>
            </a:r>
            <a:r>
              <a:rPr lang="nb-NO" baseline="0" dirty="0"/>
              <a:t>" eller "o", og istedenfor mellomrom mellom for- og etternavn er det vanlig å bruke et punktum.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182989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 descr="første side alt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6" y="-1"/>
            <a:ext cx="12192626" cy="6848755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819630" y="1666366"/>
            <a:ext cx="8286372" cy="1008828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828637" y="3566926"/>
            <a:ext cx="9839363" cy="2017655"/>
          </a:xfrm>
        </p:spPr>
        <p:txBody>
          <a:bodyPr>
            <a:normAutofit/>
          </a:bodyPr>
          <a:lstStyle>
            <a:lvl1pPr marL="342900" indent="-342900" algn="l">
              <a:buFont typeface="Arial"/>
              <a:buChar char="•"/>
              <a:defRPr sz="2000">
                <a:solidFill>
                  <a:srgbClr val="00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" name="Tittel 1"/>
          <p:cNvSpPr txBox="1">
            <a:spLocks/>
          </p:cNvSpPr>
          <p:nvPr userDrawn="1"/>
        </p:nvSpPr>
        <p:spPr>
          <a:xfrm>
            <a:off x="810623" y="1666368"/>
            <a:ext cx="8286372" cy="405329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tx1"/>
                </a:solidFill>
                <a:latin typeface="+mj-lt"/>
                <a:ea typeface="+mj-ea"/>
                <a:cs typeface="Calibri Light"/>
              </a:defRPr>
            </a:lvl1pPr>
          </a:lstStyle>
          <a:p>
            <a:endParaRPr lang="nb-NO" sz="2400">
              <a:solidFill>
                <a:srgbClr val="FFFFFF"/>
              </a:solidFill>
            </a:endParaRPr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0565124" y="6356350"/>
            <a:ext cx="1342031" cy="365125"/>
          </a:xfrm>
        </p:spPr>
        <p:txBody>
          <a:bodyPr/>
          <a:lstStyle/>
          <a:p>
            <a:fld id="{73F3DB24-2D43-44B9-911C-E716D695C6C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44095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44FDE1-D63F-4CF7-92C5-7185681D30EC}" type="datetimeFigureOut">
              <a:rPr lang="nb-NO" smtClean="0"/>
              <a:t>10.02.2020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3DB24-2D43-44B9-911C-E716D695C6C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32378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 descr="andre side alt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6" y="-1"/>
            <a:ext cx="12192626" cy="6848755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2413856" y="2468007"/>
            <a:ext cx="1260969" cy="419077"/>
          </a:xfrm>
        </p:spPr>
        <p:txBody>
          <a:bodyPr anchor="b">
            <a:noAutofit/>
          </a:bodyPr>
          <a:lstStyle>
            <a:lvl1pPr>
              <a:defRPr sz="4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r>
              <a:rPr lang="nb-NO"/>
              <a:t>Del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 hasCustomPrompt="1"/>
          </p:nvPr>
        </p:nvSpPr>
        <p:spPr>
          <a:xfrm>
            <a:off x="4071131" y="2335910"/>
            <a:ext cx="7736949" cy="481694"/>
          </a:xfrm>
        </p:spPr>
        <p:txBody>
          <a:bodyPr>
            <a:noAutofit/>
          </a:bodyPr>
          <a:lstStyle>
            <a:lvl1pPr marL="0" indent="0">
              <a:buNone/>
              <a:defRPr sz="3200" b="0" i="0" baseline="0">
                <a:solidFill>
                  <a:schemeClr val="tx1"/>
                </a:solidFill>
                <a:latin typeface="Calibri Light"/>
                <a:cs typeface="Calibri Ligh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Tema</a:t>
            </a:r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0565124" y="6356350"/>
            <a:ext cx="1342031" cy="365125"/>
          </a:xfrm>
        </p:spPr>
        <p:txBody>
          <a:bodyPr/>
          <a:lstStyle/>
          <a:p>
            <a:fld id="{73F3DB24-2D43-44B9-911C-E716D695C6C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49894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tredje side alt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6" y="-1"/>
            <a:ext cx="12192626" cy="6848755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1008776" y="211999"/>
            <a:ext cx="10354031" cy="364473"/>
          </a:xfrm>
        </p:spPr>
        <p:txBody>
          <a:bodyPr>
            <a:noAutofit/>
          </a:bodyPr>
          <a:lstStyle>
            <a:lvl1pPr>
              <a:defRPr sz="2000">
                <a:solidFill>
                  <a:srgbClr val="000000"/>
                </a:solidFill>
              </a:defRPr>
            </a:lvl1pPr>
          </a:lstStyle>
          <a:p>
            <a:r>
              <a:rPr lang="nb-NO"/>
              <a:t>Tema</a:t>
            </a:r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0565124" y="6356350"/>
            <a:ext cx="1342031" cy="365125"/>
          </a:xfrm>
        </p:spPr>
        <p:txBody>
          <a:bodyPr/>
          <a:lstStyle/>
          <a:p>
            <a:fld id="{73F3DB24-2D43-44B9-911C-E716D695C6CA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1"/>
          <p:cNvSpPr txBox="1">
            <a:spLocks/>
          </p:cNvSpPr>
          <p:nvPr userDrawn="1"/>
        </p:nvSpPr>
        <p:spPr>
          <a:xfrm>
            <a:off x="318454" y="180144"/>
            <a:ext cx="447135" cy="41907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endParaRPr lang="nb-NO" sz="3200" b="0" i="0">
              <a:latin typeface="+mn-lt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99500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44FDE1-D63F-4CF7-92C5-7185681D30EC}" type="datetimeFigureOut">
              <a:rPr lang="nb-NO" smtClean="0"/>
              <a:t>10.02.2020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3DB24-2D43-44B9-911C-E716D695C6C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36424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44FDE1-D63F-4CF7-92C5-7185681D30EC}" type="datetimeFigureOut">
              <a:rPr lang="nb-NO" smtClean="0"/>
              <a:t>10.02.2020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3DB24-2D43-44B9-911C-E716D695C6C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29780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44FDE1-D63F-4CF7-92C5-7185681D30EC}" type="datetimeFigureOut">
              <a:rPr lang="nb-NO" smtClean="0"/>
              <a:t>10.02.2020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3DB24-2D43-44B9-911C-E716D695C6C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82589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44FDE1-D63F-4CF7-92C5-7185681D30EC}" type="datetimeFigureOut">
              <a:rPr lang="nb-NO" smtClean="0"/>
              <a:t>10.02.2020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3DB24-2D43-44B9-911C-E716D695C6C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94799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44FDE1-D63F-4CF7-92C5-7185681D30EC}" type="datetimeFigureOut">
              <a:rPr lang="nb-NO" smtClean="0"/>
              <a:t>10.02.2020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3DB24-2D43-44B9-911C-E716D695C6C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09514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44FDE1-D63F-4CF7-92C5-7185681D30EC}" type="datetimeFigureOut">
              <a:rPr lang="nb-NO" smtClean="0"/>
              <a:t>10.02.2020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3DB24-2D43-44B9-911C-E716D695C6C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06193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F3DB24-2D43-44B9-911C-E716D695C6C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94915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4" r:id="rId3"/>
    <p:sldLayoutId id="2147483652" r:id="rId4"/>
    <p:sldLayoutId id="2147483653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i="0" kern="1200">
          <a:solidFill>
            <a:schemeClr val="tx1"/>
          </a:solidFill>
          <a:latin typeface="+mj-lt"/>
          <a:ea typeface="+mj-ea"/>
          <a:cs typeface="Calibri Light"/>
        </a:defRPr>
      </a:lvl1pPr>
    </p:titleStyle>
    <p:bodyStyle>
      <a:lvl1pPr marL="342900" indent="-342900" algn="l" defTabSz="914400" rtl="0" eaLnBrk="1" latinLnBrk="0" hangingPunct="1">
        <a:lnSpc>
          <a:spcPct val="90000"/>
        </a:lnSpc>
        <a:spcBef>
          <a:spcPts val="1000"/>
        </a:spcBef>
        <a:buFont typeface="Wingdings" charset="2"/>
        <a:buAutoNum type="arabicPlain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LÆR Å BRUKE E-POST</a:t>
            </a:r>
          </a:p>
        </p:txBody>
      </p:sp>
      <p:sp>
        <p:nvSpPr>
          <p:cNvPr id="7" name="Undertittel 6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nb-NO" b="1" dirty="0">
                <a:solidFill>
                  <a:schemeClr val="tx1"/>
                </a:solidFill>
              </a:rPr>
              <a:t>Læringsmål:</a:t>
            </a:r>
          </a:p>
          <a:p>
            <a:pPr>
              <a:buFontTx/>
              <a:buChar char="-"/>
            </a:pPr>
            <a:r>
              <a:rPr lang="nb-NO" dirty="0"/>
              <a:t>Å kunne logge av og på en </a:t>
            </a:r>
            <a:r>
              <a:rPr lang="nb-NO" dirty="0" err="1"/>
              <a:t>e-postkonto</a:t>
            </a:r>
            <a:endParaRPr lang="nb-NO" dirty="0"/>
          </a:p>
          <a:p>
            <a:pPr>
              <a:buFontTx/>
              <a:buChar char="-"/>
            </a:pPr>
            <a:r>
              <a:rPr lang="nb-NO" dirty="0"/>
              <a:t>Å kunne sende, motta og svare på e-post</a:t>
            </a:r>
          </a:p>
        </p:txBody>
      </p:sp>
    </p:spTree>
    <p:extLst>
      <p:ext uri="{BB962C8B-B14F-4D97-AF65-F5344CB8AC3E}">
        <p14:creationId xmlns:p14="http://schemas.microsoft.com/office/powerpoint/2010/main" val="16446831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e 9">
            <a:extLst>
              <a:ext uri="{FF2B5EF4-FFF2-40B4-BE49-F238E27FC236}">
                <a16:creationId xmlns:a16="http://schemas.microsoft.com/office/drawing/2014/main" id="{A464E351-E4BE-48A9-9212-5A33B41259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8425" y="1033462"/>
            <a:ext cx="6915150" cy="4791075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400"/>
              <a:t>Opprette en e-postkonto</a:t>
            </a:r>
          </a:p>
        </p:txBody>
      </p:sp>
      <p:sp>
        <p:nvSpPr>
          <p:cNvPr id="4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9" name="Ellipse 8"/>
          <p:cNvSpPr/>
          <p:nvPr/>
        </p:nvSpPr>
        <p:spPr>
          <a:xfrm>
            <a:off x="4228776" y="2658518"/>
            <a:ext cx="1169489" cy="666467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844862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400" dirty="0"/>
              <a:t>Opprette en </a:t>
            </a:r>
            <a:r>
              <a:rPr lang="nb-NO" sz="2400" dirty="0" err="1"/>
              <a:t>e-postkonto</a:t>
            </a:r>
            <a:endParaRPr lang="nb-NO" sz="2400" dirty="0"/>
          </a:p>
        </p:txBody>
      </p:sp>
      <p:sp>
        <p:nvSpPr>
          <p:cNvPr id="4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>
                <a:solidFill>
                  <a:schemeClr val="bg1"/>
                </a:solidFill>
              </a:rPr>
              <a:t>1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38BBEFE3-60CB-402F-9C75-DF3E87A03F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862" y="1062037"/>
            <a:ext cx="6010275" cy="473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3570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400"/>
              <a:t>Opprette en e-postkonto</a:t>
            </a:r>
          </a:p>
        </p:txBody>
      </p:sp>
      <p:sp>
        <p:nvSpPr>
          <p:cNvPr id="4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0" name="TekstSylinder 9"/>
          <p:cNvSpPr txBox="1"/>
          <p:nvPr/>
        </p:nvSpPr>
        <p:spPr>
          <a:xfrm>
            <a:off x="4086528" y="2551004"/>
            <a:ext cx="399851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>
                <a:solidFill>
                  <a:srgbClr val="000000"/>
                </a:solidFill>
              </a:rPr>
              <a:t>navn.i.etternavn</a:t>
            </a:r>
          </a:p>
          <a:p>
            <a:endParaRPr lang="nb-NO" sz="3200">
              <a:solidFill>
                <a:srgbClr val="000000"/>
              </a:solidFill>
            </a:endParaRPr>
          </a:p>
          <a:p>
            <a:r>
              <a:rPr lang="nb-NO" sz="3200">
                <a:solidFill>
                  <a:srgbClr val="000000"/>
                </a:solidFill>
              </a:rPr>
              <a:t>navn.etternavn123</a:t>
            </a:r>
          </a:p>
          <a:p>
            <a:pPr algn="ctr"/>
            <a:endParaRPr lang="nb-NO" sz="36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3004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e 9" descr="Et bilde som inneholder skjermbilde&#10;&#10;Automatisk generert beskrivelse">
            <a:extLst>
              <a:ext uri="{FF2B5EF4-FFF2-40B4-BE49-F238E27FC236}">
                <a16:creationId xmlns:a16="http://schemas.microsoft.com/office/drawing/2014/main" id="{E62A8A75-C639-40B1-BF7B-0D11EA2831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7098" y="1211855"/>
            <a:ext cx="6345715" cy="4946574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400"/>
              <a:t>Opprette en e-postkonto</a:t>
            </a:r>
          </a:p>
        </p:txBody>
      </p:sp>
      <p:sp>
        <p:nvSpPr>
          <p:cNvPr id="4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>
                <a:solidFill>
                  <a:schemeClr val="bg1"/>
                </a:solidFill>
              </a:rPr>
              <a:t>1</a:t>
            </a:r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9641" y="750389"/>
            <a:ext cx="1508112" cy="458991"/>
          </a:xfrm>
          <a:prstGeom prst="rect">
            <a:avLst/>
          </a:prstGeom>
        </p:spPr>
      </p:pic>
      <p:sp>
        <p:nvSpPr>
          <p:cNvPr id="9" name="Ellipse 8"/>
          <p:cNvSpPr/>
          <p:nvPr/>
        </p:nvSpPr>
        <p:spPr>
          <a:xfrm>
            <a:off x="3852645" y="2985571"/>
            <a:ext cx="1902755" cy="571549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157611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400"/>
              <a:t>Opprette en e-postkonto</a:t>
            </a:r>
          </a:p>
        </p:txBody>
      </p:sp>
      <p:sp>
        <p:nvSpPr>
          <p:cNvPr id="4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8" name="TekstSylinder 7"/>
          <p:cNvSpPr txBox="1"/>
          <p:nvPr/>
        </p:nvSpPr>
        <p:spPr>
          <a:xfrm>
            <a:off x="3482979" y="1645615"/>
            <a:ext cx="495413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dirty="0"/>
              <a:t>Minimum 8 tegn</a:t>
            </a:r>
          </a:p>
          <a:p>
            <a:r>
              <a:rPr lang="nb-NO" sz="3200" dirty="0"/>
              <a:t> </a:t>
            </a:r>
          </a:p>
          <a:p>
            <a:r>
              <a:rPr lang="nb-NO" sz="3200" dirty="0"/>
              <a:t>Minimum 2 av disse:</a:t>
            </a:r>
          </a:p>
          <a:p>
            <a:pPr marL="571500" indent="-571500">
              <a:buFont typeface="Arial"/>
              <a:buChar char="•"/>
            </a:pPr>
            <a:r>
              <a:rPr lang="nb-NO" sz="3200" dirty="0"/>
              <a:t>STORE BOKSTAVER</a:t>
            </a:r>
          </a:p>
          <a:p>
            <a:pPr marL="571500" indent="-571500">
              <a:buFont typeface="Arial"/>
              <a:buChar char="•"/>
            </a:pPr>
            <a:r>
              <a:rPr lang="nb-NO" sz="3200" dirty="0"/>
              <a:t>små bokstaver</a:t>
            </a:r>
          </a:p>
          <a:p>
            <a:pPr marL="571500" indent="-571500">
              <a:buFont typeface="Arial"/>
              <a:buChar char="•"/>
            </a:pPr>
            <a:r>
              <a:rPr lang="nb-NO" sz="3200" dirty="0"/>
              <a:t>tall</a:t>
            </a:r>
          </a:p>
          <a:p>
            <a:pPr marL="571500" indent="-571500">
              <a:buFont typeface="Arial"/>
              <a:buChar char="•"/>
            </a:pPr>
            <a:r>
              <a:rPr lang="nb-NO" sz="3200" dirty="0"/>
              <a:t>symboler</a:t>
            </a:r>
          </a:p>
          <a:p>
            <a:pPr algn="ctr"/>
            <a:endParaRPr lang="nb-NO" sz="36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3884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>
            <a:extLst>
              <a:ext uri="{FF2B5EF4-FFF2-40B4-BE49-F238E27FC236}">
                <a16:creationId xmlns:a16="http://schemas.microsoft.com/office/drawing/2014/main" id="{5E807A7A-7F5F-4CF7-B091-37482D31FB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289" y="958467"/>
            <a:ext cx="7381473" cy="5313745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400"/>
              <a:t>Opprette en e-postkonto</a:t>
            </a:r>
          </a:p>
        </p:txBody>
      </p:sp>
      <p:sp>
        <p:nvSpPr>
          <p:cNvPr id="4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7" name="Ellipse 6"/>
          <p:cNvSpPr/>
          <p:nvPr/>
        </p:nvSpPr>
        <p:spPr>
          <a:xfrm>
            <a:off x="3516913" y="3978657"/>
            <a:ext cx="2927954" cy="528143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9" name="Bilde 28" descr="pil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621" y="4247834"/>
            <a:ext cx="429841" cy="640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3013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>
            <a:extLst>
              <a:ext uri="{FF2B5EF4-FFF2-40B4-BE49-F238E27FC236}">
                <a16:creationId xmlns:a16="http://schemas.microsoft.com/office/drawing/2014/main" id="{72E5D065-21FA-4A86-A36C-DFE6BD62DA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289" y="958467"/>
            <a:ext cx="7381473" cy="5313745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400"/>
              <a:t>Opprette en e-postkonto</a:t>
            </a:r>
          </a:p>
        </p:txBody>
      </p:sp>
      <p:sp>
        <p:nvSpPr>
          <p:cNvPr id="4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7" name="Ellipse 6"/>
          <p:cNvSpPr/>
          <p:nvPr/>
        </p:nvSpPr>
        <p:spPr>
          <a:xfrm>
            <a:off x="5785482" y="3966072"/>
            <a:ext cx="2014459" cy="503007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" name="Bilde 9" descr="pil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6518" y="4469079"/>
            <a:ext cx="429841" cy="640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0856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>
            <a:extLst>
              <a:ext uri="{FF2B5EF4-FFF2-40B4-BE49-F238E27FC236}">
                <a16:creationId xmlns:a16="http://schemas.microsoft.com/office/drawing/2014/main" id="{74960D7D-3ECB-4B8C-AFA5-4ADEFA7B66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5415" y="1183951"/>
            <a:ext cx="5972175" cy="561975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400"/>
              <a:t>Opprette en e-postkonto</a:t>
            </a:r>
          </a:p>
        </p:txBody>
      </p:sp>
      <p:sp>
        <p:nvSpPr>
          <p:cNvPr id="4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1" name="Ellipse 10"/>
          <p:cNvSpPr/>
          <p:nvPr/>
        </p:nvSpPr>
        <p:spPr>
          <a:xfrm>
            <a:off x="3910492" y="3429000"/>
            <a:ext cx="1862347" cy="933680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12" name="Rett pil 11"/>
          <p:cNvCxnSpPr>
            <a:cxnSpLocks/>
            <a:stCxn id="11" idx="4"/>
          </p:cNvCxnSpPr>
          <p:nvPr/>
        </p:nvCxnSpPr>
        <p:spPr>
          <a:xfrm>
            <a:off x="4841666" y="4362680"/>
            <a:ext cx="66149" cy="47857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kstSylinder 7">
            <a:extLst>
              <a:ext uri="{FF2B5EF4-FFF2-40B4-BE49-F238E27FC236}">
                <a16:creationId xmlns:a16="http://schemas.microsoft.com/office/drawing/2014/main" id="{AE07D5D6-2413-4ECD-A1CB-755B05D9679C}"/>
              </a:ext>
            </a:extLst>
          </p:cNvPr>
          <p:cNvSpPr txBox="1"/>
          <p:nvPr/>
        </p:nvSpPr>
        <p:spPr>
          <a:xfrm>
            <a:off x="4027785" y="4656589"/>
            <a:ext cx="1153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mssppjsy6</a:t>
            </a:r>
          </a:p>
        </p:txBody>
      </p:sp>
    </p:spTree>
    <p:extLst>
      <p:ext uri="{BB962C8B-B14F-4D97-AF65-F5344CB8AC3E}">
        <p14:creationId xmlns:p14="http://schemas.microsoft.com/office/powerpoint/2010/main" val="3626878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DEC2DEA0-F16E-4CB1-ADA0-7BC78FAE08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9237" y="1145754"/>
            <a:ext cx="9633525" cy="4777748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400"/>
              <a:t>Opprette en e-postkonto</a:t>
            </a:r>
          </a:p>
        </p:txBody>
      </p:sp>
      <p:sp>
        <p:nvSpPr>
          <p:cNvPr id="4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7" name="TekstSylinder 6"/>
          <p:cNvSpPr txBox="1"/>
          <p:nvPr/>
        </p:nvSpPr>
        <p:spPr>
          <a:xfrm>
            <a:off x="4429106" y="2648153"/>
            <a:ext cx="582173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3200" dirty="0">
                <a:solidFill>
                  <a:srgbClr val="000000"/>
                </a:solidFill>
              </a:rPr>
              <a:t>Gratulerer med brukerkonto og </a:t>
            </a:r>
            <a:br>
              <a:rPr lang="nb-NO" sz="3200" dirty="0">
                <a:solidFill>
                  <a:srgbClr val="000000"/>
                </a:solidFill>
              </a:rPr>
            </a:br>
            <a:r>
              <a:rPr lang="nb-NO" sz="3200" dirty="0">
                <a:solidFill>
                  <a:srgbClr val="000000"/>
                </a:solidFill>
              </a:rPr>
              <a:t>e-postadresse!</a:t>
            </a:r>
          </a:p>
        </p:txBody>
      </p:sp>
    </p:spTree>
    <p:extLst>
      <p:ext uri="{BB962C8B-B14F-4D97-AF65-F5344CB8AC3E}">
        <p14:creationId xmlns:p14="http://schemas.microsoft.com/office/powerpoint/2010/main" val="15803275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400"/>
              <a:t>Opprette en e-postkonto</a:t>
            </a:r>
          </a:p>
        </p:txBody>
      </p:sp>
      <p:sp>
        <p:nvSpPr>
          <p:cNvPr id="4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7" name="TekstSylinder 6"/>
          <p:cNvSpPr txBox="1"/>
          <p:nvPr/>
        </p:nvSpPr>
        <p:spPr>
          <a:xfrm>
            <a:off x="3659014" y="2890524"/>
            <a:ext cx="49792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600">
                <a:solidFill>
                  <a:srgbClr val="000000"/>
                </a:solidFill>
              </a:rPr>
              <a:t>brukernavn</a:t>
            </a:r>
          </a:p>
        </p:txBody>
      </p:sp>
    </p:spTree>
    <p:extLst>
      <p:ext uri="{BB962C8B-B14F-4D97-AF65-F5344CB8AC3E}">
        <p14:creationId xmlns:p14="http://schemas.microsoft.com/office/powerpoint/2010/main" val="11596960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Del 1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071131" y="2348485"/>
            <a:ext cx="7736949" cy="481694"/>
          </a:xfrm>
        </p:spPr>
        <p:txBody>
          <a:bodyPr/>
          <a:lstStyle/>
          <a:p>
            <a:r>
              <a:rPr lang="nb-NO" dirty="0">
                <a:solidFill>
                  <a:srgbClr val="000000"/>
                </a:solidFill>
                <a:latin typeface="+mj-lt"/>
                <a:cs typeface="Calibri"/>
              </a:rPr>
              <a:t>Opprette en e-postadresse</a:t>
            </a:r>
          </a:p>
        </p:txBody>
      </p:sp>
    </p:spTree>
    <p:extLst>
      <p:ext uri="{BB962C8B-B14F-4D97-AF65-F5344CB8AC3E}">
        <p14:creationId xmlns:p14="http://schemas.microsoft.com/office/powerpoint/2010/main" val="33968254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400"/>
              <a:t>Opprette en e-postkonto</a:t>
            </a:r>
          </a:p>
        </p:txBody>
      </p:sp>
      <p:sp>
        <p:nvSpPr>
          <p:cNvPr id="4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5" name="TekstSylinder 4"/>
          <p:cNvSpPr txBox="1"/>
          <p:nvPr/>
        </p:nvSpPr>
        <p:spPr>
          <a:xfrm>
            <a:off x="3659014" y="2890524"/>
            <a:ext cx="49792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600">
                <a:solidFill>
                  <a:srgbClr val="000000"/>
                </a:solidFill>
              </a:rPr>
              <a:t>brukernavn@</a:t>
            </a:r>
          </a:p>
        </p:txBody>
      </p:sp>
    </p:spTree>
    <p:extLst>
      <p:ext uri="{BB962C8B-B14F-4D97-AF65-F5344CB8AC3E}">
        <p14:creationId xmlns:p14="http://schemas.microsoft.com/office/powerpoint/2010/main" val="24893589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400"/>
              <a:t>Opprette en e-postkonto</a:t>
            </a:r>
          </a:p>
        </p:txBody>
      </p:sp>
      <p:sp>
        <p:nvSpPr>
          <p:cNvPr id="4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6" name="TekstSylinder 5"/>
          <p:cNvSpPr txBox="1"/>
          <p:nvPr/>
        </p:nvSpPr>
        <p:spPr>
          <a:xfrm>
            <a:off x="2753691" y="2890524"/>
            <a:ext cx="64755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3600">
                <a:solidFill>
                  <a:srgbClr val="000000"/>
                </a:solidFill>
              </a:rPr>
              <a:t>brukernavn@live.com</a:t>
            </a:r>
          </a:p>
          <a:p>
            <a:pPr algn="ctr"/>
            <a:endParaRPr lang="nb-NO" sz="36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7665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Del 2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>
                <a:solidFill>
                  <a:srgbClr val="000000"/>
                </a:solidFill>
              </a:rPr>
              <a:t>Logge av og på</a:t>
            </a:r>
          </a:p>
        </p:txBody>
      </p:sp>
    </p:spTree>
    <p:extLst>
      <p:ext uri="{BB962C8B-B14F-4D97-AF65-F5344CB8AC3E}">
        <p14:creationId xmlns:p14="http://schemas.microsoft.com/office/powerpoint/2010/main" val="12516332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>
            <a:extLst>
              <a:ext uri="{FF2B5EF4-FFF2-40B4-BE49-F238E27FC236}">
                <a16:creationId xmlns:a16="http://schemas.microsoft.com/office/drawing/2014/main" id="{3544E81D-B09D-42AA-BD22-A9084017BF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889" y="913023"/>
            <a:ext cx="10890918" cy="5031954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400"/>
              <a:t>Logge av og på</a:t>
            </a:r>
          </a:p>
        </p:txBody>
      </p:sp>
      <p:sp>
        <p:nvSpPr>
          <p:cNvPr id="3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6" name="Ellipse 5"/>
          <p:cNvSpPr/>
          <p:nvPr/>
        </p:nvSpPr>
        <p:spPr>
          <a:xfrm>
            <a:off x="9994945" y="1090028"/>
            <a:ext cx="1809537" cy="58562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7" name="Bilde 6" descr="pil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7566" y="1492879"/>
            <a:ext cx="482545" cy="719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8192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 descr="Et bilde som inneholder skjermbilde&#10;&#10;Automatisk generert beskrivelse">
            <a:extLst>
              <a:ext uri="{FF2B5EF4-FFF2-40B4-BE49-F238E27FC236}">
                <a16:creationId xmlns:a16="http://schemas.microsoft.com/office/drawing/2014/main" id="{A652CD00-7149-416B-BFA9-E92A189BCF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930" y="988645"/>
            <a:ext cx="11630139" cy="5215514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400"/>
              <a:t>Logge av og på</a:t>
            </a:r>
          </a:p>
        </p:txBody>
      </p:sp>
      <p:sp>
        <p:nvSpPr>
          <p:cNvPr id="3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6" name="Ellipse 5"/>
          <p:cNvSpPr/>
          <p:nvPr/>
        </p:nvSpPr>
        <p:spPr>
          <a:xfrm>
            <a:off x="10157417" y="2674657"/>
            <a:ext cx="1307688" cy="41496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7" name="Bilde 6" descr="pil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8484" y="2982509"/>
            <a:ext cx="482545" cy="719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1400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400"/>
              <a:t>Logge av og på</a:t>
            </a:r>
          </a:p>
        </p:txBody>
      </p:sp>
      <p:sp>
        <p:nvSpPr>
          <p:cNvPr id="4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7" name="TekstSylinder 6"/>
          <p:cNvSpPr txBox="1"/>
          <p:nvPr/>
        </p:nvSpPr>
        <p:spPr>
          <a:xfrm>
            <a:off x="4652354" y="4412081"/>
            <a:ext cx="290458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3200">
                <a:solidFill>
                  <a:srgbClr val="000000"/>
                </a:solidFill>
              </a:rPr>
              <a:t>www.live.com</a:t>
            </a:r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2926" y="2730220"/>
            <a:ext cx="2953676" cy="961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0597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63B5BDA5-28B7-4C5A-B4FC-91CA5F5445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21" name="Tittel 1">
            <a:extLst>
              <a:ext uri="{FF2B5EF4-FFF2-40B4-BE49-F238E27FC236}">
                <a16:creationId xmlns:a16="http://schemas.microsoft.com/office/drawing/2014/main" id="{D858222A-532E-4ED4-9E29-85F34B650E7D}"/>
              </a:ext>
            </a:extLst>
          </p:cNvPr>
          <p:cNvSpPr txBox="1">
            <a:spLocks/>
          </p:cNvSpPr>
          <p:nvPr/>
        </p:nvSpPr>
        <p:spPr>
          <a:xfrm>
            <a:off x="1008776" y="211999"/>
            <a:ext cx="10354031" cy="3644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000000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2400" dirty="0"/>
              <a:t>Logge av og på</a:t>
            </a:r>
          </a:p>
        </p:txBody>
      </p:sp>
      <p:sp>
        <p:nvSpPr>
          <p:cNvPr id="22" name="Tittel 1">
            <a:extLst>
              <a:ext uri="{FF2B5EF4-FFF2-40B4-BE49-F238E27FC236}">
                <a16:creationId xmlns:a16="http://schemas.microsoft.com/office/drawing/2014/main" id="{5F5C5B02-1ADD-458C-AEAD-ABEE4FDCB165}"/>
              </a:ext>
            </a:extLst>
          </p:cNvPr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>
                <a:solidFill>
                  <a:schemeClr val="bg1"/>
                </a:solidFill>
              </a:rPr>
              <a:t>2</a:t>
            </a:r>
          </a:p>
        </p:txBody>
      </p:sp>
      <p:pic>
        <p:nvPicPr>
          <p:cNvPr id="23" name="Bilde 22" descr="Et bilde som inneholder skjermbilde&#10;&#10;Automatisk generert beskrivelse">
            <a:extLst>
              <a:ext uri="{FF2B5EF4-FFF2-40B4-BE49-F238E27FC236}">
                <a16:creationId xmlns:a16="http://schemas.microsoft.com/office/drawing/2014/main" id="{2771EE5F-CE70-479A-BD8F-50A48AA9A2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811" y="645177"/>
            <a:ext cx="3395239" cy="2716191"/>
          </a:xfrm>
          <a:prstGeom prst="rect">
            <a:avLst/>
          </a:prstGeom>
        </p:spPr>
      </p:pic>
      <p:sp>
        <p:nvSpPr>
          <p:cNvPr id="24" name="TekstSylinder 23">
            <a:extLst>
              <a:ext uri="{FF2B5EF4-FFF2-40B4-BE49-F238E27FC236}">
                <a16:creationId xmlns:a16="http://schemas.microsoft.com/office/drawing/2014/main" id="{F4C2EF7F-356C-4D3F-AD94-E1E0724A18A8}"/>
              </a:ext>
            </a:extLst>
          </p:cNvPr>
          <p:cNvSpPr txBox="1"/>
          <p:nvPr/>
        </p:nvSpPr>
        <p:spPr>
          <a:xfrm>
            <a:off x="251276" y="1109721"/>
            <a:ext cx="1785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solidFill>
                  <a:srgbClr val="000000"/>
                </a:solidFill>
              </a:rPr>
              <a:t>E-postadressen</a:t>
            </a:r>
          </a:p>
        </p:txBody>
      </p:sp>
      <p:cxnSp>
        <p:nvCxnSpPr>
          <p:cNvPr id="25" name="Rett pil 9">
            <a:extLst>
              <a:ext uri="{FF2B5EF4-FFF2-40B4-BE49-F238E27FC236}">
                <a16:creationId xmlns:a16="http://schemas.microsoft.com/office/drawing/2014/main" id="{28D0214A-07F6-4771-B8FA-ECE34E399968}"/>
              </a:ext>
            </a:extLst>
          </p:cNvPr>
          <p:cNvCxnSpPr/>
          <p:nvPr/>
        </p:nvCxnSpPr>
        <p:spPr>
          <a:xfrm flipV="1">
            <a:off x="368545" y="1693347"/>
            <a:ext cx="1798072" cy="1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Bilde 25">
            <a:extLst>
              <a:ext uri="{FF2B5EF4-FFF2-40B4-BE49-F238E27FC236}">
                <a16:creationId xmlns:a16="http://schemas.microsoft.com/office/drawing/2014/main" id="{C580C972-D428-4352-80F5-3CB08C3637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8244" y="2897436"/>
            <a:ext cx="3915273" cy="3266623"/>
          </a:xfrm>
          <a:prstGeom prst="rect">
            <a:avLst/>
          </a:prstGeom>
        </p:spPr>
      </p:pic>
      <p:sp>
        <p:nvSpPr>
          <p:cNvPr id="27" name="TekstSylinder 26">
            <a:extLst>
              <a:ext uri="{FF2B5EF4-FFF2-40B4-BE49-F238E27FC236}">
                <a16:creationId xmlns:a16="http://schemas.microsoft.com/office/drawing/2014/main" id="{FDBA5CDE-425A-4ED2-AD60-8A5FC6297959}"/>
              </a:ext>
            </a:extLst>
          </p:cNvPr>
          <p:cNvSpPr txBox="1"/>
          <p:nvPr/>
        </p:nvSpPr>
        <p:spPr>
          <a:xfrm>
            <a:off x="3484500" y="3779864"/>
            <a:ext cx="1405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solidFill>
                  <a:srgbClr val="000000"/>
                </a:solidFill>
              </a:rPr>
              <a:t>Passord</a:t>
            </a:r>
          </a:p>
        </p:txBody>
      </p:sp>
      <p:cxnSp>
        <p:nvCxnSpPr>
          <p:cNvPr id="28" name="Rett pil 11">
            <a:extLst>
              <a:ext uri="{FF2B5EF4-FFF2-40B4-BE49-F238E27FC236}">
                <a16:creationId xmlns:a16="http://schemas.microsoft.com/office/drawing/2014/main" id="{DA5DE24B-6D9B-411E-BA90-77B552D9AD05}"/>
              </a:ext>
            </a:extLst>
          </p:cNvPr>
          <p:cNvCxnSpPr/>
          <p:nvPr/>
        </p:nvCxnSpPr>
        <p:spPr>
          <a:xfrm flipV="1">
            <a:off x="3586140" y="4449273"/>
            <a:ext cx="1798072" cy="1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03783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>
            <a:extLst>
              <a:ext uri="{FF2B5EF4-FFF2-40B4-BE49-F238E27FC236}">
                <a16:creationId xmlns:a16="http://schemas.microsoft.com/office/drawing/2014/main" id="{7FE042C9-3D7E-4593-9D57-27084AA522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9698" y="872635"/>
            <a:ext cx="6381750" cy="5324475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400"/>
              <a:t>Logge av og på</a:t>
            </a:r>
          </a:p>
        </p:txBody>
      </p:sp>
      <p:sp>
        <p:nvSpPr>
          <p:cNvPr id="4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6" name="Ellipse 5"/>
          <p:cNvSpPr/>
          <p:nvPr/>
        </p:nvSpPr>
        <p:spPr>
          <a:xfrm>
            <a:off x="6952120" y="4177181"/>
            <a:ext cx="1307689" cy="61616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499256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Del 3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071131" y="2335910"/>
            <a:ext cx="7736949" cy="481694"/>
          </a:xfrm>
        </p:spPr>
        <p:txBody>
          <a:bodyPr/>
          <a:lstStyle/>
          <a:p>
            <a:r>
              <a:rPr lang="nb-NO" dirty="0"/>
              <a:t>Sende e-post</a:t>
            </a:r>
          </a:p>
        </p:txBody>
      </p:sp>
    </p:spTree>
    <p:extLst>
      <p:ext uri="{BB962C8B-B14F-4D97-AF65-F5344CB8AC3E}">
        <p14:creationId xmlns:p14="http://schemas.microsoft.com/office/powerpoint/2010/main" val="25792466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C6A8EECA-A852-434B-B21C-9B41754778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33D96344-BF50-4DD6-A554-8AD2CB8085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197" y="732489"/>
            <a:ext cx="10651187" cy="5913512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6E41EB2B-B478-4043-A1E3-89247E5C1ABF}"/>
              </a:ext>
            </a:extLst>
          </p:cNvPr>
          <p:cNvSpPr txBox="1">
            <a:spLocks/>
          </p:cNvSpPr>
          <p:nvPr/>
        </p:nvSpPr>
        <p:spPr>
          <a:xfrm>
            <a:off x="1008776" y="211999"/>
            <a:ext cx="10354031" cy="3644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000000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2400">
                <a:solidFill>
                  <a:schemeClr val="tx1"/>
                </a:solidFill>
              </a:rPr>
              <a:t>Sende e-post</a:t>
            </a:r>
            <a:endParaRPr lang="nb-NO" sz="2400" dirty="0"/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08CC1C34-FBD7-4B2E-B942-D6502006FFEC}"/>
              </a:ext>
            </a:extLst>
          </p:cNvPr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A1E66F9D-2783-4749-8ED7-E74CA7554171}"/>
              </a:ext>
            </a:extLst>
          </p:cNvPr>
          <p:cNvSpPr/>
          <p:nvPr/>
        </p:nvSpPr>
        <p:spPr>
          <a:xfrm>
            <a:off x="860197" y="1021904"/>
            <a:ext cx="1809537" cy="58562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27903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400"/>
              <a:t>Opprette en e-postkonto</a:t>
            </a:r>
          </a:p>
        </p:txBody>
      </p:sp>
      <p:sp>
        <p:nvSpPr>
          <p:cNvPr id="4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>
                <a:solidFill>
                  <a:schemeClr val="bg1"/>
                </a:solidFill>
              </a:rPr>
              <a:t>1</a:t>
            </a:r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222" y="2541598"/>
            <a:ext cx="2953676" cy="961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2041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1E71F72-0726-4243-83B3-EDDF1B496D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19530A58-85A6-43EA-8659-A48BDBB90A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197" y="732489"/>
            <a:ext cx="10651187" cy="5913512"/>
          </a:xfrm>
          <a:prstGeom prst="rect">
            <a:avLst/>
          </a:prstGeom>
        </p:spPr>
      </p:pic>
      <p:sp>
        <p:nvSpPr>
          <p:cNvPr id="12" name="Tittel 1">
            <a:extLst>
              <a:ext uri="{FF2B5EF4-FFF2-40B4-BE49-F238E27FC236}">
                <a16:creationId xmlns:a16="http://schemas.microsoft.com/office/drawing/2014/main" id="{277ABCB4-7A82-4E1B-AB63-7F5E07737194}"/>
              </a:ext>
            </a:extLst>
          </p:cNvPr>
          <p:cNvSpPr txBox="1">
            <a:spLocks/>
          </p:cNvSpPr>
          <p:nvPr/>
        </p:nvSpPr>
        <p:spPr>
          <a:xfrm>
            <a:off x="1008776" y="211999"/>
            <a:ext cx="10354031" cy="3644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000000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2400">
                <a:solidFill>
                  <a:schemeClr val="tx1"/>
                </a:solidFill>
              </a:rPr>
              <a:t>Sende e-post</a:t>
            </a:r>
            <a:endParaRPr lang="nb-NO" sz="2400" dirty="0"/>
          </a:p>
        </p:txBody>
      </p:sp>
      <p:sp>
        <p:nvSpPr>
          <p:cNvPr id="13" name="Tittel 1">
            <a:extLst>
              <a:ext uri="{FF2B5EF4-FFF2-40B4-BE49-F238E27FC236}">
                <a16:creationId xmlns:a16="http://schemas.microsoft.com/office/drawing/2014/main" id="{7D8825B1-C859-4D8C-B118-07A9E6B3E991}"/>
              </a:ext>
            </a:extLst>
          </p:cNvPr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6EE55047-599A-4B7A-A00E-376930A2C46E}"/>
              </a:ext>
            </a:extLst>
          </p:cNvPr>
          <p:cNvSpPr/>
          <p:nvPr/>
        </p:nvSpPr>
        <p:spPr>
          <a:xfrm>
            <a:off x="860197" y="1065971"/>
            <a:ext cx="1809537" cy="58562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5" name="Bilde 14" descr="pil.png">
            <a:extLst>
              <a:ext uri="{FF2B5EF4-FFF2-40B4-BE49-F238E27FC236}">
                <a16:creationId xmlns:a16="http://schemas.microsoft.com/office/drawing/2014/main" id="{59CA34CE-9ECB-4FE9-B952-B3D0CB021F9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415" y="1447011"/>
            <a:ext cx="482545" cy="719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7783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400" dirty="0">
                <a:solidFill>
                  <a:schemeClr val="tx1"/>
                </a:solidFill>
              </a:rPr>
              <a:t>Sende e-post</a:t>
            </a:r>
            <a:endParaRPr lang="nb-NO" sz="2400" dirty="0"/>
          </a:p>
        </p:txBody>
      </p:sp>
      <p:sp>
        <p:nvSpPr>
          <p:cNvPr id="3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>
                <a:solidFill>
                  <a:schemeClr val="bg1"/>
                </a:solidFill>
              </a:rPr>
              <a:t>3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D78B4815-248A-4907-8434-ADA95FE25F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3633" y="1116632"/>
            <a:ext cx="9404733" cy="4129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8793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400" dirty="0">
                <a:solidFill>
                  <a:schemeClr val="tx1"/>
                </a:solidFill>
              </a:rPr>
              <a:t>Sende e-post</a:t>
            </a:r>
            <a:endParaRPr lang="nb-NO" sz="2400" dirty="0"/>
          </a:p>
        </p:txBody>
      </p:sp>
      <p:sp>
        <p:nvSpPr>
          <p:cNvPr id="3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>
                <a:solidFill>
                  <a:schemeClr val="bg1"/>
                </a:solidFill>
              </a:rPr>
              <a:t>3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5F503EB9-FB19-4CEC-8B0C-929712CF6A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686" y="1455287"/>
            <a:ext cx="9988627" cy="438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06200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C0F2DB75-6987-467F-830B-4B3369B60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Tittel 1">
            <a:extLst>
              <a:ext uri="{FF2B5EF4-FFF2-40B4-BE49-F238E27FC236}">
                <a16:creationId xmlns:a16="http://schemas.microsoft.com/office/drawing/2014/main" id="{70CBC87D-9AA8-43B8-AF96-F27B4FE84A75}"/>
              </a:ext>
            </a:extLst>
          </p:cNvPr>
          <p:cNvSpPr txBox="1">
            <a:spLocks/>
          </p:cNvSpPr>
          <p:nvPr/>
        </p:nvSpPr>
        <p:spPr>
          <a:xfrm>
            <a:off x="1008776" y="211999"/>
            <a:ext cx="10354031" cy="3644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000000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2400">
                <a:solidFill>
                  <a:schemeClr val="tx1"/>
                </a:solidFill>
              </a:rPr>
              <a:t>Sende e-post</a:t>
            </a:r>
            <a:endParaRPr lang="nb-NO" sz="2400" dirty="0"/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29DE5897-0AB5-452E-B848-43831B1B3175}"/>
              </a:ext>
            </a:extLst>
          </p:cNvPr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>
                <a:solidFill>
                  <a:schemeClr val="bg1"/>
                </a:solidFill>
              </a:rPr>
              <a:t>3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2472DE99-EF74-4397-899B-47E699EC7D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686" y="1455287"/>
            <a:ext cx="9988627" cy="4386150"/>
          </a:xfrm>
          <a:prstGeom prst="rect">
            <a:avLst/>
          </a:prstGeom>
        </p:spPr>
      </p:pic>
      <p:sp>
        <p:nvSpPr>
          <p:cNvPr id="12" name="TekstSylinder 11">
            <a:extLst>
              <a:ext uri="{FF2B5EF4-FFF2-40B4-BE49-F238E27FC236}">
                <a16:creationId xmlns:a16="http://schemas.microsoft.com/office/drawing/2014/main" id="{23B0288D-A632-47D7-9C7B-9E0A6E3A439C}"/>
              </a:ext>
            </a:extLst>
          </p:cNvPr>
          <p:cNvSpPr txBox="1"/>
          <p:nvPr/>
        </p:nvSpPr>
        <p:spPr>
          <a:xfrm>
            <a:off x="1651849" y="812774"/>
            <a:ext cx="6252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Mottagers e-postadresse</a:t>
            </a:r>
          </a:p>
        </p:txBody>
      </p:sp>
      <p:cxnSp>
        <p:nvCxnSpPr>
          <p:cNvPr id="13" name="Rett pil 13">
            <a:extLst>
              <a:ext uri="{FF2B5EF4-FFF2-40B4-BE49-F238E27FC236}">
                <a16:creationId xmlns:a16="http://schemas.microsoft.com/office/drawing/2014/main" id="{25DEA8E4-6BB7-4A5F-8D7B-7DF42D8423A4}"/>
              </a:ext>
            </a:extLst>
          </p:cNvPr>
          <p:cNvCxnSpPr>
            <a:cxnSpLocks/>
          </p:cNvCxnSpPr>
          <p:nvPr/>
        </p:nvCxnSpPr>
        <p:spPr>
          <a:xfrm>
            <a:off x="2089980" y="1182106"/>
            <a:ext cx="0" cy="745404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2364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D6B6EB81-E4AA-42C0-8377-9DC84DE69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1D2B6232-FFC0-4A1F-8C85-BA0E1E812244}"/>
              </a:ext>
            </a:extLst>
          </p:cNvPr>
          <p:cNvSpPr txBox="1">
            <a:spLocks/>
          </p:cNvSpPr>
          <p:nvPr/>
        </p:nvSpPr>
        <p:spPr>
          <a:xfrm>
            <a:off x="1008776" y="211999"/>
            <a:ext cx="10354031" cy="3644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000000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2400">
                <a:solidFill>
                  <a:schemeClr val="tx1"/>
                </a:solidFill>
              </a:rPr>
              <a:t>Sende e-post</a:t>
            </a:r>
            <a:endParaRPr lang="nb-NO" sz="2400" dirty="0"/>
          </a:p>
        </p:txBody>
      </p:sp>
      <p:sp>
        <p:nvSpPr>
          <p:cNvPr id="12" name="Tittel 1">
            <a:extLst>
              <a:ext uri="{FF2B5EF4-FFF2-40B4-BE49-F238E27FC236}">
                <a16:creationId xmlns:a16="http://schemas.microsoft.com/office/drawing/2014/main" id="{791C8432-C068-4FC4-8F7D-71A6C6A4E289}"/>
              </a:ext>
            </a:extLst>
          </p:cNvPr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>
                <a:solidFill>
                  <a:schemeClr val="bg1"/>
                </a:solidFill>
              </a:rPr>
              <a:t>3</a:t>
            </a:r>
          </a:p>
        </p:txBody>
      </p:sp>
      <p:pic>
        <p:nvPicPr>
          <p:cNvPr id="15" name="Bilde 14">
            <a:extLst>
              <a:ext uri="{FF2B5EF4-FFF2-40B4-BE49-F238E27FC236}">
                <a16:creationId xmlns:a16="http://schemas.microsoft.com/office/drawing/2014/main" id="{7E42AD15-F73D-4B11-AED2-410A4FD7AA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4025" y="1474376"/>
            <a:ext cx="9988627" cy="4386150"/>
          </a:xfrm>
          <a:prstGeom prst="rect">
            <a:avLst/>
          </a:prstGeom>
        </p:spPr>
      </p:pic>
      <p:sp>
        <p:nvSpPr>
          <p:cNvPr id="16" name="TekstSylinder 15">
            <a:extLst>
              <a:ext uri="{FF2B5EF4-FFF2-40B4-BE49-F238E27FC236}">
                <a16:creationId xmlns:a16="http://schemas.microsoft.com/office/drawing/2014/main" id="{0871EE56-C1F0-4D9C-806A-29A763A23BED}"/>
              </a:ext>
            </a:extLst>
          </p:cNvPr>
          <p:cNvSpPr txBox="1"/>
          <p:nvPr/>
        </p:nvSpPr>
        <p:spPr>
          <a:xfrm>
            <a:off x="1233208" y="846714"/>
            <a:ext cx="6252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solidFill>
                  <a:schemeClr val="bg1">
                    <a:lumMod val="50000"/>
                  </a:schemeClr>
                </a:solidFill>
              </a:rPr>
              <a:t>Mottagers e-postadresse</a:t>
            </a:r>
          </a:p>
        </p:txBody>
      </p:sp>
      <p:cxnSp>
        <p:nvCxnSpPr>
          <p:cNvPr id="17" name="Rett pil 13">
            <a:extLst>
              <a:ext uri="{FF2B5EF4-FFF2-40B4-BE49-F238E27FC236}">
                <a16:creationId xmlns:a16="http://schemas.microsoft.com/office/drawing/2014/main" id="{75D60EC1-572B-4404-ACA0-252D0B94C741}"/>
              </a:ext>
            </a:extLst>
          </p:cNvPr>
          <p:cNvCxnSpPr/>
          <p:nvPr/>
        </p:nvCxnSpPr>
        <p:spPr>
          <a:xfrm>
            <a:off x="2089980" y="1349068"/>
            <a:ext cx="0" cy="578442"/>
          </a:xfrm>
          <a:prstGeom prst="straightConnector1">
            <a:avLst/>
          </a:prstGeom>
          <a:ln w="57150" cmpd="sng">
            <a:solidFill>
              <a:schemeClr val="bg1">
                <a:lumMod val="6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kstSylinder 17">
            <a:extLst>
              <a:ext uri="{FF2B5EF4-FFF2-40B4-BE49-F238E27FC236}">
                <a16:creationId xmlns:a16="http://schemas.microsoft.com/office/drawing/2014/main" id="{EFB88D27-560C-40E7-A68F-79992D2A189C}"/>
              </a:ext>
            </a:extLst>
          </p:cNvPr>
          <p:cNvSpPr txBox="1"/>
          <p:nvPr/>
        </p:nvSpPr>
        <p:spPr>
          <a:xfrm>
            <a:off x="5262081" y="840758"/>
            <a:ext cx="2642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Hva handler e-posten om</a:t>
            </a:r>
          </a:p>
        </p:txBody>
      </p:sp>
      <p:cxnSp>
        <p:nvCxnSpPr>
          <p:cNvPr id="19" name="Rett pil 8">
            <a:extLst>
              <a:ext uri="{FF2B5EF4-FFF2-40B4-BE49-F238E27FC236}">
                <a16:creationId xmlns:a16="http://schemas.microsoft.com/office/drawing/2014/main" id="{496C2644-10C6-4D5B-81E0-67AED2B97C51}"/>
              </a:ext>
            </a:extLst>
          </p:cNvPr>
          <p:cNvCxnSpPr/>
          <p:nvPr/>
        </p:nvCxnSpPr>
        <p:spPr>
          <a:xfrm flipH="1">
            <a:off x="6449136" y="1281201"/>
            <a:ext cx="1514" cy="903885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704460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5A9361FA-D349-40B3-9054-0582A144D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3" name="Tittel 1">
            <a:extLst>
              <a:ext uri="{FF2B5EF4-FFF2-40B4-BE49-F238E27FC236}">
                <a16:creationId xmlns:a16="http://schemas.microsoft.com/office/drawing/2014/main" id="{BA88ABD4-010B-4A2E-A88C-AAFE96FF49DC}"/>
              </a:ext>
            </a:extLst>
          </p:cNvPr>
          <p:cNvSpPr txBox="1">
            <a:spLocks/>
          </p:cNvSpPr>
          <p:nvPr/>
        </p:nvSpPr>
        <p:spPr>
          <a:xfrm>
            <a:off x="1008776" y="211999"/>
            <a:ext cx="10354031" cy="3644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000000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2400">
                <a:solidFill>
                  <a:schemeClr val="tx1"/>
                </a:solidFill>
              </a:rPr>
              <a:t>Sende e-post</a:t>
            </a:r>
            <a:endParaRPr lang="nb-NO" sz="2400" dirty="0"/>
          </a:p>
        </p:txBody>
      </p:sp>
      <p:sp>
        <p:nvSpPr>
          <p:cNvPr id="15" name="Tittel 1">
            <a:extLst>
              <a:ext uri="{FF2B5EF4-FFF2-40B4-BE49-F238E27FC236}">
                <a16:creationId xmlns:a16="http://schemas.microsoft.com/office/drawing/2014/main" id="{6E711C1F-612D-4B50-9DF4-84AA9105E6E1}"/>
              </a:ext>
            </a:extLst>
          </p:cNvPr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>
                <a:solidFill>
                  <a:schemeClr val="bg1"/>
                </a:solidFill>
              </a:rPr>
              <a:t>3</a:t>
            </a:r>
          </a:p>
        </p:txBody>
      </p:sp>
      <p:pic>
        <p:nvPicPr>
          <p:cNvPr id="16" name="Bilde 15">
            <a:extLst>
              <a:ext uri="{FF2B5EF4-FFF2-40B4-BE49-F238E27FC236}">
                <a16:creationId xmlns:a16="http://schemas.microsoft.com/office/drawing/2014/main" id="{390C85EE-65B8-452F-A614-9FCAEF2F36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4025" y="1422154"/>
            <a:ext cx="9988627" cy="4386150"/>
          </a:xfrm>
          <a:prstGeom prst="rect">
            <a:avLst/>
          </a:prstGeom>
        </p:spPr>
      </p:pic>
      <p:sp>
        <p:nvSpPr>
          <p:cNvPr id="17" name="TekstSylinder 16">
            <a:extLst>
              <a:ext uri="{FF2B5EF4-FFF2-40B4-BE49-F238E27FC236}">
                <a16:creationId xmlns:a16="http://schemas.microsoft.com/office/drawing/2014/main" id="{9C1CC115-401C-46F8-BBF4-E528A53AA647}"/>
              </a:ext>
            </a:extLst>
          </p:cNvPr>
          <p:cNvSpPr txBox="1"/>
          <p:nvPr/>
        </p:nvSpPr>
        <p:spPr>
          <a:xfrm>
            <a:off x="1651849" y="812774"/>
            <a:ext cx="6252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solidFill>
                  <a:schemeClr val="bg1">
                    <a:lumMod val="75000"/>
                  </a:schemeClr>
                </a:solidFill>
              </a:rPr>
              <a:t>Mottagers e-postadresse</a:t>
            </a:r>
          </a:p>
        </p:txBody>
      </p:sp>
      <p:cxnSp>
        <p:nvCxnSpPr>
          <p:cNvPr id="18" name="Rett pil 13">
            <a:extLst>
              <a:ext uri="{FF2B5EF4-FFF2-40B4-BE49-F238E27FC236}">
                <a16:creationId xmlns:a16="http://schemas.microsoft.com/office/drawing/2014/main" id="{3A97060A-3799-4778-849B-182F58207CBB}"/>
              </a:ext>
            </a:extLst>
          </p:cNvPr>
          <p:cNvCxnSpPr/>
          <p:nvPr/>
        </p:nvCxnSpPr>
        <p:spPr>
          <a:xfrm>
            <a:off x="2089980" y="1349068"/>
            <a:ext cx="0" cy="578442"/>
          </a:xfrm>
          <a:prstGeom prst="straightConnector1">
            <a:avLst/>
          </a:prstGeom>
          <a:ln w="57150" cmpd="sng">
            <a:solidFill>
              <a:schemeClr val="bg1">
                <a:lumMod val="6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kstSylinder 18">
            <a:extLst>
              <a:ext uri="{FF2B5EF4-FFF2-40B4-BE49-F238E27FC236}">
                <a16:creationId xmlns:a16="http://schemas.microsoft.com/office/drawing/2014/main" id="{823E7A4C-DD89-4B1F-8587-D78FACEA06A2}"/>
              </a:ext>
            </a:extLst>
          </p:cNvPr>
          <p:cNvSpPr txBox="1"/>
          <p:nvPr/>
        </p:nvSpPr>
        <p:spPr>
          <a:xfrm>
            <a:off x="5868009" y="815785"/>
            <a:ext cx="2642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solidFill>
                  <a:schemeClr val="bg1">
                    <a:lumMod val="75000"/>
                  </a:schemeClr>
                </a:solidFill>
              </a:rPr>
              <a:t>Hva handler e-posten om</a:t>
            </a:r>
          </a:p>
        </p:txBody>
      </p:sp>
      <p:cxnSp>
        <p:nvCxnSpPr>
          <p:cNvPr id="20" name="Rett pil 8">
            <a:extLst>
              <a:ext uri="{FF2B5EF4-FFF2-40B4-BE49-F238E27FC236}">
                <a16:creationId xmlns:a16="http://schemas.microsoft.com/office/drawing/2014/main" id="{8BF17914-6CFC-48AF-9E6F-A598225BC619}"/>
              </a:ext>
            </a:extLst>
          </p:cNvPr>
          <p:cNvCxnSpPr/>
          <p:nvPr/>
        </p:nvCxnSpPr>
        <p:spPr>
          <a:xfrm flipH="1">
            <a:off x="6449136" y="1281201"/>
            <a:ext cx="1514" cy="903885"/>
          </a:xfrm>
          <a:prstGeom prst="straightConnector1">
            <a:avLst/>
          </a:prstGeom>
          <a:ln w="57150" cmpd="sng">
            <a:solidFill>
              <a:schemeClr val="bg1">
                <a:lumMod val="6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Ellipse 23">
            <a:extLst>
              <a:ext uri="{FF2B5EF4-FFF2-40B4-BE49-F238E27FC236}">
                <a16:creationId xmlns:a16="http://schemas.microsoft.com/office/drawing/2014/main" id="{5D35549E-1C24-4938-9BFE-702288411DCE}"/>
              </a:ext>
            </a:extLst>
          </p:cNvPr>
          <p:cNvSpPr/>
          <p:nvPr/>
        </p:nvSpPr>
        <p:spPr>
          <a:xfrm>
            <a:off x="2489639" y="2250895"/>
            <a:ext cx="7104272" cy="233212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25" name="TekstSylinder 24">
            <a:extLst>
              <a:ext uri="{FF2B5EF4-FFF2-40B4-BE49-F238E27FC236}">
                <a16:creationId xmlns:a16="http://schemas.microsoft.com/office/drawing/2014/main" id="{90C6BC1D-D692-4AFC-9FEB-E858FC39DBF1}"/>
              </a:ext>
            </a:extLst>
          </p:cNvPr>
          <p:cNvSpPr txBox="1"/>
          <p:nvPr/>
        </p:nvSpPr>
        <p:spPr>
          <a:xfrm>
            <a:off x="3372260" y="3105834"/>
            <a:ext cx="55321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I dette feltet skrives det man ønsker som en beskjed eller</a:t>
            </a:r>
          </a:p>
          <a:p>
            <a:r>
              <a:rPr lang="nb-NO" dirty="0"/>
              <a:t>som et brev, fra «Hei» til «Hilsen </a:t>
            </a:r>
          </a:p>
        </p:txBody>
      </p:sp>
    </p:spTree>
    <p:extLst>
      <p:ext uri="{BB962C8B-B14F-4D97-AF65-F5344CB8AC3E}">
        <p14:creationId xmlns:p14="http://schemas.microsoft.com/office/powerpoint/2010/main" val="238224543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3D3AE75A-0DE0-4285-AE0F-D2390C1A0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5" name="Tittel 1">
            <a:extLst>
              <a:ext uri="{FF2B5EF4-FFF2-40B4-BE49-F238E27FC236}">
                <a16:creationId xmlns:a16="http://schemas.microsoft.com/office/drawing/2014/main" id="{D2B3F64E-05A4-435E-AAB8-756ACE283A9B}"/>
              </a:ext>
            </a:extLst>
          </p:cNvPr>
          <p:cNvSpPr txBox="1">
            <a:spLocks/>
          </p:cNvSpPr>
          <p:nvPr/>
        </p:nvSpPr>
        <p:spPr>
          <a:xfrm>
            <a:off x="1008776" y="213027"/>
            <a:ext cx="10354031" cy="3644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000000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2400">
                <a:solidFill>
                  <a:schemeClr val="tx1"/>
                </a:solidFill>
              </a:rPr>
              <a:t>Sende e-post</a:t>
            </a:r>
            <a:endParaRPr lang="nb-NO" sz="2400" dirty="0"/>
          </a:p>
        </p:txBody>
      </p:sp>
      <p:sp>
        <p:nvSpPr>
          <p:cNvPr id="16" name="Tittel 1">
            <a:extLst>
              <a:ext uri="{FF2B5EF4-FFF2-40B4-BE49-F238E27FC236}">
                <a16:creationId xmlns:a16="http://schemas.microsoft.com/office/drawing/2014/main" id="{137AE39F-BB19-458A-A1B0-48CA614FC451}"/>
              </a:ext>
            </a:extLst>
          </p:cNvPr>
          <p:cNvSpPr txBox="1">
            <a:spLocks/>
          </p:cNvSpPr>
          <p:nvPr/>
        </p:nvSpPr>
        <p:spPr>
          <a:xfrm>
            <a:off x="368545" y="129059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>
                <a:solidFill>
                  <a:schemeClr val="bg1"/>
                </a:solidFill>
              </a:rPr>
              <a:t>3</a:t>
            </a:r>
          </a:p>
        </p:txBody>
      </p:sp>
      <p:pic>
        <p:nvPicPr>
          <p:cNvPr id="17" name="Bilde 16">
            <a:extLst>
              <a:ext uri="{FF2B5EF4-FFF2-40B4-BE49-F238E27FC236}">
                <a16:creationId xmlns:a16="http://schemas.microsoft.com/office/drawing/2014/main" id="{94178AEF-9C73-4B00-87D0-F58D67A849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7461" y="1419436"/>
            <a:ext cx="9988627" cy="4386150"/>
          </a:xfrm>
          <a:prstGeom prst="rect">
            <a:avLst/>
          </a:prstGeom>
        </p:spPr>
      </p:pic>
      <p:sp>
        <p:nvSpPr>
          <p:cNvPr id="18" name="TekstSylinder 17">
            <a:extLst>
              <a:ext uri="{FF2B5EF4-FFF2-40B4-BE49-F238E27FC236}">
                <a16:creationId xmlns:a16="http://schemas.microsoft.com/office/drawing/2014/main" id="{B554749A-B723-49BD-9F61-D4291FD3F663}"/>
              </a:ext>
            </a:extLst>
          </p:cNvPr>
          <p:cNvSpPr txBox="1"/>
          <p:nvPr/>
        </p:nvSpPr>
        <p:spPr>
          <a:xfrm>
            <a:off x="1651849" y="813802"/>
            <a:ext cx="6252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solidFill>
                  <a:schemeClr val="bg1">
                    <a:lumMod val="75000"/>
                  </a:schemeClr>
                </a:solidFill>
              </a:rPr>
              <a:t>Mottagers e-postadresse</a:t>
            </a:r>
          </a:p>
        </p:txBody>
      </p:sp>
      <p:cxnSp>
        <p:nvCxnSpPr>
          <p:cNvPr id="19" name="Rett pil 13">
            <a:extLst>
              <a:ext uri="{FF2B5EF4-FFF2-40B4-BE49-F238E27FC236}">
                <a16:creationId xmlns:a16="http://schemas.microsoft.com/office/drawing/2014/main" id="{5DE97C2C-DA51-4216-BCA6-E91B42DDCFB8}"/>
              </a:ext>
            </a:extLst>
          </p:cNvPr>
          <p:cNvCxnSpPr/>
          <p:nvPr/>
        </p:nvCxnSpPr>
        <p:spPr>
          <a:xfrm>
            <a:off x="2089980" y="1350096"/>
            <a:ext cx="0" cy="578442"/>
          </a:xfrm>
          <a:prstGeom prst="straightConnector1">
            <a:avLst/>
          </a:prstGeom>
          <a:ln w="57150" cmpd="sng">
            <a:solidFill>
              <a:schemeClr val="bg1">
                <a:lumMod val="6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kstSylinder 19">
            <a:extLst>
              <a:ext uri="{FF2B5EF4-FFF2-40B4-BE49-F238E27FC236}">
                <a16:creationId xmlns:a16="http://schemas.microsoft.com/office/drawing/2014/main" id="{DF844636-473C-4D07-9B0F-E9D8A966D263}"/>
              </a:ext>
            </a:extLst>
          </p:cNvPr>
          <p:cNvSpPr txBox="1"/>
          <p:nvPr/>
        </p:nvSpPr>
        <p:spPr>
          <a:xfrm>
            <a:off x="5868009" y="816813"/>
            <a:ext cx="2642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solidFill>
                  <a:schemeClr val="bg1">
                    <a:lumMod val="75000"/>
                  </a:schemeClr>
                </a:solidFill>
              </a:rPr>
              <a:t>Hva handler e-posten om</a:t>
            </a:r>
          </a:p>
        </p:txBody>
      </p:sp>
      <p:cxnSp>
        <p:nvCxnSpPr>
          <p:cNvPr id="21" name="Rett pil 8">
            <a:extLst>
              <a:ext uri="{FF2B5EF4-FFF2-40B4-BE49-F238E27FC236}">
                <a16:creationId xmlns:a16="http://schemas.microsoft.com/office/drawing/2014/main" id="{7F13E53E-854E-4B0A-9E77-33FFE7640BAD}"/>
              </a:ext>
            </a:extLst>
          </p:cNvPr>
          <p:cNvCxnSpPr/>
          <p:nvPr/>
        </p:nvCxnSpPr>
        <p:spPr>
          <a:xfrm flipH="1">
            <a:off x="6449136" y="1282229"/>
            <a:ext cx="1514" cy="903885"/>
          </a:xfrm>
          <a:prstGeom prst="straightConnector1">
            <a:avLst/>
          </a:prstGeom>
          <a:ln w="57150" cmpd="sng">
            <a:solidFill>
              <a:schemeClr val="bg1">
                <a:lumMod val="6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Ellipse 21">
            <a:extLst>
              <a:ext uri="{FF2B5EF4-FFF2-40B4-BE49-F238E27FC236}">
                <a16:creationId xmlns:a16="http://schemas.microsoft.com/office/drawing/2014/main" id="{1135244A-A690-4E3F-9DC8-98441FD773A2}"/>
              </a:ext>
            </a:extLst>
          </p:cNvPr>
          <p:cNvSpPr/>
          <p:nvPr/>
        </p:nvSpPr>
        <p:spPr>
          <a:xfrm>
            <a:off x="2489639" y="2251923"/>
            <a:ext cx="7104272" cy="2332122"/>
          </a:xfrm>
          <a:prstGeom prst="ellipse">
            <a:avLst/>
          </a:prstGeom>
          <a:noFill/>
          <a:ln w="571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23" name="TekstSylinder 22">
            <a:extLst>
              <a:ext uri="{FF2B5EF4-FFF2-40B4-BE49-F238E27FC236}">
                <a16:creationId xmlns:a16="http://schemas.microsoft.com/office/drawing/2014/main" id="{6CE0ECAD-17D1-4D46-B68A-C85E16A72C40}"/>
              </a:ext>
            </a:extLst>
          </p:cNvPr>
          <p:cNvSpPr txBox="1"/>
          <p:nvPr/>
        </p:nvSpPr>
        <p:spPr>
          <a:xfrm>
            <a:off x="3372260" y="3106862"/>
            <a:ext cx="55321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I dette feltet skrives det man ønsker som en beskjed eller</a:t>
            </a:r>
          </a:p>
          <a:p>
            <a:r>
              <a:rPr lang="nb-NO" dirty="0"/>
              <a:t>som et brev, fra «Hei» til «Hilsen </a:t>
            </a:r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DE1110D6-3280-45D8-8B0A-18035EBBB677}"/>
              </a:ext>
            </a:extLst>
          </p:cNvPr>
          <p:cNvSpPr/>
          <p:nvPr/>
        </p:nvSpPr>
        <p:spPr>
          <a:xfrm>
            <a:off x="937015" y="4976710"/>
            <a:ext cx="1429667" cy="44926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5169702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01FFC5A0-D189-4914-A0C4-E08752FDE8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38200"/>
            <a:ext cx="12192000" cy="51816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400" dirty="0">
                <a:solidFill>
                  <a:schemeClr val="tx1"/>
                </a:solidFill>
              </a:rPr>
              <a:t>Sende e-post</a:t>
            </a:r>
            <a:endParaRPr lang="nb-NO" sz="2400" dirty="0"/>
          </a:p>
        </p:txBody>
      </p:sp>
      <p:sp>
        <p:nvSpPr>
          <p:cNvPr id="3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7" name="Ellipse 16"/>
          <p:cNvSpPr/>
          <p:nvPr/>
        </p:nvSpPr>
        <p:spPr>
          <a:xfrm>
            <a:off x="368545" y="1177251"/>
            <a:ext cx="3520703" cy="69161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1761945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F5BC19B2-A3D3-4C70-8EED-61A4E4C169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89541920-2AB8-4664-A191-AF2CAFEBDB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22168"/>
            <a:ext cx="12192000" cy="5181600"/>
          </a:xfrm>
          <a:prstGeom prst="rect">
            <a:avLst/>
          </a:prstGeom>
        </p:spPr>
      </p:pic>
      <p:sp>
        <p:nvSpPr>
          <p:cNvPr id="11" name="Tittel 1">
            <a:extLst>
              <a:ext uri="{FF2B5EF4-FFF2-40B4-BE49-F238E27FC236}">
                <a16:creationId xmlns:a16="http://schemas.microsoft.com/office/drawing/2014/main" id="{E6C893EC-FEFF-49C6-99DD-CE39495E6E80}"/>
              </a:ext>
            </a:extLst>
          </p:cNvPr>
          <p:cNvSpPr txBox="1">
            <a:spLocks/>
          </p:cNvSpPr>
          <p:nvPr/>
        </p:nvSpPr>
        <p:spPr>
          <a:xfrm>
            <a:off x="1008776" y="295967"/>
            <a:ext cx="10354031" cy="3644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000000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2400">
                <a:solidFill>
                  <a:schemeClr val="tx1"/>
                </a:solidFill>
              </a:rPr>
              <a:t>Sende e-post</a:t>
            </a:r>
            <a:endParaRPr lang="nb-NO" sz="2400" dirty="0"/>
          </a:p>
        </p:txBody>
      </p:sp>
      <p:sp>
        <p:nvSpPr>
          <p:cNvPr id="12" name="Tittel 1">
            <a:extLst>
              <a:ext uri="{FF2B5EF4-FFF2-40B4-BE49-F238E27FC236}">
                <a16:creationId xmlns:a16="http://schemas.microsoft.com/office/drawing/2014/main" id="{1587413B-4107-429C-96C3-6C29823A3893}"/>
              </a:ext>
            </a:extLst>
          </p:cNvPr>
          <p:cNvSpPr txBox="1">
            <a:spLocks/>
          </p:cNvSpPr>
          <p:nvPr/>
        </p:nvSpPr>
        <p:spPr>
          <a:xfrm>
            <a:off x="368545" y="211999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8FDF84DD-5C24-49AF-A4F3-9334871E2D07}"/>
              </a:ext>
            </a:extLst>
          </p:cNvPr>
          <p:cNvSpPr/>
          <p:nvPr/>
        </p:nvSpPr>
        <p:spPr>
          <a:xfrm>
            <a:off x="247359" y="1712911"/>
            <a:ext cx="3520703" cy="69161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8591530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E9E602E2-724A-4FCA-87B0-1D6944C68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8776" y="211999"/>
            <a:ext cx="9889347" cy="364473"/>
          </a:xfrm>
        </p:spPr>
        <p:txBody>
          <a:bodyPr/>
          <a:lstStyle/>
          <a:p>
            <a:endParaRPr lang="nb-NO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AECD7B9F-9648-47DC-A094-3F747DED04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10303"/>
            <a:ext cx="11644829" cy="5181600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9C595E63-FA5E-4CBF-92B6-A1F7FF9F1040}"/>
              </a:ext>
            </a:extLst>
          </p:cNvPr>
          <p:cNvSpPr txBox="1">
            <a:spLocks/>
          </p:cNvSpPr>
          <p:nvPr/>
        </p:nvSpPr>
        <p:spPr>
          <a:xfrm>
            <a:off x="1008776" y="295967"/>
            <a:ext cx="9889347" cy="3644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000000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2400">
                <a:solidFill>
                  <a:schemeClr val="tx1"/>
                </a:solidFill>
              </a:rPr>
              <a:t>Sende e-post</a:t>
            </a:r>
            <a:endParaRPr lang="nb-NO" sz="2400" dirty="0"/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FEBAC1ED-057F-4D1C-B28C-A6A5AF3BE633}"/>
              </a:ext>
            </a:extLst>
          </p:cNvPr>
          <p:cNvSpPr txBox="1">
            <a:spLocks/>
          </p:cNvSpPr>
          <p:nvPr/>
        </p:nvSpPr>
        <p:spPr>
          <a:xfrm>
            <a:off x="368545" y="211999"/>
            <a:ext cx="740677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DF889BB6-D0B9-4D61-B8CD-102E1D891E45}"/>
              </a:ext>
            </a:extLst>
          </p:cNvPr>
          <p:cNvSpPr/>
          <p:nvPr/>
        </p:nvSpPr>
        <p:spPr>
          <a:xfrm>
            <a:off x="1833788" y="2544896"/>
            <a:ext cx="6729595" cy="215930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265692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222" y="2541598"/>
            <a:ext cx="2953676" cy="961662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400"/>
              <a:t>Opprette en e-postkonto</a:t>
            </a:r>
          </a:p>
        </p:txBody>
      </p:sp>
      <p:sp>
        <p:nvSpPr>
          <p:cNvPr id="4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6" name="TekstSylinder 5"/>
          <p:cNvSpPr txBox="1"/>
          <p:nvPr/>
        </p:nvSpPr>
        <p:spPr>
          <a:xfrm>
            <a:off x="3364135" y="4401064"/>
            <a:ext cx="54637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3200" dirty="0"/>
              <a:t>https://outlook.live.com</a:t>
            </a:r>
            <a:endParaRPr lang="nb-NO" sz="3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31655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>
            <a:extLst>
              <a:ext uri="{FF2B5EF4-FFF2-40B4-BE49-F238E27FC236}">
                <a16:creationId xmlns:a16="http://schemas.microsoft.com/office/drawing/2014/main" id="{B46BFEF1-63B0-4438-8114-7EC38317D4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10303"/>
            <a:ext cx="12192000" cy="51816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400" dirty="0">
                <a:solidFill>
                  <a:schemeClr val="tx1"/>
                </a:solidFill>
              </a:rPr>
              <a:t>Sende e-post</a:t>
            </a:r>
            <a:endParaRPr lang="nb-NO" sz="2400" dirty="0"/>
          </a:p>
        </p:txBody>
      </p:sp>
      <p:sp>
        <p:nvSpPr>
          <p:cNvPr id="3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6" name="Ellipse 5"/>
          <p:cNvSpPr/>
          <p:nvPr/>
        </p:nvSpPr>
        <p:spPr>
          <a:xfrm>
            <a:off x="628494" y="1009480"/>
            <a:ext cx="515531" cy="40239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9" name="Bilde 8" descr="pil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776" y="1331932"/>
            <a:ext cx="482545" cy="719551"/>
          </a:xfrm>
          <a:prstGeom prst="rect">
            <a:avLst/>
          </a:prstGeom>
        </p:spPr>
      </p:pic>
      <p:sp>
        <p:nvSpPr>
          <p:cNvPr id="10" name="Ellipse 9">
            <a:extLst>
              <a:ext uri="{FF2B5EF4-FFF2-40B4-BE49-F238E27FC236}">
                <a16:creationId xmlns:a16="http://schemas.microsoft.com/office/drawing/2014/main" id="{11D566F0-88BB-4EE7-92AF-5B6DE497CF41}"/>
              </a:ext>
            </a:extLst>
          </p:cNvPr>
          <p:cNvSpPr/>
          <p:nvPr/>
        </p:nvSpPr>
        <p:spPr>
          <a:xfrm>
            <a:off x="628493" y="5324870"/>
            <a:ext cx="515531" cy="40239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1" name="Bilde 10" descr="pil.png">
            <a:extLst>
              <a:ext uri="{FF2B5EF4-FFF2-40B4-BE49-F238E27FC236}">
                <a16:creationId xmlns:a16="http://schemas.microsoft.com/office/drawing/2014/main" id="{FDF8EFCA-323A-4D38-A98E-88088752392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024" y="5726442"/>
            <a:ext cx="482545" cy="719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23009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Del 4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Åpne e-post</a:t>
            </a:r>
          </a:p>
        </p:txBody>
      </p:sp>
    </p:spTree>
    <p:extLst>
      <p:ext uri="{BB962C8B-B14F-4D97-AF65-F5344CB8AC3E}">
        <p14:creationId xmlns:p14="http://schemas.microsoft.com/office/powerpoint/2010/main" val="188491000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CCB498E1-AA62-461B-95CB-EF2134B77F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197" y="743790"/>
            <a:ext cx="10651187" cy="5913512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08776" y="237149"/>
            <a:ext cx="10354031" cy="364473"/>
          </a:xfrm>
        </p:spPr>
        <p:txBody>
          <a:bodyPr/>
          <a:lstStyle/>
          <a:p>
            <a:r>
              <a:rPr lang="nb-NO" sz="2400" dirty="0"/>
              <a:t>Åpne e-post</a:t>
            </a:r>
          </a:p>
        </p:txBody>
      </p:sp>
      <p:sp>
        <p:nvSpPr>
          <p:cNvPr id="3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7" name="Ellipse 6"/>
          <p:cNvSpPr/>
          <p:nvPr/>
        </p:nvSpPr>
        <p:spPr>
          <a:xfrm>
            <a:off x="860197" y="1867976"/>
            <a:ext cx="1783851" cy="58878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A8388418-C05E-4DC1-906E-65DD2040AD28}"/>
              </a:ext>
            </a:extLst>
          </p:cNvPr>
          <p:cNvSpPr/>
          <p:nvPr/>
        </p:nvSpPr>
        <p:spPr>
          <a:xfrm>
            <a:off x="860197" y="3800819"/>
            <a:ext cx="1783851" cy="285648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2045947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D16B9CEB-68D4-4FCF-AA0D-E439E645C7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1563" y="601622"/>
            <a:ext cx="7255634" cy="612222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08776" y="237149"/>
            <a:ext cx="10354031" cy="364473"/>
          </a:xfrm>
        </p:spPr>
        <p:txBody>
          <a:bodyPr/>
          <a:lstStyle/>
          <a:p>
            <a:r>
              <a:rPr lang="nb-NO" sz="2400" dirty="0"/>
              <a:t>Åpne e-post</a:t>
            </a:r>
          </a:p>
        </p:txBody>
      </p:sp>
      <p:sp>
        <p:nvSpPr>
          <p:cNvPr id="3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8" name="Ellipse 7"/>
          <p:cNvSpPr/>
          <p:nvPr/>
        </p:nvSpPr>
        <p:spPr>
          <a:xfrm>
            <a:off x="4292907" y="1806766"/>
            <a:ext cx="3334438" cy="199405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9908616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e 13">
            <a:extLst>
              <a:ext uri="{FF2B5EF4-FFF2-40B4-BE49-F238E27FC236}">
                <a16:creationId xmlns:a16="http://schemas.microsoft.com/office/drawing/2014/main" id="{45407CE5-ED47-4200-88CF-033E46BC79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1563" y="601622"/>
            <a:ext cx="7255634" cy="612222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08776" y="237149"/>
            <a:ext cx="10354031" cy="364473"/>
          </a:xfrm>
        </p:spPr>
        <p:txBody>
          <a:bodyPr/>
          <a:lstStyle/>
          <a:p>
            <a:r>
              <a:rPr lang="nb-NO" sz="2400" dirty="0"/>
              <a:t>Åpne e-post</a:t>
            </a:r>
          </a:p>
        </p:txBody>
      </p:sp>
      <p:sp>
        <p:nvSpPr>
          <p:cNvPr id="3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8" name="Ellipse 7"/>
          <p:cNvSpPr/>
          <p:nvPr/>
        </p:nvSpPr>
        <p:spPr>
          <a:xfrm>
            <a:off x="4543119" y="1823909"/>
            <a:ext cx="3105761" cy="89281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9" name="Bilde 8" descr="pil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3455" y="2356946"/>
            <a:ext cx="482545" cy="719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12598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08776" y="237149"/>
            <a:ext cx="10354031" cy="364473"/>
          </a:xfrm>
        </p:spPr>
        <p:txBody>
          <a:bodyPr/>
          <a:lstStyle/>
          <a:p>
            <a:r>
              <a:rPr lang="nb-NO" sz="2400" dirty="0"/>
              <a:t>Åpne e-post</a:t>
            </a:r>
          </a:p>
        </p:txBody>
      </p:sp>
      <p:sp>
        <p:nvSpPr>
          <p:cNvPr id="3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>
                <a:solidFill>
                  <a:schemeClr val="bg1"/>
                </a:solidFill>
              </a:rPr>
              <a:t>4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F8998022-D3CB-4787-B6EE-59E6B7B592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50" y="1047750"/>
            <a:ext cx="116205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63633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e 11">
            <a:extLst>
              <a:ext uri="{FF2B5EF4-FFF2-40B4-BE49-F238E27FC236}">
                <a16:creationId xmlns:a16="http://schemas.microsoft.com/office/drawing/2014/main" id="{40CAD5DE-44AC-46EB-BEBB-DCAE28C728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376" y="1110523"/>
            <a:ext cx="9793918" cy="4636954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08776" y="237149"/>
            <a:ext cx="10354031" cy="364473"/>
          </a:xfrm>
        </p:spPr>
        <p:txBody>
          <a:bodyPr/>
          <a:lstStyle/>
          <a:p>
            <a:r>
              <a:rPr lang="nb-NO" sz="2400" dirty="0"/>
              <a:t>Åpne e-post</a:t>
            </a:r>
          </a:p>
        </p:txBody>
      </p:sp>
      <p:sp>
        <p:nvSpPr>
          <p:cNvPr id="3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6" name="Ellipse 5"/>
          <p:cNvSpPr/>
          <p:nvPr/>
        </p:nvSpPr>
        <p:spPr>
          <a:xfrm>
            <a:off x="542774" y="1640403"/>
            <a:ext cx="2326177" cy="40239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TekstSylinder 6"/>
          <p:cNvSpPr txBox="1"/>
          <p:nvPr/>
        </p:nvSpPr>
        <p:spPr>
          <a:xfrm>
            <a:off x="1258620" y="601622"/>
            <a:ext cx="8944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Tittel</a:t>
            </a:r>
          </a:p>
        </p:txBody>
      </p:sp>
      <p:cxnSp>
        <p:nvCxnSpPr>
          <p:cNvPr id="8" name="Rett pil 7"/>
          <p:cNvCxnSpPr/>
          <p:nvPr/>
        </p:nvCxnSpPr>
        <p:spPr>
          <a:xfrm>
            <a:off x="1527470" y="970954"/>
            <a:ext cx="0" cy="578442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361049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e 11">
            <a:extLst>
              <a:ext uri="{FF2B5EF4-FFF2-40B4-BE49-F238E27FC236}">
                <a16:creationId xmlns:a16="http://schemas.microsoft.com/office/drawing/2014/main" id="{1E7B1810-1D74-4642-8DD8-B1F6F16CCB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545" y="1761934"/>
            <a:ext cx="9667821" cy="47625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08776" y="237149"/>
            <a:ext cx="10354031" cy="364473"/>
          </a:xfrm>
        </p:spPr>
        <p:txBody>
          <a:bodyPr/>
          <a:lstStyle/>
          <a:p>
            <a:r>
              <a:rPr lang="nb-NO" sz="2400" dirty="0"/>
              <a:t>Åpne e-post</a:t>
            </a:r>
          </a:p>
        </p:txBody>
      </p:sp>
      <p:sp>
        <p:nvSpPr>
          <p:cNvPr id="3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6" name="Ellipse 5"/>
          <p:cNvSpPr/>
          <p:nvPr/>
        </p:nvSpPr>
        <p:spPr>
          <a:xfrm>
            <a:off x="418524" y="2788138"/>
            <a:ext cx="1735201" cy="47293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TekstSylinder 6"/>
          <p:cNvSpPr txBox="1"/>
          <p:nvPr/>
        </p:nvSpPr>
        <p:spPr>
          <a:xfrm>
            <a:off x="756285" y="1105326"/>
            <a:ext cx="1397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Avsender</a:t>
            </a:r>
          </a:p>
        </p:txBody>
      </p:sp>
      <p:cxnSp>
        <p:nvCxnSpPr>
          <p:cNvPr id="8" name="Rett pil 7"/>
          <p:cNvCxnSpPr/>
          <p:nvPr/>
        </p:nvCxnSpPr>
        <p:spPr>
          <a:xfrm>
            <a:off x="1267884" y="1761934"/>
            <a:ext cx="0" cy="792215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67399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e 12">
            <a:extLst>
              <a:ext uri="{FF2B5EF4-FFF2-40B4-BE49-F238E27FC236}">
                <a16:creationId xmlns:a16="http://schemas.microsoft.com/office/drawing/2014/main" id="{9BF259B8-DC13-447E-9E35-13B515BC94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6259" y="1685028"/>
            <a:ext cx="8524338" cy="4030846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08776" y="237149"/>
            <a:ext cx="10354031" cy="364473"/>
          </a:xfrm>
        </p:spPr>
        <p:txBody>
          <a:bodyPr/>
          <a:lstStyle/>
          <a:p>
            <a:r>
              <a:rPr lang="nb-NO" sz="2400" dirty="0"/>
              <a:t>Åpne e-post</a:t>
            </a:r>
          </a:p>
        </p:txBody>
      </p:sp>
      <p:sp>
        <p:nvSpPr>
          <p:cNvPr id="3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6" name="Ellipse 5"/>
          <p:cNvSpPr/>
          <p:nvPr/>
        </p:nvSpPr>
        <p:spPr>
          <a:xfrm>
            <a:off x="2049551" y="2779038"/>
            <a:ext cx="3847624" cy="160957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TekstSylinder 7"/>
          <p:cNvSpPr txBox="1"/>
          <p:nvPr/>
        </p:nvSpPr>
        <p:spPr>
          <a:xfrm>
            <a:off x="2854283" y="1220772"/>
            <a:ext cx="290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Beskjeden fra avsender</a:t>
            </a:r>
          </a:p>
        </p:txBody>
      </p:sp>
      <p:cxnSp>
        <p:nvCxnSpPr>
          <p:cNvPr id="9" name="Rett pil 8"/>
          <p:cNvCxnSpPr/>
          <p:nvPr/>
        </p:nvCxnSpPr>
        <p:spPr>
          <a:xfrm>
            <a:off x="3960789" y="1685028"/>
            <a:ext cx="0" cy="1094011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276364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e 9">
            <a:extLst>
              <a:ext uri="{FF2B5EF4-FFF2-40B4-BE49-F238E27FC236}">
                <a16:creationId xmlns:a16="http://schemas.microsoft.com/office/drawing/2014/main" id="{5CD1ED8D-36F2-4D94-8845-398CE3F028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8183" y="1145937"/>
            <a:ext cx="7255634" cy="5258599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08776" y="237149"/>
            <a:ext cx="10354031" cy="364473"/>
          </a:xfrm>
        </p:spPr>
        <p:txBody>
          <a:bodyPr/>
          <a:lstStyle/>
          <a:p>
            <a:r>
              <a:rPr lang="nb-NO" sz="2400" dirty="0"/>
              <a:t>Åpne e-post</a:t>
            </a:r>
          </a:p>
        </p:txBody>
      </p:sp>
      <p:sp>
        <p:nvSpPr>
          <p:cNvPr id="3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6" name="Ellipse 5"/>
          <p:cNvSpPr/>
          <p:nvPr/>
        </p:nvSpPr>
        <p:spPr>
          <a:xfrm>
            <a:off x="2600386" y="2195118"/>
            <a:ext cx="1707209" cy="54408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8" name="Bilde 7" descr="pil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4700" y="2739433"/>
            <a:ext cx="482545" cy="719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8264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400"/>
              <a:t>Opprette en e-postkonto</a:t>
            </a:r>
          </a:p>
        </p:txBody>
      </p:sp>
      <p:sp>
        <p:nvSpPr>
          <p:cNvPr id="4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>
                <a:solidFill>
                  <a:schemeClr val="bg1"/>
                </a:solidFill>
              </a:rPr>
              <a:t>1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111F0C20-8A7B-4BAB-BFDF-8E20BC65E8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8452" y="1278169"/>
            <a:ext cx="6184259" cy="4301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16455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>
            <a:extLst>
              <a:ext uri="{FF2B5EF4-FFF2-40B4-BE49-F238E27FC236}">
                <a16:creationId xmlns:a16="http://schemas.microsoft.com/office/drawing/2014/main" id="{61D20456-4707-4DA8-B134-10800A4A25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8183" y="1145937"/>
            <a:ext cx="7255634" cy="5258599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08776" y="237149"/>
            <a:ext cx="10354031" cy="364473"/>
          </a:xfrm>
        </p:spPr>
        <p:txBody>
          <a:bodyPr/>
          <a:lstStyle/>
          <a:p>
            <a:r>
              <a:rPr lang="nb-NO" sz="2400" dirty="0"/>
              <a:t>Åpne e-post</a:t>
            </a:r>
          </a:p>
        </p:txBody>
      </p:sp>
      <p:sp>
        <p:nvSpPr>
          <p:cNvPr id="3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6" name="Ellipse 5"/>
          <p:cNvSpPr/>
          <p:nvPr/>
        </p:nvSpPr>
        <p:spPr>
          <a:xfrm>
            <a:off x="4148662" y="2753421"/>
            <a:ext cx="2571627" cy="102181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0022046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Del 5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Svare på e-post</a:t>
            </a:r>
          </a:p>
        </p:txBody>
      </p:sp>
    </p:spTree>
    <p:extLst>
      <p:ext uri="{BB962C8B-B14F-4D97-AF65-F5344CB8AC3E}">
        <p14:creationId xmlns:p14="http://schemas.microsoft.com/office/powerpoint/2010/main" val="336424357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05F3FEFA-C150-4732-A524-E540DAFBB1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4025" y="1112705"/>
            <a:ext cx="9619455" cy="4583016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08776" y="237149"/>
            <a:ext cx="10354031" cy="364473"/>
          </a:xfrm>
        </p:spPr>
        <p:txBody>
          <a:bodyPr/>
          <a:lstStyle/>
          <a:p>
            <a:r>
              <a:rPr lang="nb-NO" sz="2400" dirty="0"/>
              <a:t>Svare på e-post</a:t>
            </a:r>
          </a:p>
        </p:txBody>
      </p:sp>
      <p:sp>
        <p:nvSpPr>
          <p:cNvPr id="3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>
                <a:solidFill>
                  <a:schemeClr val="bg1"/>
                </a:solidFill>
              </a:rPr>
              <a:t>5</a:t>
            </a:r>
          </a:p>
        </p:txBody>
      </p:sp>
      <p:pic>
        <p:nvPicPr>
          <p:cNvPr id="7" name="Bilde 6" descr="pil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760" y="3677638"/>
            <a:ext cx="482545" cy="719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19639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0A694579-78A3-4294-9DEF-353A690961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037" y="1519237"/>
            <a:ext cx="11591925" cy="3819525"/>
          </a:xfrm>
          <a:prstGeom prst="rect">
            <a:avLst/>
          </a:prstGeom>
        </p:spPr>
      </p:pic>
      <p:sp>
        <p:nvSpPr>
          <p:cNvPr id="9" name="Ellipse 8"/>
          <p:cNvSpPr/>
          <p:nvPr/>
        </p:nvSpPr>
        <p:spPr>
          <a:xfrm>
            <a:off x="502495" y="1543564"/>
            <a:ext cx="786478" cy="48354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08776" y="237149"/>
            <a:ext cx="10354031" cy="364473"/>
          </a:xfrm>
        </p:spPr>
        <p:txBody>
          <a:bodyPr/>
          <a:lstStyle/>
          <a:p>
            <a:r>
              <a:rPr lang="nb-NO" sz="2400" dirty="0"/>
              <a:t>Svare på e-post</a:t>
            </a:r>
          </a:p>
        </p:txBody>
      </p:sp>
      <p:sp>
        <p:nvSpPr>
          <p:cNvPr id="3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>
                <a:solidFill>
                  <a:schemeClr val="bg1"/>
                </a:solidFill>
              </a:rPr>
              <a:t>5</a:t>
            </a:r>
          </a:p>
        </p:txBody>
      </p:sp>
      <p:pic>
        <p:nvPicPr>
          <p:cNvPr id="10" name="Bilde 9" descr="pil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00" y="2051431"/>
            <a:ext cx="482545" cy="719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35281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 descr="Et bilde som inneholder skjermbilde&#10;&#10;Automatisk generert beskrivelse">
            <a:extLst>
              <a:ext uri="{FF2B5EF4-FFF2-40B4-BE49-F238E27FC236}">
                <a16:creationId xmlns:a16="http://schemas.microsoft.com/office/drawing/2014/main" id="{A5CEC52D-508C-43DC-9869-8C4B00BFCB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" y="628650"/>
            <a:ext cx="11544300" cy="56007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08776" y="237149"/>
            <a:ext cx="10354031" cy="364473"/>
          </a:xfrm>
        </p:spPr>
        <p:txBody>
          <a:bodyPr/>
          <a:lstStyle/>
          <a:p>
            <a:r>
              <a:rPr lang="nb-NO" sz="2400" dirty="0"/>
              <a:t>Svare på e-post</a:t>
            </a:r>
          </a:p>
        </p:txBody>
      </p:sp>
      <p:sp>
        <p:nvSpPr>
          <p:cNvPr id="3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>
                <a:solidFill>
                  <a:schemeClr val="bg1"/>
                </a:solidFill>
              </a:rPr>
              <a:t>5</a:t>
            </a:r>
          </a:p>
        </p:txBody>
      </p:sp>
      <p:cxnSp>
        <p:nvCxnSpPr>
          <p:cNvPr id="9" name="Rett pil 8"/>
          <p:cNvCxnSpPr/>
          <p:nvPr/>
        </p:nvCxnSpPr>
        <p:spPr>
          <a:xfrm rot="10800000">
            <a:off x="7353552" y="1422723"/>
            <a:ext cx="1684910" cy="1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kstSylinder 4"/>
          <p:cNvSpPr txBox="1"/>
          <p:nvPr/>
        </p:nvSpPr>
        <p:spPr>
          <a:xfrm>
            <a:off x="4840005" y="1253446"/>
            <a:ext cx="21153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600" dirty="0"/>
              <a:t>brukernavn@e.post.no</a:t>
            </a:r>
          </a:p>
        </p:txBody>
      </p:sp>
      <p:sp>
        <p:nvSpPr>
          <p:cNvPr id="12" name="TekstSylinder 11"/>
          <p:cNvSpPr txBox="1"/>
          <p:nvPr/>
        </p:nvSpPr>
        <p:spPr>
          <a:xfrm>
            <a:off x="1489617" y="1746121"/>
            <a:ext cx="9637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600" dirty="0"/>
              <a:t>Re: Tema</a:t>
            </a:r>
          </a:p>
        </p:txBody>
      </p:sp>
      <p:cxnSp>
        <p:nvCxnSpPr>
          <p:cNvPr id="17" name="Rett pil 16"/>
          <p:cNvCxnSpPr/>
          <p:nvPr/>
        </p:nvCxnSpPr>
        <p:spPr>
          <a:xfrm rot="10800000">
            <a:off x="2946266" y="1915398"/>
            <a:ext cx="1684910" cy="1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161700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 descr="Et bilde som inneholder skjermbilde&#10;&#10;Automatisk generert beskrivelse">
            <a:extLst>
              <a:ext uri="{FF2B5EF4-FFF2-40B4-BE49-F238E27FC236}">
                <a16:creationId xmlns:a16="http://schemas.microsoft.com/office/drawing/2014/main" id="{9D16C3FD-1609-4CF8-9053-EDB6166345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" y="628650"/>
            <a:ext cx="11544300" cy="56007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08776" y="237149"/>
            <a:ext cx="10354031" cy="364473"/>
          </a:xfrm>
        </p:spPr>
        <p:txBody>
          <a:bodyPr/>
          <a:lstStyle/>
          <a:p>
            <a:r>
              <a:rPr lang="nb-NO" sz="2400" dirty="0"/>
              <a:t>Svare på e-post</a:t>
            </a:r>
          </a:p>
        </p:txBody>
      </p:sp>
      <p:sp>
        <p:nvSpPr>
          <p:cNvPr id="3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1" name="Ellipse 10"/>
          <p:cNvSpPr/>
          <p:nvPr/>
        </p:nvSpPr>
        <p:spPr>
          <a:xfrm>
            <a:off x="110170" y="3547431"/>
            <a:ext cx="3249976" cy="184361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5334008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 descr="Et bilde som inneholder skjermbilde&#10;&#10;Automatisk generert beskrivelse">
            <a:extLst>
              <a:ext uri="{FF2B5EF4-FFF2-40B4-BE49-F238E27FC236}">
                <a16:creationId xmlns:a16="http://schemas.microsoft.com/office/drawing/2014/main" id="{2FA286CB-6723-4DC1-B6D5-50B17974B0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" y="628650"/>
            <a:ext cx="11544300" cy="56007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08776" y="237149"/>
            <a:ext cx="10354031" cy="364473"/>
          </a:xfrm>
        </p:spPr>
        <p:txBody>
          <a:bodyPr/>
          <a:lstStyle/>
          <a:p>
            <a:r>
              <a:rPr lang="nb-NO" sz="2400" dirty="0"/>
              <a:t>Svare på e-post</a:t>
            </a:r>
          </a:p>
        </p:txBody>
      </p:sp>
      <p:sp>
        <p:nvSpPr>
          <p:cNvPr id="3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1" name="Ellipse 10"/>
          <p:cNvSpPr/>
          <p:nvPr/>
        </p:nvSpPr>
        <p:spPr>
          <a:xfrm>
            <a:off x="323850" y="1846609"/>
            <a:ext cx="5004425" cy="113173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5756713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08776" y="237149"/>
            <a:ext cx="10354031" cy="364473"/>
          </a:xfrm>
        </p:spPr>
        <p:txBody>
          <a:bodyPr/>
          <a:lstStyle/>
          <a:p>
            <a:r>
              <a:rPr lang="nb-NO" sz="2400" dirty="0"/>
              <a:t>Svare på e-post</a:t>
            </a:r>
          </a:p>
        </p:txBody>
      </p:sp>
      <p:sp>
        <p:nvSpPr>
          <p:cNvPr id="3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>
                <a:solidFill>
                  <a:schemeClr val="bg1"/>
                </a:solidFill>
              </a:rPr>
              <a:t>5</a:t>
            </a:r>
          </a:p>
        </p:txBody>
      </p:sp>
      <p:pic>
        <p:nvPicPr>
          <p:cNvPr id="6" name="Bilde 5" descr="Et bilde som inneholder skjermbilde&#10;&#10;Automatisk generert beskrivelse">
            <a:extLst>
              <a:ext uri="{FF2B5EF4-FFF2-40B4-BE49-F238E27FC236}">
                <a16:creationId xmlns:a16="http://schemas.microsoft.com/office/drawing/2014/main" id="{8E377518-1C3F-4BD6-AB62-4288EF202E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776" y="710740"/>
            <a:ext cx="10354032" cy="5663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44629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 descr="Et bilde som inneholder skjermbilde&#10;&#10;Automatisk generert beskrivelse">
            <a:extLst>
              <a:ext uri="{FF2B5EF4-FFF2-40B4-BE49-F238E27FC236}">
                <a16:creationId xmlns:a16="http://schemas.microsoft.com/office/drawing/2014/main" id="{BC273344-812D-4A0F-8959-583C8F43C1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025" y="956888"/>
            <a:ext cx="10354031" cy="5663963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08776" y="237149"/>
            <a:ext cx="10354031" cy="364473"/>
          </a:xfrm>
        </p:spPr>
        <p:txBody>
          <a:bodyPr/>
          <a:lstStyle/>
          <a:p>
            <a:r>
              <a:rPr lang="nb-NO" sz="2400" dirty="0"/>
              <a:t>Svare på e-post</a:t>
            </a:r>
          </a:p>
        </p:txBody>
      </p:sp>
      <p:sp>
        <p:nvSpPr>
          <p:cNvPr id="3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5" name="Ellipse 4"/>
          <p:cNvSpPr/>
          <p:nvPr/>
        </p:nvSpPr>
        <p:spPr>
          <a:xfrm>
            <a:off x="756285" y="4467582"/>
            <a:ext cx="2565082" cy="143353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4441970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 descr="Et bilde som inneholder skjermbilde&#10;&#10;Automatisk generert beskrivelse">
            <a:extLst>
              <a:ext uri="{FF2B5EF4-FFF2-40B4-BE49-F238E27FC236}">
                <a16:creationId xmlns:a16="http://schemas.microsoft.com/office/drawing/2014/main" id="{D33F7300-BE9D-4640-A84C-CFE9BABC76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776" y="710740"/>
            <a:ext cx="10354032" cy="5663963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08776" y="237149"/>
            <a:ext cx="10354031" cy="364473"/>
          </a:xfrm>
        </p:spPr>
        <p:txBody>
          <a:bodyPr/>
          <a:lstStyle/>
          <a:p>
            <a:r>
              <a:rPr lang="nb-NO" sz="2400" dirty="0"/>
              <a:t>Svare på e-post</a:t>
            </a:r>
          </a:p>
        </p:txBody>
      </p:sp>
      <p:sp>
        <p:nvSpPr>
          <p:cNvPr id="3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5" name="Ellipse 4"/>
          <p:cNvSpPr/>
          <p:nvPr/>
        </p:nvSpPr>
        <p:spPr>
          <a:xfrm>
            <a:off x="154238" y="2143233"/>
            <a:ext cx="3094250" cy="124445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760572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B7E7CB3C-C613-4D04-A71B-EFC6ED27E8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2525" y="1065559"/>
            <a:ext cx="6795571" cy="4726881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400"/>
              <a:t>Opprette en e-postkonto</a:t>
            </a:r>
          </a:p>
        </p:txBody>
      </p:sp>
      <p:sp>
        <p:nvSpPr>
          <p:cNvPr id="4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5" name="Ellipse 4"/>
          <p:cNvSpPr/>
          <p:nvPr/>
        </p:nvSpPr>
        <p:spPr>
          <a:xfrm>
            <a:off x="7503994" y="943787"/>
            <a:ext cx="1357985" cy="616167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2580943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e 13" descr="Et bilde som inneholder skjermbilde&#10;&#10;Automatisk generert beskrivelse">
            <a:extLst>
              <a:ext uri="{FF2B5EF4-FFF2-40B4-BE49-F238E27FC236}">
                <a16:creationId xmlns:a16="http://schemas.microsoft.com/office/drawing/2014/main" id="{E5083CB6-9398-4EB9-9DCB-F211529BF6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844" y="767068"/>
            <a:ext cx="9732312" cy="5323864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08776" y="237149"/>
            <a:ext cx="10354031" cy="364473"/>
          </a:xfrm>
        </p:spPr>
        <p:txBody>
          <a:bodyPr/>
          <a:lstStyle/>
          <a:p>
            <a:r>
              <a:rPr lang="nb-NO" sz="2400" dirty="0"/>
              <a:t>Svare på e-post</a:t>
            </a:r>
          </a:p>
        </p:txBody>
      </p:sp>
      <p:sp>
        <p:nvSpPr>
          <p:cNvPr id="3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9" name="Ellipse 8"/>
          <p:cNvSpPr/>
          <p:nvPr/>
        </p:nvSpPr>
        <p:spPr>
          <a:xfrm>
            <a:off x="1144025" y="5348929"/>
            <a:ext cx="968193" cy="90744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3" name="Bilde 12" descr="pil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764" y="6083150"/>
            <a:ext cx="482545" cy="719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08017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Ferdig – godt jobba alle sammen!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828637" y="3378301"/>
            <a:ext cx="9839363" cy="201765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b-NO" b="1" dirty="0">
                <a:solidFill>
                  <a:schemeClr val="tx1"/>
                </a:solidFill>
              </a:rPr>
              <a:t>Nå kan dere øve på:</a:t>
            </a:r>
          </a:p>
          <a:p>
            <a:r>
              <a:rPr lang="nb-NO" dirty="0"/>
              <a:t>Be om e-postadressen til sidemannen din slik at dere kan øve på å sende e-post </a:t>
            </a:r>
            <a:br>
              <a:rPr lang="nb-NO" dirty="0"/>
            </a:br>
            <a:r>
              <a:rPr lang="nb-NO" dirty="0"/>
              <a:t>til hverandre, åpne og svare på hverandres e-poster</a:t>
            </a:r>
          </a:p>
          <a:p>
            <a:r>
              <a:rPr lang="nb-NO" dirty="0"/>
              <a:t>Logg av og på </a:t>
            </a:r>
            <a:r>
              <a:rPr lang="nb-NO" dirty="0" err="1"/>
              <a:t>e-postkontoen</a:t>
            </a:r>
            <a:r>
              <a:rPr lang="nb-NO" dirty="0"/>
              <a:t> din</a:t>
            </a:r>
          </a:p>
          <a:p>
            <a:r>
              <a:rPr lang="nb-NO" dirty="0"/>
              <a:t>Lukk nettleseren helt, åpne den igjen, skriv inn adressen til e-posttjenesten og </a:t>
            </a:r>
            <a:br>
              <a:rPr lang="nb-NO" dirty="0"/>
            </a:br>
            <a:r>
              <a:rPr lang="nb-NO" dirty="0"/>
              <a:t>logg den inn på nytt</a:t>
            </a:r>
          </a:p>
          <a:p>
            <a:endParaRPr lang="nb-NO" dirty="0"/>
          </a:p>
        </p:txBody>
      </p:sp>
      <p:sp>
        <p:nvSpPr>
          <p:cNvPr id="4" name="Undertittel 2"/>
          <p:cNvSpPr txBox="1">
            <a:spLocks/>
          </p:cNvSpPr>
          <p:nvPr/>
        </p:nvSpPr>
        <p:spPr>
          <a:xfrm>
            <a:off x="803489" y="5402850"/>
            <a:ext cx="9839363" cy="12665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nb-NO" b="1" dirty="0">
                <a:solidFill>
                  <a:schemeClr val="tx1"/>
                </a:solidFill>
              </a:rPr>
              <a:t>Øv hjemme:</a:t>
            </a:r>
          </a:p>
          <a:p>
            <a:r>
              <a:rPr lang="nb-NO" dirty="0"/>
              <a:t>Finn noen å øve med som du kan sende og motta e-post fra</a:t>
            </a:r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78674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400"/>
              <a:t>Opprette en e-postkonto</a:t>
            </a:r>
          </a:p>
        </p:txBody>
      </p:sp>
      <p:sp>
        <p:nvSpPr>
          <p:cNvPr id="4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>
                <a:solidFill>
                  <a:schemeClr val="bg1"/>
                </a:solidFill>
              </a:rPr>
              <a:t>1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8EE6C5A-5A51-41E4-8819-1DD99AF333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8437" y="962025"/>
            <a:ext cx="6715125" cy="4933950"/>
          </a:xfrm>
          <a:prstGeom prst="rect">
            <a:avLst/>
          </a:prstGeom>
        </p:spPr>
      </p:pic>
      <p:sp>
        <p:nvSpPr>
          <p:cNvPr id="7" name="Ellipse 6">
            <a:extLst>
              <a:ext uri="{FF2B5EF4-FFF2-40B4-BE49-F238E27FC236}">
                <a16:creationId xmlns:a16="http://schemas.microsoft.com/office/drawing/2014/main" id="{23BA3193-5360-4911-A639-D685954D4ABA}"/>
              </a:ext>
            </a:extLst>
          </p:cNvPr>
          <p:cNvSpPr/>
          <p:nvPr/>
        </p:nvSpPr>
        <p:spPr>
          <a:xfrm>
            <a:off x="5168418" y="2950130"/>
            <a:ext cx="1357985" cy="616167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339393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>
            <a:extLst>
              <a:ext uri="{FF2B5EF4-FFF2-40B4-BE49-F238E27FC236}">
                <a16:creationId xmlns:a16="http://schemas.microsoft.com/office/drawing/2014/main" id="{641A103F-70E2-4D75-8BC1-C44DB1E97F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1813" y="1033462"/>
            <a:ext cx="6915150" cy="4791075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400"/>
              <a:t>Opprette en e-postkonto</a:t>
            </a:r>
          </a:p>
        </p:txBody>
      </p:sp>
      <p:sp>
        <p:nvSpPr>
          <p:cNvPr id="4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>
                <a:solidFill>
                  <a:schemeClr val="bg1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6385142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4400877" y="1760476"/>
            <a:ext cx="3080613" cy="2703589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400"/>
              <a:t>Opprette en e-postkonto</a:t>
            </a:r>
          </a:p>
        </p:txBody>
      </p:sp>
      <p:sp>
        <p:nvSpPr>
          <p:cNvPr id="4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8" name="TekstSylinder 7"/>
          <p:cNvSpPr txBox="1"/>
          <p:nvPr/>
        </p:nvSpPr>
        <p:spPr>
          <a:xfrm>
            <a:off x="5130162" y="2136036"/>
            <a:ext cx="290458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600" dirty="0"/>
              <a:t>æ =&gt; </a:t>
            </a:r>
            <a:r>
              <a:rPr lang="nb-NO" sz="3600" dirty="0" err="1"/>
              <a:t>ae</a:t>
            </a:r>
          </a:p>
          <a:p>
            <a:r>
              <a:rPr lang="nb-NO" sz="3600" dirty="0"/>
              <a:t> ø =&gt; o</a:t>
            </a:r>
          </a:p>
          <a:p>
            <a:r>
              <a:rPr lang="nb-NO" sz="3600" dirty="0"/>
              <a:t> å =&gt; </a:t>
            </a:r>
            <a:r>
              <a:rPr lang="nb-NO" sz="3600" dirty="0" err="1"/>
              <a:t>aa</a:t>
            </a:r>
            <a:endParaRPr lang="nb-NO" sz="3600" dirty="0"/>
          </a:p>
        </p:txBody>
      </p:sp>
      <p:sp>
        <p:nvSpPr>
          <p:cNvPr id="10" name="TekstSylinder 9"/>
          <p:cNvSpPr txBox="1"/>
          <p:nvPr/>
        </p:nvSpPr>
        <p:spPr>
          <a:xfrm>
            <a:off x="4237413" y="4713876"/>
            <a:ext cx="33823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3600" dirty="0" err="1">
                <a:solidFill>
                  <a:srgbClr val="000000"/>
                </a:solidFill>
              </a:rPr>
              <a:t>navn.etternavn</a:t>
            </a:r>
            <a:endParaRPr lang="nb-NO" sz="3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4780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f7cfdae-b7db-49af-a969-37a801cfc466">
      <Terms xmlns="http://schemas.microsoft.com/office/infopath/2007/PartnerControls"/>
    </lcf76f155ced4ddcb4097134ff3c332f>
    <TaxCatchAll xmlns="8ce05ccd-f718-4116-8745-425bc5dd2d2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A66922755D75343AA6FC2D19ACCF025" ma:contentTypeVersion="16" ma:contentTypeDescription="Create a new document." ma:contentTypeScope="" ma:versionID="4e7c78d6704d76da007828982f462f8a">
  <xsd:schema xmlns:xsd="http://www.w3.org/2001/XMLSchema" xmlns:xs="http://www.w3.org/2001/XMLSchema" xmlns:p="http://schemas.microsoft.com/office/2006/metadata/properties" xmlns:ns2="2f7cfdae-b7db-49af-a969-37a801cfc466" xmlns:ns3="8ce05ccd-f718-4116-8745-425bc5dd2d25" targetNamespace="http://schemas.microsoft.com/office/2006/metadata/properties" ma:root="true" ma:fieldsID="395ac007c5a343eee9314ca280217d45" ns2:_="" ns3:_="">
    <xsd:import namespace="2f7cfdae-b7db-49af-a969-37a801cfc466"/>
    <xsd:import namespace="8ce05ccd-f718-4116-8745-425bc5dd2d2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7cfdae-b7db-49af-a969-37a801cfc46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15a638eb-336d-4a77-9d4b-1a2ff899230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e05ccd-f718-4116-8745-425bc5dd2d2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5d37f2f9-4258-4d96-a1e8-e64302668963}" ma:internalName="TaxCatchAll" ma:showField="CatchAllData" ma:web="8ce05ccd-f718-4116-8745-425bc5dd2d2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1A7CA09-C47E-4FC3-A167-2662EE2E9CEC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FF54B81A-BAB1-465F-B089-6914434FCA93}"/>
</file>

<file path=customXml/itemProps3.xml><?xml version="1.0" encoding="utf-8"?>
<ds:datastoreItem xmlns:ds="http://schemas.openxmlformats.org/officeDocument/2006/customXml" ds:itemID="{0F0162B9-C2C8-48D9-9A59-1F9837366D8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7257</TotalTime>
  <Words>2871</Words>
  <Application>Microsoft Office PowerPoint</Application>
  <PresentationFormat>Widescreen</PresentationFormat>
  <Paragraphs>385</Paragraphs>
  <Slides>61</Slides>
  <Notes>60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61</vt:i4>
      </vt:variant>
    </vt:vector>
  </HeadingPairs>
  <TitlesOfParts>
    <vt:vector size="66" baseType="lpstr">
      <vt:lpstr>Arial</vt:lpstr>
      <vt:lpstr>Calibri</vt:lpstr>
      <vt:lpstr>Calibri Light</vt:lpstr>
      <vt:lpstr>Wingdings</vt:lpstr>
      <vt:lpstr>Office-tema</vt:lpstr>
      <vt:lpstr>LÆR Å BRUKE E-POST</vt:lpstr>
      <vt:lpstr>Del 1</vt:lpstr>
      <vt:lpstr>Opprette en e-postkonto</vt:lpstr>
      <vt:lpstr>Opprette en e-postkonto</vt:lpstr>
      <vt:lpstr>Opprette en e-postkonto</vt:lpstr>
      <vt:lpstr>Opprette en e-postkonto</vt:lpstr>
      <vt:lpstr>Opprette en e-postkonto</vt:lpstr>
      <vt:lpstr>Opprette en e-postkonto</vt:lpstr>
      <vt:lpstr>Opprette en e-postkonto</vt:lpstr>
      <vt:lpstr>Opprette en e-postkonto</vt:lpstr>
      <vt:lpstr>Opprette en e-postkonto</vt:lpstr>
      <vt:lpstr>Opprette en e-postkonto</vt:lpstr>
      <vt:lpstr>Opprette en e-postkonto</vt:lpstr>
      <vt:lpstr>Opprette en e-postkonto</vt:lpstr>
      <vt:lpstr>Opprette en e-postkonto</vt:lpstr>
      <vt:lpstr>Opprette en e-postkonto</vt:lpstr>
      <vt:lpstr>Opprette en e-postkonto</vt:lpstr>
      <vt:lpstr>Opprette en e-postkonto</vt:lpstr>
      <vt:lpstr>Opprette en e-postkonto</vt:lpstr>
      <vt:lpstr>Opprette en e-postkonto</vt:lpstr>
      <vt:lpstr>Opprette en e-postkonto</vt:lpstr>
      <vt:lpstr>Del 2</vt:lpstr>
      <vt:lpstr>Logge av og på</vt:lpstr>
      <vt:lpstr>Logge av og på</vt:lpstr>
      <vt:lpstr>Logge av og på</vt:lpstr>
      <vt:lpstr>PowerPoint-presentasjon</vt:lpstr>
      <vt:lpstr>Logge av og på</vt:lpstr>
      <vt:lpstr>Del 3</vt:lpstr>
      <vt:lpstr>PowerPoint-presentasjon</vt:lpstr>
      <vt:lpstr>PowerPoint-presentasjon</vt:lpstr>
      <vt:lpstr>Sende e-post</vt:lpstr>
      <vt:lpstr>Sende e-post</vt:lpstr>
      <vt:lpstr>PowerPoint-presentasjon</vt:lpstr>
      <vt:lpstr>PowerPoint-presentasjon</vt:lpstr>
      <vt:lpstr>PowerPoint-presentasjon</vt:lpstr>
      <vt:lpstr>PowerPoint-presentasjon</vt:lpstr>
      <vt:lpstr>Sende e-post</vt:lpstr>
      <vt:lpstr>PowerPoint-presentasjon</vt:lpstr>
      <vt:lpstr>PowerPoint-presentasjon</vt:lpstr>
      <vt:lpstr>Sende e-post</vt:lpstr>
      <vt:lpstr>Del 4</vt:lpstr>
      <vt:lpstr>Åpne e-post</vt:lpstr>
      <vt:lpstr>Åpne e-post</vt:lpstr>
      <vt:lpstr>Åpne e-post</vt:lpstr>
      <vt:lpstr>Åpne e-post</vt:lpstr>
      <vt:lpstr>Åpne e-post</vt:lpstr>
      <vt:lpstr>Åpne e-post</vt:lpstr>
      <vt:lpstr>Åpne e-post</vt:lpstr>
      <vt:lpstr>Åpne e-post</vt:lpstr>
      <vt:lpstr>Åpne e-post</vt:lpstr>
      <vt:lpstr>Del 5</vt:lpstr>
      <vt:lpstr>Svare på e-post</vt:lpstr>
      <vt:lpstr>Svare på e-post</vt:lpstr>
      <vt:lpstr>Svare på e-post</vt:lpstr>
      <vt:lpstr>Svare på e-post</vt:lpstr>
      <vt:lpstr>Svare på e-post</vt:lpstr>
      <vt:lpstr>Svare på e-post</vt:lpstr>
      <vt:lpstr>Svare på e-post</vt:lpstr>
      <vt:lpstr>Svare på e-post</vt:lpstr>
      <vt:lpstr>Svare på e-post</vt:lpstr>
      <vt:lpstr>Ferdig – godt jobba alle sammen!</vt:lpstr>
    </vt:vector>
  </TitlesOfParts>
  <Company>STATEN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Ida Aspeslåen Erikstad</dc:creator>
  <cp:lastModifiedBy>Eddie Pedersen</cp:lastModifiedBy>
  <cp:revision>636</cp:revision>
  <dcterms:created xsi:type="dcterms:W3CDTF">2015-09-22T07:17:48Z</dcterms:created>
  <dcterms:modified xsi:type="dcterms:W3CDTF">2020-02-10T11:44:52Z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0x010100EA66922755D75343AA6FC2D19ACCF025</vt:lpwstr>
  </property>
</Properties>
</file>