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Forfatter" initials="A" lastIdx="7"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38452" autoAdjust="0"/>
  </p:normalViewPr>
  <p:slideViewPr>
    <p:cSldViewPr snapToGrid="0">
      <p:cViewPr varScale="1">
        <p:scale>
          <a:sx n="31" d="100"/>
          <a:sy n="31" d="100"/>
        </p:scale>
        <p:origin x="86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26.08.2019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26.08.2019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استعرض أهداف التعلم مع المشاركين في الدورة قبل بدء الت</a:t>
            </a:r>
            <a:r>
              <a:rPr lang="ku-Arab-IQ" sz="1200" b="1" kern="1200" dirty="0">
                <a:solidFill>
                  <a:schemeClr val="tx1"/>
                </a:solidFill>
                <a:effectLst/>
                <a:latin typeface="+mn-lt"/>
                <a:ea typeface="+mn-ea"/>
                <a:cs typeface="+mn-cs"/>
              </a:rPr>
              <a:t>علیم</a:t>
            </a:r>
            <a:r>
              <a:rPr lang="ar-SA" sz="1200" b="1" kern="1200" dirty="0">
                <a:solidFill>
                  <a:schemeClr val="tx1"/>
                </a:solidFill>
                <a:effectLst/>
                <a:latin typeface="+mn-lt"/>
                <a:ea typeface="+mn-ea"/>
                <a:cs typeface="+mn-cs"/>
              </a:rPr>
              <a:t>. </a:t>
            </a:r>
            <a:endParaRPr lang="nb-NO" sz="1200" b="1"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هذا سيسهل علیهم تعلم أهم المعلومات وتذكرها.</a:t>
            </a:r>
            <a:endParaRPr lang="nb-NO" sz="1200" b="1" kern="1200" dirty="0">
              <a:solidFill>
                <a:schemeClr val="tx1"/>
              </a:solidFill>
              <a:effectLst/>
              <a:latin typeface="+mn-lt"/>
              <a:ea typeface="+mn-ea"/>
              <a:cs typeface="+mn-cs"/>
            </a:endParaRPr>
          </a:p>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ستصبح الشاشة مظلمة الآن عند البعض، وسيظهر مسار معلومات صغير حیث سیسألك فيسبوك عما إذا كان بإمكانه عرض التنبيهات عليك. وهذا يعني أنه سیصدر صوت "</a:t>
            </a:r>
            <a:r>
              <a:rPr lang="ku-Arab-IQ" sz="1200" kern="1200" dirty="0">
                <a:solidFill>
                  <a:schemeClr val="tx1"/>
                </a:solidFill>
                <a:effectLst/>
                <a:latin typeface="+mn-lt"/>
                <a:ea typeface="+mn-ea"/>
                <a:cs typeface="+mn-cs"/>
              </a:rPr>
              <a:t>طنین</a:t>
            </a:r>
            <a:r>
              <a:rPr lang="ar-SA" sz="1200" kern="1200" dirty="0">
                <a:solidFill>
                  <a:schemeClr val="tx1"/>
                </a:solidFill>
                <a:effectLst/>
                <a:latin typeface="+mn-lt"/>
                <a:ea typeface="+mn-ea"/>
                <a:cs typeface="+mn-cs"/>
              </a:rPr>
              <a:t>" خفیف أو ستظهر رسالة على شاشتك في كل مرة يحدث فيها شيء على حساب فیسبوك الخاص بك.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ku-Arab-IQ" sz="1200" kern="1200" dirty="0">
                <a:solidFill>
                  <a:schemeClr val="tx1"/>
                </a:solidFill>
                <a:effectLst/>
                <a:latin typeface="+mn-lt"/>
                <a:ea typeface="+mn-ea"/>
                <a:cs typeface="+mn-cs"/>
              </a:rPr>
              <a:t>الرمز</a:t>
            </a:r>
            <a:r>
              <a:rPr lang="ar-SA" sz="1200" kern="1200" dirty="0">
                <a:solidFill>
                  <a:schemeClr val="tx1"/>
                </a:solidFill>
                <a:effectLst/>
                <a:latin typeface="+mn-lt"/>
                <a:ea typeface="+mn-ea"/>
                <a:cs typeface="+mn-cs"/>
              </a:rPr>
              <a:t> الأخير هو "التنبيهات" (</a:t>
            </a:r>
            <a:r>
              <a:rPr lang="nb-NO" sz="1200" kern="1200" dirty="0">
                <a:solidFill>
                  <a:schemeClr val="tx1"/>
                </a:solidFill>
                <a:effectLst/>
                <a:latin typeface="+mn-lt"/>
                <a:ea typeface="+mn-ea"/>
                <a:cs typeface="+mn-cs"/>
              </a:rPr>
              <a:t>Varsler</a:t>
            </a:r>
            <a:r>
              <a:rPr lang="ar-SA" sz="1200" kern="1200" dirty="0">
                <a:solidFill>
                  <a:schemeClr val="tx1"/>
                </a:solidFill>
                <a:effectLst/>
                <a:latin typeface="+mn-lt"/>
                <a:ea typeface="+mn-ea"/>
                <a:cs typeface="+mn-cs"/>
              </a:rPr>
              <a:t>)، وهو </a:t>
            </a:r>
            <a:r>
              <a:rPr lang="ku-Arab-IQ" sz="1200" kern="1200" dirty="0">
                <a:solidFill>
                  <a:schemeClr val="tx1"/>
                </a:solidFill>
                <a:effectLst/>
                <a:latin typeface="+mn-lt"/>
                <a:ea typeface="+mn-ea"/>
                <a:cs typeface="+mn-cs"/>
              </a:rPr>
              <a:t>ی</a:t>
            </a:r>
            <a:r>
              <a:rPr lang="ar-SA" sz="1200" kern="1200" dirty="0">
                <a:solidFill>
                  <a:schemeClr val="tx1"/>
                </a:solidFill>
                <a:effectLst/>
                <a:latin typeface="+mn-lt"/>
                <a:ea typeface="+mn-ea"/>
                <a:cs typeface="+mn-cs"/>
              </a:rPr>
              <a:t>قوم بالإبلاغ عن أنواع أخرى من الأشياء التي تحدث على فيسبوك والتي تهمك. قد </a:t>
            </a:r>
            <a:r>
              <a:rPr lang="ku-Arab-IQ" sz="1200" kern="1200" dirty="0">
                <a:solidFill>
                  <a:schemeClr val="tx1"/>
                </a:solidFill>
                <a:effectLst/>
                <a:latin typeface="+mn-lt"/>
                <a:ea typeface="+mn-ea"/>
                <a:cs typeface="+mn-cs"/>
              </a:rPr>
              <a:t>یتعلق الأمر ب</a:t>
            </a:r>
            <a:r>
              <a:rPr lang="ar-SA" sz="1200" kern="1200" dirty="0">
                <a:solidFill>
                  <a:schemeClr val="tx1"/>
                </a:solidFill>
                <a:effectLst/>
                <a:latin typeface="+mn-lt"/>
                <a:ea typeface="+mn-ea"/>
                <a:cs typeface="+mn-cs"/>
              </a:rPr>
              <a:t>دعوة للانضمام إلى حدث أو مجموعة، أو بإخطار حول إن شخصًا ما نشر أو أعرب عن إعجاب أو علّق على خطك الزمني أو بإخطار حول أن شخصًا تعرفه لديه عيد ميلاد وأشياء أخرى كثيرة.</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كما هو الحال مع الفئتين الأخريين، يظهر رقم في داخل مربع أحمر عندما تکون هناك تنبيهات جديدة لك.</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اضغط على الرمز لرؤية قائمة بما حدث. إذا ضغطت على إحدى النقاط في القائمة، فسيتم إرسالك إلی الصفحة حیث حدث شيء ما.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الرمز الأخير على شريط القائمة هو عبارة عن سهم عند استخدام فیسبوك عبر المتصفح وعبر رمز القائمة في التطبيق الذي لە شکل ثلاثة أشرطة.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ضغطت على هذا تحصل على قائمة طويلة من الأنشطة الأخرى التي يمكنك القيام بها على فیسبوك. في ما يلي العديد من الإمکانیات التي يمكن للمرء استكشافها عندما یصبح المرء مستخدمًا أكثر مهارة، ولكن خيارات القائمة الوحيدة التي سنتحدث عنها في هذه الدورة هي تلك التي تسمى "مساعدة" (</a:t>
            </a:r>
            <a:r>
              <a:rPr lang="nb-NO" sz="1200" kern="1200" dirty="0">
                <a:solidFill>
                  <a:schemeClr val="tx1"/>
                </a:solidFill>
                <a:effectLst/>
                <a:latin typeface="+mn-lt"/>
                <a:ea typeface="+mn-ea"/>
                <a:cs typeface="+mn-cs"/>
              </a:rPr>
              <a:t>Hjelp</a:t>
            </a:r>
            <a:r>
              <a:rPr lang="ar-SA" sz="1200" kern="1200" dirty="0">
                <a:solidFill>
                  <a:schemeClr val="tx1"/>
                </a:solidFill>
                <a:effectLst/>
                <a:latin typeface="+mn-lt"/>
                <a:ea typeface="+mn-ea"/>
                <a:cs typeface="+mn-cs"/>
              </a:rPr>
              <a:t>) و "تسجيل الخروج" (</a:t>
            </a:r>
            <a:r>
              <a:rPr lang="nb-NO" sz="1200" kern="1200" dirty="0">
                <a:solidFill>
                  <a:schemeClr val="tx1"/>
                </a:solidFill>
                <a:effectLst/>
                <a:latin typeface="+mn-lt"/>
                <a:ea typeface="+mn-ea"/>
                <a:cs typeface="+mn-cs"/>
              </a:rPr>
              <a:t>Logg ut</a:t>
            </a:r>
            <a:r>
              <a:rPr lang="ar-SA" sz="120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يمكنك العثور على خیار القائمة "مساعدة" (</a:t>
            </a:r>
            <a:r>
              <a:rPr lang="nb-NO" sz="1200" kern="1200" dirty="0">
                <a:solidFill>
                  <a:schemeClr val="tx1"/>
                </a:solidFill>
                <a:effectLst/>
                <a:latin typeface="+mn-lt"/>
                <a:ea typeface="+mn-ea"/>
                <a:cs typeface="+mn-cs"/>
              </a:rPr>
              <a:t>Hjelp</a:t>
            </a:r>
            <a:r>
              <a:rPr lang="ar-SA" sz="1200"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قلیلا نحو ال</a:t>
            </a:r>
            <a:r>
              <a:rPr lang="ar-SA" sz="1200" kern="1200" dirty="0">
                <a:solidFill>
                  <a:schemeClr val="tx1"/>
                </a:solidFill>
                <a:effectLst/>
                <a:latin typeface="+mn-lt"/>
                <a:ea typeface="+mn-ea"/>
                <a:cs typeface="+mn-cs"/>
              </a:rPr>
              <a:t>أسفل علی القائمة. عند الضغط على هذا الخیار یتم نقلك إلى مركز مساعدة </a:t>
            </a:r>
            <a:r>
              <a:rPr lang="nb-NO" sz="1200"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حيث يمكنك تعلم المزيد حول جميع الميزات والخدمات والإعدادات وقدرات إعداد التقارير التي تقدمها الخدمة. قد يكون من الحكمة البدء هنا إذا واجهتك مشاكل وأوضاع تصبح فيها غير متأكد.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ku-Arab-IQ" sz="1200" kern="1200" dirty="0">
                <a:solidFill>
                  <a:schemeClr val="tx1"/>
                </a:solidFill>
                <a:effectLst/>
                <a:latin typeface="+mn-lt"/>
                <a:ea typeface="+mn-ea"/>
                <a:cs typeface="+mn-cs"/>
              </a:rPr>
              <a:t>قلیلا نحو ال</a:t>
            </a:r>
            <a:r>
              <a:rPr lang="ar-SA" sz="1200" kern="1200" dirty="0">
                <a:solidFill>
                  <a:schemeClr val="tx1"/>
                </a:solidFill>
                <a:effectLst/>
                <a:latin typeface="+mn-lt"/>
                <a:ea typeface="+mn-ea"/>
                <a:cs typeface="+mn-cs"/>
              </a:rPr>
              <a:t>أسفل علی القائمة، يظهر خيار القائمة "تسجیل الخروج" (</a:t>
            </a:r>
            <a:r>
              <a:rPr lang="nb-NO" sz="1200" kern="1200" dirty="0">
                <a:solidFill>
                  <a:schemeClr val="tx1"/>
                </a:solidFill>
                <a:effectLst/>
                <a:latin typeface="+mn-lt"/>
                <a:ea typeface="+mn-ea"/>
                <a:cs typeface="+mn-cs"/>
              </a:rPr>
              <a:t> Logg ut</a:t>
            </a:r>
            <a:r>
              <a:rPr lang="ar-SA" sz="1200" kern="1200" dirty="0">
                <a:solidFill>
                  <a:schemeClr val="tx1"/>
                </a:solidFill>
                <a:effectLst/>
                <a:latin typeface="+mn-lt"/>
                <a:ea typeface="+mn-ea"/>
                <a:cs typeface="+mn-cs"/>
              </a:rPr>
              <a:t>). يجب على أولئك الذين يستخدمون التطبيق على الهاتف الذكي أو الكمبيوتر اللوحي التمرير / الانتقال إلى أسفل القائمة.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الضغط علی هذا الخيار يسجل الخروج من فیسبوك ولن تتلقى رسائل وتنبيهات قبل تسجيل الدخول مرة أخرى. إذا كنت تستخدم جهاز كمبيوتر أو جهاز لوحي أو هاتفًا ذكيًا حيث تكون في الغالب المستخدم الوحيد، فإن تسجيل الخروج من فيسبوك ليس شائعًا. يجد معظم الناس أنه من المریح الحصول على التنبیهات والإخطارات علی الشاشة بمجرد حدوث شيء مهم بدلا من تسجيل الدخول </a:t>
            </a:r>
            <a:r>
              <a:rPr lang="ku-Arab-IQ" sz="1200" kern="1200" dirty="0">
                <a:solidFill>
                  <a:schemeClr val="tx1"/>
                </a:solidFill>
                <a:effectLst/>
                <a:latin typeface="+mn-lt"/>
                <a:ea typeface="+mn-ea"/>
                <a:cs typeface="+mn-cs"/>
              </a:rPr>
              <a:t>من جدید ل</a:t>
            </a:r>
            <a:r>
              <a:rPr lang="ar-SA" sz="1200" kern="1200" dirty="0">
                <a:solidFill>
                  <a:schemeClr val="tx1"/>
                </a:solidFill>
                <a:effectLst/>
                <a:latin typeface="+mn-lt"/>
                <a:ea typeface="+mn-ea"/>
                <a:cs typeface="+mn-cs"/>
              </a:rPr>
              <a:t>لتحديث. إذا كنت تستخدم جهاز كمبيوتر أو جهاز لوحي أو هاتف يستخدمه العديد من الأشخاص المختلفين، فمن المهم أن تتذكر تسجيل الخروج حتى لا يتمكن أي شخص من الوصول إلى صفحتك علی فیسبوك والتظاهر بأنه أنت أو أن تقوم بتغیير كلمة المرور أو ما شابه. من المهم بشكل خاص إذا كنت تستخدم جهاز كمبيوتر تعود ملکیتە لمكتبة أو مكان عام آخر.</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لتسجيل الخروج، اضغط على " </a:t>
            </a:r>
            <a:r>
              <a:rPr lang="nb-NO" sz="1200" kern="1200" dirty="0">
                <a:solidFill>
                  <a:schemeClr val="tx1"/>
                </a:solidFill>
                <a:effectLst/>
                <a:latin typeface="+mn-lt"/>
                <a:ea typeface="+mn-ea"/>
                <a:cs typeface="+mn-cs"/>
              </a:rPr>
              <a:t>Logg ut</a:t>
            </a:r>
            <a:r>
              <a:rPr lang="ar-SA" sz="1200" kern="1200" dirty="0">
                <a:solidFill>
                  <a:schemeClr val="tx1"/>
                </a:solidFill>
                <a:effectLst/>
                <a:latin typeface="+mn-lt"/>
                <a:ea typeface="+mn-ea"/>
                <a:cs typeface="+mn-cs"/>
              </a:rPr>
              <a:t>" (تسجیل الخروج).  </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عند قیامك بتسجيل الخروج، سوف تظهر هذه الصور على شاشاتك. من المحتمل أنك تتذكرها منذ أن أنشأنا ملفات شخصية في وقت سابق. </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تريد تسجيل الدخول مرة أخرى، فيجب عليك كتابة بريدك الإلكتروني أو رقم هاتفك المحمول وكلمة المرور في المتصفح قبل الضغط على زر "تسجيل الدخول" (</a:t>
            </a:r>
            <a:r>
              <a:rPr lang="nb-NO" sz="1200" kern="1200" dirty="0">
                <a:solidFill>
                  <a:schemeClr val="tx1"/>
                </a:solidFill>
                <a:effectLst/>
                <a:latin typeface="+mn-lt"/>
                <a:ea typeface="+mn-ea"/>
                <a:cs typeface="+mn-cs"/>
              </a:rPr>
              <a:t>Logg inn</a:t>
            </a:r>
            <a:r>
              <a:rPr lang="ar-SA" sz="1200" kern="1200" dirty="0">
                <a:solidFill>
                  <a:schemeClr val="tx1"/>
                </a:solidFill>
                <a:effectLst/>
                <a:latin typeface="+mn-lt"/>
                <a:ea typeface="+mn-ea"/>
                <a:cs typeface="+mn-cs"/>
              </a:rPr>
              <a:t>) في أعلى الصفحة.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كنت تستخدم التطبيق، فما عليك سوى النقر على اسمك أو صورتك في منتصف الشاشة.</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لم تكن صورتك أو اسمك مدرجًا، فانقر فوق "تسجيل الدخول إلى حساب آخر" (</a:t>
            </a:r>
            <a:r>
              <a:rPr lang="nb-NO" sz="1200" kern="1200" dirty="0">
                <a:solidFill>
                  <a:schemeClr val="tx1"/>
                </a:solidFill>
                <a:effectLst/>
                <a:latin typeface="+mn-lt"/>
                <a:ea typeface="+mn-ea"/>
                <a:cs typeface="+mn-cs"/>
              </a:rPr>
              <a:t>Logg inn på en annen konto</a:t>
            </a:r>
            <a:r>
              <a:rPr lang="ar-SA" sz="1200" kern="1200" dirty="0">
                <a:solidFill>
                  <a:schemeClr val="tx1"/>
                </a:solidFill>
                <a:effectLst/>
                <a:latin typeface="+mn-lt"/>
                <a:ea typeface="+mn-ea"/>
                <a:cs typeface="+mn-cs"/>
              </a:rPr>
              <a:t>) وقم بتعبئة معلوماتك تمامًا مثل أولئك الذین یستخدمون المتصفح.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بمجرد قیامك بذلك، تکون قد دخلت إلی الفيسبوك مرة أخرى!</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تريد تلقي مثل هذه التنبيهات، يمكنك النقر على "</a:t>
            </a:r>
            <a:r>
              <a:rPr lang="nb-NO" sz="1200" kern="1200" dirty="0">
                <a:solidFill>
                  <a:schemeClr val="tx1"/>
                </a:solidFill>
                <a:effectLst/>
                <a:latin typeface="+mn-lt"/>
                <a:ea typeface="+mn-ea"/>
                <a:cs typeface="+mn-cs"/>
              </a:rPr>
              <a:t>Tillat</a:t>
            </a:r>
            <a:r>
              <a:rPr lang="ar-SA" sz="1200"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السماح)</a:t>
            </a:r>
            <a:r>
              <a:rPr lang="ar-SA" sz="1200" kern="1200" dirty="0">
                <a:solidFill>
                  <a:schemeClr val="tx1"/>
                </a:solidFill>
                <a:effectLst/>
                <a:latin typeface="+mn-lt"/>
                <a:ea typeface="+mn-ea"/>
                <a:cs typeface="+mn-cs"/>
              </a:rPr>
              <a:t>. أما إذا كنت تفضل </a:t>
            </a:r>
            <a:r>
              <a:rPr lang="ku-Arab-IQ" sz="1200" kern="1200" dirty="0">
                <a:solidFill>
                  <a:schemeClr val="tx1"/>
                </a:solidFill>
                <a:effectLst/>
                <a:latin typeface="+mn-lt"/>
                <a:ea typeface="+mn-ea"/>
                <a:cs typeface="+mn-cs"/>
              </a:rPr>
              <a:t>ألا تتلقی التنبیهات</a:t>
            </a:r>
            <a:r>
              <a:rPr lang="ar-SA" sz="1200" kern="1200" dirty="0">
                <a:solidFill>
                  <a:schemeClr val="tx1"/>
                </a:solidFill>
                <a:effectLst/>
                <a:latin typeface="+mn-lt"/>
                <a:ea typeface="+mn-ea"/>
                <a:cs typeface="+mn-cs"/>
              </a:rPr>
              <a:t>، فانقر على "</a:t>
            </a:r>
            <a:r>
              <a:rPr lang="nb-NO" sz="1200" kern="1200" dirty="0">
                <a:solidFill>
                  <a:schemeClr val="tx1"/>
                </a:solidFill>
                <a:effectLst/>
                <a:latin typeface="+mn-lt"/>
                <a:ea typeface="+mn-ea"/>
                <a:cs typeface="+mn-cs"/>
              </a:rPr>
              <a:t>Blokker</a:t>
            </a:r>
            <a:r>
              <a:rPr lang="ar-SA" sz="1200" kern="1200" dirty="0">
                <a:solidFill>
                  <a:schemeClr val="tx1"/>
                </a:solidFill>
                <a:effectLst/>
                <a:latin typeface="+mn-lt"/>
                <a:ea typeface="+mn-ea"/>
                <a:cs typeface="+mn-cs"/>
              </a:rPr>
              <a:t>"</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حظر). إذا لم تكن متأكدًا مما تريد، فيمكنك الضغط على التقاطع في الزاوية العليا اليمنى واتخاذ قرار بشأن ذلك عندما تصبح مستخدمًا أكثر تمرسا على فیسبوك.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اطلب من كل من حصل علی مثل هذە الرسالة بالاختيار، ومن ثم انتقل إلى شريحة العرض التالية.</a:t>
            </a:r>
            <a:endParaRPr lang="nb-NO" sz="1200" kern="1200" dirty="0">
              <a:solidFill>
                <a:schemeClr val="tx1"/>
              </a:solidFill>
              <a:effectLst/>
              <a:latin typeface="+mn-lt"/>
              <a:ea typeface="+mn-ea"/>
              <a:cs typeface="+mn-cs"/>
            </a:endParaRPr>
          </a:p>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سيقدم لك </a:t>
            </a:r>
            <a:r>
              <a:rPr lang="ku-Arab-IQ" sz="1200" kern="1200" dirty="0">
                <a:solidFill>
                  <a:schemeClr val="tx1"/>
                </a:solidFill>
                <a:effectLst/>
                <a:latin typeface="+mn-lt"/>
                <a:ea typeface="+mn-ea"/>
                <a:cs typeface="+mn-cs"/>
              </a:rPr>
              <a:t>فیسبوك </a:t>
            </a:r>
            <a:r>
              <a:rPr lang="ar-SA" sz="1200" kern="1200" dirty="0">
                <a:solidFill>
                  <a:schemeClr val="tx1"/>
                </a:solidFill>
                <a:effectLst/>
                <a:latin typeface="+mn-lt"/>
                <a:ea typeface="+mn-ea"/>
                <a:cs typeface="+mn-cs"/>
              </a:rPr>
              <a:t>الآن المساعدة في العثور على أصدقائك من خلال تفقد جهات ا</a:t>
            </a:r>
            <a:r>
              <a:rPr lang="ku-Arab-IQ" sz="1200" kern="1200" dirty="0">
                <a:solidFill>
                  <a:schemeClr val="tx1"/>
                </a:solidFill>
                <a:effectLst/>
                <a:latin typeface="+mn-lt"/>
                <a:ea typeface="+mn-ea"/>
                <a:cs typeface="+mn-cs"/>
              </a:rPr>
              <a:t>لا</a:t>
            </a:r>
            <a:r>
              <a:rPr lang="ar-SA" sz="1200" kern="1200" dirty="0">
                <a:solidFill>
                  <a:schemeClr val="tx1"/>
                </a:solidFill>
                <a:effectLst/>
                <a:latin typeface="+mn-lt"/>
                <a:ea typeface="+mn-ea"/>
                <a:cs typeface="+mn-cs"/>
              </a:rPr>
              <a:t>تصال الذین تراسلهم عبر البريد الإلكتروني الخاص بك، ولكن يمكنك أيضًا البحث عن أولئك الذین ترغب في الاتصال بهم.</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لذلك، فإننا نتخطى هذه الخطوة ونضغط بدلاً من ذلك على زر "</a:t>
            </a:r>
            <a:r>
              <a:rPr lang="nb-NO" sz="1200" kern="1200" dirty="0">
                <a:solidFill>
                  <a:schemeClr val="tx1"/>
                </a:solidFill>
                <a:effectLst/>
                <a:latin typeface="+mn-lt"/>
                <a:ea typeface="+mn-ea"/>
                <a:cs typeface="+mn-cs"/>
              </a:rPr>
              <a:t>Neste</a:t>
            </a:r>
            <a:r>
              <a:rPr lang="ar-SA" sz="1200"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a:t>
            </a:r>
            <a:r>
              <a:rPr lang="ar-SA" sz="1200" kern="1200" dirty="0">
                <a:solidFill>
                  <a:schemeClr val="tx1"/>
                </a:solidFill>
                <a:effectLst/>
                <a:latin typeface="+mn-lt"/>
                <a:ea typeface="+mn-ea"/>
                <a:cs typeface="+mn-cs"/>
              </a:rPr>
              <a:t>التالي) في الأسفل علی اليمين.</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ثم انقر على " </a:t>
            </a:r>
            <a:r>
              <a:rPr lang="nb-NO" sz="1200" kern="1200" dirty="0">
                <a:solidFill>
                  <a:schemeClr val="tx1"/>
                </a:solidFill>
                <a:effectLst/>
                <a:latin typeface="+mn-lt"/>
                <a:ea typeface="+mn-ea"/>
                <a:cs typeface="+mn-cs"/>
              </a:rPr>
              <a:t>Hopp over trinn</a:t>
            </a:r>
            <a:r>
              <a:rPr lang="ar-SA" sz="1200" kern="1200" dirty="0">
                <a:solidFill>
                  <a:schemeClr val="tx1"/>
                </a:solidFill>
                <a:effectLst/>
                <a:latin typeface="+mn-lt"/>
                <a:ea typeface="+mn-ea"/>
                <a:cs typeface="+mn-cs"/>
              </a:rPr>
              <a:t>" (تخطي الخطوة).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تظهر لك هذه الصفحة.</a:t>
            </a:r>
            <a:endParaRPr lang="nb-NO" sz="1200" kern="1200" dirty="0">
              <a:solidFill>
                <a:schemeClr val="tx1"/>
              </a:solidFill>
              <a:effectLst/>
              <a:latin typeface="+mn-lt"/>
              <a:ea typeface="+mn-ea"/>
              <a:cs typeface="+mn-cs"/>
            </a:endParaRPr>
          </a:p>
          <a:p>
            <a:pPr algn="r" rtl="1"/>
            <a:r>
              <a:rPr lang="nb-NO" sz="1200" kern="1200" dirty="0">
                <a:solidFill>
                  <a:schemeClr val="tx1"/>
                </a:solidFill>
                <a:effectLst/>
                <a:latin typeface="+mn-lt"/>
                <a:ea typeface="+mn-ea"/>
                <a:cs typeface="+mn-cs"/>
              </a:rPr>
              <a:t> </a:t>
            </a:r>
          </a:p>
          <a:p>
            <a:pPr algn="r" rtl="1"/>
            <a:r>
              <a:rPr lang="ar-SA" sz="1200" kern="1200" dirty="0">
                <a:solidFill>
                  <a:schemeClr val="tx1"/>
                </a:solidFill>
                <a:effectLst/>
                <a:latin typeface="+mn-lt"/>
                <a:ea typeface="+mn-ea"/>
                <a:cs typeface="+mn-cs"/>
              </a:rPr>
              <a:t>لإنهاء التسجيل، يجب عليك الآن </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الدخول إلی</a:t>
            </a:r>
            <a:r>
              <a:rPr lang="ar-SA" sz="1200" kern="1200" dirty="0">
                <a:solidFill>
                  <a:schemeClr val="tx1"/>
                </a:solidFill>
                <a:effectLst/>
                <a:latin typeface="+mn-lt"/>
                <a:ea typeface="+mn-ea"/>
                <a:cs typeface="+mn-cs"/>
              </a:rPr>
              <a:t> حساب البريد الإلكتروني الخاص بك.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لقد أرسل لك فیسبوك بريدًا إلكترونيًا لتأکید أنك فعلا الشخص الذي تقول </a:t>
            </a:r>
            <a:r>
              <a:rPr lang="ku-Arab-IQ" sz="1200" kern="1200" dirty="0">
                <a:solidFill>
                  <a:schemeClr val="tx1"/>
                </a:solidFill>
                <a:effectLst/>
                <a:latin typeface="+mn-lt"/>
                <a:ea typeface="+mn-ea"/>
                <a:cs typeface="+mn-cs"/>
              </a:rPr>
              <a:t>أنە </a:t>
            </a:r>
            <a:r>
              <a:rPr lang="ar-SA" sz="1200" kern="1200" dirty="0">
                <a:solidFill>
                  <a:schemeClr val="tx1"/>
                </a:solidFill>
                <a:effectLst/>
                <a:latin typeface="+mn-lt"/>
                <a:ea typeface="+mn-ea"/>
                <a:cs typeface="+mn-cs"/>
              </a:rPr>
              <a:t>أنت. سيتم إرسال رسالة البريد الإلكتروني إلى عنوان البريد الإلكتروني الذي أدخلته قبل قلیل عندما قمت بتسجيل نفسك.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اطلب من الجميع الدخول إلى حساب البريد الإلكتروني الخاص بهم ومعرفة ما إذا كانوا قد تلقوا بريدًا إلكترونيًا من فیسبوك. </a:t>
            </a:r>
            <a:endParaRPr lang="nb-NO" sz="1200" kern="1200" dirty="0">
              <a:solidFill>
                <a:schemeClr val="tx1"/>
              </a:solidFill>
              <a:effectLst/>
              <a:latin typeface="+mn-lt"/>
              <a:ea typeface="+mn-ea"/>
              <a:cs typeface="+mn-cs"/>
            </a:endParaRPr>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ساعد أولئك الذين لا يستطیعون العثور علیە بأنفسهم أن یعثروا علی رسالة البريد الإلكتروني من فیسبوك على حساب البريد الإلكتروني الخاص بهم. في بعض الحالات، ربما تكون الرسالة قد انتهى بها المطاف في </a:t>
            </a:r>
            <a:r>
              <a:rPr lang="ku-Arab-IQ" sz="1200" b="1" kern="1200" dirty="0">
                <a:solidFill>
                  <a:schemeClr val="tx1"/>
                </a:solidFill>
                <a:effectLst/>
                <a:latin typeface="+mn-lt"/>
                <a:ea typeface="+mn-ea"/>
                <a:cs typeface="+mn-cs"/>
              </a:rPr>
              <a:t>صندوق الرسائل الغیر مرغوب فیها</a:t>
            </a:r>
            <a:r>
              <a:rPr lang="ar-SA" sz="1200" b="1"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ینبغي أن تبدو الرسالة من فیسبوك علی هذا الشکل تقریبا.</a:t>
            </a:r>
            <a:endParaRPr lang="nb-NO" sz="1200" kern="1200" dirty="0">
              <a:solidFill>
                <a:schemeClr val="tx1"/>
              </a:solidFill>
              <a:effectLst/>
              <a:latin typeface="+mn-lt"/>
              <a:ea typeface="+mn-ea"/>
              <a:cs typeface="+mn-cs"/>
            </a:endParaRPr>
          </a:p>
          <a:p>
            <a:pPr algn="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اضغط على الزر </a:t>
            </a:r>
            <a:r>
              <a:rPr lang="ku-Arab-IQ" sz="1200" kern="1200" dirty="0">
                <a:solidFill>
                  <a:schemeClr val="tx1"/>
                </a:solidFill>
                <a:effectLst/>
                <a:latin typeface="+mn-lt"/>
                <a:ea typeface="+mn-ea"/>
                <a:cs typeface="+mn-cs"/>
              </a:rPr>
              <a:t>المسمی "</a:t>
            </a:r>
            <a:r>
              <a:rPr lang="nb-NO" sz="1200" kern="1200" dirty="0">
                <a:solidFill>
                  <a:schemeClr val="tx1"/>
                </a:solidFill>
                <a:effectLst/>
                <a:latin typeface="+mn-lt"/>
                <a:ea typeface="+mn-ea"/>
                <a:cs typeface="+mn-cs"/>
              </a:rPr>
              <a:t>Bekreft brukerkontoen </a:t>
            </a:r>
            <a:r>
              <a:rPr lang="ar-SA" sz="1200" kern="1200" dirty="0">
                <a:solidFill>
                  <a:schemeClr val="tx1"/>
                </a:solidFill>
                <a:effectLst/>
                <a:latin typeface="+mn-lt"/>
                <a:ea typeface="+mn-ea"/>
                <a:cs typeface="+mn-cs"/>
              </a:rPr>
              <a:t>" (تأكيد حساب المستخدم).</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عندها ستظهر هذه الصفحة وهذه الرسالة على الشاشة.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اضغط على </a:t>
            </a:r>
            <a:r>
              <a:rPr lang="nb-NO" sz="1200" kern="1200" dirty="0">
                <a:solidFill>
                  <a:schemeClr val="tx1"/>
                </a:solidFill>
                <a:effectLst/>
                <a:latin typeface="+mn-lt"/>
                <a:ea typeface="+mn-ea"/>
                <a:cs typeface="+mn-cs"/>
              </a:rPr>
              <a:t>OK</a:t>
            </a:r>
            <a:r>
              <a:rPr lang="ku-Arab-IQ"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موافق).</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ظهرت صفحة مشابهة لهذە، فهذا يعني أنك قد أنشأت حسابًا على فیسبوك.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قد تبدو الصفحة خالية بعض الشيء مقارنةً بصفحات فیسبوك الأخرى التي شاهدتها من قبل، ولكن ذلك يرجع إلى أن موقعك جديد. فالصفحة لم تملأ بمحتوى بعد. سوف يحدث ذلك تدریجیا، ولكن قبل أن نصل إلى هذا الحد، فإننا نحتاج إلى التحدث قليلاً عن</a:t>
            </a:r>
            <a:r>
              <a:rPr lang="ku-Arab-IQ" sz="1200" kern="1200" dirty="0">
                <a:solidFill>
                  <a:schemeClr val="tx1"/>
                </a:solidFill>
                <a:effectLst/>
                <a:latin typeface="+mn-lt"/>
                <a:ea typeface="+mn-ea"/>
                <a:cs typeface="+mn-cs"/>
              </a:rPr>
              <a:t> حمایة</a:t>
            </a:r>
            <a:r>
              <a:rPr lang="ar-SA" sz="1200" kern="1200" dirty="0">
                <a:solidFill>
                  <a:schemeClr val="tx1"/>
                </a:solidFill>
                <a:effectLst/>
                <a:latin typeface="+mn-lt"/>
                <a:ea typeface="+mn-ea"/>
                <a:cs typeface="+mn-cs"/>
              </a:rPr>
              <a:t> الخصوصية والسلامة.</a:t>
            </a:r>
            <a:endParaRPr lang="nb-NO" sz="1200" kern="1200" dirty="0">
              <a:solidFill>
                <a:schemeClr val="tx1"/>
              </a:solidFill>
              <a:effectLst/>
              <a:latin typeface="+mn-lt"/>
              <a:ea typeface="+mn-ea"/>
              <a:cs typeface="+mn-cs"/>
            </a:endParaRPr>
          </a:p>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یمکنك على الفیسبوك اختيار ما تريد مشاركته مع الآخرين، من ترغب في أن یکونوا أصدقائك علی الصفحة ومن هم الذین سيسمح لهم برؤية أن لديك حسابا شخصيًا على الفیسبوك. يختار البعض حسابا مفتوحًا ویشاركون الآخرین معظم الأشیاء، بينما يختار آخرون طریقا وسطًا ويرغبون فقط في مشاركة الآخرین بعض المحتوی.</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يمكنك تغيير رأيك لاحقًا إذا كنت تريد أن تكون أكثر أو أقل خصوصية.</a:t>
            </a:r>
            <a:endParaRPr lang="nb-NO"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ينبغي أن تکون هذه الصفحة </a:t>
            </a:r>
            <a:r>
              <a:rPr lang="ku-Arab-IQ" sz="1200" kern="1200" dirty="0">
                <a:solidFill>
                  <a:schemeClr val="tx1"/>
                </a:solidFill>
                <a:effectLst/>
                <a:latin typeface="+mn-lt"/>
                <a:ea typeface="+mn-ea"/>
                <a:cs typeface="+mn-cs"/>
              </a:rPr>
              <a:t>لا تزال </a:t>
            </a:r>
            <a:r>
              <a:rPr lang="ar-SA" sz="1200" kern="1200" dirty="0">
                <a:solidFill>
                  <a:schemeClr val="tx1"/>
                </a:solidFill>
                <a:effectLst/>
                <a:latin typeface="+mn-lt"/>
                <a:ea typeface="+mn-ea"/>
                <a:cs typeface="+mn-cs"/>
              </a:rPr>
              <a:t>على شاشاتکم.</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في أعلى الصفحة، سترى شريط </a:t>
            </a:r>
            <a:r>
              <a:rPr lang="ku-Arab-IQ" sz="1200" kern="1200" dirty="0">
                <a:solidFill>
                  <a:schemeClr val="tx1"/>
                </a:solidFill>
                <a:effectLst/>
                <a:latin typeface="+mn-lt"/>
                <a:ea typeface="+mn-ea"/>
                <a:cs typeface="+mn-cs"/>
              </a:rPr>
              <a:t>ال</a:t>
            </a:r>
            <a:r>
              <a:rPr lang="ar-SA" sz="1200" kern="1200" dirty="0">
                <a:solidFill>
                  <a:schemeClr val="tx1"/>
                </a:solidFill>
                <a:effectLst/>
                <a:latin typeface="+mn-lt"/>
                <a:ea typeface="+mn-ea"/>
                <a:cs typeface="+mn-cs"/>
              </a:rPr>
              <a:t>قائمة لفیسبوك. إذا كنت تستخدم التطبيق، يمكن أن یکون الشریط موزعا علی أعلی وأسفل الشاشة.</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تستخدم متصفح ويب، فإنك تشاهد صورة لقفل صغير بجوارە بضعة خطوط في أقصى اليمين علی شريط الق</a:t>
            </a:r>
            <a:r>
              <a:rPr lang="ku-Arab-IQ" sz="1200" kern="1200" dirty="0">
                <a:solidFill>
                  <a:schemeClr val="tx1"/>
                </a:solidFill>
                <a:effectLst/>
                <a:latin typeface="+mn-lt"/>
                <a:ea typeface="+mn-ea"/>
                <a:cs typeface="+mn-cs"/>
              </a:rPr>
              <a:t>ائمة</a:t>
            </a:r>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انقر علیە.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أولئك الذين يستخدمون الکمبیوترات اللوحية لديهم زر قائمة يتكون من ثلاثة خطوط أفقية في مكان ما على الشاشة. ابحث عنه وانقر عليه.</a:t>
            </a:r>
            <a:endParaRPr lang="nb-NO"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يحصل مستخدمو التطبیق على قائمة طويلة من </a:t>
            </a:r>
            <a:r>
              <a:rPr lang="ku-Arab-IQ" sz="1200" kern="1200" dirty="0">
                <a:solidFill>
                  <a:schemeClr val="tx1"/>
                </a:solidFill>
                <a:effectLst/>
                <a:latin typeface="+mn-lt"/>
                <a:ea typeface="+mn-ea"/>
                <a:cs typeface="+mn-cs"/>
              </a:rPr>
              <a:t>إ</a:t>
            </a:r>
            <a:r>
              <a:rPr lang="ar-SA" sz="1200" kern="1200" dirty="0">
                <a:solidFill>
                  <a:schemeClr val="tx1"/>
                </a:solidFill>
                <a:effectLst/>
                <a:latin typeface="+mn-lt"/>
                <a:ea typeface="+mn-ea"/>
                <a:cs typeface="+mn-cs"/>
              </a:rPr>
              <a:t>ختیارات القائمة. قم بالتمرير</a:t>
            </a:r>
            <a:r>
              <a:rPr lang="ku-Arab-IQ" sz="1200" kern="1200" dirty="0">
                <a:solidFill>
                  <a:schemeClr val="tx1"/>
                </a:solidFill>
                <a:effectLst/>
                <a:latin typeface="+mn-lt"/>
                <a:ea typeface="+mn-ea"/>
                <a:cs typeface="+mn-cs"/>
              </a:rPr>
              <a:t>/بالإنتقال</a:t>
            </a:r>
            <a:r>
              <a:rPr lang="ar-SA" sz="1200" kern="1200" dirty="0">
                <a:solidFill>
                  <a:schemeClr val="tx1"/>
                </a:solidFill>
                <a:effectLst/>
                <a:latin typeface="+mn-lt"/>
                <a:ea typeface="+mn-ea"/>
                <a:cs typeface="+mn-cs"/>
              </a:rPr>
              <a:t> إلى أسفل هذە القائمة واعثر على خيار " </a:t>
            </a:r>
            <a:r>
              <a:rPr lang="nb-NO" sz="1200" kern="1200" dirty="0">
                <a:solidFill>
                  <a:schemeClr val="tx1"/>
                </a:solidFill>
                <a:effectLst/>
                <a:latin typeface="+mn-lt"/>
                <a:ea typeface="+mn-ea"/>
                <a:cs typeface="+mn-cs"/>
              </a:rPr>
              <a:t>Snarveier for personvern</a:t>
            </a:r>
            <a:r>
              <a:rPr lang="ar-SA" sz="1200" kern="1200" dirty="0">
                <a:solidFill>
                  <a:schemeClr val="tx1"/>
                </a:solidFill>
                <a:effectLst/>
                <a:latin typeface="+mn-lt"/>
                <a:ea typeface="+mn-ea"/>
                <a:cs typeface="+mn-cs"/>
              </a:rPr>
              <a:t>" (الطریق المختصر لحمایة الخصوصية). اضغط على هذا الخيار.</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تنبثق الآن قائمة صغيرة.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تأكد من أن الجميع يری هذە القائمة.</a:t>
            </a:r>
            <a:endParaRPr lang="nb-NO"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الخيار الأول الذي يظهر هو " </a:t>
            </a:r>
            <a:r>
              <a:rPr lang="nb-NO" sz="1200" kern="1200" dirty="0">
                <a:solidFill>
                  <a:schemeClr val="tx1"/>
                </a:solidFill>
                <a:effectLst/>
                <a:latin typeface="+mn-lt"/>
                <a:ea typeface="+mn-ea"/>
                <a:cs typeface="+mn-cs"/>
              </a:rPr>
              <a:t>Hvem kan se tingene mine?</a:t>
            </a:r>
            <a:r>
              <a:rPr lang="ar-SA" sz="1200" kern="1200" dirty="0">
                <a:solidFill>
                  <a:schemeClr val="tx1"/>
                </a:solidFill>
                <a:effectLst/>
                <a:latin typeface="+mn-lt"/>
                <a:ea typeface="+mn-ea"/>
                <a:cs typeface="+mn-cs"/>
              </a:rPr>
              <a:t>" (من يستطيع رؤية الأشياء الخاصة بي؟) اضغط على السهم المتجه للأسفل للاطلاع على المزيد.</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الآن تظهر القائمة الفرعية. في الأعلى مکتوب " </a:t>
            </a:r>
            <a:r>
              <a:rPr lang="nb-NO" sz="1200" kern="1200" dirty="0">
                <a:solidFill>
                  <a:schemeClr val="tx1"/>
                </a:solidFill>
                <a:effectLst/>
                <a:latin typeface="+mn-lt"/>
                <a:ea typeface="+mn-ea"/>
                <a:cs typeface="+mn-cs"/>
              </a:rPr>
              <a:t>Hvem kan se de fremtidige innleggene mine?</a:t>
            </a:r>
            <a:r>
              <a:rPr lang="ar-SA" sz="1200" kern="1200" dirty="0">
                <a:solidFill>
                  <a:schemeClr val="tx1"/>
                </a:solidFill>
                <a:effectLst/>
                <a:latin typeface="+mn-lt"/>
                <a:ea typeface="+mn-ea"/>
                <a:cs typeface="+mn-cs"/>
              </a:rPr>
              <a:t>" (من يمكنه رؤية مشاركاتي المستقبلية؟) وعلی الزر أدناه مکتوب " </a:t>
            </a:r>
            <a:r>
              <a:rPr lang="nb-NO" sz="1200" kern="1200" dirty="0">
                <a:solidFill>
                  <a:schemeClr val="tx1"/>
                </a:solidFill>
                <a:effectLst/>
                <a:latin typeface="+mn-lt"/>
                <a:ea typeface="+mn-ea"/>
                <a:cs typeface="+mn-cs"/>
              </a:rPr>
              <a:t>Venner</a:t>
            </a:r>
            <a:r>
              <a:rPr lang="ar-SA" sz="1200" kern="1200" dirty="0">
                <a:solidFill>
                  <a:schemeClr val="tx1"/>
                </a:solidFill>
                <a:effectLst/>
                <a:latin typeface="+mn-lt"/>
                <a:ea typeface="+mn-ea"/>
                <a:cs typeface="+mn-cs"/>
              </a:rPr>
              <a:t>" (الأصدقاء).</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الفيسبوك هو أحد</a:t>
            </a:r>
            <a:r>
              <a:rPr lang="ku-Arab-IQ" sz="1200" kern="1200" dirty="0">
                <a:solidFill>
                  <a:schemeClr val="tx1"/>
                </a:solidFill>
                <a:effectLst/>
                <a:latin typeface="+mn-lt"/>
                <a:ea typeface="+mn-ea"/>
                <a:cs typeface="+mn-cs"/>
              </a:rPr>
              <a:t> خدمات </a:t>
            </a:r>
            <a:r>
              <a:rPr lang="ar-SA" sz="1200" kern="1200" dirty="0">
                <a:solidFill>
                  <a:schemeClr val="tx1"/>
                </a:solidFill>
                <a:effectLst/>
                <a:latin typeface="+mn-lt"/>
                <a:ea typeface="+mn-ea"/>
                <a:cs typeface="+mn-cs"/>
              </a:rPr>
              <a:t>شبكات التواصل الاجتماعي. بمعنى، إنە مجتمع إنترنت يمكن استخدامه للتواصل مع الآخرين.</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من أجل استخدام </a:t>
            </a:r>
            <a:r>
              <a:rPr lang="ku-Arab-IQ" sz="1200" kern="1200" dirty="0">
                <a:solidFill>
                  <a:schemeClr val="tx1"/>
                </a:solidFill>
                <a:effectLst/>
                <a:latin typeface="+mn-lt"/>
                <a:ea typeface="+mn-ea"/>
                <a:cs typeface="+mn-cs"/>
              </a:rPr>
              <a:t>الفیسبوك</a:t>
            </a:r>
            <a:r>
              <a:rPr lang="ar-SA" sz="1200" kern="1200" dirty="0">
                <a:solidFill>
                  <a:schemeClr val="tx1"/>
                </a:solidFill>
                <a:effectLst/>
                <a:latin typeface="+mn-lt"/>
                <a:ea typeface="+mn-ea"/>
                <a:cs typeface="+mn-cs"/>
              </a:rPr>
              <a:t> يجب أن يكون </a:t>
            </a:r>
            <a:r>
              <a:rPr lang="ku-Arab-IQ" sz="1200" kern="1200" dirty="0">
                <a:solidFill>
                  <a:schemeClr val="tx1"/>
                </a:solidFill>
                <a:effectLst/>
                <a:latin typeface="+mn-lt"/>
                <a:ea typeface="+mn-ea"/>
                <a:cs typeface="+mn-cs"/>
              </a:rPr>
              <a:t>لدی المرء حساب علیە.</a:t>
            </a:r>
            <a:r>
              <a:rPr lang="ar-SA" sz="1200" kern="1200" dirty="0">
                <a:solidFill>
                  <a:schemeClr val="tx1"/>
                </a:solidFill>
                <a:effectLst/>
                <a:latin typeface="+mn-lt"/>
                <a:ea typeface="+mn-ea"/>
                <a:cs typeface="+mn-cs"/>
              </a:rPr>
              <a:t> عندما يكون لديك حساب علی الفیسبوك، يمكنك الاتصال بالآخرين ومشاركة الصور ومقاطع الفيديو والأخبار والأفكار وغير ذلك مع الآخرين الذين لديهم حساب على الفیسبوك. يمكن أيضًا رؤية بعض الصفحات على </a:t>
            </a:r>
            <a:r>
              <a:rPr lang="nb-NO" sz="1200"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دون أن يكون لديك حسب خاص بك</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 علی الفیسبوك</a:t>
            </a:r>
            <a:r>
              <a:rPr lang="ar-SA" sz="1200" kern="1200" dirty="0">
                <a:solidFill>
                  <a:schemeClr val="tx1"/>
                </a:solidFill>
                <a:effectLst/>
                <a:latin typeface="+mn-lt"/>
                <a:ea typeface="+mn-ea"/>
                <a:cs typeface="+mn-cs"/>
              </a:rPr>
              <a:t>، ولكن لا يمكنك كتابة التعليقات والمشاركة والقیام بالأشیاء الأخرى التي سنتعرف عليها في هذه الدورة التدريبية.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يستخدم بعضهم الفیسبوك للبقاء على اتصال مع الأصدقاء القدامى والعائلة. تستخدم العديد من المجموعات الترفیهة والفرق والجمعيات الفیسبوك لتنظيم نفسها وإرسال الرسائل إلى الأعضاء، و تستخدم المزيد من الشركات والمؤسسات فیسبوك للتواصل مع العملاء والمستخدمين.</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كيف يمكنك استخدام فيسبوك ولأجل ماذا، هو أمر متروك لك بالكامل. يمكنك اختيار مشاركة الآخرین أشیاء كثيرة، أو لا شيء. </a:t>
            </a:r>
            <a:r>
              <a:rPr lang="ar-SA" sz="1200" b="1" kern="1200" dirty="0">
                <a:solidFill>
                  <a:schemeClr val="tx1"/>
                </a:solidFill>
                <a:effectLst/>
                <a:latin typeface="+mn-lt"/>
                <a:ea typeface="+mn-ea"/>
                <a:cs typeface="+mn-cs"/>
              </a:rPr>
              <a:t>لست مضطرا</a:t>
            </a:r>
            <a:r>
              <a:rPr lang="ar-SA" sz="1200" kern="1200" dirty="0">
                <a:solidFill>
                  <a:schemeClr val="tx1"/>
                </a:solidFill>
                <a:effectLst/>
                <a:latin typeface="+mn-lt"/>
                <a:ea typeface="+mn-ea"/>
                <a:cs typeface="+mn-cs"/>
              </a:rPr>
              <a:t> إلی نشر صور أو نصوص على الفیسبوك إذا كنت لا ترغب في ذلك، فالكثير من الناس لديهم حساب لمجرد متابعة ما يحدث. وهذا حسن تماما.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هناك أيضًا إعدادات على فيسبوك تسمح لك ب</a:t>
            </a:r>
            <a:r>
              <a:rPr lang="ku-Arab-IQ" sz="1200" kern="1200" dirty="0">
                <a:solidFill>
                  <a:schemeClr val="tx1"/>
                </a:solidFill>
                <a:effectLst/>
                <a:latin typeface="+mn-lt"/>
                <a:ea typeface="+mn-ea"/>
                <a:cs typeface="+mn-cs"/>
              </a:rPr>
              <a:t>تحدید</a:t>
            </a:r>
            <a:r>
              <a:rPr lang="ar-SA" sz="1200" kern="1200" dirty="0">
                <a:solidFill>
                  <a:schemeClr val="tx1"/>
                </a:solidFill>
                <a:effectLst/>
                <a:latin typeface="+mn-lt"/>
                <a:ea typeface="+mn-ea"/>
                <a:cs typeface="+mn-cs"/>
              </a:rPr>
              <a:t> من تريد الاتصال به</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 و</a:t>
            </a:r>
            <a:r>
              <a:rPr lang="ku-Arab-IQ" sz="1200" kern="1200" dirty="0">
                <a:solidFill>
                  <a:schemeClr val="tx1"/>
                </a:solidFill>
                <a:effectLst/>
                <a:latin typeface="+mn-lt"/>
                <a:ea typeface="+mn-ea"/>
                <a:cs typeface="+mn-cs"/>
              </a:rPr>
              <a:t>من یمکنە أن </a:t>
            </a:r>
            <a:r>
              <a:rPr lang="ar-SA" sz="1200" kern="1200" dirty="0">
                <a:solidFill>
                  <a:schemeClr val="tx1"/>
                </a:solidFill>
                <a:effectLst/>
                <a:latin typeface="+mn-lt"/>
                <a:ea typeface="+mn-ea"/>
                <a:cs typeface="+mn-cs"/>
              </a:rPr>
              <a:t>يطلع على ما تنشره من صور وأفلام، وکذلك تحدید كمية المعلومات الشخصية التي يمكن للآخرين قراءتها عنك.</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قرر المرء یوما ما أنە لا یرید بعد الآن أن یکون لە حساب علی الفیسبوك، فمن الممكن حذف الحساب. سنتحدث عن ذلك وعن حمایة الخصوصية وإعدادات الأمان لاحقا.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كما هو الحال مع حسابات البريد الإلكتروني، يمكنك اختيار استخدام الفیسبوك في متصفحك أو تنزيل تطبيق/ برنامج الفیسبوك إذا كان لديك هاتف ذكي أو کمبیوتر لوحي. كل</a:t>
            </a:r>
            <a:r>
              <a:rPr lang="ku-Arab-IQ" sz="1200" kern="1200" dirty="0">
                <a:solidFill>
                  <a:schemeClr val="tx1"/>
                </a:solidFill>
                <a:effectLst/>
                <a:latin typeface="+mn-lt"/>
                <a:ea typeface="+mn-ea"/>
                <a:cs typeface="+mn-cs"/>
              </a:rPr>
              <a:t>تا </a:t>
            </a:r>
            <a:r>
              <a:rPr lang="ar-SA" sz="1200" kern="1200" dirty="0">
                <a:solidFill>
                  <a:schemeClr val="tx1"/>
                </a:solidFill>
                <a:effectLst/>
                <a:latin typeface="+mn-lt"/>
                <a:ea typeface="+mn-ea"/>
                <a:cs typeface="+mn-cs"/>
              </a:rPr>
              <a:t>هاتین الوسیلتین تعملان بشكل جيد بنفس السویة، وبالنسبة لهذه الدورة، لا يهم ما تختارە، ولكن في الغالب يكون من الأسهل استخدام التطبيق إذا كنت تستخدم هاتفًا ذكيًا أو کمبیوترا لوحيًا. تنطبق الخطوات والشروحات التي نقدمها هنا بغض النظر عن ال</a:t>
            </a:r>
            <a:r>
              <a:rPr lang="ku-Arab-IQ" sz="1200" kern="1200" dirty="0">
                <a:solidFill>
                  <a:schemeClr val="tx1"/>
                </a:solidFill>
                <a:effectLst/>
                <a:latin typeface="+mn-lt"/>
                <a:ea typeface="+mn-ea"/>
                <a:cs typeface="+mn-cs"/>
              </a:rPr>
              <a:t>أداة</a:t>
            </a:r>
            <a:r>
              <a:rPr lang="ar-SA" sz="1200" kern="1200" dirty="0">
                <a:solidFill>
                  <a:schemeClr val="tx1"/>
                </a:solidFill>
                <a:effectLst/>
                <a:latin typeface="+mn-lt"/>
                <a:ea typeface="+mn-ea"/>
                <a:cs typeface="+mn-cs"/>
              </a:rPr>
              <a:t> التقنية التي تستخدمها، ولكن أحيانًا قد تبدو الصور التي تظهر على الشاشة مختلفة بعض الشيء. في هکذا حالة </a:t>
            </a:r>
            <a:r>
              <a:rPr lang="ku-Arab-IQ" sz="1200" kern="1200" dirty="0">
                <a:solidFill>
                  <a:schemeClr val="tx1"/>
                </a:solidFill>
                <a:effectLst/>
                <a:latin typeface="+mn-lt"/>
                <a:ea typeface="+mn-ea"/>
                <a:cs typeface="+mn-cs"/>
              </a:rPr>
              <a:t>یمکنك</a:t>
            </a:r>
            <a:r>
              <a:rPr lang="ar-SA" sz="1200" kern="1200" dirty="0">
                <a:solidFill>
                  <a:schemeClr val="tx1"/>
                </a:solidFill>
                <a:effectLst/>
                <a:latin typeface="+mn-lt"/>
                <a:ea typeface="+mn-ea"/>
                <a:cs typeface="+mn-cs"/>
              </a:rPr>
              <a:t> أن تسأل إذا كنت غير متأكد من ما الذي یجب فعلە أو أین یجب علیك أن تنقر. في الحالات التي يوجد فيها اختلاف بسيط بین ما تشاهده في المتصفح أو في التطبيق، سیكون مصدر الصورة التي أعرضها أنا على الشاشة متصفح الويب على جهاز الكمبيوتر.</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a:t>
            </a:r>
            <a:r>
              <a:rPr lang="nb-NO" sz="1200" kern="1200" dirty="0">
                <a:solidFill>
                  <a:schemeClr val="tx1"/>
                </a:solidFill>
                <a:effectLst/>
                <a:latin typeface="+mn-lt"/>
                <a:ea typeface="+mn-ea"/>
                <a:cs typeface="+mn-cs"/>
              </a:rPr>
              <a:t>Venner</a:t>
            </a:r>
            <a:r>
              <a:rPr lang="ar-SA" sz="1200" kern="1200" dirty="0">
                <a:solidFill>
                  <a:schemeClr val="tx1"/>
                </a:solidFill>
                <a:effectLst/>
                <a:latin typeface="+mn-lt"/>
                <a:ea typeface="+mn-ea"/>
                <a:cs typeface="+mn-cs"/>
              </a:rPr>
              <a:t>" على </a:t>
            </a:r>
            <a:r>
              <a:rPr lang="ku-Arab-IQ" sz="1200" kern="1200" dirty="0">
                <a:solidFill>
                  <a:schemeClr val="tx1"/>
                </a:solidFill>
                <a:effectLst/>
                <a:latin typeface="+mn-lt"/>
                <a:ea typeface="+mn-ea"/>
                <a:cs typeface="+mn-cs"/>
              </a:rPr>
              <a:t>فیسبوك</a:t>
            </a:r>
            <a:r>
              <a:rPr lang="ar-SA" sz="1200" kern="1200" dirty="0">
                <a:solidFill>
                  <a:schemeClr val="tx1"/>
                </a:solidFill>
                <a:effectLst/>
                <a:latin typeface="+mn-lt"/>
                <a:ea typeface="+mn-ea"/>
                <a:cs typeface="+mn-cs"/>
              </a:rPr>
              <a:t> يعني الأشخاص الذين وافقت على التواصل معهم. فإما أن تكون قد بحثت عنهم وطلبت أن تكون صديقاً لهم وردوا بنعم (هذە سوف نتعرف عليها لاحقاً)، أو قاموا هم بالبحث عن اسمك وطلبوا منك أن تكون صدیقا لهم وقلت نعم.</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حتى الآن لم تقم بإضافة أي أصدقاء إلى فیسبوك، ولكن إذا تركت الإعدادات كما هي الآن، فسيتمكن أصدقاؤك المستقبليون من رؤية الصور والتعليقات والعناصر الاخبارية وأشياء أخرى تختار مشاركتها على </a:t>
            </a:r>
            <a:r>
              <a:rPr lang="nb-NO" sz="1200"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قمت بالضغط على زر "الأصدقاء" (</a:t>
            </a:r>
            <a:r>
              <a:rPr lang="nb-NO" sz="1200" kern="1200" dirty="0">
                <a:solidFill>
                  <a:schemeClr val="tx1"/>
                </a:solidFill>
                <a:effectLst/>
                <a:latin typeface="+mn-lt"/>
                <a:ea typeface="+mn-ea"/>
                <a:cs typeface="+mn-cs"/>
              </a:rPr>
              <a:t>Venner</a:t>
            </a:r>
            <a:r>
              <a:rPr lang="ar-SA" sz="1200" kern="1200" dirty="0">
                <a:solidFill>
                  <a:schemeClr val="tx1"/>
                </a:solidFill>
                <a:effectLst/>
                <a:latin typeface="+mn-lt"/>
                <a:ea typeface="+mn-ea"/>
                <a:cs typeface="+mn-cs"/>
              </a:rPr>
              <a:t>) سترى أن المزيد من الخيارات تظهر علی الشاشة. تعني كلمة "عام" (</a:t>
            </a:r>
            <a:r>
              <a:rPr lang="nb-NO" sz="1200" kern="1200" dirty="0">
                <a:solidFill>
                  <a:schemeClr val="tx1"/>
                </a:solidFill>
                <a:effectLst/>
                <a:latin typeface="+mn-lt"/>
                <a:ea typeface="+mn-ea"/>
                <a:cs typeface="+mn-cs"/>
              </a:rPr>
              <a:t>Offentlig</a:t>
            </a:r>
            <a:r>
              <a:rPr lang="ar-SA" sz="1200" kern="1200" dirty="0">
                <a:solidFill>
                  <a:schemeClr val="tx1"/>
                </a:solidFill>
                <a:effectLst/>
                <a:latin typeface="+mn-lt"/>
                <a:ea typeface="+mn-ea"/>
                <a:cs typeface="+mn-cs"/>
              </a:rPr>
              <a:t>) أن أي شخص يستخدم فيس بوك يمكنه رؤية ما تشاركه، و "أنا فقط" (</a:t>
            </a:r>
            <a:r>
              <a:rPr lang="nb-NO" sz="1200" kern="1200" dirty="0">
                <a:solidFill>
                  <a:schemeClr val="tx1"/>
                </a:solidFill>
                <a:effectLst/>
                <a:latin typeface="+mn-lt"/>
                <a:ea typeface="+mn-ea"/>
                <a:cs typeface="+mn-cs"/>
              </a:rPr>
              <a:t>Bare meg</a:t>
            </a:r>
            <a:r>
              <a:rPr lang="ar-SA" sz="1200" kern="1200" dirty="0">
                <a:solidFill>
                  <a:schemeClr val="tx1"/>
                </a:solidFill>
                <a:effectLst/>
                <a:latin typeface="+mn-lt"/>
                <a:ea typeface="+mn-ea"/>
                <a:cs typeface="+mn-cs"/>
              </a:rPr>
              <a:t>) تعني أنك الشخص الوحيد الذي يمكنك رؤية ما تنشرە. لإختیار أحد هذه الإعدادات، ما عليك سوى الضغط على الإعداد الذي تريده. الإعداد الأكثر شيوعًا هو المشاركة مع الأصدقاء، ولكن إذا كنت تريد إعدادًا مختلفًا، فيمكنك اختياره بالطبع. يمكنك أيضًا الرجوع لاحقًا وتغيير إعدادات الأمان والخصوصية إذا كنت ترغب في ذلك.</a:t>
            </a:r>
            <a:endParaRPr lang="nb-NO" sz="1200" kern="1200" dirty="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اضغط على السهم مرة أخرى لإغلاق هذا الجزء من القائمة.</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النقطة التالية تسمى "من يمكنه الاتصال بي؟" (</a:t>
            </a:r>
            <a:r>
              <a:rPr lang="nb-NO" sz="1200" kern="1200" dirty="0">
                <a:solidFill>
                  <a:schemeClr val="tx1"/>
                </a:solidFill>
                <a:effectLst/>
                <a:latin typeface="+mn-lt"/>
                <a:ea typeface="+mn-ea"/>
                <a:cs typeface="+mn-cs"/>
              </a:rPr>
              <a:t>Hvem kan ta kontakt med meg?</a:t>
            </a:r>
            <a:r>
              <a:rPr lang="ar-SA" sz="1200" kern="1200" dirty="0">
                <a:solidFill>
                  <a:schemeClr val="tx1"/>
                </a:solidFill>
                <a:effectLst/>
                <a:latin typeface="+mn-lt"/>
                <a:ea typeface="+mn-ea"/>
                <a:cs typeface="+mn-cs"/>
              </a:rPr>
              <a:t>). اضغط على السهم الموجود على يمين هذه النقطة لرؤية القائمة.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وهنا مذکور أن أي شخص يستخدم فيس بوك يمكنه أن يطلب صداقة معك إذا أراد. هذا هو الإعداد الأكثر شيوعًا. هذا لا يعني أن جميع الملايين ممن يستخدمون </a:t>
            </a:r>
            <a:r>
              <a:rPr lang="nb-NO" sz="1200" b="1"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سيلحون علیك لتكوين صداقة معك. يعني ذلك فقط أن أولئك الذين يبحثون عن اسمك على </a:t>
            </a:r>
            <a:r>
              <a:rPr lang="nb-NO" sz="1200" b="1"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يمكنهم أن يروا أن لك حساب في الفيسبوك وأن بإمکانهم أن يطلبوا أن يصبحوا أصدقاء لك. في الغالب، سیتعلق الأمر بأشخاص تعرفهم من قبل. إذا تلقيت طلب صداقة من شخص ما لا تريد أن تقول نعم لە، فقم فقط بالرد باستخدام "تجاهل" (</a:t>
            </a:r>
            <a:r>
              <a:rPr lang="nb-NO" sz="1200" kern="1200" dirty="0">
                <a:solidFill>
                  <a:schemeClr val="tx1"/>
                </a:solidFill>
                <a:effectLst/>
                <a:latin typeface="+mn-lt"/>
                <a:ea typeface="+mn-ea"/>
                <a:cs typeface="+mn-cs"/>
              </a:rPr>
              <a:t>Ignorer</a:t>
            </a:r>
            <a:r>
              <a:rPr lang="ar-SA" sz="1200" kern="1200" dirty="0">
                <a:solidFill>
                  <a:schemeClr val="tx1"/>
                </a:solidFill>
                <a:effectLst/>
                <a:latin typeface="+mn-lt"/>
                <a:ea typeface="+mn-ea"/>
                <a:cs typeface="+mn-cs"/>
              </a:rPr>
              <a:t>) عندما يأتيك هکذا طلب. لن يتم إخطار أي شخص أرسل لك طلب صداقة إذا اخترت تجاهل الطلب.</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وإذا كنت لا تريد أن تتاح الفرصة للجميع للاتصال بك، فإن البديل هو السماح فقط لأصدقاء الأصدقاء. هذا يعني أنه يسمح فقط للأشخاص الذين هم بالفعل أصدقاء الفيسبوك مع واحد أنت صديقە علی الفيسبوك بإرسال طلبات صداقة لك. إذا كنت تريد اختیار هذا الإعداد، فاضغط على الزر المسمی "الكل" (</a:t>
            </a:r>
            <a:r>
              <a:rPr lang="nb-NO" sz="1200" kern="1200" dirty="0">
                <a:solidFill>
                  <a:schemeClr val="tx1"/>
                </a:solidFill>
                <a:effectLst/>
                <a:latin typeface="+mn-lt"/>
                <a:ea typeface="+mn-ea"/>
                <a:cs typeface="+mn-cs"/>
              </a:rPr>
              <a:t>Alle</a:t>
            </a:r>
            <a:r>
              <a:rPr lang="ar-SA" sz="1200" kern="1200" dirty="0">
                <a:solidFill>
                  <a:schemeClr val="tx1"/>
                </a:solidFill>
                <a:effectLst/>
                <a:latin typeface="+mn-lt"/>
                <a:ea typeface="+mn-ea"/>
                <a:cs typeface="+mn-cs"/>
              </a:rPr>
              <a:t>) واضغط على الخيار الآخر الذي يظهر في القائمة.</a:t>
            </a:r>
            <a:endParaRPr lang="nb-NO"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اضغط على السهم مرة أخرى لإخفاء هذا الجزء من القائمة.</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النقطة الدنیا هي "كيف أقوم بإيقاف شخص ما عن إزعاجي؟" (</a:t>
            </a:r>
            <a:r>
              <a:rPr lang="nb-NO" sz="1200" kern="1200" dirty="0">
                <a:solidFill>
                  <a:schemeClr val="tx1"/>
                </a:solidFill>
                <a:effectLst/>
                <a:latin typeface="+mn-lt"/>
                <a:ea typeface="+mn-ea"/>
                <a:cs typeface="+mn-cs"/>
              </a:rPr>
              <a:t>Hvordan får jeg noen til å slutte å plage meg?</a:t>
            </a:r>
            <a:r>
              <a:rPr lang="ar-SA" sz="1200" kern="1200" dirty="0">
                <a:solidFill>
                  <a:schemeClr val="tx1"/>
                </a:solidFill>
                <a:effectLst/>
                <a:latin typeface="+mn-lt"/>
                <a:ea typeface="+mn-ea"/>
                <a:cs typeface="+mn-cs"/>
              </a:rPr>
              <a:t>). إذا وجدت أن هناك شخصًا ما لا تريد أن تکون علی اتصال بە على فیسبوك، فمن المفيد معرفة هذه النقطة. ولکن على الأرجح، لن تحتاج إليها.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اضغط على السهم.</a:t>
            </a:r>
            <a:endParaRPr lang="nb-NO" sz="1200" kern="1200" dirty="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في هذا الحقل، يمكنك إدخال اسم أو عنوان البريد الإلكتروني لشخص لم تعد ترغب في الاتصال به. هذا یسمی بـ "حظر" (</a:t>
            </a:r>
            <a:r>
              <a:rPr lang="nb-NO" sz="1200" kern="1200" dirty="0">
                <a:solidFill>
                  <a:schemeClr val="tx1"/>
                </a:solidFill>
                <a:effectLst/>
                <a:latin typeface="+mn-lt"/>
                <a:ea typeface="+mn-ea"/>
                <a:cs typeface="+mn-cs"/>
              </a:rPr>
              <a:t>blokke </a:t>
            </a:r>
            <a:r>
              <a:rPr lang="ar-SA" sz="1200" kern="1200" dirty="0">
                <a:solidFill>
                  <a:schemeClr val="tx1"/>
                </a:solidFill>
                <a:effectLst/>
                <a:latin typeface="+mn-lt"/>
                <a:ea typeface="+mn-ea"/>
                <a:cs typeface="+mn-cs"/>
              </a:rPr>
              <a:t>) الشخص. لكن كما قلت، على الأرجح لن تحتاج أبداً للقيام بذلك.</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يستخدم معظم الناس فیسبوك للبقاء على اتصال بالأصدقاء والمعارف، ومشاركتهم الصور والأخبار وأشياء أخرى. ﻟﻟﺗواﺻل ﻣﻊ ﺷﺧص ﻣﺎ، ﺗﺣﺗﺎج إﻟﯽ إﺿﺎﻓﺗﮭم إﻟﯽ ﻗﺎﺋﻣﺔ أﺻدﻗﺎﺋك.</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ﻟﻟﻌﺛور ﻋﻟﯽ أﺻدﻗﺎﺋك ﻋﻟﯽ فیسبوك، ﺗﺣﺗﺎج إﻟﯽ اﻟﺑﺣث ﻋﻧﮭم. يستخدم معظم الأشخاص اسمائهم وصورهم لملفاتهم الشخصية حتى يسهل التعرف عليهم. يمكنك العثور على حقل البحث في أعلى الصفحة أو في التطبيق. حقل البحث یرمز إلیە بعدسة مكبرة صغيرة. انقر فوق علی حقل البحث وابدأ بكتابة اسم الشخص الذي تبحث عنه.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إن إنشاء حساب أو مستخدم على الفیسبوك هو شيء تحتاج إلى القيام به مرة واحدة فقط، لذلك ليس بالأمر المهم إذا كنت لا تتذكر كل شيء في هذا الجزء الأول عن ظهر قلب. الشيء المهم هو أن تتبع التعليمات التي تظهر على شاشتك على طول الطريق وأن تسأل إذا كانت لديك أي</a:t>
            </a:r>
            <a:r>
              <a:rPr lang="ku-Arab-IQ" sz="1200" kern="1200" dirty="0">
                <a:solidFill>
                  <a:schemeClr val="tx1"/>
                </a:solidFill>
                <a:effectLst/>
                <a:latin typeface="+mn-lt"/>
                <a:ea typeface="+mn-ea"/>
                <a:cs typeface="+mn-cs"/>
              </a:rPr>
              <a:t>ة</a:t>
            </a:r>
            <a:r>
              <a:rPr lang="ar-SA" sz="1200" kern="1200" dirty="0">
                <a:solidFill>
                  <a:schemeClr val="tx1"/>
                </a:solidFill>
                <a:effectLst/>
                <a:latin typeface="+mn-lt"/>
                <a:ea typeface="+mn-ea"/>
                <a:cs typeface="+mn-cs"/>
              </a:rPr>
              <a:t> أسئلة. لا تقلق إذا لم يكن ما تراه على شاشتك دائمًا تمامًا مثل ما أریه لکم في هذا العرض التقديمي. إذ أن مظهر الفیسبوك والخدمات الأخرى المتوفرة علی الإنترنت تتغير باستمرار، ولكن العناصر الأساسية هي نفسها. وهذا هو أهم ما في الأمر، کما أنك ستتعلم هذه العناصر الأساسية عندما تصبح مستخدمًا أكثر خبرة.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قبل أن تتنقل إلی الخطوة التالیة، یجب علیك أن تتأكد من قیام کل واحد من المشاركين في الدورة التدريبية بتشغيل جهاز الكمبيوتر أو الکمبیوتر اللوحي الخاص بە، وفتح المتصفح أو متجر التطبيقات.</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سیقدم سیسبوك اقتراحات لمن تبحث عنه. تظهر هذه الاقتراحات في قائمة أسفل الحقل الذي تكتب فيه. إذا لم يكن لدى صديقك حساب علی خدمة فیسبوك، فلن تجده.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عندما ترى الشخص المناسب يظهر في القائمة، اضغط على اسمه.</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عندها تنتقل إلى صفحة الفيسبوك أو "الملف الشخصي" للشخص. غالبًا ما يطلق على هذا الملف اسم "الجدار" (</a:t>
            </a:r>
            <a:r>
              <a:rPr lang="nb-NO" sz="1200" kern="1200" dirty="0">
                <a:solidFill>
                  <a:schemeClr val="tx1"/>
                </a:solidFill>
                <a:effectLst/>
                <a:latin typeface="+mn-lt"/>
                <a:ea typeface="+mn-ea"/>
                <a:cs typeface="+mn-cs"/>
              </a:rPr>
              <a:t>vegg</a:t>
            </a:r>
            <a:r>
              <a:rPr lang="ar-SA" sz="1200" kern="1200" dirty="0">
                <a:solidFill>
                  <a:schemeClr val="tx1"/>
                </a:solidFill>
                <a:effectLst/>
                <a:latin typeface="+mn-lt"/>
                <a:ea typeface="+mn-ea"/>
                <a:cs typeface="+mn-cs"/>
              </a:rPr>
              <a:t>) أو "الخط الزمني" (</a:t>
            </a:r>
            <a:r>
              <a:rPr lang="nb-NO" sz="1200" kern="1200" dirty="0">
                <a:solidFill>
                  <a:schemeClr val="tx1"/>
                </a:solidFill>
                <a:effectLst/>
                <a:latin typeface="+mn-lt"/>
                <a:ea typeface="+mn-ea"/>
                <a:cs typeface="+mn-cs"/>
              </a:rPr>
              <a:t>tidslinje</a:t>
            </a:r>
            <a:r>
              <a:rPr lang="ar-SA" sz="1200" kern="1200" dirty="0">
                <a:solidFill>
                  <a:schemeClr val="tx1"/>
                </a:solidFill>
                <a:effectLst/>
                <a:latin typeface="+mn-lt"/>
                <a:ea typeface="+mn-ea"/>
                <a:cs typeface="+mn-cs"/>
              </a:rPr>
              <a:t>). سنتحدث أكثر عن الخط الزمني وكيف يمكن استخدامه في وقت لاحق.</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لإضافة الشخص إلى قائمة أصدقائك، اضغط على زر "إضافة صديق" (</a:t>
            </a:r>
            <a:r>
              <a:rPr lang="nb-NO" sz="1200" kern="1200" dirty="0">
                <a:solidFill>
                  <a:schemeClr val="tx1"/>
                </a:solidFill>
                <a:effectLst/>
                <a:latin typeface="+mn-lt"/>
                <a:ea typeface="+mn-ea"/>
                <a:cs typeface="+mn-cs"/>
              </a:rPr>
              <a:t>Legg til venn</a:t>
            </a:r>
            <a:r>
              <a:rPr lang="ar-SA"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غالباً ما يتم العثور على الزر في أعلى الصفحة. الزر لە شکل شخص صغير وعلامة زائد.</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عندها يتم إرسال طلب صداقة للشخص ويمكنه اختيار قبول أو تجاهل طلبك ليكون صديقك علی الفيسبوك. قد يرسل آخرون أيضًا طلبات مماثلة لك.</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يمكنك أيضًا دائمًا اختيار ما إذا كنت تريد الاتصال بشخص ما أم لا. أین تظهر طلبات الصداقة هذه سنتحدث عنە في وقت لاحق.</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ومن الممكن أيضًا البحث عن الشركات والمؤسسات والنوادي والفرق و</a:t>
            </a:r>
            <a:r>
              <a:rPr lang="ku-Arab-IQ" sz="1200" kern="1200" dirty="0">
                <a:solidFill>
                  <a:schemeClr val="tx1"/>
                </a:solidFill>
                <a:effectLst/>
                <a:latin typeface="+mn-lt"/>
                <a:ea typeface="+mn-ea"/>
                <a:cs typeface="+mn-cs"/>
              </a:rPr>
              <a:t>أشیاء کثیرة </a:t>
            </a:r>
            <a:r>
              <a:rPr lang="ar-SA" sz="1200" kern="1200" dirty="0">
                <a:solidFill>
                  <a:schemeClr val="tx1"/>
                </a:solidFill>
                <a:effectLst/>
                <a:latin typeface="+mn-lt"/>
                <a:ea typeface="+mn-ea"/>
                <a:cs typeface="+mn-cs"/>
              </a:rPr>
              <a:t>غیرها</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على فیسبوك. تقوم بذلك بنفس الطریقة کما عند البحث عن الأصدقاء. ابدأ بكتابة اسم ما تبحث عنه في حقل البحث.</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في الغالب لا يمكنك أن تصبح صديقاً للمؤسسات ولكن يمكنك اختيار "إعجاب" (</a:t>
            </a:r>
            <a:r>
              <a:rPr lang="nb-NO" sz="1200" kern="1200" dirty="0">
                <a:solidFill>
                  <a:schemeClr val="tx1"/>
                </a:solidFill>
                <a:effectLst/>
                <a:latin typeface="+mn-lt"/>
                <a:ea typeface="+mn-ea"/>
                <a:cs typeface="+mn-cs"/>
              </a:rPr>
              <a:t>like</a:t>
            </a:r>
            <a:r>
              <a:rPr lang="ar-SA" sz="1200" kern="1200" dirty="0">
                <a:solidFill>
                  <a:schemeClr val="tx1"/>
                </a:solidFill>
                <a:effectLst/>
                <a:latin typeface="+mn-lt"/>
                <a:ea typeface="+mn-ea"/>
                <a:cs typeface="+mn-cs"/>
              </a:rPr>
              <a:t>). يمكنك القيام بذلك عن طريق الضغط على الزر المسمی "أعجبني" (</a:t>
            </a:r>
            <a:r>
              <a:rPr lang="nb-NO" sz="1200" kern="1200" dirty="0">
                <a:solidFill>
                  <a:schemeClr val="tx1"/>
                </a:solidFill>
                <a:effectLst/>
                <a:latin typeface="+mn-lt"/>
                <a:ea typeface="+mn-ea"/>
                <a:cs typeface="+mn-cs"/>
              </a:rPr>
              <a:t>liker</a:t>
            </a:r>
            <a:r>
              <a:rPr lang="ar-SA" sz="1200" kern="1200" dirty="0">
                <a:solidFill>
                  <a:schemeClr val="tx1"/>
                </a:solidFill>
                <a:effectLst/>
                <a:latin typeface="+mn-lt"/>
                <a:ea typeface="+mn-ea"/>
                <a:cs typeface="+mn-cs"/>
              </a:rPr>
              <a:t>) الذي هو علی شکل إبهام یشیر للأعلى.</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مكن أن يعبر المرء عن إعجابە بالعديد من المنظمات المختلفة والناس. عندما </a:t>
            </a:r>
            <a:r>
              <a:rPr lang="ku-Arab-IQ" sz="1200" kern="1200" dirty="0">
                <a:solidFill>
                  <a:schemeClr val="tx1"/>
                </a:solidFill>
                <a:effectLst/>
                <a:latin typeface="+mn-lt"/>
                <a:ea typeface="+mn-ea"/>
                <a:cs typeface="+mn-cs"/>
              </a:rPr>
              <a:t>تنقر علی أعجبني معبرا عن إعجابك </a:t>
            </a:r>
            <a:r>
              <a:rPr lang="ar-SA" sz="1200" kern="1200" dirty="0">
                <a:solidFill>
                  <a:schemeClr val="tx1"/>
                </a:solidFill>
                <a:effectLst/>
                <a:latin typeface="+mn-lt"/>
                <a:ea typeface="+mn-ea"/>
                <a:cs typeface="+mn-cs"/>
              </a:rPr>
              <a:t>بهذه المنظمات أو الأشخاص، ستتمكن من رؤية عندما یقوم هؤلاء بنشر، على سبيل المثال، قضایا إخباریة وصور ومقاطع الفيديو وما شابه. يمكنك الحصول على العدد الذي ترید من جهات الاتصال على فیسبوك. البعض لديه العديد من الأصدقاء و یعجبە العديد من المستخدمین، والبعض الآخر قد يكون صداقات فقط مع العائلة المقربة أو الزملاء.</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اطلب من الجميع العثور على صديق واحد على الأقل، أو </a:t>
            </a:r>
            <a:r>
              <a:rPr lang="ku-Arab-IQ" sz="1200" b="1" kern="1200" dirty="0">
                <a:solidFill>
                  <a:schemeClr val="tx1"/>
                </a:solidFill>
                <a:effectLst/>
                <a:latin typeface="+mn-lt"/>
                <a:ea typeface="+mn-ea"/>
                <a:cs typeface="+mn-cs"/>
              </a:rPr>
              <a:t>علی </a:t>
            </a:r>
            <a:r>
              <a:rPr lang="ar-SA" sz="1200" b="1" kern="1200" dirty="0">
                <a:solidFill>
                  <a:schemeClr val="tx1"/>
                </a:solidFill>
                <a:effectLst/>
                <a:latin typeface="+mn-lt"/>
                <a:ea typeface="+mn-ea"/>
                <a:cs typeface="+mn-cs"/>
              </a:rPr>
              <a:t>أحد أفراد العائلة أو  شيء آخر من خلال البحث عنها/عنە في حقل البحث ومحاولة إرسال طلبات صداقة أو إعجابات لهم. هذا قد يستغرق بعض الوقت. تأكد من حصول الجميع على المساعدة التي يحتاجونها، ودعهم يساعدون بعضهم البعض. لا ضیر من مراجعة هذا الجزء من التعلیم مرة أخرى بينما يتبع الجميع في الدورة التعلیم خطوة بخطوة. اقترح علیهم أن يبحثوا عن صفحات البلدية أو صفحة المكتبة المحلية أو ما شابه.</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جميع الأشخاص والشركات وغيرهم ممن يستخدمون الفیسبوك لديهم خط زمني. يعمل الخط الزمني كملف تعريف للمستخدم. يمكنك هنا الحصول على بعض المعلومات عن الشخص أو المؤسسة، ورؤية الأشياء التي یرید الشخص أو المؤسسة مشاركتها مع الآخرين على فیسبوك. يعتمد مقدار ما تراه على ما إذا كنت صديقًا أم لا، وأي إعدادات الخصوصية يتم استخدامها. يختار البعض أن يشاركوا الكثير، ویختار البعض الآخر مشارکة القليل.</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ضغطت علی اسمك على شريط القائمة، سترى الخط الزمني الخاص بك. إذا لم يكن لديك ملف شخصي على فیسبوك من قبل، فلن يوجد الكثير عليه حتى الآن، ولكن مع الوقت يمكنك نشر الصور، أو </a:t>
            </a:r>
            <a:r>
              <a:rPr lang="ku-Arab-IQ" sz="1200" kern="1200" dirty="0">
                <a:solidFill>
                  <a:schemeClr val="tx1"/>
                </a:solidFill>
                <a:effectLst/>
                <a:latin typeface="+mn-lt"/>
                <a:ea typeface="+mn-ea"/>
                <a:cs typeface="+mn-cs"/>
              </a:rPr>
              <a:t>نشر </a:t>
            </a:r>
            <a:r>
              <a:rPr lang="ar-SA" sz="1200" kern="1200" dirty="0">
                <a:solidFill>
                  <a:schemeClr val="tx1"/>
                </a:solidFill>
                <a:effectLst/>
                <a:latin typeface="+mn-lt"/>
                <a:ea typeface="+mn-ea"/>
                <a:cs typeface="+mn-cs"/>
              </a:rPr>
              <a:t>روابط لمواد القراءة المثيرة أو مقاطع الفيديو المضحكة هنا، إذا كنت ترغب في ذلك. يمكنك أيضا إضافة المزيد من المعلومات وصورة لنفسك إذا كنت ترغب في ذلك.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كنت تستخدم التطبيق، يجب عليك الضغط مرة أخرى على رمز القائمة. في أعلى القائمة التي تظهر ، تشاهد اسمك، اضغط عليه للوصول إلى الخط الزمني الخاص بك.</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لإنشاء حساب على الفیسبوك، يجب عليك أولاً الانتقال إلى </a:t>
            </a:r>
            <a:r>
              <a:rPr lang="nb-NO" sz="1200" kern="1200" dirty="0">
                <a:solidFill>
                  <a:schemeClr val="tx1"/>
                </a:solidFill>
                <a:effectLst/>
                <a:latin typeface="+mn-lt"/>
                <a:ea typeface="+mn-ea"/>
                <a:cs typeface="+mn-cs"/>
              </a:rPr>
              <a:t>www.facebook.com</a:t>
            </a:r>
            <a:r>
              <a:rPr lang="ar-SA" sz="1200" kern="1200" dirty="0">
                <a:solidFill>
                  <a:schemeClr val="tx1"/>
                </a:solidFill>
                <a:effectLst/>
                <a:latin typeface="+mn-lt"/>
                <a:ea typeface="+mn-ea"/>
                <a:cs typeface="+mn-cs"/>
              </a:rPr>
              <a:t> أو تنزيل تطبيق </a:t>
            </a:r>
            <a:r>
              <a:rPr lang="nb-NO" sz="1200"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من متجر التطبيقات (هذا الحل يعمل فقط لمستخدمي الأجهزة اللوحية والهواتف الذكية).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أطلب من جمیع المشارکین کتابة العنوان في حقل العنوان والانتقال إلى الصفحة أو تنزيل التطبيق.</a:t>
            </a:r>
            <a:endParaRPr lang="nb-NO" sz="1200" kern="1200" dirty="0">
              <a:solidFill>
                <a:schemeClr val="tx1"/>
              </a:solidFill>
              <a:effectLst/>
              <a:latin typeface="+mn-lt"/>
              <a:ea typeface="+mn-ea"/>
              <a:cs typeface="+mn-cs"/>
            </a:endParaRPr>
          </a:p>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دخلت إلی الخط الزمني لأي من أولئك الذین أضفتهم كأصدقاء أو عبرت عن إعجابك بهم بالضغط علی "أعجبني" ، يمكنك مشاهدة ما قاموا بنشره على الخط الزمني الخاص بهم. ابحث عن الخط الزمني الذي تريد الاطلاع عليه في حقل البحث واضغط على الاسم. قم بالتمرير/ الانتقال لأسفل الخط الزمني للإطلاع علی المزيد.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يمكنك أيضًا كتابة شيء ما على الخط الزمني للمستخدمين الآخرين إذا كنت ترغب في ذلك. لهذا تستخدم الحقل الذي یسمی "اكتب شيئًا ..." (</a:t>
            </a:r>
            <a:r>
              <a:rPr lang="nb-NO" sz="1200" kern="1200" dirty="0">
                <a:solidFill>
                  <a:schemeClr val="tx1"/>
                </a:solidFill>
                <a:effectLst/>
                <a:latin typeface="+mn-lt"/>
                <a:ea typeface="+mn-ea"/>
                <a:cs typeface="+mn-cs"/>
              </a:rPr>
              <a:t>skriv noe …</a:t>
            </a:r>
            <a:r>
              <a:rPr lang="ar-SA" sz="1200" kern="1200" dirty="0">
                <a:solidFill>
                  <a:schemeClr val="tx1"/>
                </a:solidFill>
                <a:effectLst/>
                <a:latin typeface="+mn-lt"/>
                <a:ea typeface="+mn-ea"/>
                <a:cs typeface="+mn-cs"/>
              </a:rPr>
              <a:t>)، ولكن تذكر أن كل ما كتب على الخط الزمني يمكن أن يراه الآخرون الذين لديهم اتصال مع الشخص. هذا ليس المكان المناسب لإرسال رسائل خاصة. إذا كنت ترغب في إرسال رسالة أو أي شيء آخر يجب ألا یراها غیر  شخص محدد من بین أصدقائك، فإنك تحتاج إلى فتح "دردشة" (</a:t>
            </a:r>
            <a:r>
              <a:rPr lang="nb-NO" sz="1200" kern="1200" dirty="0">
                <a:solidFill>
                  <a:schemeClr val="tx1"/>
                </a:solidFill>
                <a:effectLst/>
                <a:latin typeface="+mn-lt"/>
                <a:ea typeface="+mn-ea"/>
                <a:cs typeface="+mn-cs"/>
              </a:rPr>
              <a:t>chat</a:t>
            </a:r>
            <a:r>
              <a:rPr lang="ar-SA" sz="120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لإرسال رسالة ینبغي ألا یراها سوی صدیق محدد لك على فیسبوك، يجب عليك الدردشة معه. تشبه الدردشة إرسال رسالة نصية قصيرة، وستكون لديك سيطرة أفضل على من يمكنه رؤية ما تكتبه، وما إذا كنت تريد الكتابة على خطە الزمني.</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للدردشة مع صديق، أدخل إلی الخط الزمني الخاص بە على فیسبوك وابحث عن الزر المسمی "رسالة" (</a:t>
            </a:r>
            <a:r>
              <a:rPr lang="nb-NO" sz="1200" kern="1200" dirty="0">
                <a:solidFill>
                  <a:schemeClr val="tx1"/>
                </a:solidFill>
                <a:effectLst/>
                <a:latin typeface="+mn-lt"/>
                <a:ea typeface="+mn-ea"/>
                <a:cs typeface="+mn-cs"/>
              </a:rPr>
              <a:t>Melding</a:t>
            </a:r>
            <a:r>
              <a:rPr lang="ar-SA" sz="1200" kern="1200" dirty="0">
                <a:solidFill>
                  <a:schemeClr val="tx1"/>
                </a:solidFill>
                <a:effectLst/>
                <a:latin typeface="+mn-lt"/>
                <a:ea typeface="+mn-ea"/>
                <a:cs typeface="+mn-cs"/>
              </a:rPr>
              <a:t>) وصورة فقاعة الحوار. اضغط على الزر لبدء الدردشة.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كنت تستخدم تطبيق فیسبوك على هاتفك الذكي أو کمبیوترك اللوحي ولم تدردش من قبل، فسيتم إشعارك أنك بحاجة إلى تنزيل تطبيق باسم "مسنجر". يجب أن يكون لديك هذا البرنامج على الهاتف الذكي والكمبيوتر اللوحي لتتمكن من الدردشة على فیسبوك.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انتظر حتی یقوم کل الذین يحتاجون إلى تنزيل </a:t>
            </a:r>
            <a:r>
              <a:rPr lang="nb-NO" sz="1200" b="1" kern="1200" dirty="0">
                <a:solidFill>
                  <a:schemeClr val="tx1"/>
                </a:solidFill>
                <a:effectLst/>
                <a:latin typeface="+mn-lt"/>
                <a:ea typeface="+mn-ea"/>
                <a:cs typeface="+mn-cs"/>
              </a:rPr>
              <a:t>Messenger </a:t>
            </a:r>
            <a:r>
              <a:rPr lang="ar-SA" sz="1200" b="1" kern="1200" dirty="0">
                <a:solidFill>
                  <a:schemeClr val="tx1"/>
                </a:solidFill>
                <a:effectLst/>
                <a:latin typeface="+mn-lt"/>
                <a:ea typeface="+mn-ea"/>
                <a:cs typeface="+mn-cs"/>
              </a:rPr>
              <a:t>بتنزیلە قبل الانتقال إلی الخطوة التالیة.</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تستخدم متصفح ويب، فتفتح الدردشة في نافذة صغيرة في أسفل يمين نافذە منفصلة.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إذا كنت تستخدم التطبيق، فستبدأ الدردشة في تطبيق آخر يسمى "</a:t>
            </a:r>
            <a:r>
              <a:rPr lang="nb-NO" sz="1200" b="1" kern="1200" dirty="0">
                <a:solidFill>
                  <a:schemeClr val="tx1"/>
                </a:solidFill>
                <a:effectLst/>
                <a:latin typeface="+mn-lt"/>
                <a:ea typeface="+mn-ea"/>
                <a:cs typeface="+mn-cs"/>
              </a:rPr>
              <a:t>Messenger</a:t>
            </a:r>
            <a:r>
              <a:rPr lang="ar-SA" sz="1200" kern="1200" dirty="0">
                <a:solidFill>
                  <a:schemeClr val="tx1"/>
                </a:solidFill>
                <a:effectLst/>
                <a:latin typeface="+mn-lt"/>
                <a:ea typeface="+mn-ea"/>
                <a:cs typeface="+mn-cs"/>
              </a:rPr>
              <a:t>". يحدث ذلك تلقائيًا وستغطي النافذة الشاشة بأكملها. </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ﺗُﻌﺮض اﻟﺪردﺷﺔ ﻛﻞ اﻟﺮﺳﺎﺋﻞ اﻟﺘﻲ یتم مبادلتها ﺑﻴﻨﻚ وبین اﻟﺸﺨﺺ اﻟﺬي ﺗﺘواﺼﻞ ﻣﻌﻪ. إن ما ترسله يظهر على الجانب الأيمن من الشاشة، وما یکتبە صديقك یظهر على يسار الشاشة.</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لكتابة رسالة، انقر علی الحقل الأبيض في أسفل الدردشة حيث یرد "اكتب رسالة ..." (</a:t>
            </a:r>
            <a:r>
              <a:rPr lang="nb-NO" sz="1200" kern="1200" dirty="0">
                <a:solidFill>
                  <a:schemeClr val="tx1"/>
                </a:solidFill>
                <a:effectLst/>
                <a:latin typeface="+mn-lt"/>
                <a:ea typeface="+mn-ea"/>
                <a:cs typeface="+mn-cs"/>
              </a:rPr>
              <a:t>Skriv en melding …</a:t>
            </a:r>
            <a:r>
              <a:rPr lang="ar-SA"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عند قيامك بكتابة ما تریدە، اضغط على</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 "إدخال" (</a:t>
            </a:r>
            <a:r>
              <a:rPr lang="nb-NO" sz="1200" kern="1200" dirty="0">
                <a:solidFill>
                  <a:schemeClr val="tx1"/>
                </a:solidFill>
                <a:effectLst/>
                <a:latin typeface="+mn-lt"/>
                <a:ea typeface="+mn-ea"/>
                <a:cs typeface="+mn-cs"/>
              </a:rPr>
              <a:t>Enter</a:t>
            </a:r>
            <a:r>
              <a:rPr lang="ar-SA" sz="1200" kern="1200" dirty="0">
                <a:solidFill>
                  <a:schemeClr val="tx1"/>
                </a:solidFill>
                <a:effectLst/>
                <a:latin typeface="+mn-lt"/>
                <a:ea typeface="+mn-ea"/>
                <a:cs typeface="+mn-cs"/>
              </a:rPr>
              <a:t>) على لوحة المفاتيح لإرسال الرسالة.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تستخدم التطبيق، اضغط على صورة السهم أو الطائرة الورقية الصغيرة التي ظهرت بجانب ما كتبته.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الإبهام</a:t>
            </a:r>
            <a:r>
              <a:rPr lang="ku-Arab-IQ" sz="1200" kern="1200" dirty="0">
                <a:solidFill>
                  <a:schemeClr val="tx1"/>
                </a:solidFill>
                <a:effectLst/>
                <a:latin typeface="+mn-lt"/>
                <a:ea typeface="+mn-ea"/>
                <a:cs typeface="+mn-cs"/>
              </a:rPr>
              <a:t> إلی ‌أعلی</a:t>
            </a:r>
            <a:r>
              <a:rPr lang="ar-SA" sz="1200" kern="1200" dirty="0">
                <a:solidFill>
                  <a:schemeClr val="tx1"/>
                </a:solidFill>
                <a:effectLst/>
                <a:latin typeface="+mn-lt"/>
                <a:ea typeface="+mn-ea"/>
                <a:cs typeface="+mn-cs"/>
              </a:rPr>
              <a:t> أو "الإعجاب" هو رمز يستخدم على نطاق واسع في فيسبوك، وقد يعني هذا الرمز أنك تحب شيئًا ما، أو أنك توافق عليه أو أنك قد فهمت ما قاله الشخص. يمكنك أيضًا استخدام الرمز في الدردشة. تجده في أسفل اليمين.</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بعد كل مرة يمكنك أيضًا محاولة إضافة صور أو رموز تعبيرية/ایموجي (الأوجە المبتسمة) أو مستندات في الدردشة، لكننا لن نتطرق إلی ذلك في هذه الدورة التدريبية. جرب بنفسك مع شخص تعرفه یعرف القليل عن فيسبوك، أو تمرن علیها مع شخص موجود هنا في الدورة اليوم.</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قد أدخلت العنوان الصحيح، فستنتقل إلى هذه الصفحة. وإذا کنت قد قمت بتنزيل التطبيق، يجب علیك أن تجده على هاتفك لفتحه.</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قد يكون من الحكمة أيضًا معرفة أنه من الممكن إضافة المزيد من الأشخاص إلى الدردشة وفتح مكالمة فيديو واستخدم الدردشة للاتصال وغیرە. استكشف هذه الامکانیات باستخدام الرموز التي تراها هنا. توجد جميع هذە الرموز أيضا عند أولئك الذين يستخدمون الکمبیوترات اللوحية والهواتف الذكية، فهي تبدو متشابهة تمامًا، ولكن أماکنها في النافذة تختلف قليلاً.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يتيح لك فیسبوك أيضًا إمکانیة کتابة ال</a:t>
            </a:r>
            <a:r>
              <a:rPr lang="ku-Arab-IQ" sz="1200" kern="1200" dirty="0">
                <a:solidFill>
                  <a:schemeClr val="tx1"/>
                </a:solidFill>
                <a:effectLst/>
                <a:latin typeface="+mn-lt"/>
                <a:ea typeface="+mn-ea"/>
                <a:cs typeface="+mn-cs"/>
              </a:rPr>
              <a:t>ردود</a:t>
            </a:r>
            <a:r>
              <a:rPr lang="ar-SA" sz="1200" kern="1200" dirty="0">
                <a:solidFill>
                  <a:schemeClr val="tx1"/>
                </a:solidFill>
                <a:effectLst/>
                <a:latin typeface="+mn-lt"/>
                <a:ea typeface="+mn-ea"/>
                <a:cs typeface="+mn-cs"/>
              </a:rPr>
              <a:t> وإعادة مشاركة الصور والتعليقات والمقالات وغيرها من الأشياء التي نشرها أصدقاؤك والشركات واللاعبون التجاريون وغيرهم على فیسبوك.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يمكن العثور على ميزات هذا أدناه أو في بعض الحالات بجانب الصورة أو التعليق أو المقال. تُسمى هذە المیزات "أعجبني" (</a:t>
            </a:r>
            <a:r>
              <a:rPr lang="nb-NO" sz="1200" kern="1200" dirty="0">
                <a:solidFill>
                  <a:schemeClr val="tx1"/>
                </a:solidFill>
                <a:effectLst/>
                <a:latin typeface="+mn-lt"/>
                <a:ea typeface="+mn-ea"/>
                <a:cs typeface="+mn-cs"/>
              </a:rPr>
              <a:t>Liker</a:t>
            </a:r>
            <a:r>
              <a:rPr lang="ar-SA" sz="1200" kern="1200" dirty="0">
                <a:solidFill>
                  <a:schemeClr val="tx1"/>
                </a:solidFill>
                <a:effectLst/>
                <a:latin typeface="+mn-lt"/>
                <a:ea typeface="+mn-ea"/>
                <a:cs typeface="+mn-cs"/>
              </a:rPr>
              <a:t>) و "تعلیق" (</a:t>
            </a:r>
            <a:r>
              <a:rPr lang="nb-NO" sz="1200" kern="1200" dirty="0">
                <a:solidFill>
                  <a:schemeClr val="tx1"/>
                </a:solidFill>
                <a:effectLst/>
                <a:latin typeface="+mn-lt"/>
                <a:ea typeface="+mn-ea"/>
                <a:cs typeface="+mn-cs"/>
              </a:rPr>
              <a:t>Kommenter</a:t>
            </a:r>
            <a:r>
              <a:rPr lang="ar-SA" sz="1200" kern="1200" dirty="0">
                <a:solidFill>
                  <a:schemeClr val="tx1"/>
                </a:solidFill>
                <a:effectLst/>
                <a:latin typeface="+mn-lt"/>
                <a:ea typeface="+mn-ea"/>
                <a:cs typeface="+mn-cs"/>
              </a:rPr>
              <a:t>) و "مشارکة" (</a:t>
            </a:r>
            <a:r>
              <a:rPr lang="nb-NO" sz="1200" kern="1200" dirty="0">
                <a:solidFill>
                  <a:schemeClr val="tx1"/>
                </a:solidFill>
                <a:effectLst/>
                <a:latin typeface="+mn-lt"/>
                <a:ea typeface="+mn-ea"/>
                <a:cs typeface="+mn-cs"/>
              </a:rPr>
              <a:t>Del</a:t>
            </a:r>
            <a:r>
              <a:rPr lang="ar-SA" sz="1200" kern="1200" dirty="0">
                <a:solidFill>
                  <a:schemeClr val="tx1"/>
                </a:solidFill>
                <a:effectLst/>
                <a:latin typeface="+mn-lt"/>
                <a:ea typeface="+mn-ea"/>
                <a:cs typeface="+mn-cs"/>
              </a:rPr>
              <a:t>)، ولها رموز يسهل التعرف عليها. يمكنك اختيار استخدام واحد أو أكثر من هذه الميزات عندما ترى شيئًا ترغب في الرد عليه حتى يراه المستخدمون الآخرون.</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ميزة "أعجبني" هي طريقة سريعة لتقديم التعليقات إلى المرسل. تظهر هذە المیزة كيد مع إبهام یشیر للأعلی.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كنت تستخدم جهاز كمبيوتر، فاضغط على مؤشر </a:t>
            </a:r>
            <a:r>
              <a:rPr lang="ku-Arab-IQ" sz="1200" kern="1200" dirty="0">
                <a:solidFill>
                  <a:schemeClr val="tx1"/>
                </a:solidFill>
                <a:effectLst/>
                <a:latin typeface="+mn-lt"/>
                <a:ea typeface="+mn-ea"/>
                <a:cs typeface="+mn-cs"/>
              </a:rPr>
              <a:t>الفأرة/</a:t>
            </a:r>
            <a:r>
              <a:rPr lang="ar-SA" sz="1200" kern="1200" dirty="0">
                <a:solidFill>
                  <a:schemeClr val="tx1"/>
                </a:solidFill>
                <a:effectLst/>
                <a:latin typeface="+mn-lt"/>
                <a:ea typeface="+mn-ea"/>
                <a:cs typeface="+mn-cs"/>
              </a:rPr>
              <a:t>الماوس فوق زر "أعجبني"، وعندها ستظهر رموز مختلفة. وعلى اکمبیوترات اللوحية والهواتف الذكية، ضع إصبعك على إبداءات الإعجاب واضغط حتى تظهر الرموز.</a:t>
            </a:r>
            <a:endParaRPr lang="nb-NO" sz="1200" kern="1200" dirty="0">
              <a:solidFill>
                <a:schemeClr val="tx1"/>
              </a:solidFill>
              <a:effectLst/>
              <a:latin typeface="+mn-lt"/>
              <a:ea typeface="+mn-ea"/>
              <a:cs typeface="+mn-cs"/>
            </a:endParaRPr>
          </a:p>
          <a:p>
            <a:pPr algn="r" rtl="1"/>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ثم أشر أو انقر علی الرمز الذي يعبر عن ردك الذي تريد إظهاره إزاء ما تم مشاركته. يمكنك الاختيار بين "إبهام للأعلی/إعجاب" أو "قلب" أو "ضحك" أو "مفاجأة / صدمة" أو "حزين" أو "منزعج / غاضب / مستفز".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والأکثر شیوعا للعديد من الأشخاص هو استخدام رمز الإعجاب. استخدام هذه الرموز یعني "أعجبني/أعجبنتي"</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الصورة أو المقال أو التعلیق. </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من الممكن أيضًا كتابة تعليقاتك الخاصة على الصور والمشاركات والأشياء الأخرى التي يتم نشرها على فیسبوك.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للتعليق، تضغط إما على الزر المسمی "تعليق" (</a:t>
            </a:r>
            <a:r>
              <a:rPr lang="nb-NO" sz="1200" kern="1200" dirty="0">
                <a:solidFill>
                  <a:schemeClr val="tx1"/>
                </a:solidFill>
                <a:effectLst/>
                <a:latin typeface="+mn-lt"/>
                <a:ea typeface="+mn-ea"/>
                <a:cs typeface="+mn-cs"/>
              </a:rPr>
              <a:t>Kommenter</a:t>
            </a:r>
            <a:r>
              <a:rPr lang="ar-SA" sz="1200" kern="1200" dirty="0">
                <a:solidFill>
                  <a:schemeClr val="tx1"/>
                </a:solidFill>
                <a:effectLst/>
                <a:latin typeface="+mn-lt"/>
                <a:ea typeface="+mn-ea"/>
                <a:cs typeface="+mn-cs"/>
              </a:rPr>
              <a:t>) أو ...</a:t>
            </a:r>
            <a:endParaRPr lang="nb-NO" sz="1200" kern="1200" dirty="0">
              <a:solidFill>
                <a:schemeClr val="tx1"/>
              </a:solidFill>
              <a:effectLst/>
              <a:latin typeface="+mn-lt"/>
              <a:ea typeface="+mn-ea"/>
              <a:cs typeface="+mn-cs"/>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 تضغط في الحقل حیث کتب 'اكتب تعليقا' (</a:t>
            </a:r>
            <a:r>
              <a:rPr lang="nb-NO" sz="1200" kern="1200" dirty="0">
                <a:solidFill>
                  <a:schemeClr val="tx1"/>
                </a:solidFill>
                <a:effectLst/>
                <a:latin typeface="+mn-lt"/>
                <a:ea typeface="+mn-ea"/>
                <a:cs typeface="+mn-cs"/>
              </a:rPr>
              <a:t>Skriv en kommentar</a:t>
            </a:r>
            <a:r>
              <a:rPr lang="ar-SA" sz="120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اكتب تعليقك. إذا كنت تستخدم جهاز كمبيوتر سطح مكتب أو كمبيوتر محمول ، فاضغط على إدخال (</a:t>
            </a:r>
            <a:r>
              <a:rPr lang="nb-NO" sz="1200" kern="1200" dirty="0" err="1">
                <a:solidFill>
                  <a:schemeClr val="tx1"/>
                </a:solidFill>
                <a:effectLst/>
                <a:latin typeface="+mn-lt"/>
                <a:ea typeface="+mn-ea"/>
                <a:cs typeface="+mn-cs"/>
              </a:rPr>
              <a:t>enter</a:t>
            </a:r>
            <a:r>
              <a:rPr lang="ku-Arab-IQ"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لإنهاء التعليق ونشره. سيظهر التعلیق بعد ذلك أسفل الصورة أو المشاركة التي اخترت التعليق عليها.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إذا کنت تستخدم کمبیوتر لوحي أو هاتف ذكي، انقر علی الرمز الذي يشبه سهمًا أو طائرة ورقية صغيرة للنشر (هذا الرمز هو نفس الرمز المستخدم في الدردشة).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إنشاء الحساب الشخصي علی الفیسبوك یتم مرة </a:t>
            </a:r>
            <a:r>
              <a:rPr lang="ar-SA" sz="1200" b="1" kern="1200" dirty="0">
                <a:solidFill>
                  <a:schemeClr val="tx1"/>
                </a:solidFill>
                <a:effectLst/>
                <a:latin typeface="+mn-lt"/>
                <a:ea typeface="+mn-ea"/>
                <a:cs typeface="+mn-cs"/>
              </a:rPr>
              <a:t>واحدة</a:t>
            </a:r>
            <a:r>
              <a:rPr lang="ar-SA" sz="1200" kern="1200" dirty="0">
                <a:solidFill>
                  <a:schemeClr val="tx1"/>
                </a:solidFill>
                <a:effectLst/>
                <a:latin typeface="+mn-lt"/>
                <a:ea typeface="+mn-ea"/>
                <a:cs typeface="+mn-cs"/>
              </a:rPr>
              <a:t> فقط. لذا حاول اتباع الخطوات خطوة بخطوة أثناء مرورنا علیها. لا تقلق إذا كنت تشعر أنك لن تتذكر كل شيء. إذا كنت غير متأكد، أو إذا كان هناك شيء لا تتمکن منە، یجب علیك أن تخبرني بذلك على الفور، وأنا سوف أساعدك.</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تأكد من أن الجميع قد عثر على الصفحة الصحيحة أو قام بتنزيل التطبيق.</a:t>
            </a:r>
            <a:endParaRPr lang="nb-NO" sz="1200" kern="1200" dirty="0">
              <a:solidFill>
                <a:schemeClr val="tx1"/>
              </a:solidFill>
              <a:effectLst/>
              <a:latin typeface="+mn-lt"/>
              <a:ea typeface="+mn-ea"/>
              <a:cs typeface="+mn-cs"/>
            </a:endParaRPr>
          </a:p>
          <a:p>
            <a:pPr algn="r"/>
            <a:endParaRPr lang="nb-NO" b="1"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يمكنك أيضًا اختيار مشاركة صورة أو مشاركة مداخلة قام آخرون بنشرها. للقيام بذلك، اضغط على زر "مشاركة" (</a:t>
            </a:r>
            <a:r>
              <a:rPr lang="nb-NO" sz="1200" kern="1200" dirty="0">
                <a:solidFill>
                  <a:schemeClr val="tx1"/>
                </a:solidFill>
                <a:effectLst/>
                <a:latin typeface="+mn-lt"/>
                <a:ea typeface="+mn-ea"/>
                <a:cs typeface="+mn-cs"/>
              </a:rPr>
              <a:t>Del</a:t>
            </a:r>
            <a:r>
              <a:rPr lang="ar-SA"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هنا تظهر ثلاثة خيارات. سوف نتطرق الآن إلى كل هذە الخیارات.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ar-SA" sz="1200" kern="1200" dirty="0">
                <a:solidFill>
                  <a:schemeClr val="tx1"/>
                </a:solidFill>
                <a:effectLst/>
                <a:latin typeface="+mn-lt"/>
                <a:ea typeface="+mn-ea"/>
                <a:cs typeface="+mn-cs"/>
              </a:rPr>
              <a:t>. إذا اخترت الخيار "مشاركة الآن (الأصدقاء)" </a:t>
            </a:r>
            <a:r>
              <a:rPr lang="nb-NO" sz="1200" kern="1200" dirty="0">
                <a:solidFill>
                  <a:schemeClr val="tx1"/>
                </a:solidFill>
                <a:effectLst/>
                <a:latin typeface="+mn-lt"/>
                <a:ea typeface="+mn-ea"/>
                <a:cs typeface="+mn-cs"/>
              </a:rPr>
              <a:t>"Del nå (Venner)"  </a:t>
            </a:r>
            <a:r>
              <a:rPr lang="ar-SA" sz="1200" kern="1200" dirty="0">
                <a:solidFill>
                  <a:schemeClr val="tx1"/>
                </a:solidFill>
                <a:effectLst/>
                <a:latin typeface="+mn-lt"/>
                <a:ea typeface="+mn-ea"/>
                <a:cs typeface="+mn-cs"/>
              </a:rPr>
              <a:t>فإن الصورة أو المداخلة سيظهران على الخط الزمني الخاص بك على فیسبوك حتى يتمكن أصدقاؤك من رؤيتها هناك.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أما إذا ضغطت على البديل الثاني "مشاركة ..." (</a:t>
            </a:r>
            <a:r>
              <a:rPr lang="nb-NO" sz="1200" kern="1200" dirty="0">
                <a:solidFill>
                  <a:schemeClr val="tx1"/>
                </a:solidFill>
                <a:effectLst/>
                <a:latin typeface="+mn-lt"/>
                <a:ea typeface="+mn-ea"/>
                <a:cs typeface="+mn-cs"/>
              </a:rPr>
              <a:t>Del…</a:t>
            </a:r>
            <a:r>
              <a:rPr lang="ar-SA" sz="1200" kern="1200" dirty="0">
                <a:solidFill>
                  <a:schemeClr val="tx1"/>
                </a:solidFill>
                <a:effectLst/>
                <a:latin typeface="+mn-lt"/>
                <a:ea typeface="+mn-ea"/>
                <a:cs typeface="+mn-cs"/>
              </a:rPr>
              <a:t>) فستفتح نافذة جديدة.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هنا تحصل على فرصة لكتابة شيء ما في الحقل المسمی "قل شيئًا عن هذا ..." (</a:t>
            </a:r>
            <a:r>
              <a:rPr lang="nb-NO" sz="1200" kern="1200" dirty="0">
                <a:solidFill>
                  <a:schemeClr val="tx1"/>
                </a:solidFill>
                <a:effectLst/>
                <a:latin typeface="+mn-lt"/>
                <a:ea typeface="+mn-ea"/>
                <a:cs typeface="+mn-cs"/>
              </a:rPr>
              <a:t>Si noe om dette …</a:t>
            </a:r>
            <a:r>
              <a:rPr lang="ar-SA" sz="120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إذا قمت بالضغط على الزر "نشر" (</a:t>
            </a:r>
            <a:r>
              <a:rPr lang="nb-NO" sz="1200" kern="1200" dirty="0">
                <a:solidFill>
                  <a:schemeClr val="tx1"/>
                </a:solidFill>
                <a:effectLst/>
                <a:latin typeface="+mn-lt"/>
                <a:ea typeface="+mn-ea"/>
                <a:cs typeface="+mn-cs"/>
              </a:rPr>
              <a:t>Publiser</a:t>
            </a:r>
            <a:r>
              <a:rPr lang="ar-SA" sz="1200" kern="1200" dirty="0">
                <a:solidFill>
                  <a:schemeClr val="tx1"/>
                </a:solidFill>
                <a:effectLst/>
                <a:latin typeface="+mn-lt"/>
                <a:ea typeface="+mn-ea"/>
                <a:cs typeface="+mn-cs"/>
              </a:rPr>
              <a:t>)، فإن المداخلة والتعليق اللذين قمت بإدخالهما یظهران على خطك الزمني على فيسبوك.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لنشر الصورة أو المداخلة على صفحة أخرى غير صفحتك الخاصة، يمكنك القيام بذلك عن طريق النقر على القائمة المنسدلة أعلى النافذة حيث تجد "مشاركة على الخط الزمني الخاص بك" (</a:t>
            </a:r>
            <a:r>
              <a:rPr lang="nb-NO" sz="1200" kern="1200" dirty="0">
                <a:solidFill>
                  <a:schemeClr val="tx1"/>
                </a:solidFill>
                <a:effectLst/>
                <a:latin typeface="+mn-lt"/>
                <a:ea typeface="+mn-ea"/>
                <a:cs typeface="+mn-cs"/>
              </a:rPr>
              <a:t>Del på din egen tidslinje</a:t>
            </a:r>
            <a:r>
              <a:rPr lang="ar-SA" sz="1200" kern="1200" dirty="0">
                <a:solidFill>
                  <a:schemeClr val="tx1"/>
                </a:solidFill>
                <a:effectLst/>
                <a:latin typeface="+mn-lt"/>
                <a:ea typeface="+mn-ea"/>
                <a:cs typeface="+mn-cs"/>
              </a:rPr>
              <a:t>). ستحصل عند ذلك على عدة خيارات للمشاركة.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يمكنك اختيار المشاركة على الخط الزمني (الحائط) لصديق أو في مجموعة أو في حدث. انقر علی الخيار الذي تريده. في هذا المثال، نختار مشاركة علی الخط الزمني لصديق.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النافذة التي تنبثق </a:t>
            </a:r>
            <a:r>
              <a:rPr lang="ku-Arab-IQ" sz="1200" kern="1200" dirty="0">
                <a:solidFill>
                  <a:schemeClr val="tx1"/>
                </a:solidFill>
                <a:effectLst/>
                <a:latin typeface="+mn-lt"/>
                <a:ea typeface="+mn-ea"/>
                <a:cs typeface="+mn-cs"/>
              </a:rPr>
              <a:t>هي </a:t>
            </a:r>
            <a:r>
              <a:rPr lang="ar-SA" sz="1200" kern="1200" dirty="0">
                <a:solidFill>
                  <a:schemeClr val="tx1"/>
                </a:solidFill>
                <a:effectLst/>
                <a:latin typeface="+mn-lt"/>
                <a:ea typeface="+mn-ea"/>
                <a:cs typeface="+mn-cs"/>
              </a:rPr>
              <a:t>تقریبا نفسها بغض النظر عن الخيار الذي تختاره. أولاً، يُطلب منك إدخال اسم الصديق أو المجموعة أو الحدث الذي تريد المشاركة معە. أدخل الاسم في حقل الاسم. يمكنك إدخال المزيد من الأسماء إذا كنت ترغب في ذلك.</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هنا أيضا يمكنك اختيار كتابة رسالة قصیرة أو تعليق قبل المشاركة.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يجب أن يقوم مستخدمو المتصفح بملء المعلومات المطلوبة تحت یافطة "</a:t>
            </a:r>
            <a:r>
              <a:rPr lang="nb-NO" sz="1200" kern="1200" dirty="0">
                <a:solidFill>
                  <a:schemeClr val="tx1"/>
                </a:solidFill>
                <a:effectLst/>
                <a:latin typeface="+mn-lt"/>
                <a:ea typeface="+mn-ea"/>
                <a:cs typeface="+mn-cs"/>
              </a:rPr>
              <a:t>Registrer deg</a:t>
            </a:r>
            <a:r>
              <a:rPr lang="ar-SA" sz="1200" kern="1200" dirty="0">
                <a:solidFill>
                  <a:schemeClr val="tx1"/>
                </a:solidFill>
                <a:effectLst/>
                <a:latin typeface="+mn-lt"/>
                <a:ea typeface="+mn-ea"/>
                <a:cs typeface="+mn-cs"/>
              </a:rPr>
              <a:t>"</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 (سجل نفسك)</a:t>
            </a:r>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يقوم مستخدمو التطبيق بالضغط على " </a:t>
            </a:r>
            <a:r>
              <a:rPr lang="nb-NO" sz="1200" kern="1200" dirty="0">
                <a:solidFill>
                  <a:schemeClr val="tx1"/>
                </a:solidFill>
                <a:effectLst/>
                <a:latin typeface="+mn-lt"/>
                <a:ea typeface="+mn-ea"/>
                <a:cs typeface="+mn-cs"/>
              </a:rPr>
              <a:t>Opprett ny Facebook-konto</a:t>
            </a:r>
            <a:r>
              <a:rPr lang="ar-SA" sz="1200" kern="1200" dirty="0">
                <a:solidFill>
                  <a:schemeClr val="tx1"/>
                </a:solidFill>
                <a:effectLst/>
                <a:latin typeface="+mn-lt"/>
                <a:ea typeface="+mn-ea"/>
                <a:cs typeface="+mn-cs"/>
              </a:rPr>
              <a:t>" (إنشاء حساب جديد على فیسبوك) واتباع الخطوات التي تظهر.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b="1" kern="1200" dirty="0">
                <a:solidFill>
                  <a:schemeClr val="tx1"/>
                </a:solidFill>
                <a:effectLst/>
                <a:latin typeface="+mn-lt"/>
                <a:ea typeface="+mn-ea"/>
                <a:cs typeface="+mn-cs"/>
              </a:rPr>
              <a:t>انتظر حتى يملأ الجميع المعلومات المطلوبة قبل أن تنتقل إلی الخطوة التالیة.</a:t>
            </a:r>
            <a:endParaRPr lang="nb-NO" sz="1200" kern="1200" dirty="0">
              <a:solidFill>
                <a:schemeClr val="tx1"/>
              </a:solidFill>
              <a:effectLst/>
              <a:latin typeface="+mn-lt"/>
              <a:ea typeface="+mn-ea"/>
              <a:cs typeface="+mn-cs"/>
            </a:endParaRPr>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عند قيامك بإدخال جميع المستلمين الذين تريدهم وربما كتابة تعليق، يمكنك الضغط على "نشر" (</a:t>
            </a:r>
            <a:r>
              <a:rPr lang="nb-NO" sz="1200" kern="1200" dirty="0">
                <a:solidFill>
                  <a:schemeClr val="tx1"/>
                </a:solidFill>
                <a:effectLst/>
                <a:latin typeface="+mn-lt"/>
                <a:ea typeface="+mn-ea"/>
                <a:cs typeface="+mn-cs"/>
              </a:rPr>
              <a:t>Publiser</a:t>
            </a:r>
            <a:r>
              <a:rPr lang="ar-SA"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الخيار الأخير الذي يمكنك اختياره هو "إرسال كرسالة" (</a:t>
            </a:r>
            <a:r>
              <a:rPr lang="nb-NO" sz="1200" kern="1200" dirty="0">
                <a:solidFill>
                  <a:schemeClr val="tx1"/>
                </a:solidFill>
                <a:effectLst/>
                <a:latin typeface="+mn-lt"/>
                <a:ea typeface="+mn-ea"/>
                <a:cs typeface="+mn-cs"/>
              </a:rPr>
              <a:t>Send som melding</a:t>
            </a:r>
            <a:r>
              <a:rPr lang="ar-SA" sz="1200" kern="1200" dirty="0">
                <a:solidFill>
                  <a:schemeClr val="tx1"/>
                </a:solidFill>
                <a:effectLst/>
                <a:latin typeface="+mn-lt"/>
                <a:ea typeface="+mn-ea"/>
                <a:cs typeface="+mn-cs"/>
              </a:rPr>
              <a:t>). إذا ضغطت على هذا الزر، فستظهر نافذة تشبه تلك التي تظهر عندما تريد المشاركة في الخط الزمني أو </a:t>
            </a:r>
            <a:r>
              <a:rPr lang="ku-Arab-IQ" sz="1200" kern="1200" dirty="0">
                <a:solidFill>
                  <a:schemeClr val="tx1"/>
                </a:solidFill>
                <a:effectLst/>
                <a:latin typeface="+mn-lt"/>
                <a:ea typeface="+mn-ea"/>
                <a:cs typeface="+mn-cs"/>
              </a:rPr>
              <a:t>مع </a:t>
            </a:r>
            <a:r>
              <a:rPr lang="ar-SA" sz="1200" kern="1200" dirty="0">
                <a:solidFill>
                  <a:schemeClr val="tx1"/>
                </a:solidFill>
                <a:effectLst/>
                <a:latin typeface="+mn-lt"/>
                <a:ea typeface="+mn-ea"/>
                <a:cs typeface="+mn-cs"/>
              </a:rPr>
              <a:t>مجموعة أو ما شابه. عند الضغط على "نشر" (</a:t>
            </a:r>
            <a:r>
              <a:rPr lang="nb-NO" sz="1200" kern="1200" dirty="0">
                <a:solidFill>
                  <a:schemeClr val="tx1"/>
                </a:solidFill>
                <a:effectLst/>
                <a:latin typeface="+mn-lt"/>
                <a:ea typeface="+mn-ea"/>
                <a:cs typeface="+mn-cs"/>
              </a:rPr>
              <a:t>Publiser</a:t>
            </a:r>
            <a:r>
              <a:rPr lang="ar-SA" sz="1200" kern="1200" dirty="0">
                <a:solidFill>
                  <a:schemeClr val="tx1"/>
                </a:solidFill>
                <a:effectLst/>
                <a:latin typeface="+mn-lt"/>
                <a:ea typeface="+mn-ea"/>
                <a:cs typeface="+mn-cs"/>
              </a:rPr>
              <a:t>)، ستظهر الرسالة أو المداخلة أو الصورة في نافذة الدردشة (كما هو الحال في الدردشة العادية). لا يظهر المحتوى إلا للشخص أو الأشخاص الذين تختار مشاركتهم. هنا يمكنهم إرسال تعليقات لك حول ما قمت بمشاركته ويمكنك متابعة المحادثة کدردشة عادية.</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C254B7B-5006-4AAE-B324-0D18C385F145}" type="slidenum">
              <a:rPr lang="nb-NO" smtClean="0"/>
              <a:t>82</a:t>
            </a:fld>
            <a:endParaRPr lang="nb-NO"/>
          </a:p>
        </p:txBody>
      </p:sp>
    </p:spTree>
    <p:extLst>
      <p:ext uri="{BB962C8B-B14F-4D97-AF65-F5344CB8AC3E}">
        <p14:creationId xmlns:p14="http://schemas.microsoft.com/office/powerpoint/2010/main" val="31942899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شریط القائمة</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 لفیسبوك هو الشریط الموجود في أعلى الشاشة. یکون لون الشریط أزرق عند استخدامك لفیسبوك على الكمبيوتر، ولكنە قد يبدو مختلفًا قليلاً عند استخدام تطبيق </a:t>
            </a:r>
            <a:r>
              <a:rPr lang="nb-NO" sz="1200" b="1"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على الأجهزة اللوحية أو الهواتف الذكية.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في بعض الأماكن سیکون شریط القائمة مقسما بحيث تظهر بعض الميزات في أعلى الصورة وبعضها في الأسفل. تتوفر معظم الميزات الأكثر أهميةً بغض النظر عما إذا كنت تستخدم متصفح ويب أو تطبيقًا، حتى إذا كان لديك عدد أقل قليلاً من الخيارات عند استخدام التطبيق.</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حقل البحث نعرفه من قبل، وهو المكان الذي تبحث فيه عن الأصدقاء والمجموعات والأحداث وما إلى ذلك.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إلى اليمين علی شريط القائمة الذي يظهر عند مستخدمي الكمبيوتر، نجد ثلاثة اختيارات للقائمة. سنتطرق بالتفصیل إلى هذه الخیارات وسنرى أين يمكن العثور عليها في التطبيق أيضًا.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يعرض اختيار القائمة الأول صورة الملف الشخصي واسمك. إذا ضغطت على هذا فسوف تنتقل على الفور إلى الحائط / الخط الزمني الخاص بك.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للعثور على اختیار القائمة هذا في التطبيق، انقر علی رمز القائمة (ثلاثة خطوط أفقية)، فتظهر قائمة طويلة تظهر الكثير مما هو مرئي دائمًا عند استخدام فیسبوك عبر المتصفح ولكن تتم إزالتها لتوفير مساحة أفضل عند استخدام التطبيق على الهواتف الذكية والأجهزة اللوحية.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تظهر قائمة طويلة تعرض الكثير مما يمكن رؤيته باستمرار عند استخدام فیسبوك عبر المتصفح ولكن تتم إزالتها لتوفير مساحة أفضل عند استخدام التطبيق على الهواتف الذكية والأجهزة اللوحية.</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عندما يتم ملء جميع المعلومات، تضغط على الزر حيث کتب " </a:t>
            </a:r>
            <a:r>
              <a:rPr lang="nb-NO" sz="1200" kern="1200" dirty="0">
                <a:solidFill>
                  <a:schemeClr val="tx1"/>
                </a:solidFill>
                <a:effectLst/>
                <a:latin typeface="+mn-lt"/>
                <a:ea typeface="+mn-ea"/>
                <a:cs typeface="+mn-cs"/>
              </a:rPr>
              <a:t>Registrer deg</a:t>
            </a:r>
            <a:r>
              <a:rPr lang="ar-SA" sz="1200" kern="1200" dirty="0">
                <a:solidFill>
                  <a:schemeClr val="tx1"/>
                </a:solidFill>
                <a:effectLst/>
                <a:latin typeface="+mn-lt"/>
                <a:ea typeface="+mn-ea"/>
                <a:cs typeface="+mn-cs"/>
              </a:rPr>
              <a:t>"</a:t>
            </a:r>
            <a:r>
              <a:rPr lang="ar-SA" sz="1200" b="1" kern="1200" dirty="0">
                <a:solidFill>
                  <a:schemeClr val="tx1"/>
                </a:solidFill>
                <a:effectLst/>
                <a:latin typeface="+mn-lt"/>
                <a:ea typeface="+mn-ea"/>
                <a:cs typeface="+mn-cs"/>
              </a:rPr>
              <a:t> </a:t>
            </a:r>
            <a:r>
              <a:rPr lang="ku-Arab-IQ" sz="1200" kern="1200" dirty="0">
                <a:solidFill>
                  <a:schemeClr val="tx1"/>
                </a:solidFill>
                <a:effectLst/>
                <a:latin typeface="+mn-lt"/>
                <a:ea typeface="+mn-ea"/>
                <a:cs typeface="+mn-cs"/>
              </a:rPr>
              <a:t> (سجل نفسك).</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يعرض في الجزء العلوي من شريط القائمة صورة الملف الشخصي واسمك. اضغط عليه للذهاب إلى الخط الزمني الخاص بك.</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عودة إلى المتصفح</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عندما تضغط علی "الصفحة الرئيسية" (</a:t>
            </a:r>
            <a:r>
              <a:rPr lang="nb-NO" sz="1200" kern="1200" dirty="0">
                <a:solidFill>
                  <a:schemeClr val="tx1"/>
                </a:solidFill>
                <a:effectLst/>
                <a:latin typeface="+mn-lt"/>
                <a:ea typeface="+mn-ea"/>
                <a:cs typeface="+mn-cs"/>
              </a:rPr>
              <a:t>Hjem</a:t>
            </a:r>
            <a:r>
              <a:rPr lang="ar-SA" sz="1200" kern="1200" dirty="0">
                <a:solidFill>
                  <a:schemeClr val="tx1"/>
                </a:solidFill>
                <a:effectLst/>
                <a:latin typeface="+mn-lt"/>
                <a:ea typeface="+mn-ea"/>
                <a:cs typeface="+mn-cs"/>
              </a:rPr>
              <a:t>)، سيتم نقلك إلى قائمة المواد الجدیدة. إنه الشيء نفسه الذي يظهر عند دخولك إلى فیسبوك، وهو يتغير باستمرار ليعرض لك ما يشاركه الأصدقاء والجمعيات والمؤسسات وتعليقاتهم وما ینشرونە من الأخبار وغیرها من الأشیاء.</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في التطبيق، تظهر هذه الميزة علی شکل رمز. صورة لشاشة صغيرة. إذا ضغطت على هذا الرمز، سيتم نقلك إلى النبذة الإخبارية.</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ميزة "البحث عن أصدقاء" (</a:t>
            </a:r>
            <a:r>
              <a:rPr lang="nb-NO" sz="1200" kern="1200" dirty="0">
                <a:solidFill>
                  <a:schemeClr val="tx1"/>
                </a:solidFill>
                <a:effectLst/>
                <a:latin typeface="+mn-lt"/>
                <a:ea typeface="+mn-ea"/>
                <a:cs typeface="+mn-cs"/>
              </a:rPr>
              <a:t>Finn venner</a:t>
            </a:r>
            <a:r>
              <a:rPr lang="ar-SA" sz="1200" kern="1200" dirty="0">
                <a:solidFill>
                  <a:schemeClr val="tx1"/>
                </a:solidFill>
                <a:effectLst/>
                <a:latin typeface="+mn-lt"/>
                <a:ea typeface="+mn-ea"/>
                <a:cs typeface="+mn-cs"/>
              </a:rPr>
              <a:t>) متاحة فقط في متصفحك. يؤدي الضغط على هذە المیزة إلى عرض قائمة بالمستخدمين الذين يفكر فیسبوك أنك ربما تعرفهم. إذا أردت، يمكنك إضافة أشخاص من هذه القائمة كأصدقاءك على </a:t>
            </a:r>
            <a:r>
              <a:rPr lang="nb-NO" sz="1200" kern="1200" dirty="0">
                <a:solidFill>
                  <a:schemeClr val="tx1"/>
                </a:solidFill>
                <a:effectLst/>
                <a:latin typeface="+mn-lt"/>
                <a:ea typeface="+mn-ea"/>
                <a:cs typeface="+mn-cs"/>
              </a:rPr>
              <a:t>Facebook</a:t>
            </a:r>
            <a:r>
              <a:rPr lang="ar-SA" sz="1200" kern="1200" dirty="0">
                <a:solidFill>
                  <a:schemeClr val="tx1"/>
                </a:solidFill>
                <a:effectLst/>
                <a:latin typeface="+mn-lt"/>
                <a:ea typeface="+mn-ea"/>
                <a:cs typeface="+mn-cs"/>
              </a:rPr>
              <a:t>. لست مضطڕا لاستخدام هذه الميزة، فالبحث عن أصدقاء في حقل البحث ثم إضافتهم یؤدي المهمة أيضًا. إن میزة "البحث عن أصدقاء" (</a:t>
            </a:r>
            <a:r>
              <a:rPr lang="nb-NO" sz="1200" kern="1200" dirty="0">
                <a:solidFill>
                  <a:schemeClr val="tx1"/>
                </a:solidFill>
                <a:effectLst/>
                <a:latin typeface="+mn-lt"/>
                <a:ea typeface="+mn-ea"/>
                <a:cs typeface="+mn-cs"/>
              </a:rPr>
              <a:t>Finn venner</a:t>
            </a:r>
            <a:r>
              <a:rPr lang="ar-SA" sz="1200" kern="1200" dirty="0">
                <a:solidFill>
                  <a:schemeClr val="tx1"/>
                </a:solidFill>
                <a:effectLst/>
                <a:latin typeface="+mn-lt"/>
                <a:ea typeface="+mn-ea"/>
                <a:cs typeface="+mn-cs"/>
              </a:rPr>
              <a:t>) غیر متوفرة في تطبيق فیسبوك</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فهنا</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يجب عليك البحث يدويًا.</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اختيارات القائمة الثلاثة التي سنتطرق إلیها تالیا هي: "طلبات الصداقة" (</a:t>
            </a:r>
            <a:r>
              <a:rPr lang="nb-NO" sz="1200" kern="1200" dirty="0">
                <a:solidFill>
                  <a:schemeClr val="tx1"/>
                </a:solidFill>
                <a:effectLst/>
                <a:latin typeface="+mn-lt"/>
                <a:ea typeface="+mn-ea"/>
                <a:cs typeface="+mn-cs"/>
              </a:rPr>
              <a:t>Venneforespørsler</a:t>
            </a:r>
            <a:r>
              <a:rPr lang="ar-SA" sz="1200" kern="1200" dirty="0">
                <a:solidFill>
                  <a:schemeClr val="tx1"/>
                </a:solidFill>
                <a:effectLst/>
                <a:latin typeface="+mn-lt"/>
                <a:ea typeface="+mn-ea"/>
                <a:cs typeface="+mn-cs"/>
              </a:rPr>
              <a:t>) و "الرسائل" (</a:t>
            </a:r>
            <a:r>
              <a:rPr lang="nb-NO" sz="1200" kern="1200" dirty="0">
                <a:solidFill>
                  <a:schemeClr val="tx1"/>
                </a:solidFill>
                <a:effectLst/>
                <a:latin typeface="+mn-lt"/>
                <a:ea typeface="+mn-ea"/>
                <a:cs typeface="+mn-cs"/>
              </a:rPr>
              <a:t>Meldinger</a:t>
            </a:r>
            <a:r>
              <a:rPr lang="ar-SA" sz="1200" kern="1200" dirty="0">
                <a:solidFill>
                  <a:schemeClr val="tx1"/>
                </a:solidFill>
                <a:effectLst/>
                <a:latin typeface="+mn-lt"/>
                <a:ea typeface="+mn-ea"/>
                <a:cs typeface="+mn-cs"/>
              </a:rPr>
              <a:t>) و "الإخطارات" (</a:t>
            </a:r>
            <a:r>
              <a:rPr lang="nb-NO" sz="1200" kern="1200" dirty="0">
                <a:solidFill>
                  <a:schemeClr val="tx1"/>
                </a:solidFill>
                <a:effectLst/>
                <a:latin typeface="+mn-lt"/>
                <a:ea typeface="+mn-ea"/>
                <a:cs typeface="+mn-cs"/>
              </a:rPr>
              <a:t>Varsler</a:t>
            </a:r>
            <a:r>
              <a:rPr lang="ar-SA" sz="120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هذه الميزات متوفرة فقط علی شکل رموز. عند استخدام المتصفح، تکون هذە الرموز بجانب بعضهما البعض في شريط القائمة وهي بلون أزرق داكن. أما في التطبيق، فتكون الرموز متطابقة، ولكن ما إذا كانت موجودة في أعلى الصورة أو أسفلها يعتمد على ما إذا كنت تستخدم الهاتف الذكي أو الکمبیوتر اللوحي.</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algn="r" rtl="1"/>
            <a:r>
              <a:rPr lang="ar-SA" sz="1200" kern="1200" dirty="0">
                <a:solidFill>
                  <a:schemeClr val="tx1"/>
                </a:solidFill>
                <a:effectLst/>
                <a:latin typeface="+mn-lt"/>
                <a:ea typeface="+mn-ea"/>
                <a:cs typeface="+mn-cs"/>
              </a:rPr>
              <a:t>الأمر الخاص بهذه الرموز الثلاثة هي ظهور رقم صغير في مربع أحمر بجانب الرمز في كل مرة یحدث فيها شيء جديد في الفئة - وغالبًا ما یصدر صوت أيضًا تمامًا كما يحدث عندما تتلقى رسالة نصية على هاتفك.</a:t>
            </a:r>
            <a:endParaRPr lang="nb-NO" sz="1200" kern="1200" dirty="0">
              <a:solidFill>
                <a:schemeClr val="tx1"/>
              </a:solidFill>
              <a:effectLst/>
              <a:latin typeface="+mn-lt"/>
              <a:ea typeface="+mn-ea"/>
              <a:cs typeface="+mn-cs"/>
            </a:endParaRPr>
          </a:p>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الفئة الأولى التي سنتطرق إلیها هي "طلبات الصداقة" (</a:t>
            </a:r>
            <a:r>
              <a:rPr lang="nb-NO" sz="1200" kern="1200" dirty="0">
                <a:solidFill>
                  <a:schemeClr val="tx1"/>
                </a:solidFill>
                <a:effectLst/>
                <a:latin typeface="+mn-lt"/>
                <a:ea typeface="+mn-ea"/>
                <a:cs typeface="+mn-cs"/>
              </a:rPr>
              <a:t>Venneforespørsler</a:t>
            </a:r>
            <a:r>
              <a:rPr lang="ar-SA" sz="1200" kern="1200" dirty="0">
                <a:solidFill>
                  <a:schemeClr val="tx1"/>
                </a:solidFill>
                <a:effectLst/>
                <a:latin typeface="+mn-lt"/>
                <a:ea typeface="+mn-ea"/>
                <a:cs typeface="+mn-cs"/>
              </a:rPr>
              <a:t>). عندما يطلب منك شخص ما أن یکون صديقًا لك، أو عندما یتم قبول طلب صداقة أرسلته إلى شخص آخر، سيظهر رقم في المربع الأحمر.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وعندما يطلب شخص ما أن يكون صديقك أو عندما یقبل طلب الصداقة الذي كنت قد أرسلتە إلى شخص آخر، سيظهر هنا رقم في المربع الأحمر. سيؤدي الضغط على الرمز إلى عرض قائمة توضح لك ما حدث وستحصل علی إمکانیة قبول أو رفض طلب الصداقة.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الفئة التالية هي "الرسائل" (</a:t>
            </a:r>
            <a:r>
              <a:rPr lang="nb-NO" sz="1200" kern="1200" dirty="0">
                <a:solidFill>
                  <a:schemeClr val="tx1"/>
                </a:solidFill>
                <a:effectLst/>
                <a:latin typeface="+mn-lt"/>
                <a:ea typeface="+mn-ea"/>
                <a:cs typeface="+mn-cs"/>
              </a:rPr>
              <a:t>Meldinger</a:t>
            </a:r>
            <a:r>
              <a:rPr lang="ar-SA" sz="120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هنا أيضا يظهر مربع أحمر بداخلە رقم في حالة حدوث شيء ما منذ آخر مرة.</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سيؤدي الضغط على الرمز إلى عرض قائمة بالمحادثات التي أجريتها، وستظهر أحدثها في الأعلى. اضغط على إحدى المحادثات في القائمة للمتابعة، فيتم فتح المحادثة في نافذة الدردشة.</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26.08.2019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ku-Arab-IQ" spc="300"/>
              <a:t>فیسبوك</a:t>
            </a:r>
            <a:br>
              <a:rPr lang="ku-Arab-IQ" spc="300"/>
            </a:br>
            <a:r>
              <a:rPr lang="nb-NO" spc="300" dirty="0"/>
              <a:t>FACEBOOK</a:t>
            </a:r>
            <a:r>
              <a:rPr lang="nb-NO" dirty="0"/>
              <a:t> - </a:t>
            </a:r>
            <a:r>
              <a:rPr lang="nb-NO" sz="2700" dirty="0"/>
              <a:t>opprett 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p>
          <a:p>
            <a:pPr>
              <a:buFontTx/>
              <a:buChar char="-"/>
            </a:pPr>
            <a:r>
              <a:rPr lang="nb-NO" dirty="0"/>
              <a:t>Å kunne logge på og av </a:t>
            </a:r>
            <a:r>
              <a:rPr lang="nb-NO" dirty="0" err="1"/>
              <a:t>Facebook</a:t>
            </a:r>
            <a:endParaRPr lang="nb-NO" dirty="0"/>
          </a:p>
          <a:p>
            <a:pPr>
              <a:buFontTx/>
              <a:buChar char="-"/>
            </a:pPr>
            <a:r>
              <a:rPr lang="nb-NO" dirty="0"/>
              <a:t>Å kjenne til personvern og sikkerhetsinnstillinger og hvordan </a:t>
            </a:r>
            <a:br>
              <a:rPr lang="nb-NO" dirty="0"/>
            </a:br>
            <a:r>
              <a:rPr lang="nb-NO" dirty="0"/>
              <a:t>man forandrer disse</a:t>
            </a:r>
          </a:p>
          <a:p>
            <a:pPr>
              <a:buFontTx/>
              <a:buChar char="-"/>
            </a:pPr>
            <a:r>
              <a:rPr lang="nb-NO" dirty="0"/>
              <a:t>Å vite hva en tidslinje er</a:t>
            </a:r>
          </a:p>
          <a:p>
            <a:pPr>
              <a:buFontTx/>
              <a:buChar char="-"/>
            </a:pPr>
            <a:r>
              <a:rPr lang="nb-NO" dirty="0"/>
              <a:t>Å kjenne til funksjonene og ikonene </a:t>
            </a:r>
            <a:br>
              <a:rPr lang="nb-NO" dirty="0"/>
            </a:br>
            <a:r>
              <a:rPr lang="nb-NO" dirty="0"/>
              <a:t>på menylinjen</a:t>
            </a:r>
          </a:p>
          <a:p>
            <a:pPr>
              <a:buFontTx/>
              <a:buChar char="-"/>
            </a:pPr>
            <a:endParaRPr lang="nb-NO" dirty="0"/>
          </a:p>
          <a:p>
            <a:pPr>
              <a:buFontTx/>
              <a:buChar char="-"/>
            </a:pPr>
            <a:r>
              <a:rPr lang="nb-NO" dirty="0"/>
              <a:t>Å kunne søke etter venner, grupper </a:t>
            </a:r>
            <a:br>
              <a:rPr lang="nb-NO" dirty="0"/>
            </a:br>
            <a:r>
              <a:rPr lang="nb-NO" dirty="0"/>
              <a:t>og 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br>
              <a:rPr lang="nb-NO" dirty="0"/>
            </a:br>
            <a:r>
              <a:rPr lang="nb-NO" dirty="0"/>
              <a:t>og 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Bli bedre kjent med menylinjen</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9</a:t>
            </a:r>
          </a:p>
        </p:txBody>
      </p:sp>
      <p:sp>
        <p:nvSpPr>
          <p:cNvPr id="3" name="Plassholder for tekst 2"/>
          <p:cNvSpPr>
            <a:spLocks noGrp="1"/>
          </p:cNvSpPr>
          <p:nvPr>
            <p:ph type="body" idx="1"/>
          </p:nvPr>
        </p:nvSpPr>
        <p:spPr/>
        <p:txBody>
          <a:bodyPr/>
          <a:lstStyle/>
          <a:p>
            <a:pPr algn="r" rtl="1"/>
            <a:r>
              <a:rPr lang="ar-SA" b="1" dirty="0"/>
              <a:t>تسجيل الدخول والخروج</a:t>
            </a:r>
            <a:endParaRPr lang="nb-NO" b="1" dirty="0"/>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تسجيل الدخول والخروج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تسجيل الدخول والخروج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تسجيل الدخول والخروج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تسجيل الدخول والخروج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pPr algn="r"/>
            <a:r>
              <a:rPr lang="ar-SA" dirty="0"/>
              <a:t>انتهى.</a:t>
            </a:r>
            <a:br>
              <a:rPr lang="nb-NO" dirty="0"/>
            </a:br>
            <a:r>
              <a:rPr lang="nb-NO" dirty="0"/>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إنشاء </a:t>
            </a:r>
            <a:r>
              <a:rPr lang="ku-Arab-IQ" sz="2400"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إنشاء </a:t>
            </a:r>
            <a:r>
              <a:rPr lang="ku-Arab-IQ" sz="2400"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إنشاء </a:t>
            </a:r>
            <a:r>
              <a:rPr lang="ku-Arab-IQ" sz="2400"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pPr algn="r" rtl="1"/>
            <a:r>
              <a:rPr lang="ar-SA" sz="2400" dirty="0"/>
              <a:t>إنشاء </a:t>
            </a:r>
            <a:r>
              <a:rPr lang="ku-Arab-IQ" sz="2400"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1</a:t>
            </a:r>
          </a:p>
        </p:txBody>
      </p:sp>
      <p:sp>
        <p:nvSpPr>
          <p:cNvPr id="3" name="Plassholder for tekst 2"/>
          <p:cNvSpPr>
            <a:spLocks noGrp="1"/>
          </p:cNvSpPr>
          <p:nvPr>
            <p:ph type="body" idx="1"/>
          </p:nvPr>
        </p:nvSpPr>
        <p:spPr/>
        <p:txBody>
          <a:bodyPr/>
          <a:lstStyle/>
          <a:p>
            <a:pPr algn="r" rtl="1"/>
            <a:r>
              <a:rPr lang="ar-SA" b="1" dirty="0"/>
              <a:t>ما هو الفيسبوك؟ </a:t>
            </a:r>
            <a:endParaRPr lang="nb-NO" b="1" dirty="0">
              <a:solidFill>
                <a:srgbClr val="000000"/>
              </a:solidFill>
              <a:latin typeface="+mj-lt"/>
              <a:cs typeface="Calibri"/>
            </a:endParaRP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إنشاء </a:t>
            </a:r>
            <a:r>
              <a:rPr lang="ku-Arab-IQ" sz="2400"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3</a:t>
            </a:r>
          </a:p>
        </p:txBody>
      </p:sp>
      <p:sp>
        <p:nvSpPr>
          <p:cNvPr id="3" name="Plassholder for tekst 2"/>
          <p:cNvSpPr>
            <a:spLocks noGrp="1"/>
          </p:cNvSpPr>
          <p:nvPr>
            <p:ph type="body" idx="1"/>
          </p:nvPr>
        </p:nvSpPr>
        <p:spPr>
          <a:xfrm>
            <a:off x="4071131" y="2468007"/>
            <a:ext cx="7736949" cy="365422"/>
          </a:xfrm>
        </p:spPr>
        <p:txBody>
          <a:bodyPr/>
          <a:lstStyle/>
          <a:p>
            <a:pPr algn="r" rtl="1"/>
            <a:r>
              <a:rPr lang="ar-SA" dirty="0"/>
              <a:t>حماية الخصوصية والسلامة</a:t>
            </a:r>
            <a:endParaRPr lang="nb-NO" dirty="0"/>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ما هو الفيسبوك؟ </a:t>
            </a:r>
            <a:endParaRPr lang="nb-NO" sz="2400" dirty="0">
              <a:solidFill>
                <a:srgbClr val="000000"/>
              </a:solidFill>
            </a:endParaRP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br>
              <a:rPr lang="nb-NO" sz="2400" dirty="0"/>
            </a:b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dirty="0"/>
              <a:t>حماية الخصوصية والسلامة</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4</a:t>
            </a:r>
          </a:p>
        </p:txBody>
      </p:sp>
      <p:sp>
        <p:nvSpPr>
          <p:cNvPr id="3" name="Plassholder for tekst 2"/>
          <p:cNvSpPr>
            <a:spLocks noGrp="1"/>
          </p:cNvSpPr>
          <p:nvPr>
            <p:ph type="body" idx="1"/>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2</a:t>
            </a:r>
          </a:p>
        </p:txBody>
      </p:sp>
      <p:sp>
        <p:nvSpPr>
          <p:cNvPr id="3" name="Plassholder for tekst 2"/>
          <p:cNvSpPr>
            <a:spLocks noGrp="1"/>
          </p:cNvSpPr>
          <p:nvPr>
            <p:ph type="body" idx="1"/>
          </p:nvPr>
        </p:nvSpPr>
        <p:spPr/>
        <p:txBody>
          <a:bodyPr/>
          <a:lstStyle/>
          <a:p>
            <a:pPr algn="r" rtl="1"/>
            <a:r>
              <a:rPr lang="ar-SA" dirty="0"/>
              <a:t>إنشاء </a:t>
            </a:r>
            <a:r>
              <a:rPr lang="ku-Arab-IQ" dirty="0"/>
              <a:t>حساب</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8776" y="117231"/>
            <a:ext cx="10354031" cy="459241"/>
          </a:xfrm>
        </p:spPr>
        <p:txBody>
          <a:bodyPr/>
          <a:lstStyle/>
          <a:p>
            <a:pPr algn="r" rtl="1"/>
            <a:r>
              <a:rPr lang="ar-SA" dirty="0"/>
              <a:t>البحث عن الأصدقاء</a:t>
            </a:r>
            <a:r>
              <a:rPr lang="ar-SA" b="1" dirty="0"/>
              <a:t> </a:t>
            </a:r>
            <a:r>
              <a:rPr lang="ar-SA" dirty="0"/>
              <a:t>وإضاف</a:t>
            </a:r>
            <a:r>
              <a:rPr lang="ku-Arab-IQ" dirty="0"/>
              <a:t>تهم</a:t>
            </a:r>
            <a:br>
              <a:rPr lang="nb-NO" dirty="0"/>
            </a:b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البحث عن الأصدقاء</a:t>
            </a:r>
            <a:r>
              <a:rPr lang="ar-SA" b="1" dirty="0"/>
              <a:t> </a:t>
            </a:r>
            <a:r>
              <a:rPr lang="ar-SA" dirty="0"/>
              <a:t>وإضاف</a:t>
            </a:r>
            <a:r>
              <a:rPr lang="ku-Arab-IQ" dirty="0"/>
              <a:t>تهم</a:t>
            </a:r>
            <a:br>
              <a:rPr lang="nb-NO" dirty="0"/>
            </a:b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5</a:t>
            </a:r>
          </a:p>
        </p:txBody>
      </p:sp>
      <p:sp>
        <p:nvSpPr>
          <p:cNvPr id="3" name="Plassholder for tekst 2"/>
          <p:cNvSpPr>
            <a:spLocks noGrp="1"/>
          </p:cNvSpPr>
          <p:nvPr>
            <p:ph type="body" idx="1"/>
          </p:nvPr>
        </p:nvSpPr>
        <p:spPr/>
        <p:txBody>
          <a:bodyPr/>
          <a:lstStyle/>
          <a:p>
            <a:pPr algn="r" rtl="1"/>
            <a:r>
              <a:rPr lang="ar-SA" dirty="0"/>
              <a:t>ما هو الخط الزمني؟</a:t>
            </a:r>
            <a:endParaRPr lang="nb-NO" dirty="0"/>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ما هو الخط الزمني؟</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ما هو الخط الزمني؟</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a:p>
          <a:p>
            <a:pPr marL="0" indent="0">
              <a:buFont typeface="Wingdings" charset="2"/>
              <a:buNone/>
            </a:pPr>
            <a:endParaRPr lang="nb-NO" dirty="0"/>
          </a:p>
          <a:p>
            <a:pPr marL="0" indent="0" algn="ctr">
              <a:buFont typeface="Wingdings" charset="2"/>
              <a:buNone/>
            </a:pPr>
            <a:r>
              <a:rPr lang="nb-NO" sz="5400" dirty="0" err="1"/>
              <a:t>www.facebook.no</a:t>
            </a:r>
            <a:endParaRPr lang="nb-NO" sz="5400" dirty="0"/>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ما هو الخط الزمني؟</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pPr algn="r" rtl="1"/>
            <a:r>
              <a:rPr lang="ar-SA" dirty="0"/>
              <a:t>ما هو الخط الزمني؟</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6</a:t>
            </a:r>
          </a:p>
        </p:txBody>
      </p:sp>
      <p:sp>
        <p:nvSpPr>
          <p:cNvPr id="3" name="Plassholder for tekst 2"/>
          <p:cNvSpPr>
            <a:spLocks noGrp="1"/>
          </p:cNvSpPr>
          <p:nvPr>
            <p:ph type="body" idx="1"/>
          </p:nvPr>
        </p:nvSpPr>
        <p:spPr/>
        <p:txBody>
          <a:bodyPr/>
          <a:lstStyle/>
          <a:p>
            <a:pPr algn="r" rtl="1"/>
            <a:r>
              <a:rPr lang="ar-SA" b="1" dirty="0"/>
              <a:t>الدردشة بإستخدام مسنجر </a:t>
            </a:r>
            <a:r>
              <a:rPr lang="nb-NO" b="1" dirty="0"/>
              <a:t>MESSENGER</a:t>
            </a:r>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Å chatte med </a:t>
            </a:r>
            <a:r>
              <a:rPr lang="nb-NO" dirty="0" err="1"/>
              <a:t>messenger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الدردشة بإستخدام مسنجر </a:t>
            </a:r>
            <a:r>
              <a:rPr lang="nb-NO" dirty="0"/>
              <a:t>MESSENGER</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7</a:t>
            </a:r>
          </a:p>
        </p:txBody>
      </p:sp>
      <p:sp>
        <p:nvSpPr>
          <p:cNvPr id="3" name="Plassholder for tekst 2"/>
          <p:cNvSpPr>
            <a:spLocks noGrp="1"/>
          </p:cNvSpPr>
          <p:nvPr>
            <p:ph type="body" idx="1"/>
          </p:nvPr>
        </p:nvSpPr>
        <p:spPr>
          <a:xfrm>
            <a:off x="4071131" y="2348610"/>
            <a:ext cx="7736949" cy="481694"/>
          </a:xfrm>
        </p:spPr>
        <p:txBody>
          <a:bodyPr/>
          <a:lstStyle/>
          <a:p>
            <a:pPr algn="r" rtl="1"/>
            <a:r>
              <a:rPr lang="ar-SA" b="1" dirty="0"/>
              <a:t>الإعجاب وکتابة التعلیقات والمشارکة</a:t>
            </a:r>
            <a:endParaRPr lang="nb-NO" b="1"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الإعجاب وکتابة التعلیقات والمشارکة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8</a:t>
            </a:r>
          </a:p>
        </p:txBody>
      </p:sp>
      <p:sp>
        <p:nvSpPr>
          <p:cNvPr id="3" name="Plassholder for tekst 2"/>
          <p:cNvSpPr>
            <a:spLocks noGrp="1"/>
          </p:cNvSpPr>
          <p:nvPr>
            <p:ph type="body" idx="1"/>
          </p:nvPr>
        </p:nvSpPr>
        <p:spPr/>
        <p:txBody>
          <a:bodyPr/>
          <a:lstStyle/>
          <a:p>
            <a:pPr algn="r" rtl="1"/>
            <a:r>
              <a:rPr lang="ar-SA" b="1" dirty="0"/>
              <a:t>تعرف على شریط القائمة</a:t>
            </a:r>
            <a:endParaRPr lang="nb-NO" b="1" dirty="0"/>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pPr algn="r" rtl="1"/>
            <a:r>
              <a:rPr lang="ar-SA" dirty="0"/>
              <a:t>إنشاء </a:t>
            </a:r>
            <a:r>
              <a:rPr lang="ku-Arab-IQ" dirty="0"/>
              <a:t>حساب</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dirty="0"/>
              <a:t>تعرف على شریط القائمة</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4408</Words>
  <Application>Microsoft Office PowerPoint</Application>
  <PresentationFormat>Widescreen</PresentationFormat>
  <Paragraphs>544</Paragraphs>
  <Slides>111</Slides>
  <Notes>110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111</vt:i4>
      </vt:variant>
    </vt:vector>
  </HeadingPairs>
  <TitlesOfParts>
    <vt:vector size="116" baseType="lpstr">
      <vt:lpstr>Arial</vt:lpstr>
      <vt:lpstr>Calibri</vt:lpstr>
      <vt:lpstr>Calibri Light</vt:lpstr>
      <vt:lpstr>Wingdings</vt:lpstr>
      <vt:lpstr>Office-tema</vt:lpstr>
      <vt:lpstr>فیسبوك FACEBOOK - opprett en profil og bli kjent med tjenesten</vt:lpstr>
      <vt:lpstr>Del 1</vt:lpstr>
      <vt:lpstr>ما هو الفيسبوك؟ </vt:lpstr>
      <vt:lpstr>Del 2</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إنشاء حساب</vt:lpstr>
      <vt:lpstr>Del 3</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vt:lpstr>
      <vt:lpstr>حماية الخصوصية والسلامة </vt:lpstr>
      <vt:lpstr>حماية الخصوصية والسلامة</vt:lpstr>
      <vt:lpstr>Del 4</vt:lpstr>
      <vt:lpstr>البحث عن الأصدقاء وإضافتهم</vt:lpstr>
      <vt:lpstr>البحث عن الأصدقاء وإضافتهم</vt:lpstr>
      <vt:lpstr>البحث عن الأصدقاء وإضافتهم </vt:lpstr>
      <vt:lpstr>البحث عن الأصدقاء وإضافتهم</vt:lpstr>
      <vt:lpstr>البحث عن الأصدقاء وإضافتهم</vt:lpstr>
      <vt:lpstr>البحث عن الأصدقاء وإضافتهم</vt:lpstr>
      <vt:lpstr>البحث عن الأصدقاء وإضافتهم</vt:lpstr>
      <vt:lpstr>البحث عن الأصدقاء وإضافتهم</vt:lpstr>
      <vt:lpstr>البحث عن الأصدقاء وإضافتهم </vt:lpstr>
      <vt:lpstr>Del 5</vt:lpstr>
      <vt:lpstr>ما هو الخط الزمني؟</vt:lpstr>
      <vt:lpstr>ما هو الخط الزمني؟</vt:lpstr>
      <vt:lpstr>ما هو الخط الزمني؟</vt:lpstr>
      <vt:lpstr>ما هو الخط الزمني؟</vt:lpstr>
      <vt:lpstr>Del 6</vt:lpstr>
      <vt:lpstr>Å chatte med messenger</vt:lpstr>
      <vt:lpstr>الدردشة بإستخدام مسنجر MESSENGER</vt:lpstr>
      <vt:lpstr>الدردشة بإستخدام مسنجر MESSENGER</vt:lpstr>
      <vt:lpstr>الدردشة بإستخدام مسنجر MESSENGER</vt:lpstr>
      <vt:lpstr>الدردشة بإستخدام مسنجر MESSENGER</vt:lpstr>
      <vt:lpstr>الدردشة بإستخدام مسنجر MESSENGER</vt:lpstr>
      <vt:lpstr>الدردشة بإستخدام مسنجر MESSENGER</vt:lpstr>
      <vt:lpstr>الدردشة بإستخدام مسنجر MESSENGER</vt:lpstr>
      <vt:lpstr>Del 7</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الإعجاب وکتابة التعلیقات والمشارکة</vt:lpstr>
      <vt:lpstr>Del 8</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تعرف على شریط القائمة</vt:lpstr>
      <vt:lpstr>Bli bedre kjent med menylinjen</vt:lpstr>
      <vt:lpstr>تعرف على شریط القائمة</vt:lpstr>
      <vt:lpstr>تعرف على شریط القائمة</vt:lpstr>
      <vt:lpstr>Del 9</vt:lpstr>
      <vt:lpstr>تسجيل الدخول والخروج</vt:lpstr>
      <vt:lpstr>تسجيل الدخول والخروج</vt:lpstr>
      <vt:lpstr>تسجيل الدخول والخروج</vt:lpstr>
      <vt:lpstr>تسجيل الدخول والخروج</vt:lpstr>
      <vt:lpstr>انتهى. Ferdig – godt jobba alle sammen!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2019-08-26T15:17:49Z</dcterms:modified>
</cp:coreProperties>
</file>