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9" r:id="rId3"/>
    <p:sldId id="271" r:id="rId4"/>
    <p:sldId id="267" r:id="rId5"/>
    <p:sldId id="270" r:id="rId6"/>
    <p:sldId id="272" r:id="rId7"/>
    <p:sldId id="257" r:id="rId8"/>
    <p:sldId id="273" r:id="rId9"/>
    <p:sldId id="274" r:id="rId10"/>
    <p:sldId id="306" r:id="rId11"/>
    <p:sldId id="263" r:id="rId12"/>
    <p:sldId id="311" r:id="rId13"/>
    <p:sldId id="315" r:id="rId14"/>
    <p:sldId id="312" r:id="rId15"/>
    <p:sldId id="280" r:id="rId16"/>
    <p:sldId id="259" r:id="rId17"/>
    <p:sldId id="281" r:id="rId18"/>
    <p:sldId id="278" r:id="rId19"/>
    <p:sldId id="307" r:id="rId20"/>
    <p:sldId id="313" r:id="rId21"/>
    <p:sldId id="277" r:id="rId22"/>
    <p:sldId id="283" r:id="rId23"/>
    <p:sldId id="314" r:id="rId24"/>
    <p:sldId id="284" r:id="rId25"/>
    <p:sldId id="293" r:id="rId26"/>
    <p:sldId id="286" r:id="rId27"/>
    <p:sldId id="287" r:id="rId28"/>
    <p:sldId id="288" r:id="rId29"/>
    <p:sldId id="262" r:id="rId30"/>
    <p:sldId id="261" r:id="rId31"/>
    <p:sldId id="291" r:id="rId32"/>
    <p:sldId id="294" r:id="rId33"/>
    <p:sldId id="292" r:id="rId34"/>
    <p:sldId id="295" r:id="rId35"/>
    <p:sldId id="296" r:id="rId36"/>
    <p:sldId id="297" r:id="rId37"/>
    <p:sldId id="298" r:id="rId38"/>
    <p:sldId id="299" r:id="rId39"/>
    <p:sldId id="300" r:id="rId40"/>
    <p:sldId id="301" r:id="rId41"/>
    <p:sldId id="302" r:id="rId42"/>
    <p:sldId id="303" r:id="rId43"/>
    <p:sldId id="304" r:id="rId44"/>
    <p:sldId id="269" r:id="rId45"/>
    <p:sldId id="279" r:id="rId46"/>
    <p:sldId id="264" r:id="rId47"/>
    <p:sldId id="285" r:id="rId48"/>
    <p:sldId id="316" r:id="rId49"/>
    <p:sldId id="265" r:id="rId50"/>
    <p:sldId id="310" r:id="rId5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70" autoAdjust="0"/>
    <p:restoredTop sz="49551" autoAdjust="0"/>
  </p:normalViewPr>
  <p:slideViewPr>
    <p:cSldViewPr snapToGrid="0">
      <p:cViewPr>
        <p:scale>
          <a:sx n="70" d="100"/>
          <a:sy n="70" d="100"/>
        </p:scale>
        <p:origin x="1764" y="-16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C00F5-9FCE-4482-AB8B-01DB8B6BFC2C}" type="datetimeFigureOut">
              <a:rPr lang="nb-NO" smtClean="0"/>
              <a:t>27.02.2019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1A130-7AD3-495A-A652-7F8C111F255A}" type="slidenum">
              <a:rPr lang="nb-NO" smtClean="0"/>
              <a:t>‹#›</a:t>
            </a:fld>
            <a:endParaRPr lang="nb-NO"/>
          </a:p>
        </p:txBody>
      </p:sp>
    </p:spTree>
    <p:extLst>
      <p:ext uri="{BB962C8B-B14F-4D97-AF65-F5344CB8AC3E}">
        <p14:creationId xmlns:p14="http://schemas.microsoft.com/office/powerpoint/2010/main" val="388405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b="1" kern="1200" dirty="0">
                <a:solidFill>
                  <a:schemeClr val="tx1"/>
                </a:solidFill>
                <a:effectLst/>
                <a:latin typeface="+mn-lt"/>
                <a:ea typeface="+mn-ea"/>
                <a:cs typeface="+mn-cs"/>
              </a:rPr>
              <a:t>پڑھانا شروع کرنے سے پہلے کورس کے شرکاء کے ساتھ تعلیمی اہداف پر بات کریں۔ اس طرح ان کیلئے اہم ترین معلومات پر توجہ دینا اور انہیں یاد رکھنا آسان ہو جاۓ گا۔</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یاد رکھیں کہ آن لائن سٹورز مختلف ہوتے ہیں اور پڑھانے کے دوران سوالات کا جواب دینے کیلئے وقت دیں۔</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a:r>
              <a:rPr lang="ar-SA" sz="1200" b="1" kern="1200" dirty="0">
                <a:solidFill>
                  <a:schemeClr val="tx1"/>
                </a:solidFill>
                <a:effectLst/>
                <a:latin typeface="+mn-lt"/>
                <a:ea typeface="+mn-ea"/>
                <a:cs typeface="+mn-cs"/>
              </a:rPr>
              <a:t>اچھا ہو گا کہ کورس کے شرکاء سے بینک کارڈ، کریڈٹ کارڈ اور پیمنٹ ڈیوائس ساتھ کلاس میں لانے کو کہا جاۓ تاکہ پڑھائی سے فارغ ہو کر وہ کوئی چیز خرید سکیں۔</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1</a:t>
            </a:fld>
            <a:endParaRPr lang="nb-NO"/>
          </a:p>
        </p:txBody>
      </p:sp>
    </p:spTree>
    <p:extLst>
      <p:ext uri="{BB962C8B-B14F-4D97-AF65-F5344CB8AC3E}">
        <p14:creationId xmlns:p14="http://schemas.microsoft.com/office/powerpoint/2010/main" val="23558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کسی چیز کو چننے کیلئے اسے دبائیں۔</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n-NO"/>
          </a:p>
        </p:txBody>
      </p:sp>
    </p:spTree>
    <p:extLst>
      <p:ext uri="{BB962C8B-B14F-4D97-AF65-F5344CB8AC3E}">
        <p14:creationId xmlns:p14="http://schemas.microsoft.com/office/powerpoint/2010/main" val="397572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بالکل عام دکان کی طرح آپ چاہیں تو ایک چیز خریدیں، چاہیں تو زیادہ چیزیں خریدیں۔</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11</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بالکل عام دکان کی طرح آپ چاہیں تو ایک چیز خریدیں، چاہیں تو زیادہ چیزیں خریدیں۔</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12</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آپ کئی مختلف </a:t>
            </a:r>
            <a:r>
              <a:rPr lang="ur-PK" sz="1200" kern="1200" dirty="0">
                <a:solidFill>
                  <a:schemeClr val="tx1"/>
                </a:solidFill>
                <a:effectLst/>
                <a:latin typeface="+mn-lt"/>
                <a:ea typeface="+mn-ea"/>
                <a:cs typeface="+mn-cs"/>
              </a:rPr>
              <a:t>قسموں کی </a:t>
            </a:r>
            <a:r>
              <a:rPr lang="ar-SA" sz="1200" kern="1200" dirty="0">
                <a:solidFill>
                  <a:schemeClr val="tx1"/>
                </a:solidFill>
                <a:effectLst/>
                <a:latin typeface="+mn-lt"/>
                <a:ea typeface="+mn-ea"/>
                <a:cs typeface="+mn-cs"/>
              </a:rPr>
              <a:t>چیزیں بھی خرید سکتے ہیں۔</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13</a:t>
            </a:fld>
            <a:endParaRPr lang="nb-NO"/>
          </a:p>
        </p:txBody>
      </p:sp>
    </p:spTree>
    <p:extLst>
      <p:ext uri="{BB962C8B-B14F-4D97-AF65-F5344CB8AC3E}">
        <p14:creationId xmlns:p14="http://schemas.microsoft.com/office/powerpoint/2010/main" val="169496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جب آپ اپنی مطلوبہ سب چیزیں شاپنگ کارٹ میں ڈال لیں تو آپکو ادائیگی کیلئے "</a:t>
            </a:r>
            <a:r>
              <a:rPr lang="nb-NO" sz="1200" kern="1200" dirty="0">
                <a:solidFill>
                  <a:schemeClr val="tx1"/>
                </a:solidFill>
                <a:effectLst/>
                <a:latin typeface="+mn-lt"/>
                <a:ea typeface="+mn-ea"/>
                <a:cs typeface="+mn-cs"/>
              </a:rPr>
              <a:t>"kasse</a:t>
            </a:r>
            <a:r>
              <a:rPr lang="ar-SA" sz="1200" kern="1200" dirty="0">
                <a:solidFill>
                  <a:schemeClr val="tx1"/>
                </a:solidFill>
                <a:effectLst/>
                <a:latin typeface="+mn-lt"/>
                <a:ea typeface="+mn-ea"/>
                <a:cs typeface="+mn-cs"/>
              </a:rPr>
              <a:t> ("چیک آؤٹ") پر جانا ہو گا۔</a:t>
            </a:r>
            <a:endParaRPr lang="en-US" sz="1200" kern="1200" dirty="0">
              <a:solidFill>
                <a:schemeClr val="tx1"/>
              </a:solidFill>
              <a:effectLst/>
              <a:latin typeface="+mn-lt"/>
              <a:ea typeface="+mn-ea"/>
              <a:cs typeface="+mn-cs"/>
            </a:endParaRPr>
          </a:p>
          <a:p>
            <a:pPr lvl="0" algn="r" rtl="1"/>
            <a:endParaRPr lang="en-US" sz="1200" kern="1200" dirty="0">
              <a:solidFill>
                <a:schemeClr val="tx1"/>
              </a:solidFill>
              <a:effectLst/>
              <a:latin typeface="+mn-lt"/>
              <a:ea typeface="+mn-ea"/>
              <a:cs typeface="+mn-cs"/>
            </a:endParaRPr>
          </a:p>
          <a:p>
            <a:pPr lvl="0" algn="r" rtl="1"/>
            <a:r>
              <a:rPr lang="ar-SA" sz="1200" kern="1200" dirty="0">
                <a:solidFill>
                  <a:schemeClr val="tx1"/>
                </a:solidFill>
                <a:effectLst/>
                <a:latin typeface="+mn-lt"/>
                <a:ea typeface="+mn-ea"/>
                <a:cs typeface="+mn-cs"/>
              </a:rPr>
              <a:t>اگر آپ </a:t>
            </a:r>
            <a:r>
              <a:rPr lang="nb-NO" sz="1200" kern="1200" dirty="0">
                <a:solidFill>
                  <a:schemeClr val="tx1"/>
                </a:solidFill>
                <a:effectLst/>
                <a:latin typeface="+mn-lt"/>
                <a:ea typeface="+mn-ea"/>
                <a:cs typeface="+mn-cs"/>
              </a:rPr>
              <a:t>"kjøp" </a:t>
            </a:r>
            <a:r>
              <a:rPr lang="ar-SA" sz="1200" kern="1200" dirty="0">
                <a:solidFill>
                  <a:schemeClr val="tx1"/>
                </a:solidFill>
                <a:effectLst/>
                <a:latin typeface="+mn-lt"/>
                <a:ea typeface="+mn-ea"/>
                <a:cs typeface="+mn-cs"/>
              </a:rPr>
              <a:t>پر کلک کریں تو آپ دیکھیں گے کہ آپکی چنی ہوئی چیز شاپنگ کارٹ میں آ جاتی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14</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اگر آپ </a:t>
            </a:r>
            <a:r>
              <a:rPr lang="nb-NO" sz="1200" kern="1200" dirty="0">
                <a:solidFill>
                  <a:schemeClr val="tx1"/>
                </a:solidFill>
                <a:effectLst/>
                <a:latin typeface="+mn-lt"/>
                <a:ea typeface="+mn-ea"/>
                <a:cs typeface="+mn-cs"/>
              </a:rPr>
              <a:t>"kjøp"</a:t>
            </a:r>
            <a:r>
              <a:rPr lang="ar-SA" sz="1200" kern="1200" dirty="0">
                <a:solidFill>
                  <a:schemeClr val="tx1"/>
                </a:solidFill>
                <a:effectLst/>
                <a:latin typeface="+mn-lt"/>
                <a:ea typeface="+mn-ea"/>
                <a:cs typeface="+mn-cs"/>
              </a:rPr>
              <a:t> پر کلک کریں تو آپ دیکھیں گے کہ آپکی چنی ہوئی چیز شاپنگ کارٹ میں آ جاتی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n-NO"/>
          </a:p>
        </p:txBody>
      </p:sp>
    </p:spTree>
    <p:extLst>
      <p:ext uri="{BB962C8B-B14F-4D97-AF65-F5344CB8AC3E}">
        <p14:creationId xmlns:p14="http://schemas.microsoft.com/office/powerpoint/2010/main" val="1757661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یہاں شاپنگ کارٹ میں ایک چیز موجود ہے۔</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16</a:t>
            </a:fld>
            <a:endParaRPr lang="nb-NO"/>
          </a:p>
        </p:txBody>
      </p:sp>
    </p:spTree>
    <p:extLst>
      <p:ext uri="{BB962C8B-B14F-4D97-AF65-F5344CB8AC3E}">
        <p14:creationId xmlns:p14="http://schemas.microsoft.com/office/powerpoint/2010/main" val="324249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اگر آپ اور چیزیں بھی ڈال لیں تو شاپنگ کارٹ میں یہ چیزیں بھی نظر آنے لگتی ہیں۔</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17</a:t>
            </a:fld>
            <a:endParaRPr lang="nb-NO"/>
          </a:p>
        </p:txBody>
      </p:sp>
    </p:spTree>
    <p:extLst>
      <p:ext uri="{BB962C8B-B14F-4D97-AF65-F5344CB8AC3E}">
        <p14:creationId xmlns:p14="http://schemas.microsoft.com/office/powerpoint/2010/main" val="295381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اس کے علاوہ آن لائن سٹور میں "</a:t>
            </a:r>
            <a:r>
              <a:rPr lang="nb-NO" sz="1200" kern="1200" dirty="0">
                <a:solidFill>
                  <a:schemeClr val="tx1"/>
                </a:solidFill>
                <a:effectLst/>
                <a:latin typeface="+mn-lt"/>
                <a:ea typeface="+mn-ea"/>
                <a:cs typeface="+mn-cs"/>
              </a:rPr>
              <a:t>"kasse</a:t>
            </a:r>
            <a:r>
              <a:rPr lang="ar-SA" sz="1200" kern="1200" dirty="0">
                <a:solidFill>
                  <a:schemeClr val="tx1"/>
                </a:solidFill>
                <a:effectLst/>
                <a:latin typeface="+mn-lt"/>
                <a:ea typeface="+mn-ea"/>
                <a:cs typeface="+mn-cs"/>
              </a:rPr>
              <a:t> (چیک آؤٹ) ہوتا ہے جہاں آپ اپنی خریداری کی تصدیق کرتے ہیں، ادائیگی کا طریقہ اور چیز وصول کرنے کا طریقہ طے کرتے ہیں۔ اس بارے میں ہم آگے چل کر بات کریں گے۔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n-NO"/>
          </a:p>
        </p:txBody>
      </p:sp>
    </p:spTree>
    <p:extLst>
      <p:ext uri="{BB962C8B-B14F-4D97-AF65-F5344CB8AC3E}">
        <p14:creationId xmlns:p14="http://schemas.microsoft.com/office/powerpoint/2010/main" val="109744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آن لائن سٹورز </a:t>
            </a:r>
            <a:r>
              <a:rPr lang="ur-PK" sz="1200" kern="1200" dirty="0">
                <a:solidFill>
                  <a:schemeClr val="tx1"/>
                </a:solidFill>
                <a:effectLst/>
                <a:latin typeface="+mn-lt"/>
                <a:ea typeface="+mn-ea"/>
                <a:cs typeface="+mn-cs"/>
              </a:rPr>
              <a:t>مختلف ہوتے ہیں۔</a:t>
            </a:r>
            <a:endParaRPr lang="pl-PL" sz="1200" kern="1200" dirty="0">
              <a:solidFill>
                <a:schemeClr val="tx1"/>
              </a:solidFill>
              <a:effectLst/>
              <a:latin typeface="+mn-lt"/>
              <a:ea typeface="+mn-ea"/>
              <a:cs typeface="+mn-cs"/>
            </a:endParaRPr>
          </a:p>
          <a:p>
            <a:pPr lvl="0" algn="r" rtl="1"/>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کچھ سٹورز</a:t>
            </a:r>
            <a:r>
              <a:rPr lang="nb-NO" sz="1200" kern="1200" dirty="0">
                <a:solidFill>
                  <a:schemeClr val="tx1"/>
                </a:solidFill>
                <a:effectLst/>
                <a:latin typeface="+mn-lt"/>
                <a:ea typeface="+mn-ea"/>
                <a:cs typeface="+mn-cs"/>
              </a:rPr>
              <a:t>"handlevogn" </a:t>
            </a:r>
            <a:r>
              <a:rPr lang="ar-SA" sz="1200" kern="1200" dirty="0">
                <a:solidFill>
                  <a:schemeClr val="tx1"/>
                </a:solidFill>
                <a:effectLst/>
                <a:latin typeface="+mn-lt"/>
                <a:ea typeface="+mn-ea"/>
                <a:cs typeface="+mn-cs"/>
              </a:rPr>
              <a:t> اور</a:t>
            </a:r>
            <a:r>
              <a:rPr lang="nb-NO" sz="1200" kern="1200" dirty="0">
                <a:solidFill>
                  <a:schemeClr val="tx1"/>
                </a:solidFill>
                <a:effectLst/>
                <a:latin typeface="+mn-lt"/>
                <a:ea typeface="+mn-ea"/>
                <a:cs typeface="+mn-cs"/>
              </a:rPr>
              <a:t>"kasse" </a:t>
            </a:r>
            <a:r>
              <a:rPr lang="ar-SA" sz="1200" kern="1200" dirty="0">
                <a:solidFill>
                  <a:schemeClr val="tx1"/>
                </a:solidFill>
                <a:effectLst/>
                <a:latin typeface="+mn-lt"/>
                <a:ea typeface="+mn-ea"/>
                <a:cs typeface="+mn-cs"/>
              </a:rPr>
              <a:t> کی بجاۓ فرق الفاظ استعمال کرتے ہیں۔ بعض جگہوں پر</a:t>
            </a:r>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"bestill"</a:t>
            </a:r>
            <a:r>
              <a:rPr lang="pl-PL"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یا </a:t>
            </a:r>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"legg i handlevogn" </a:t>
            </a:r>
            <a:r>
              <a:rPr lang="ar-SA" sz="1200" kern="1200" dirty="0">
                <a:solidFill>
                  <a:schemeClr val="tx1"/>
                </a:solidFill>
                <a:effectLst/>
                <a:latin typeface="+mn-lt"/>
                <a:ea typeface="+mn-ea"/>
                <a:cs typeface="+mn-cs"/>
              </a:rPr>
              <a:t>لکھا ہوتا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کچھ آن لائن سٹورز سے ہم چیزیں یا کپڑے خرید سکتے ہیں لیکن ہم خدمات، سفر، ہوٹل میں کمرے کی ریزرویشن وغیرہ جیسی  بہت سی چیزیں بھی آرڈر کر سکتے ہیں۔</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کچھ  لوگ وقت اور پیسے بچانے کیلئےآن لائن سٹورز سے خریداری کرتے ہیں۔ کچھ لوگوں کو لگتا ہے کہ جو مصنوعات اور خدمات آن لائن مل جاتی ہیں، وہ دوسری جگہوں سے نہیں ملتیں۔</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کوئی چیز آن لائن خریدنے کیلئے پہلا قدم یہ معلوم کرنا ہے کہ کونسا آن لائن سٹور استعمال کیا جاۓ۔ اکثر لوگوں کو شاید پہلے ہی پتہ ہوتا ہے کہ وہ کونسے سٹور سے خریداری کرنا چاہتے ہیں۔ اگر آپکو پتہ ہے کہ آپکو کس قسم کی چیز خریدنی ہے لیکن یہ نہیں پتہ کہ کونسے آن لائن سٹور یہ چیز بیچتے ہیں تو آپ اپنے براؤزر میں سرچ/گوگل کر کے دیکھ سکتے ہیں کہ کیا آپکو یہ چیزیں بیچنے والے سٹورز مل جاتے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2</a:t>
            </a:fld>
            <a:endParaRPr lang="nb-NO"/>
          </a:p>
        </p:txBody>
      </p:sp>
    </p:spTree>
    <p:extLst>
      <p:ext uri="{BB962C8B-B14F-4D97-AF65-F5344CB8AC3E}">
        <p14:creationId xmlns:p14="http://schemas.microsoft.com/office/powerpoint/2010/main" val="4045310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کچھ آن لائن سٹورز دوسری زبانوں میں بھی ہیں۔ لیکن آپکو خریداری کا جو طریقہ استعمال کرنا ہوتا ہے، وہ ایک ہی جیسا ہے۔</a:t>
            </a:r>
            <a:endParaRPr lang="pl-PL" sz="1200" kern="1200" dirty="0">
              <a:solidFill>
                <a:schemeClr val="tx1"/>
              </a:solidFill>
              <a:effectLst/>
              <a:latin typeface="+mn-lt"/>
              <a:ea typeface="+mn-ea"/>
              <a:cs typeface="+mn-cs"/>
            </a:endParaRPr>
          </a:p>
          <a:p>
            <a:pPr lvl="0" algn="r" rtl="1"/>
            <a:endParaRPr lang="pl-PL" sz="1200" kern="1200" dirty="0">
              <a:solidFill>
                <a:schemeClr val="tx1"/>
              </a:solidFill>
              <a:effectLst/>
              <a:latin typeface="+mn-lt"/>
              <a:ea typeface="+mn-ea"/>
              <a:cs typeface="+mn-cs"/>
            </a:endParaRPr>
          </a:p>
          <a:p>
            <a:pPr lvl="0" algn="r" rtl="1"/>
            <a:r>
              <a:rPr lang="pl-PL" sz="1200" kern="1200" dirty="0">
                <a:solidFill>
                  <a:schemeClr val="tx1"/>
                </a:solidFill>
                <a:effectLst/>
                <a:latin typeface="+mn-lt"/>
                <a:ea typeface="+mn-ea"/>
                <a:cs typeface="+mn-cs"/>
              </a:rPr>
              <a:t> .1</a:t>
            </a:r>
            <a:r>
              <a:rPr lang="ur-PK" sz="1200" kern="1200" dirty="0">
                <a:solidFill>
                  <a:schemeClr val="tx1"/>
                </a:solidFill>
                <a:effectLst/>
                <a:latin typeface="+mn-lt"/>
                <a:ea typeface="+mn-ea"/>
                <a:cs typeface="+mn-cs"/>
              </a:rPr>
              <a:t>وہ چیز/چیزیں تلاش کریں جو آپ خریدنا چاہتے ہیں۔</a:t>
            </a:r>
            <a:endParaRPr lang="pl-PL" sz="1200" kern="1200" dirty="0">
              <a:solidFill>
                <a:schemeClr val="tx1"/>
              </a:solidFill>
              <a:effectLst/>
              <a:latin typeface="+mn-lt"/>
              <a:ea typeface="+mn-ea"/>
              <a:cs typeface="+mn-cs"/>
            </a:endParaRPr>
          </a:p>
          <a:p>
            <a:pPr lvl="0" algn="r" rtl="1"/>
            <a:r>
              <a:rPr lang="pl-PL" sz="1200" kern="1200" dirty="0">
                <a:solidFill>
                  <a:schemeClr val="tx1"/>
                </a:solidFill>
                <a:effectLst/>
                <a:latin typeface="+mn-lt"/>
                <a:ea typeface="+mn-ea"/>
                <a:cs typeface="+mn-cs"/>
              </a:rPr>
              <a:t> .2</a:t>
            </a:r>
            <a:r>
              <a:rPr lang="ur-PK" sz="1200" kern="1200" dirty="0">
                <a:solidFill>
                  <a:schemeClr val="tx1"/>
                </a:solidFill>
                <a:effectLst/>
                <a:latin typeface="+mn-lt"/>
                <a:ea typeface="+mn-ea"/>
                <a:cs typeface="+mn-cs"/>
              </a:rPr>
              <a:t>جب آپ ادائیگی کیلئے تیار ہوں تو چیک آؤٹ پر جائیں۔</a:t>
            </a:r>
            <a:endParaRPr lang="pl-PL" sz="1200" kern="1200" dirty="0">
              <a:solidFill>
                <a:schemeClr val="tx1"/>
              </a:solidFill>
              <a:effectLst/>
              <a:latin typeface="+mn-lt"/>
              <a:ea typeface="+mn-ea"/>
              <a:cs typeface="+mn-cs"/>
            </a:endParaRPr>
          </a:p>
          <a:p>
            <a:pPr lvl="0" algn="r" rtl="1"/>
            <a:r>
              <a:rPr lang="pl-PL" sz="1200" kern="1200" dirty="0">
                <a:solidFill>
                  <a:schemeClr val="tx1"/>
                </a:solidFill>
                <a:effectLst/>
                <a:latin typeface="+mn-lt"/>
                <a:ea typeface="+mn-ea"/>
                <a:cs typeface="+mn-cs"/>
              </a:rPr>
              <a:t> .3</a:t>
            </a:r>
            <a:r>
              <a:rPr lang="ur-PK" sz="1200" kern="1200" dirty="0">
                <a:solidFill>
                  <a:schemeClr val="tx1"/>
                </a:solidFill>
                <a:effectLst/>
                <a:latin typeface="+mn-lt"/>
                <a:ea typeface="+mn-ea"/>
                <a:cs typeface="+mn-cs"/>
              </a:rPr>
              <a:t>اپنی چیزوں کیلئے ادائیگی کریں۔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21</a:t>
            </a:fld>
            <a:endParaRPr lang="nb-NO"/>
          </a:p>
        </p:txBody>
      </p:sp>
    </p:spTree>
    <p:extLst>
      <p:ext uri="{BB962C8B-B14F-4D97-AF65-F5344CB8AC3E}">
        <p14:creationId xmlns:p14="http://schemas.microsoft.com/office/powerpoint/2010/main" val="1980348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قیمت ادا کرنے کیلئے آپکو پہلے چیک آؤٹ ڈھونڈنا ہوگا۔ اس کا سب سے آسان طریقہ یہ ہے کہ جہاں شاپنگ کارٹ یا ٹرالی کی تصویر ہو، وہاں کلک کریں۔ کارٹ آپکو نہ صرف آپکی چنی ہوئی چیزیں دکھاتا ہے بلکہ عام طور پر آپ یہاں سے چیک آؤٹ پر بھی جا سکتے ہیں۔ ایسے بٹن یا لنک کیلئے نظر دوڑائیں جیسے </a:t>
            </a:r>
            <a:r>
              <a:rPr lang="nb-NO" sz="1200" kern="1200" dirty="0">
                <a:solidFill>
                  <a:schemeClr val="tx1"/>
                </a:solidFill>
                <a:effectLst/>
                <a:latin typeface="+mn-lt"/>
                <a:ea typeface="+mn-ea"/>
                <a:cs typeface="+mn-cs"/>
              </a:rPr>
              <a:t>"Til kasse"</a:t>
            </a:r>
            <a:r>
              <a:rPr lang="ur-PK"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"Gå til betaling"</a:t>
            </a:r>
            <a:r>
              <a:rPr lang="ur-PK" sz="1200" kern="1200" dirty="0">
                <a:solidFill>
                  <a:schemeClr val="tx1"/>
                </a:solidFill>
                <a:effectLst/>
                <a:latin typeface="+mn-lt"/>
                <a:ea typeface="+mn-ea"/>
                <a:cs typeface="+mn-cs"/>
              </a:rPr>
              <a:t>،</a:t>
            </a:r>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"Gå til utsjekking" </a:t>
            </a:r>
            <a:r>
              <a:rPr lang="ur-PK" sz="1200" kern="1200" dirty="0">
                <a:solidFill>
                  <a:schemeClr val="tx1"/>
                </a:solidFill>
                <a:effectLst/>
                <a:latin typeface="+mn-lt"/>
                <a:ea typeface="+mn-ea"/>
                <a:cs typeface="+mn-cs"/>
              </a:rPr>
              <a:t>یا ایسے دوسرے الفاظ جن سے پتہ چلتا ہو کہ آپ خریداری مکمل کر سکتے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قیمت ادا کرنے کیلئے آپکو پہلے چیک آؤٹ ڈھونڈنا ہوگا۔ اس کا سب سے آسان طریقہ یہ ہے کہ جہاں شاپنگ کارٹ یا ٹرالی کی تصویر ہو، وہاں کلک کریں۔ کارٹ آپکو نہ صرف آپکی چنی ہوئی چیزیں دکھاتا ہے بلکہ عام طور پر آپ یہاں سے چیک آؤٹ پر بھی جا سکتے ہیں۔ ایسے بٹن یا لنک کیلئے نظر دوڑائیں جیسے </a:t>
            </a:r>
            <a:r>
              <a:rPr lang="nb-NO" sz="1200" kern="1200" dirty="0">
                <a:solidFill>
                  <a:schemeClr val="tx1"/>
                </a:solidFill>
                <a:effectLst/>
                <a:latin typeface="+mn-lt"/>
                <a:ea typeface="+mn-ea"/>
                <a:cs typeface="+mn-cs"/>
              </a:rPr>
              <a:t>"Til kasse"</a:t>
            </a:r>
            <a:r>
              <a:rPr lang="ur-PK"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"Gå til betaling"</a:t>
            </a:r>
            <a:r>
              <a:rPr lang="ur-PK" sz="1200" kern="1200" dirty="0">
                <a:solidFill>
                  <a:schemeClr val="tx1"/>
                </a:solidFill>
                <a:effectLst/>
                <a:latin typeface="+mn-lt"/>
                <a:ea typeface="+mn-ea"/>
                <a:cs typeface="+mn-cs"/>
              </a:rPr>
              <a:t>،</a:t>
            </a:r>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"Gå til utsjekking"</a:t>
            </a:r>
            <a:r>
              <a:rPr lang="pl-PL" sz="1200"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یا دوسرے الفاظ جن سے پتہ چلتا ہو کہ آپ خریداری مکمل کر سکتے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چیک آؤٹ پر خریداری مکمل کرنے کیلئے بالعموم آن لائن سٹور کو یہ معلومات دینا ضروری ہوتا ہے:</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24</a:t>
            </a:fld>
            <a:endParaRPr lang="nb-NO"/>
          </a:p>
        </p:txBody>
      </p:sp>
    </p:spTree>
    <p:extLst>
      <p:ext uri="{BB962C8B-B14F-4D97-AF65-F5344CB8AC3E}">
        <p14:creationId xmlns:p14="http://schemas.microsoft.com/office/powerpoint/2010/main" val="182529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a:buFontTx/>
              <a:buNone/>
            </a:pPr>
            <a:r>
              <a:rPr lang="ar-SA" sz="1200" kern="1200" dirty="0">
                <a:solidFill>
                  <a:schemeClr val="tx1"/>
                </a:solidFill>
                <a:effectLst/>
                <a:latin typeface="+mn-lt"/>
                <a:ea typeface="+mn-ea"/>
                <a:cs typeface="+mn-cs"/>
              </a:rPr>
              <a:t>چیزیں وصول کرنے والے کا نام اور پتہ (آپ کسی دوست یا رشتہ دار کو چیزیں بھجوانے کا انتخاب کر سکتے ہیں)</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25</a:t>
            </a:fld>
            <a:endParaRPr lang="nb-NO"/>
          </a:p>
        </p:txBody>
      </p:sp>
    </p:spTree>
    <p:extLst>
      <p:ext uri="{BB962C8B-B14F-4D97-AF65-F5344CB8AC3E}">
        <p14:creationId xmlns:p14="http://schemas.microsoft.com/office/powerpoint/2010/main" val="4185019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ادائیگی کرنے والے کا نام اور پتہ، یہاں اکثر</a:t>
            </a:r>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fakturaadresse</a:t>
            </a:r>
            <a:r>
              <a:rPr lang="pl-PL"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(انوائسنگ ایڈریس) لکھا ہوتا ہے (یہاں آپکا نام اور پتہ ہو گا)</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26</a:t>
            </a:fld>
            <a:endParaRPr lang="nb-NO"/>
          </a:p>
        </p:txBody>
      </p:sp>
    </p:spTree>
    <p:extLst>
      <p:ext uri="{BB962C8B-B14F-4D97-AF65-F5344CB8AC3E}">
        <p14:creationId xmlns:p14="http://schemas.microsoft.com/office/powerpoint/2010/main" val="3589215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a:buFontTx/>
              <a:buNone/>
            </a:pPr>
            <a:r>
              <a:rPr lang="ar-SA" sz="1200" kern="1200" dirty="0">
                <a:solidFill>
                  <a:schemeClr val="tx1"/>
                </a:solidFill>
                <a:effectLst/>
                <a:latin typeface="+mn-lt"/>
                <a:ea typeface="+mn-ea"/>
                <a:cs typeface="+mn-cs"/>
              </a:rPr>
              <a:t>آپکا ای میل ایڈریس اور فون نمبر (موبائل نمبر لکھنا بہتر ہے)</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27</a:t>
            </a:fld>
            <a:endParaRPr lang="nb-NO"/>
          </a:p>
        </p:txBody>
      </p:sp>
    </p:spTree>
    <p:extLst>
      <p:ext uri="{BB962C8B-B14F-4D97-AF65-F5344CB8AC3E}">
        <p14:creationId xmlns:p14="http://schemas.microsoft.com/office/powerpoint/2010/main" val="2375553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ادائیگی کا طریقہ۔ </a:t>
            </a:r>
            <a:r>
              <a:rPr lang="ar-SA" sz="1200" kern="1200" dirty="0">
                <a:solidFill>
                  <a:schemeClr val="tx1"/>
                </a:solidFill>
                <a:effectLst/>
                <a:latin typeface="+mn-lt"/>
                <a:ea typeface="+mn-ea"/>
                <a:cs typeface="+mn-cs"/>
              </a:rPr>
              <a:t>آپ اکثر انوائس منگوانے، بینک کارڈ یا کریڈٹ کارڈ، یا کسی اور طریقۂ ادائیگی سے پیسے ادا کرنے کا انتخاب کر سکتے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28</a:t>
            </a:fld>
            <a:endParaRPr lang="nb-NO"/>
          </a:p>
        </p:txBody>
      </p:sp>
    </p:spTree>
    <p:extLst>
      <p:ext uri="{BB962C8B-B14F-4D97-AF65-F5344CB8AC3E}">
        <p14:creationId xmlns:p14="http://schemas.microsoft.com/office/powerpoint/2010/main" val="1309612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FontTx/>
              <a:buNone/>
            </a:pPr>
            <a:r>
              <a:rPr lang="ar-SA" sz="1200" kern="1200" dirty="0">
                <a:solidFill>
                  <a:schemeClr val="tx1"/>
                </a:solidFill>
                <a:effectLst/>
                <a:latin typeface="+mn-lt"/>
                <a:ea typeface="+mn-ea"/>
                <a:cs typeface="+mn-cs"/>
              </a:rPr>
              <a:t>اگر آپ بینک کارڈیا کریڈٹ کارڈ سے ادائیگی کا انتخاب کریں تو آپ سے کارڈ کے مالک کا نام، کارڈ نمبر اور آخری تاریخ (یہ تفصیلات کارڈ کے سامنے کی طرف ہوتی ہیں) اور کارڈ کا </a:t>
            </a:r>
            <a:r>
              <a:rPr lang="nb-NO" sz="1200" kern="1200" dirty="0">
                <a:solidFill>
                  <a:schemeClr val="tx1"/>
                </a:solidFill>
                <a:effectLst/>
                <a:latin typeface="+mn-lt"/>
                <a:ea typeface="+mn-ea"/>
                <a:cs typeface="+mn-cs"/>
              </a:rPr>
              <a:t>CVC</a:t>
            </a:r>
            <a:r>
              <a:rPr lang="ar-SA" sz="1200" kern="1200" dirty="0">
                <a:solidFill>
                  <a:schemeClr val="tx1"/>
                </a:solidFill>
                <a:effectLst/>
                <a:latin typeface="+mn-lt"/>
                <a:ea typeface="+mn-ea"/>
                <a:cs typeface="+mn-cs"/>
              </a:rPr>
              <a:t> (یہ کارڈ کی پشت پر ہوتا ہے) فراہم کرنے کو کہا جاۓ گا۔ </a:t>
            </a:r>
            <a:r>
              <a:rPr lang="nb-NO" sz="1200" kern="1200" dirty="0">
                <a:solidFill>
                  <a:schemeClr val="tx1"/>
                </a:solidFill>
                <a:effectLst/>
                <a:latin typeface="+mn-lt"/>
                <a:ea typeface="+mn-ea"/>
                <a:cs typeface="+mn-cs"/>
              </a:rPr>
              <a:t>CVC</a:t>
            </a:r>
            <a:r>
              <a:rPr lang="ar-SA" sz="1200" kern="1200" dirty="0">
                <a:solidFill>
                  <a:schemeClr val="tx1"/>
                </a:solidFill>
                <a:effectLst/>
                <a:latin typeface="+mn-lt"/>
                <a:ea typeface="+mn-ea"/>
                <a:cs typeface="+mn-cs"/>
              </a:rPr>
              <a:t> سے مراد آپکے دستخط والی لائن کے دائیں طرف لکھے آخری تین ہندسے ہیں۔</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29</a:t>
            </a:fld>
            <a:endParaRPr lang="nb-NO"/>
          </a:p>
        </p:txBody>
      </p:sp>
    </p:spTree>
    <p:extLst>
      <p:ext uri="{BB962C8B-B14F-4D97-AF65-F5344CB8AC3E}">
        <p14:creationId xmlns:p14="http://schemas.microsoft.com/office/powerpoint/2010/main" val="181075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یہاں آپ مختلف آن لائن سٹورز کی کچھ مثالیں دیکھ رہے ہیں۔</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a:t>
            </a:fld>
            <a:endParaRPr lang="nb-NO"/>
          </a:p>
        </p:txBody>
      </p:sp>
    </p:spTree>
    <p:extLst>
      <p:ext uri="{BB962C8B-B14F-4D97-AF65-F5344CB8AC3E}">
        <p14:creationId xmlns:p14="http://schemas.microsoft.com/office/powerpoint/2010/main" val="3825753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خریداری کرنے سے پہلے آپکو اس آن لائن سٹور کی شرائط براۓ خریداری کو بھی منظور کرنا ہو گا۔</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شرائط اکثر فہرست کی صورت میں لکھی ہوتی ہیں اور لمبی اور بڑی مشکل معلوم ہو سکتی ہیں۔ یہ پھر بھی یہ اہم ہے کہ آپ انہیں ایک نظر پڑھ لیں تاکہ آپکو پتہ ہو آپ کن باتوں کو منظور کر رہے ہیں۔</a:t>
            </a:r>
            <a:endParaRPr lang="pl-PL" sz="1200" kern="1200" dirty="0">
              <a:solidFill>
                <a:schemeClr val="tx1"/>
              </a:solidFill>
              <a:effectLst/>
              <a:latin typeface="+mn-lt"/>
              <a:ea typeface="+mn-ea"/>
              <a:cs typeface="+mn-cs"/>
            </a:endParaRPr>
          </a:p>
          <a:p>
            <a:pPr algn="r" rtl="1"/>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وہ حصے بہت غور سے پڑھیں جو چیزوں کے پہنچنے، آرڈر منسوخ کرنے، چیزوں کی واپسی اور خریداری کے بعد خیال بدلنے کے حق سے تعلق رکھتے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30</a:t>
            </a:fld>
            <a:endParaRPr lang="nb-NO"/>
          </a:p>
        </p:txBody>
      </p:sp>
    </p:spTree>
    <p:extLst>
      <p:ext uri="{BB962C8B-B14F-4D97-AF65-F5344CB8AC3E}">
        <p14:creationId xmlns:p14="http://schemas.microsoft.com/office/powerpoint/2010/main" val="3184705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جب آپکو یہ سب معلوم ہو جاۓ اور آپ اب بھی چیزیں خریدنا چاہتے ہوں تو آپ ٹک کا نشان لگا کر ظاہر کر سکتے ہیں کہ آپ خریداری کی شرائط کو منظور کر رہے ہیں۔</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خریداری کے عمل کا ایک اہم حصہ یہ بھی ہے کہ آپ چونکہ خریدار ہیں، آپ چیزوں کی قیمت ادا کرنے کیلئے پابند ہیں۔ آپ جس آن لائن سٹور سے خریداری کر رہے ہوں، اسے آپکو اس بارے میں بھی اور خریداری کے بارے میں خیال بدلنے کے حق کے بارے میں بھی وضاحت سے معلومات دینی چاہیئں۔</a:t>
            </a:r>
            <a:endParaRPr lang="pl-PL" sz="1200" kern="1200" dirty="0">
              <a:solidFill>
                <a:schemeClr val="tx1"/>
              </a:solidFill>
              <a:effectLst/>
              <a:latin typeface="+mn-lt"/>
              <a:ea typeface="+mn-ea"/>
              <a:cs typeface="+mn-cs"/>
            </a:endParaRPr>
          </a:p>
          <a:p>
            <a:pPr algn="r" rtl="1"/>
            <a:endParaRPr lang="pl-PL" sz="1200" kern="1200" dirty="0">
              <a:solidFill>
                <a:schemeClr val="tx1"/>
              </a:solidFill>
              <a:effectLst/>
              <a:latin typeface="+mn-lt"/>
              <a:ea typeface="+mn-ea"/>
              <a:cs typeface="+mn-cs"/>
            </a:endParaRPr>
          </a:p>
          <a:p>
            <a:pPr algn="r"/>
            <a:r>
              <a:rPr lang="ur-PK" sz="1200" kern="1200" dirty="0">
                <a:solidFill>
                  <a:schemeClr val="tx1"/>
                </a:solidFill>
                <a:effectLst/>
                <a:latin typeface="+mn-lt"/>
                <a:ea typeface="+mn-ea"/>
                <a:cs typeface="+mn-cs"/>
              </a:rPr>
              <a:t>ادائیگی کا عمل مختلف آن لائن سٹورز میں تھوڑا مختلف ہو سکتا ہے  لہذا سکرین پر آنے والی ہدایات پر پوری طرح عمل کریں۔</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31</a:t>
            </a:fld>
            <a:endParaRPr lang="nb-NO"/>
          </a:p>
        </p:txBody>
      </p:sp>
    </p:spTree>
    <p:extLst>
      <p:ext uri="{BB962C8B-B14F-4D97-AF65-F5344CB8AC3E}">
        <p14:creationId xmlns:p14="http://schemas.microsoft.com/office/powerpoint/2010/main" val="212149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خریداری مکمل ہو جانے پر آپ بالعموم ایک صفحے پر پہنچتے ہیں جہاں لکھا ہوتا ہے کہ آپکا آرڈر مل گیا ہے۔ اکثر آپکو ای میل میں بھی آپکے آرڈر کی تفصیلات بھیجی جاتی ہیں۔ کئی </a:t>
            </a:r>
            <a:r>
              <a:rPr lang="ur-PK" sz="1200" kern="1200" dirty="0">
                <a:solidFill>
                  <a:schemeClr val="tx1"/>
                </a:solidFill>
                <a:effectLst/>
                <a:latin typeface="+mn-lt"/>
                <a:ea typeface="+mn-ea"/>
                <a:cs typeface="+mn-cs"/>
              </a:rPr>
              <a:t>آن لائن سٹور آپکو پیکیجنگ اور ترسیل کے عمل کے دوران بھی ای میل بھیجتے ہیں تاکہ آپکو پتہ ہو آپکی چیزیں اب کس مرحلے پر ہیں۔</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32</a:t>
            </a:fld>
            <a:endParaRPr lang="nb-NO"/>
          </a:p>
        </p:txBody>
      </p:sp>
    </p:spTree>
    <p:extLst>
      <p:ext uri="{BB962C8B-B14F-4D97-AF65-F5344CB8AC3E}">
        <p14:creationId xmlns:p14="http://schemas.microsoft.com/office/powerpoint/2010/main" val="319209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خلاصہ یہ ہے کہ آن لائن کوئی چیز خریدنے کیلئے آپکو ہمیشہ یہ مراحل پورے کرنے ہوتے ہیں:</a:t>
            </a:r>
            <a:endParaRPr lang="pl-PL" sz="1200" kern="1200" dirty="0">
              <a:solidFill>
                <a:schemeClr val="tx1"/>
              </a:solidFill>
              <a:effectLst/>
              <a:latin typeface="+mn-lt"/>
              <a:ea typeface="+mn-ea"/>
              <a:cs typeface="+mn-cs"/>
            </a:endParaRPr>
          </a:p>
          <a:p>
            <a:pPr lvl="0" algn="r" rtl="1"/>
            <a:endParaRPr lang="pl-PL" sz="1200" kern="1200" dirty="0">
              <a:solidFill>
                <a:schemeClr val="tx1"/>
              </a:solidFill>
              <a:effectLst/>
              <a:latin typeface="+mn-lt"/>
              <a:ea typeface="+mn-ea"/>
              <a:cs typeface="+mn-cs"/>
            </a:endParaRPr>
          </a:p>
          <a:p>
            <a:pPr algn="r"/>
            <a:r>
              <a:rPr lang="pl-PL"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کوئی آن لائن سٹور ڈھونڈیں</a:t>
            </a:r>
            <a:r>
              <a:rPr lang="pl-PL" sz="1200" kern="1200" dirty="0">
                <a:solidFill>
                  <a:schemeClr val="tx1"/>
                </a:solidFill>
                <a:effectLst/>
                <a:latin typeface="+mn-lt"/>
                <a:ea typeface="+mn-ea"/>
                <a:cs typeface="+mn-cs"/>
              </a:rPr>
              <a:t> .1</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33</a:t>
            </a:fld>
            <a:endParaRPr lang="nb-NO"/>
          </a:p>
        </p:txBody>
      </p:sp>
    </p:spTree>
    <p:extLst>
      <p:ext uri="{BB962C8B-B14F-4D97-AF65-F5344CB8AC3E}">
        <p14:creationId xmlns:p14="http://schemas.microsoft.com/office/powerpoint/2010/main" val="3937744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a:buNone/>
            </a:pPr>
            <a:r>
              <a:rPr lang="ar-SA" sz="1200" kern="1200" dirty="0">
                <a:solidFill>
                  <a:schemeClr val="tx1"/>
                </a:solidFill>
                <a:effectLst/>
                <a:latin typeface="+mn-lt"/>
                <a:ea typeface="+mn-ea"/>
                <a:cs typeface="+mn-cs"/>
              </a:rPr>
              <a:t>چیزیں چنیں</a:t>
            </a:r>
            <a:r>
              <a:rPr lang="pl-PL" sz="1200" kern="1200" dirty="0">
                <a:solidFill>
                  <a:schemeClr val="tx1"/>
                </a:solidFill>
                <a:effectLst/>
                <a:latin typeface="+mn-lt"/>
                <a:ea typeface="+mn-ea"/>
                <a:cs typeface="+mn-cs"/>
              </a:rPr>
              <a:t> .2</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34</a:t>
            </a:fld>
            <a:endParaRPr lang="nb-NO"/>
          </a:p>
        </p:txBody>
      </p:sp>
    </p:spTree>
    <p:extLst>
      <p:ext uri="{BB962C8B-B14F-4D97-AF65-F5344CB8AC3E}">
        <p14:creationId xmlns:p14="http://schemas.microsoft.com/office/powerpoint/2010/main" val="619929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a:buNone/>
            </a:pPr>
            <a:r>
              <a:rPr lang="ar-SA" sz="1200" kern="1200" dirty="0">
                <a:solidFill>
                  <a:schemeClr val="tx1"/>
                </a:solidFill>
                <a:effectLst/>
                <a:latin typeface="+mn-lt"/>
                <a:ea typeface="+mn-ea"/>
                <a:cs typeface="+mn-cs"/>
              </a:rPr>
              <a:t>چیزوں کو شاپنگ کارٹ میں ڈالیں</a:t>
            </a:r>
            <a:r>
              <a:rPr lang="pl-PL" sz="1200" kern="1200" dirty="0">
                <a:solidFill>
                  <a:schemeClr val="tx1"/>
                </a:solidFill>
                <a:effectLst/>
                <a:latin typeface="+mn-lt"/>
                <a:ea typeface="+mn-ea"/>
                <a:cs typeface="+mn-cs"/>
              </a:rPr>
              <a:t> .3</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35</a:t>
            </a:fld>
            <a:endParaRPr lang="nb-NO"/>
          </a:p>
        </p:txBody>
      </p:sp>
    </p:spTree>
    <p:extLst>
      <p:ext uri="{BB962C8B-B14F-4D97-AF65-F5344CB8AC3E}">
        <p14:creationId xmlns:p14="http://schemas.microsoft.com/office/powerpoint/2010/main" val="1228298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a:buNone/>
            </a:pPr>
            <a:r>
              <a:rPr lang="ar-SA" sz="1200" kern="1200" dirty="0">
                <a:solidFill>
                  <a:schemeClr val="tx1"/>
                </a:solidFill>
                <a:effectLst/>
                <a:latin typeface="+mn-lt"/>
                <a:ea typeface="+mn-ea"/>
                <a:cs typeface="+mn-cs"/>
              </a:rPr>
              <a:t>چیک آؤٹ پر جائیں</a:t>
            </a:r>
            <a:r>
              <a:rPr lang="pl-PL" sz="1200" kern="1200" dirty="0">
                <a:solidFill>
                  <a:schemeClr val="tx1"/>
                </a:solidFill>
                <a:effectLst/>
                <a:latin typeface="+mn-lt"/>
                <a:ea typeface="+mn-ea"/>
                <a:cs typeface="+mn-cs"/>
              </a:rPr>
              <a:t> .4</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36</a:t>
            </a:fld>
            <a:endParaRPr lang="nb-NO"/>
          </a:p>
        </p:txBody>
      </p:sp>
    </p:spTree>
    <p:extLst>
      <p:ext uri="{BB962C8B-B14F-4D97-AF65-F5344CB8AC3E}">
        <p14:creationId xmlns:p14="http://schemas.microsoft.com/office/powerpoint/2010/main" val="690823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a:buNone/>
            </a:pPr>
            <a:r>
              <a:rPr lang="ar-SA" sz="1200" kern="1200" dirty="0">
                <a:solidFill>
                  <a:schemeClr val="tx1"/>
                </a:solidFill>
                <a:effectLst/>
                <a:latin typeface="+mn-lt"/>
                <a:ea typeface="+mn-ea"/>
                <a:cs typeface="+mn-cs"/>
              </a:rPr>
              <a:t>چیزیں وصول کرنے والے کا پتہ فراہم کریں</a:t>
            </a:r>
            <a:r>
              <a:rPr lang="pl-PL" sz="1200" kern="1200" dirty="0">
                <a:solidFill>
                  <a:schemeClr val="tx1"/>
                </a:solidFill>
                <a:effectLst/>
                <a:latin typeface="+mn-lt"/>
                <a:ea typeface="+mn-ea"/>
                <a:cs typeface="+mn-cs"/>
              </a:rPr>
              <a:t> .5</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37</a:t>
            </a:fld>
            <a:endParaRPr lang="nb-NO"/>
          </a:p>
        </p:txBody>
      </p:sp>
    </p:spTree>
    <p:extLst>
      <p:ext uri="{BB962C8B-B14F-4D97-AF65-F5344CB8AC3E}">
        <p14:creationId xmlns:p14="http://schemas.microsoft.com/office/powerpoint/2010/main" val="2558084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a:buNone/>
            </a:pPr>
            <a:r>
              <a:rPr lang="ar-SA" sz="1200" kern="1200" dirty="0">
                <a:solidFill>
                  <a:schemeClr val="tx1"/>
                </a:solidFill>
                <a:effectLst/>
                <a:latin typeface="+mn-lt"/>
                <a:ea typeface="+mn-ea"/>
                <a:cs typeface="+mn-cs"/>
              </a:rPr>
              <a:t>انوائسنگ ایڈریس فراہم کریں</a:t>
            </a:r>
            <a:r>
              <a:rPr lang="pl-PL" sz="1200" kern="1200" dirty="0">
                <a:solidFill>
                  <a:schemeClr val="tx1"/>
                </a:solidFill>
                <a:effectLst/>
                <a:latin typeface="+mn-lt"/>
                <a:ea typeface="+mn-ea"/>
                <a:cs typeface="+mn-cs"/>
              </a:rPr>
              <a:t> .6</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38</a:t>
            </a:fld>
            <a:endParaRPr lang="nb-NO"/>
          </a:p>
        </p:txBody>
      </p:sp>
    </p:spTree>
    <p:extLst>
      <p:ext uri="{BB962C8B-B14F-4D97-AF65-F5344CB8AC3E}">
        <p14:creationId xmlns:p14="http://schemas.microsoft.com/office/powerpoint/2010/main" val="2493432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موبائل نمبر اور ای میل فراہم کریں</a:t>
            </a:r>
            <a:r>
              <a:rPr lang="pl-PL" sz="1200" kern="1200" dirty="0">
                <a:solidFill>
                  <a:schemeClr val="tx1"/>
                </a:solidFill>
                <a:effectLst/>
                <a:latin typeface="+mn-lt"/>
                <a:ea typeface="+mn-ea"/>
                <a:cs typeface="+mn-cs"/>
              </a:rPr>
              <a:t> .7</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39</a:t>
            </a:fld>
            <a:endParaRPr lang="nb-NO"/>
          </a:p>
        </p:txBody>
      </p:sp>
    </p:spTree>
    <p:extLst>
      <p:ext uri="{BB962C8B-B14F-4D97-AF65-F5344CB8AC3E}">
        <p14:creationId xmlns:p14="http://schemas.microsoft.com/office/powerpoint/2010/main" val="67404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یہاں آپ مختلف آن لائن سٹورز کی کچھ مثالیں دیکھ رہے ہیں۔</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a:t>
            </a:fld>
            <a:endParaRPr lang="nb-NO"/>
          </a:p>
        </p:txBody>
      </p:sp>
    </p:spTree>
    <p:extLst>
      <p:ext uri="{BB962C8B-B14F-4D97-AF65-F5344CB8AC3E}">
        <p14:creationId xmlns:p14="http://schemas.microsoft.com/office/powerpoint/2010/main" val="230833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a:buNone/>
            </a:pPr>
            <a:r>
              <a:rPr lang="ar-SA" sz="1200" kern="1200" dirty="0">
                <a:solidFill>
                  <a:schemeClr val="tx1"/>
                </a:solidFill>
                <a:effectLst/>
                <a:latin typeface="+mn-lt"/>
                <a:ea typeface="+mn-ea"/>
                <a:cs typeface="+mn-cs"/>
              </a:rPr>
              <a:t>ادائیگی کا طریقہ چنیں اور اس سلسلے میں اگر مزید کوئی معلومات دینی ہوں تو وہ دیں</a:t>
            </a:r>
            <a:r>
              <a:rPr lang="pl-PL" sz="1200" kern="1200" dirty="0">
                <a:solidFill>
                  <a:schemeClr val="tx1"/>
                </a:solidFill>
                <a:effectLst/>
                <a:latin typeface="+mn-lt"/>
                <a:ea typeface="+mn-ea"/>
                <a:cs typeface="+mn-cs"/>
              </a:rPr>
              <a:t> .8</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40</a:t>
            </a:fld>
            <a:endParaRPr lang="nb-NO"/>
          </a:p>
        </p:txBody>
      </p:sp>
    </p:spTree>
    <p:extLst>
      <p:ext uri="{BB962C8B-B14F-4D97-AF65-F5344CB8AC3E}">
        <p14:creationId xmlns:p14="http://schemas.microsoft.com/office/powerpoint/2010/main" val="3983815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a:buNone/>
            </a:pPr>
            <a:r>
              <a:rPr lang="ar-SA" sz="1200" kern="1200" dirty="0">
                <a:solidFill>
                  <a:schemeClr val="tx1"/>
                </a:solidFill>
                <a:effectLst/>
                <a:latin typeface="+mn-lt"/>
                <a:ea typeface="+mn-ea"/>
                <a:cs typeface="+mn-cs"/>
              </a:rPr>
              <a:t>خریداری کی شرائط پڑھیں</a:t>
            </a:r>
            <a:r>
              <a:rPr lang="pl-PL" sz="1200" kern="1200" dirty="0">
                <a:solidFill>
                  <a:schemeClr val="tx1"/>
                </a:solidFill>
                <a:effectLst/>
                <a:latin typeface="+mn-lt"/>
                <a:ea typeface="+mn-ea"/>
                <a:cs typeface="+mn-cs"/>
              </a:rPr>
              <a:t> .9</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41</a:t>
            </a:fld>
            <a:endParaRPr lang="nb-NO"/>
          </a:p>
        </p:txBody>
      </p:sp>
    </p:spTree>
    <p:extLst>
      <p:ext uri="{BB962C8B-B14F-4D97-AF65-F5344CB8AC3E}">
        <p14:creationId xmlns:p14="http://schemas.microsoft.com/office/powerpoint/2010/main" val="1828930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a:buNone/>
            </a:pPr>
            <a:r>
              <a:rPr lang="ar-SA" sz="1200" kern="1200" dirty="0">
                <a:solidFill>
                  <a:schemeClr val="tx1"/>
                </a:solidFill>
                <a:effectLst/>
                <a:latin typeface="+mn-lt"/>
                <a:ea typeface="+mn-ea"/>
                <a:cs typeface="+mn-cs"/>
              </a:rPr>
              <a:t>خریداری کی شرائط کو منظور کریں</a:t>
            </a:r>
            <a:r>
              <a:rPr lang="pl-PL" sz="1200" kern="1200" dirty="0">
                <a:solidFill>
                  <a:schemeClr val="tx1"/>
                </a:solidFill>
                <a:effectLst/>
                <a:latin typeface="+mn-lt"/>
                <a:ea typeface="+mn-ea"/>
                <a:cs typeface="+mn-cs"/>
              </a:rPr>
              <a:t> .10</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42</a:t>
            </a:fld>
            <a:endParaRPr lang="nb-NO"/>
          </a:p>
        </p:txBody>
      </p:sp>
    </p:spTree>
    <p:extLst>
      <p:ext uri="{BB962C8B-B14F-4D97-AF65-F5344CB8AC3E}">
        <p14:creationId xmlns:p14="http://schemas.microsoft.com/office/powerpoint/2010/main" val="837984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pl-PL" sz="1200" kern="1200" dirty="0">
                <a:solidFill>
                  <a:schemeClr val="tx1"/>
                </a:solidFill>
                <a:effectLst/>
                <a:latin typeface="+mn-lt"/>
                <a:ea typeface="+mn-ea"/>
                <a:cs typeface="+mn-cs"/>
              </a:rPr>
              <a:t> .11</a:t>
            </a:r>
            <a:r>
              <a:rPr lang="ar-SA" sz="1200" kern="1200" dirty="0">
                <a:solidFill>
                  <a:schemeClr val="tx1"/>
                </a:solidFill>
                <a:effectLst/>
                <a:latin typeface="+mn-lt"/>
                <a:ea typeface="+mn-ea"/>
                <a:cs typeface="+mn-cs"/>
              </a:rPr>
              <a:t>چیک کریں کہ آپکو اپنے آرڈر کی تصدیق ملی ہے</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ہو سکتا ہے یہ بہت زیادہ کام لگ رہا ہو لیکن جب آپ عادی ہو جائیں گے تو یہ بڑی جلدی آسان ہو جاتا ہے۔</a:t>
            </a:r>
            <a:endParaRPr lang="pl-PL" sz="1200" kern="1200" dirty="0">
              <a:solidFill>
                <a:schemeClr val="tx1"/>
              </a:solidFill>
              <a:effectLst/>
              <a:latin typeface="+mn-lt"/>
              <a:ea typeface="+mn-ea"/>
              <a:cs typeface="+mn-cs"/>
            </a:endParaRPr>
          </a:p>
          <a:p>
            <a:pPr algn="r" rtl="1"/>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کچھ لوگ آن لائن خریداری کے سلسلے میں فراڈ کے خیال سے ڈرتے ہیں۔ جب آپ معروف اور زیادہ استعمال ہونے والے آن لائن سٹورز خریداری کر رہے ہوں تو آپکے ساتھ فراڈ ہونے کا امکان کافی کم ہوتا ہے لیکن آپکو پھر بھی کچھ اصول یاد رکھنے چاہیئں۔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43</a:t>
            </a:fld>
            <a:endParaRPr lang="nb-NO"/>
          </a:p>
        </p:txBody>
      </p:sp>
    </p:spTree>
    <p:extLst>
      <p:ext uri="{BB962C8B-B14F-4D97-AF65-F5344CB8AC3E}">
        <p14:creationId xmlns:p14="http://schemas.microsoft.com/office/powerpoint/2010/main" val="1999645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کچھ لوگ آن لائن خریداری کے سلسلے میں فراڈ کے خیال سے ڈرتے ہیں لیکن اگر آپ کچھ اصولوں پر عمل کریں تو آپ فراڈ کا خطرہ کم کر سکتے ہیں۔</a:t>
            </a:r>
            <a:endParaRPr lang="pl-PL" sz="1200" kern="1200" dirty="0">
              <a:solidFill>
                <a:schemeClr val="tx1"/>
              </a:solidFill>
              <a:effectLst/>
              <a:latin typeface="+mn-lt"/>
              <a:ea typeface="+mn-ea"/>
              <a:cs typeface="+mn-cs"/>
            </a:endParaRPr>
          </a:p>
          <a:p>
            <a:pPr algn="r" rtl="1"/>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اب ہم ان اصولوں کو دیکھیں گے۔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44</a:t>
            </a:fld>
            <a:endParaRPr lang="nb-NO"/>
          </a:p>
        </p:txBody>
      </p:sp>
    </p:spTree>
    <p:extLst>
      <p:ext uri="{BB962C8B-B14F-4D97-AF65-F5344CB8AC3E}">
        <p14:creationId xmlns:p14="http://schemas.microsoft.com/office/powerpoint/2010/main" val="2174655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آن لائن شاپنگ کیلئے کچھ اچھے اصول یہ ہیں:</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آپکو کسی ایسے شخص یا کاروبار سے خریداری نہیں کرنی چاہیئے جس پر آپکو اعتماد نہ ہو۔ اگر آپکو یقین نہ ہو تو آپ ہمیشہ چیک کر سکتے ہیں کہ آیا آن لائن سٹور کا جو فون نمبر اور پتہ دیا گیا ہے، وہ حقیقی اور درست ہے یا نہیں۔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45</a:t>
            </a:fld>
            <a:endParaRPr lang="nb-NO"/>
          </a:p>
        </p:txBody>
      </p:sp>
    </p:spTree>
    <p:extLst>
      <p:ext uri="{BB962C8B-B14F-4D97-AF65-F5344CB8AC3E}">
        <p14:creationId xmlns:p14="http://schemas.microsoft.com/office/powerpoint/2010/main" val="858456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محفوظ سروس سے خریداری کرنے کا دھیان رکھیں۔ ایڈریس بار میں لکھا ویب سائیٹ ایڈریس چیک کریں۔ اگر ایڈریس بار میں </a:t>
            </a:r>
            <a:r>
              <a:rPr lang="nb-NO" sz="1200" kern="1200" dirty="0" err="1">
                <a:solidFill>
                  <a:schemeClr val="tx1"/>
                </a:solidFill>
                <a:effectLst/>
                <a:latin typeface="+mn-lt"/>
                <a:ea typeface="+mn-ea"/>
                <a:cs typeface="+mn-cs"/>
              </a:rPr>
              <a:t>https</a:t>
            </a:r>
            <a:r>
              <a:rPr lang="ar-SA" sz="1200" kern="1200" dirty="0">
                <a:solidFill>
                  <a:schemeClr val="tx1"/>
                </a:solidFill>
                <a:effectLst/>
                <a:latin typeface="+mn-lt"/>
                <a:ea typeface="+mn-ea"/>
                <a:cs typeface="+mn-cs"/>
              </a:rPr>
              <a:t> لکھا ہو یا تالے کی تصویر بنی ہو تو یہاں آپکی فراہم کی ہوئی تفصیلات محفوظ رہتی ہیں اور دوسرے لوگ انہیں حاصل نہیں کر سکتے۔</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اگر ایڈریس بار میں </a:t>
            </a:r>
            <a:r>
              <a:rPr lang="nb-NO" sz="1200" kern="1200" dirty="0">
                <a:solidFill>
                  <a:schemeClr val="tx1"/>
                </a:solidFill>
                <a:effectLst/>
                <a:latin typeface="+mn-lt"/>
                <a:ea typeface="+mn-ea"/>
                <a:cs typeface="+mn-cs"/>
              </a:rPr>
              <a:t>s</a:t>
            </a:r>
            <a:r>
              <a:rPr lang="ar-SA" sz="1200" kern="1200" dirty="0">
                <a:solidFill>
                  <a:schemeClr val="tx1"/>
                </a:solidFill>
                <a:effectLst/>
                <a:latin typeface="+mn-lt"/>
                <a:ea typeface="+mn-ea"/>
                <a:cs typeface="+mn-cs"/>
              </a:rPr>
              <a:t> یا تالے کی تصویر نہ نظر آۓ تو اپنی تفصیلات یا اپنے کارڈ کی تفصیلات نہ فراہم کریں۔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46</a:t>
            </a:fld>
            <a:endParaRPr lang="nb-NO"/>
          </a:p>
        </p:txBody>
      </p:sp>
    </p:spTree>
    <p:extLst>
      <p:ext uri="{BB962C8B-B14F-4D97-AF65-F5344CB8AC3E}">
        <p14:creationId xmlns:p14="http://schemas.microsoft.com/office/powerpoint/2010/main" val="823767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AE" sz="1200" kern="1200" dirty="0">
                <a:solidFill>
                  <a:schemeClr val="tx1"/>
                </a:solidFill>
                <a:effectLst/>
                <a:latin typeface="+mn-lt"/>
                <a:ea typeface="+mn-ea"/>
                <a:cs typeface="+mn-cs"/>
              </a:rPr>
              <a:t>یاد رہے: آن لائن خریداری کرتے ہوۓ آپ آن لائن سٹور کو صرف کارڈ نمبر، کارڈ کی آخری تاریخ اور تصدیقی ہندسے</a:t>
            </a:r>
            <a:r>
              <a:rPr lang="pl-PL" sz="1200" kern="1200" dirty="0">
                <a:solidFill>
                  <a:schemeClr val="tx1"/>
                </a:solidFill>
                <a:effectLst/>
                <a:latin typeface="+mn-lt"/>
                <a:ea typeface="+mn-ea"/>
                <a:cs typeface="+mn-cs"/>
              </a:rPr>
              <a:t> (CVC) </a:t>
            </a:r>
            <a:r>
              <a:rPr lang="ar-AE" sz="1200" kern="1200" dirty="0">
                <a:solidFill>
                  <a:schemeClr val="tx1"/>
                </a:solidFill>
                <a:effectLst/>
                <a:latin typeface="+mn-lt"/>
                <a:ea typeface="+mn-ea"/>
                <a:cs typeface="+mn-cs"/>
              </a:rPr>
              <a:t>فراہم کریں گے۔ اگر آپکو آگے کسی صفحے پر بھیج دیا جاۓ جہاں آپکو اپنی کوڈ ڈیوائس سے ملنے والا کوڈ اور پاس ورڈ ڈالنا پڑے تو آپ یہ بھی کر سکتے ہیں۔ لیکن اپنا </a:t>
            </a:r>
            <a:r>
              <a:rPr lang="pl-PL" sz="1200" kern="1200" dirty="0">
                <a:solidFill>
                  <a:schemeClr val="tx1"/>
                </a:solidFill>
                <a:effectLst/>
                <a:latin typeface="+mn-lt"/>
                <a:ea typeface="+mn-ea"/>
                <a:cs typeface="+mn-cs"/>
              </a:rPr>
              <a:t> PIN</a:t>
            </a:r>
            <a:r>
              <a:rPr lang="ar-AE" sz="1200" kern="1200" dirty="0">
                <a:solidFill>
                  <a:schemeClr val="tx1"/>
                </a:solidFill>
                <a:effectLst/>
                <a:latin typeface="+mn-lt"/>
                <a:ea typeface="+mn-ea"/>
                <a:cs typeface="+mn-cs"/>
              </a:rPr>
              <a:t>کوڈ نہیں دیں۔</a:t>
            </a:r>
            <a:endParaRPr lang="pl-PL" sz="1200" kern="1200" dirty="0">
              <a:solidFill>
                <a:schemeClr val="tx1"/>
              </a:solidFill>
              <a:effectLst/>
              <a:latin typeface="+mn-lt"/>
              <a:ea typeface="+mn-ea"/>
              <a:cs typeface="+mn-cs"/>
            </a:endParaRPr>
          </a:p>
          <a:p>
            <a:pPr algn="r" rtl="1"/>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آن لائن خریداری کرتے ہوۓ کریڈٹ کارڈ استعمال کرنا بہتر ہے۔</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اگر آپ آن لائن خریداری کرتے ہوۓ </a:t>
            </a:r>
            <a:r>
              <a:rPr lang="ur-PK" sz="1200" kern="1200" dirty="0">
                <a:solidFill>
                  <a:schemeClr val="tx1"/>
                </a:solidFill>
                <a:effectLst/>
                <a:latin typeface="+mn-lt"/>
                <a:ea typeface="+mn-ea"/>
                <a:cs typeface="+mn-cs"/>
              </a:rPr>
              <a:t>کریڈٹ کارڈ کی تفصیلات مہیا کریں تو رقم آپکے اکاؤنٹ سے نہیں کٹتی بلکہ آپکے کریڈٹ </a:t>
            </a:r>
            <a:r>
              <a:rPr lang="ar-SA" sz="1200" kern="1200" dirty="0">
                <a:solidFill>
                  <a:schemeClr val="tx1"/>
                </a:solidFill>
                <a:effectLst/>
                <a:latin typeface="+mn-lt"/>
                <a:ea typeface="+mn-ea"/>
                <a:cs typeface="+mn-cs"/>
              </a:rPr>
              <a:t>کارڈ کے انوائس پر درج ہوتی ہے۔</a:t>
            </a:r>
            <a:endParaRPr lang="pl-PL" sz="1200" kern="1200" dirty="0">
              <a:solidFill>
                <a:schemeClr val="tx1"/>
              </a:solidFill>
              <a:effectLst/>
              <a:latin typeface="+mn-lt"/>
              <a:ea typeface="+mn-ea"/>
              <a:cs typeface="+mn-cs"/>
            </a:endParaRPr>
          </a:p>
          <a:p>
            <a:pPr algn="r"/>
            <a:endParaRPr lang="nb-NO" sz="1200" b="0" i="0" kern="1200" baseline="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انوائس کی ادائیگی سے پہلے آپکو کافی وقت حاصل ہوتا ہے کہ آپ رقم چیک کر لیں اور خریدی ہوئی چیز وصول کر لیں۔ اگر آپکو چیز نہ ملے یا اگر اس چیز میں خرابی یا کمی ہو تو </a:t>
            </a:r>
            <a:r>
              <a:rPr lang="ur-PK" sz="1200" kern="1200" dirty="0">
                <a:solidFill>
                  <a:schemeClr val="tx1"/>
                </a:solidFill>
                <a:effectLst/>
                <a:latin typeface="+mn-lt"/>
                <a:ea typeface="+mn-ea"/>
                <a:cs typeface="+mn-cs"/>
              </a:rPr>
              <a:t>کریڈٹ کارڈ سے ادائیگی کرنے کی صورت میں </a:t>
            </a:r>
            <a:r>
              <a:rPr lang="ar-SA" sz="1200" kern="1200" dirty="0">
                <a:solidFill>
                  <a:schemeClr val="tx1"/>
                </a:solidFill>
                <a:effectLst/>
                <a:latin typeface="+mn-lt"/>
                <a:ea typeface="+mn-ea"/>
                <a:cs typeface="+mn-cs"/>
              </a:rPr>
              <a:t>آپکو صارفین کے حقوق بھی حاصل ہوتے ہیں۔</a:t>
            </a:r>
            <a:endParaRPr lang="pl-PL" sz="1200" kern="1200" dirty="0">
              <a:solidFill>
                <a:schemeClr val="tx1"/>
              </a:solidFill>
              <a:effectLst/>
              <a:latin typeface="+mn-lt"/>
              <a:ea typeface="+mn-ea"/>
              <a:cs typeface="+mn-cs"/>
            </a:endParaRPr>
          </a:p>
          <a:p>
            <a:pPr algn="r"/>
            <a:endParaRPr lang="pl-PL" dirty="0"/>
          </a:p>
          <a:p>
            <a:pPr algn="r" rtl="1"/>
            <a:r>
              <a:rPr lang="ar-SA" sz="1200" kern="1200" dirty="0">
                <a:solidFill>
                  <a:schemeClr val="tx1"/>
                </a:solidFill>
                <a:effectLst/>
                <a:latin typeface="+mn-lt"/>
                <a:ea typeface="+mn-ea"/>
                <a:cs typeface="+mn-cs"/>
              </a:rPr>
              <a:t>چاہے آپ چیزوں کی قیمت ادا کرنے کیلئے </a:t>
            </a:r>
            <a:r>
              <a:rPr lang="ur-PK" sz="1200" kern="1200" dirty="0">
                <a:solidFill>
                  <a:schemeClr val="tx1"/>
                </a:solidFill>
                <a:effectLst/>
                <a:latin typeface="+mn-lt"/>
                <a:ea typeface="+mn-ea"/>
                <a:cs typeface="+mn-cs"/>
              </a:rPr>
              <a:t>کریڈٹ کارڈ استعمال کریں یا بینک کارڈ، </a:t>
            </a:r>
            <a:r>
              <a:rPr lang="ar-SA" sz="1200" kern="1200" dirty="0">
                <a:solidFill>
                  <a:schemeClr val="tx1"/>
                </a:solidFill>
                <a:effectLst/>
                <a:latin typeface="+mn-lt"/>
                <a:ea typeface="+mn-ea"/>
                <a:cs typeface="+mn-cs"/>
              </a:rPr>
              <a:t>آپ کبھی اپنے کارڈ کا </a:t>
            </a:r>
            <a:r>
              <a:rPr lang="nb-NO" sz="1200" kern="1200" dirty="0">
                <a:solidFill>
                  <a:schemeClr val="tx1"/>
                </a:solidFill>
                <a:effectLst/>
                <a:latin typeface="+mn-lt"/>
                <a:ea typeface="+mn-ea"/>
                <a:cs typeface="+mn-cs"/>
              </a:rPr>
              <a:t>PIN </a:t>
            </a:r>
            <a:r>
              <a:rPr lang="ar-SA" sz="1200" kern="1200" dirty="0">
                <a:solidFill>
                  <a:schemeClr val="tx1"/>
                </a:solidFill>
                <a:effectLst/>
                <a:latin typeface="+mn-lt"/>
                <a:ea typeface="+mn-ea"/>
                <a:cs typeface="+mn-cs"/>
              </a:rPr>
              <a:t>کوڈ نہ دیں (</a:t>
            </a:r>
            <a:r>
              <a:rPr lang="nb-NO" sz="1200" kern="1200" dirty="0">
                <a:solidFill>
                  <a:schemeClr val="tx1"/>
                </a:solidFill>
                <a:effectLst/>
                <a:latin typeface="+mn-lt"/>
                <a:ea typeface="+mn-ea"/>
                <a:cs typeface="+mn-cs"/>
              </a:rPr>
              <a:t>PIN</a:t>
            </a:r>
            <a:r>
              <a:rPr lang="ar-SA" sz="1200" kern="1200" dirty="0">
                <a:solidFill>
                  <a:schemeClr val="tx1"/>
                </a:solidFill>
                <a:effectLst/>
                <a:latin typeface="+mn-lt"/>
                <a:ea typeface="+mn-ea"/>
                <a:cs typeface="+mn-cs"/>
              </a:rPr>
              <a:t> کوڈ وہ 4 ہندسوں کا کوڈ ہے جو آپ منی بینک (اے ٹی ایم) یا دکانوں کے چیک آؤٹ پر پیسے ادا کرتے ہوۓ اینٹر کرتے ہیں)۔</a:t>
            </a:r>
            <a:endParaRPr lang="pl-PL" sz="1200" kern="1200" dirty="0">
              <a:solidFill>
                <a:schemeClr val="tx1"/>
              </a:solidFill>
              <a:effectLst/>
              <a:latin typeface="+mn-lt"/>
              <a:ea typeface="+mn-ea"/>
              <a:cs typeface="+mn-cs"/>
            </a:endParaRPr>
          </a:p>
          <a:p>
            <a:pPr lvl="0" algn="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اپنے بینک اکاؤنٹ پر نظر رکھیں۔ اگر کوئی ایسی رقم آئی گئی ہو جسے آپ نہ پہچان سکتے ہوں یا اگر آپکے خیال میں یہ فراڈ ہو تو آپکو اپنے بینک سے رابطہ کرنا چاہیئے۔ بینک یہ پتہ چلانے میں آپکی مدد کرتا ہے کہ کیا ہوا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47</a:t>
            </a:fld>
            <a:endParaRPr lang="nb-NO"/>
          </a:p>
        </p:txBody>
      </p:sp>
    </p:spTree>
    <p:extLst>
      <p:ext uri="{BB962C8B-B14F-4D97-AF65-F5344CB8AC3E}">
        <p14:creationId xmlns:p14="http://schemas.microsoft.com/office/powerpoint/2010/main" val="2149216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اگر آپکو خریدی جانے والی چیز کی قیمت ادا کرنے کیلئے کسی </a:t>
            </a:r>
            <a:r>
              <a:rPr lang="ar-SA" sz="1200" u="sng" kern="1200" dirty="0">
                <a:solidFill>
                  <a:schemeClr val="tx1"/>
                </a:solidFill>
                <a:effectLst/>
                <a:latin typeface="+mn-lt"/>
                <a:ea typeface="+mn-ea"/>
                <a:cs typeface="+mn-cs"/>
              </a:rPr>
              <a:t>اکاؤنٹ نمبر میں پیسے بھیجنے</a:t>
            </a:r>
            <a:r>
              <a:rPr lang="ar-SA" sz="1200" kern="1200" dirty="0">
                <a:solidFill>
                  <a:schemeClr val="tx1"/>
                </a:solidFill>
                <a:effectLst/>
                <a:latin typeface="+mn-lt"/>
                <a:ea typeface="+mn-ea"/>
                <a:cs typeface="+mn-cs"/>
              </a:rPr>
              <a:t> کو کہا جاۓ تو آپکو خبردار ہو جانا چاہیئے۔</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a:r>
              <a:rPr lang="ar-SA" sz="1200" kern="1200" dirty="0">
                <a:solidFill>
                  <a:schemeClr val="tx1"/>
                </a:solidFill>
                <a:effectLst/>
                <a:latin typeface="+mn-lt"/>
                <a:ea typeface="+mn-ea"/>
                <a:cs typeface="+mn-cs"/>
              </a:rPr>
              <a:t>اگر آپ اس طریقے سے ادائیگی کریں تو آپکے حقوق کم ہو سکتے ہیں اور اگر آپ خریداری کے بعد اپنا خیال بدل لیں یا اگر چیز آپکو نہ ملے تو مدد حاصل کرنا زیادہ مشکل ہو سکتا ہے۔</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48</a:t>
            </a:fld>
            <a:endParaRPr lang="nb-NO"/>
          </a:p>
        </p:txBody>
      </p:sp>
    </p:spTree>
    <p:extLst>
      <p:ext uri="{BB962C8B-B14F-4D97-AF65-F5344CB8AC3E}">
        <p14:creationId xmlns:p14="http://schemas.microsoft.com/office/powerpoint/2010/main" val="767446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دھیان رکھیں کہ آن لائن سٹور نے خریداری کی شرائط میں جو وقت بیان کیا تھا، اس وقت پر چیز پہنچ جاۓ۔ اگر چیز نہ پہنچے تو آپکو اس کی قیمت بھی ادا نہیں کرنی چاہيئے۔ اس صورت میں آپکو اپنے بینک سے رابطہ کرنا چاہیئے۔</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49</a:t>
            </a:fld>
            <a:endParaRPr lang="nb-NO"/>
          </a:p>
        </p:txBody>
      </p:sp>
    </p:spTree>
    <p:extLst>
      <p:ext uri="{BB962C8B-B14F-4D97-AF65-F5344CB8AC3E}">
        <p14:creationId xmlns:p14="http://schemas.microsoft.com/office/powerpoint/2010/main" val="50115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یہاں آپ مختلف آن لائن سٹورز کی کچھ مثالیں دیکھ رہے ہیں۔</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a:t>
            </a:fld>
            <a:endParaRPr lang="nb-NO"/>
          </a:p>
        </p:txBody>
      </p:sp>
    </p:spTree>
    <p:extLst>
      <p:ext uri="{BB962C8B-B14F-4D97-AF65-F5344CB8AC3E}">
        <p14:creationId xmlns:p14="http://schemas.microsoft.com/office/powerpoint/2010/main" val="954166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b="1" kern="1200" dirty="0">
                <a:solidFill>
                  <a:schemeClr val="tx1"/>
                </a:solidFill>
                <a:effectLst/>
                <a:latin typeface="+mn-lt"/>
                <a:ea typeface="+mn-ea"/>
                <a:cs typeface="+mn-cs"/>
              </a:rPr>
              <a:t>جو لوگ آن لائن کوئی چیز آرڈر کرنا چاہتے ہوں، انکی مدد کیلئے وقت دیں۔</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یہ فائدہ مند ہو سکتا ہے کہ مختلف مراحل اور احتیاطی اصولوں کی ایک فہرست (تصویروں کے ساتھ فہرست بہتر ہے) پرنٹ کر لی جاۓ اور  کورس کے شرکاء میں یہ فہرست تقسیم کی جاۓ۔</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50</a:t>
            </a:fld>
            <a:endParaRPr lang="nb-NO"/>
          </a:p>
        </p:txBody>
      </p:sp>
    </p:spTree>
    <p:extLst>
      <p:ext uri="{BB962C8B-B14F-4D97-AF65-F5344CB8AC3E}">
        <p14:creationId xmlns:p14="http://schemas.microsoft.com/office/powerpoint/2010/main" val="153278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یہاں آپ مختلف آن لائن سٹورز کی کچھ مثالیں دیکھ رہے ہیں۔</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6</a:t>
            </a:fld>
            <a:endParaRPr lang="nb-NO"/>
          </a:p>
        </p:txBody>
      </p:sp>
    </p:spTree>
    <p:extLst>
      <p:ext uri="{BB962C8B-B14F-4D97-AF65-F5344CB8AC3E}">
        <p14:creationId xmlns:p14="http://schemas.microsoft.com/office/powerpoint/2010/main" val="103704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اکثر آن لائن سٹورز کافی حد تک ایک ہی طرح بنے ہوتے ہیں۔</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n-NO"/>
          </a:p>
        </p:txBody>
      </p:sp>
    </p:spTree>
    <p:extLst>
      <p:ext uri="{BB962C8B-B14F-4D97-AF65-F5344CB8AC3E}">
        <p14:creationId xmlns:p14="http://schemas.microsoft.com/office/powerpoint/2010/main" val="767871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اکثر سب سے پہلے ایک صفحہ ملتا ہے جہاں آپ چیزیں ڈھونڈ سکتے ہیں اور ان کے بارے میں پڑھ سکتے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n-NO"/>
          </a:p>
        </p:txBody>
      </p:sp>
    </p:spTree>
    <p:extLst>
      <p:ext uri="{BB962C8B-B14F-4D97-AF65-F5344CB8AC3E}">
        <p14:creationId xmlns:p14="http://schemas.microsoft.com/office/powerpoint/2010/main" val="221443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صفحے پر</a:t>
            </a:r>
            <a:r>
              <a:rPr lang="nb-NO" sz="1200" kern="1200" dirty="0">
                <a:solidFill>
                  <a:schemeClr val="tx1"/>
                </a:solidFill>
                <a:effectLst/>
                <a:latin typeface="+mn-lt"/>
                <a:ea typeface="+mn-ea"/>
                <a:cs typeface="+mn-cs"/>
              </a:rPr>
              <a:t>"handlevogn" </a:t>
            </a:r>
            <a:r>
              <a:rPr lang="ar-SA" sz="1200" kern="1200" dirty="0">
                <a:solidFill>
                  <a:schemeClr val="tx1"/>
                </a:solidFill>
                <a:effectLst/>
                <a:latin typeface="+mn-lt"/>
                <a:ea typeface="+mn-ea"/>
                <a:cs typeface="+mn-cs"/>
              </a:rPr>
              <a:t> ("شاپنگ کارٹ") بھی ہوتا ہے جس میں آپ وہ چیزیں اور خدمات ڈالتے ہیں جو آپ خریدنا چاہتے ہوں۔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n-NO"/>
          </a:p>
        </p:txBody>
      </p:sp>
    </p:spTree>
    <p:extLst>
      <p:ext uri="{BB962C8B-B14F-4D97-AF65-F5344CB8AC3E}">
        <p14:creationId xmlns:p14="http://schemas.microsoft.com/office/powerpoint/2010/main" val="3330511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9"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13"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6828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27.02.2019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7865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838200" y="1825625"/>
            <a:ext cx="10515600" cy="43513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27.02.2019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93197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27.02.2019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8866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9"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10"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72862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Hva er en nettbutikk?</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Tree>
    <p:extLst>
      <p:ext uri="{BB962C8B-B14F-4D97-AF65-F5344CB8AC3E}">
        <p14:creationId xmlns:p14="http://schemas.microsoft.com/office/powerpoint/2010/main" val="395198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Slik betaler du</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Tree>
    <p:extLst>
      <p:ext uri="{BB962C8B-B14F-4D97-AF65-F5344CB8AC3E}">
        <p14:creationId xmlns:p14="http://schemas.microsoft.com/office/powerpoint/2010/main" val="174245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Hvordan unngå svindel?</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Tree>
    <p:extLst>
      <p:ext uri="{BB962C8B-B14F-4D97-AF65-F5344CB8AC3E}">
        <p14:creationId xmlns:p14="http://schemas.microsoft.com/office/powerpoint/2010/main" val="316641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27.02.2019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14135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dato 2"/>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27.02.2019</a:t>
            </a:fld>
            <a:endParaRPr lang="nb-NO"/>
          </a:p>
        </p:txBody>
      </p:sp>
      <p:sp>
        <p:nvSpPr>
          <p:cNvPr id="4" name="Plassholder for bunntekst 3"/>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36961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27.02.2019</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390452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27.02.2019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44824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ssholder for tittel 1"/>
          <p:cNvSpPr>
            <a:spLocks noGrp="1"/>
          </p:cNvSpPr>
          <p:nvPr>
            <p:ph type="title"/>
          </p:nvPr>
        </p:nvSpPr>
        <p:spPr>
          <a:xfrm>
            <a:off x="990600" y="5175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11" name="Plassholder for tekst 2"/>
          <p:cNvSpPr>
            <a:spLocks noGrp="1"/>
          </p:cNvSpPr>
          <p:nvPr>
            <p:ph type="body" idx="1"/>
          </p:nvPr>
        </p:nvSpPr>
        <p:spPr>
          <a:xfrm>
            <a:off x="990600" y="19780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13"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9798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jp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28.png"/><Relationship Id="rId4" Type="http://schemas.openxmlformats.org/officeDocument/2006/relationships/image" Target="../media/image40.png"/><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9.jpg"/><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5.png"/><Relationship Id="rId3" Type="http://schemas.openxmlformats.org/officeDocument/2006/relationships/image" Target="../media/image29.jpg"/><Relationship Id="rId7" Type="http://schemas.openxmlformats.org/officeDocument/2006/relationships/image" Target="../media/image42.png"/><Relationship Id="rId12"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41.jpeg"/><Relationship Id="rId12"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3.jpeg"/><Relationship Id="rId4" Type="http://schemas.openxmlformats.org/officeDocument/2006/relationships/image" Target="../media/image29.jpg"/><Relationship Id="rId9" Type="http://schemas.openxmlformats.org/officeDocument/2006/relationships/image" Target="../media/image25.png"/><Relationship Id="rId1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28.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3.jpeg"/><Relationship Id="rId5" Type="http://schemas.openxmlformats.org/officeDocument/2006/relationships/image" Target="../media/image29.jpg"/><Relationship Id="rId15" Type="http://schemas.openxmlformats.org/officeDocument/2006/relationships/image" Target="../media/image45.png"/><Relationship Id="rId10"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42.png"/><Relationship Id="rId14"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4.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3.jpeg"/><Relationship Id="rId2" Type="http://schemas.openxmlformats.org/officeDocument/2006/relationships/notesSlide" Target="../notesSlides/notesSlide41.xml"/><Relationship Id="rId16"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25.png"/><Relationship Id="rId5" Type="http://schemas.openxmlformats.org/officeDocument/2006/relationships/image" Target="../media/image29.jpg"/><Relationship Id="rId15" Type="http://schemas.openxmlformats.org/officeDocument/2006/relationships/image" Target="../media/image30.png"/><Relationship Id="rId10"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28.png"/></Relationships>
</file>

<file path=ppt/slides/_rels/slide4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37.png"/><Relationship Id="rId17" Type="http://schemas.openxmlformats.org/officeDocument/2006/relationships/image" Target="../media/image28.png"/><Relationship Id="rId2" Type="http://schemas.openxmlformats.org/officeDocument/2006/relationships/notesSlide" Target="../notesSlides/notesSlide42.xml"/><Relationship Id="rId16"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36.png"/><Relationship Id="rId5" Type="http://schemas.openxmlformats.org/officeDocument/2006/relationships/image" Target="../media/image29.jpg"/><Relationship Id="rId15" Type="http://schemas.openxmlformats.org/officeDocument/2006/relationships/image" Target="../media/image43.jpeg"/><Relationship Id="rId10"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30.png"/><Relationship Id="rId14" Type="http://schemas.openxmlformats.org/officeDocument/2006/relationships/image" Target="../media/image25.png"/></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7.png"/><Relationship Id="rId18" Type="http://schemas.openxmlformats.org/officeDocument/2006/relationships/image" Target="../media/image28.png"/><Relationship Id="rId3" Type="http://schemas.openxmlformats.org/officeDocument/2006/relationships/image" Target="../media/image46.png"/><Relationship Id="rId7" Type="http://schemas.openxmlformats.org/officeDocument/2006/relationships/image" Target="../media/image39.png"/><Relationship Id="rId12" Type="http://schemas.openxmlformats.org/officeDocument/2006/relationships/image" Target="../media/image36.png"/><Relationship Id="rId17" Type="http://schemas.openxmlformats.org/officeDocument/2006/relationships/image" Target="../media/image44.png"/><Relationship Id="rId2" Type="http://schemas.openxmlformats.org/officeDocument/2006/relationships/notesSlide" Target="../notesSlides/notesSlide43.xml"/><Relationship Id="rId16"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29.jpg"/><Relationship Id="rId11" Type="http://schemas.openxmlformats.org/officeDocument/2006/relationships/image" Target="../media/image45.png"/><Relationship Id="rId5" Type="http://schemas.openxmlformats.org/officeDocument/2006/relationships/image" Target="../media/image32.png"/><Relationship Id="rId1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41.jpeg"/><Relationship Id="rId1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1646963"/>
          </a:xfrm>
        </p:spPr>
        <p:txBody>
          <a:bodyPr/>
          <a:lstStyle/>
          <a:p>
            <a:pPr algn="l"/>
            <a:r>
              <a:rPr lang="nb-NO" dirty="0"/>
              <a:t>Trygg netthandel</a:t>
            </a:r>
          </a:p>
        </p:txBody>
      </p:sp>
      <p:sp>
        <p:nvSpPr>
          <p:cNvPr id="3" name="Undertittel 2"/>
          <p:cNvSpPr>
            <a:spLocks noGrp="1"/>
          </p:cNvSpPr>
          <p:nvPr>
            <p:ph type="subTitle" idx="4294967295"/>
          </p:nvPr>
        </p:nvSpPr>
        <p:spPr>
          <a:xfrm>
            <a:off x="1524000" y="3602038"/>
            <a:ext cx="9144000" cy="2589756"/>
          </a:xfrm>
        </p:spPr>
        <p:txBody>
          <a:bodyPr>
            <a:normAutofit/>
          </a:bodyPr>
          <a:lstStyle/>
          <a:p>
            <a:pPr algn="l"/>
            <a:r>
              <a:rPr lang="nb-NO" b="1" dirty="0"/>
              <a:t>Læringsmål:</a:t>
            </a:r>
          </a:p>
          <a:p>
            <a:pPr marL="342900" indent="-342900" algn="l">
              <a:buFontTx/>
              <a:buChar char="-"/>
            </a:pPr>
            <a:r>
              <a:rPr lang="nb-NO" dirty="0"/>
              <a:t>Lær å kjenne igjen de grunnleggende elementene i nettbutikk</a:t>
            </a:r>
          </a:p>
          <a:p>
            <a:pPr marL="342900" indent="-342900" algn="l">
              <a:buFontTx/>
              <a:buChar char="-"/>
            </a:pPr>
            <a:r>
              <a:rPr lang="nb-NO" dirty="0"/>
              <a:t>Lær hvordan du velger og betaler for varer</a:t>
            </a:r>
          </a:p>
          <a:p>
            <a:pPr marL="342900" indent="-342900" algn="l">
              <a:buFontTx/>
              <a:buChar char="-"/>
            </a:pPr>
            <a:r>
              <a:rPr lang="nb-NO" dirty="0"/>
              <a:t>Lær hvilken informasjon du trygt kan gi fra deg</a:t>
            </a:r>
          </a:p>
          <a:p>
            <a:pPr marL="342900" indent="-342900" algn="l">
              <a:buFontTx/>
              <a:buChar char="-"/>
            </a:pPr>
            <a:r>
              <a:rPr lang="nb-NO" dirty="0"/>
              <a:t>Lær hva du skal ta hensyn til for å unngå svindel og handle trygt på nettet</a:t>
            </a:r>
          </a:p>
        </p:txBody>
      </p:sp>
    </p:spTree>
    <p:extLst>
      <p:ext uri="{BB962C8B-B14F-4D97-AF65-F5344CB8AC3E}">
        <p14:creationId xmlns:p14="http://schemas.microsoft.com/office/powerpoint/2010/main" val="359470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21" name="Tittel 20"/>
          <p:cNvSpPr>
            <a:spLocks noGrp="1"/>
          </p:cNvSpPr>
          <p:nvPr>
            <p:ph type="title"/>
          </p:nvPr>
        </p:nvSpPr>
        <p:spPr/>
        <p:txBody>
          <a:bodyPr/>
          <a:lstStyle/>
          <a:p>
            <a:pPr lvl="0" rtl="1"/>
            <a:r>
              <a:rPr lang="ar-SA" i="1" dirty="0"/>
              <a:t>آن لائن سٹور کیا ہوتا ہے؟</a:t>
            </a:r>
            <a:endParaRPr lang="pl-PL"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10</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2362932" y="2665120"/>
            <a:ext cx="2040240" cy="15095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7" name="Bilde 36"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912" y="2193276"/>
            <a:ext cx="5465265" cy="6830136"/>
          </a:xfrm>
          <a:prstGeom prst="rect">
            <a:avLst/>
          </a:prstGeom>
        </p:spPr>
      </p:pic>
    </p:spTree>
    <p:extLst>
      <p:ext uri="{BB962C8B-B14F-4D97-AF65-F5344CB8AC3E}">
        <p14:creationId xmlns:p14="http://schemas.microsoft.com/office/powerpoint/2010/main" val="16167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lvl="0" rtl="1"/>
            <a:r>
              <a:rPr lang="ar-SA" i="1" dirty="0"/>
              <a:t>آن لائن سٹور کیا ہوتا ہے؟</a:t>
            </a:r>
            <a:endParaRPr lang="pl-PL" dirty="0"/>
          </a:p>
        </p:txBody>
      </p:sp>
      <p:grpSp>
        <p:nvGrpSpPr>
          <p:cNvPr id="14" name="Gruppe 13"/>
          <p:cNvGrpSpPr/>
          <p:nvPr/>
        </p:nvGrpSpPr>
        <p:grpSpPr>
          <a:xfrm>
            <a:off x="3813048" y="1588559"/>
            <a:ext cx="4653343" cy="4013665"/>
            <a:chOff x="3813048" y="1588559"/>
            <a:chExt cx="4653343" cy="4013665"/>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r>
                <a:rPr lang="nb-NO" sz="3200" dirty="0"/>
                <a:t>Ant.</a:t>
              </a:r>
            </a:p>
          </p:txBody>
        </p:sp>
        <p:sp>
          <p:nvSpPr>
            <p:cNvPr id="5" name="TekstSylinder 4"/>
            <p:cNvSpPr txBox="1"/>
            <p:nvPr/>
          </p:nvSpPr>
          <p:spPr>
            <a:xfrm>
              <a:off x="6656832" y="3483864"/>
              <a:ext cx="886968" cy="584775"/>
            </a:xfrm>
            <a:prstGeom prst="rect">
              <a:avLst/>
            </a:prstGeom>
            <a:noFill/>
          </p:spPr>
          <p:txBody>
            <a:bodyPr wrap="square" rtlCol="0">
              <a:spAutoFit/>
            </a:bodyPr>
            <a:lstStyle/>
            <a:p>
              <a:r>
                <a:rPr lang="nb-NO" sz="3200" dirty="0" err="1"/>
                <a:t>Str</a:t>
              </a:r>
              <a:r>
                <a:rPr lang="nb-NO" sz="3200" dirty="0"/>
                <a:t>.</a:t>
              </a: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XX,XX</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grpSp>
    </p:spTree>
    <p:extLst>
      <p:ext uri="{BB962C8B-B14F-4D97-AF65-F5344CB8AC3E}">
        <p14:creationId xmlns:p14="http://schemas.microsoft.com/office/powerpoint/2010/main" val="234680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a:t>
            </a:r>
            <a:r>
              <a:rPr lang="nb-NO" sz="3200" dirty="0">
                <a:solidFill>
                  <a:srgbClr val="FF0000"/>
                </a:solidFill>
              </a:rPr>
              <a:t>99,50</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pPr lvl="0" rtl="1"/>
            <a:r>
              <a:rPr lang="ar-SA" i="1" dirty="0"/>
              <a:t>آن لائن سٹور کیا ہوتا ہے؟</a:t>
            </a:r>
            <a:endParaRPr lang="pl-PL" dirty="0"/>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spTree>
    <p:extLst>
      <p:ext uri="{BB962C8B-B14F-4D97-AF65-F5344CB8AC3E}">
        <p14:creationId xmlns:p14="http://schemas.microsoft.com/office/powerpoint/2010/main" val="13778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lvl="0" rtl="1"/>
            <a:r>
              <a:rPr lang="ar-SA" i="1" dirty="0"/>
              <a:t>آن لائن سٹور کیا ہوتا ہے؟</a:t>
            </a:r>
            <a:endParaRPr lang="pl-PL" dirty="0"/>
          </a:p>
        </p:txBody>
      </p:sp>
      <p:pic>
        <p:nvPicPr>
          <p:cNvPr id="3" name="Bilde 2"/>
          <p:cNvPicPr>
            <a:picLocks noChangeAspect="1"/>
          </p:cNvPicPr>
          <p:nvPr/>
        </p:nvPicPr>
        <p:blipFill>
          <a:blip r:embed="rId3"/>
          <a:stretch>
            <a:fillRect/>
          </a:stretch>
        </p:blipFill>
        <p:spPr>
          <a:xfrm>
            <a:off x="1583799" y="1779122"/>
            <a:ext cx="4353880" cy="3755368"/>
          </a:xfrm>
          <a:prstGeom prst="rect">
            <a:avLst/>
          </a:prstGeom>
        </p:spPr>
      </p:pic>
      <p:sp>
        <p:nvSpPr>
          <p:cNvPr id="4" name="TekstSylinder 3"/>
          <p:cNvSpPr txBox="1"/>
          <p:nvPr/>
        </p:nvSpPr>
        <p:spPr>
          <a:xfrm>
            <a:off x="4233284" y="2640101"/>
            <a:ext cx="829888" cy="547142"/>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4221995" y="3679089"/>
            <a:ext cx="970894"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pic>
        <p:nvPicPr>
          <p:cNvPr id="8" name="Bilde 7"/>
          <p:cNvPicPr>
            <a:picLocks noChangeAspect="1"/>
          </p:cNvPicPr>
          <p:nvPr/>
        </p:nvPicPr>
        <p:blipFill>
          <a:blip r:embed="rId4"/>
          <a:stretch>
            <a:fillRect/>
          </a:stretch>
        </p:blipFill>
        <p:spPr>
          <a:xfrm>
            <a:off x="2135185" y="2101998"/>
            <a:ext cx="1801388" cy="172402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2957" y="4305943"/>
            <a:ext cx="3739066" cy="927421"/>
          </a:xfrm>
          <a:prstGeom prst="rect">
            <a:avLst/>
          </a:prstGeom>
        </p:spPr>
      </p:pic>
      <p:sp>
        <p:nvSpPr>
          <p:cNvPr id="7" name="TekstSylinder 6"/>
          <p:cNvSpPr txBox="1"/>
          <p:nvPr/>
        </p:nvSpPr>
        <p:spPr>
          <a:xfrm>
            <a:off x="1862957" y="4339765"/>
            <a:ext cx="3739066" cy="830997"/>
          </a:xfrm>
          <a:prstGeom prst="rect">
            <a:avLst/>
          </a:prstGeom>
          <a:noFill/>
        </p:spPr>
        <p:txBody>
          <a:bodyPr wrap="square" rtlCol="0">
            <a:spAutoFit/>
          </a:bodyPr>
          <a:lstStyle/>
          <a:p>
            <a:pPr algn="ctr"/>
            <a:r>
              <a:rPr lang="nb-NO" sz="4800" spc="600" dirty="0">
                <a:solidFill>
                  <a:schemeClr val="bg1"/>
                </a:solidFill>
              </a:rPr>
              <a:t>KJØP</a:t>
            </a:r>
          </a:p>
        </p:txBody>
      </p:sp>
      <p:pic>
        <p:nvPicPr>
          <p:cNvPr id="12" name="Bilde 11"/>
          <p:cNvPicPr>
            <a:picLocks noChangeAspect="1"/>
          </p:cNvPicPr>
          <p:nvPr/>
        </p:nvPicPr>
        <p:blipFill>
          <a:blip r:embed="rId6"/>
          <a:stretch>
            <a:fillRect/>
          </a:stretch>
        </p:blipFill>
        <p:spPr>
          <a:xfrm>
            <a:off x="6369592" y="1779122"/>
            <a:ext cx="4373343" cy="3755370"/>
          </a:xfrm>
          <a:prstGeom prst="rect">
            <a:avLst/>
          </a:prstGeom>
        </p:spPr>
      </p:pic>
      <p:pic>
        <p:nvPicPr>
          <p:cNvPr id="13" name="Bilde 12"/>
          <p:cNvPicPr>
            <a:picLocks noChangeAspect="1"/>
          </p:cNvPicPr>
          <p:nvPr/>
        </p:nvPicPr>
        <p:blipFill>
          <a:blip r:embed="rId7"/>
          <a:stretch>
            <a:fillRect/>
          </a:stretch>
        </p:blipFill>
        <p:spPr>
          <a:xfrm>
            <a:off x="6796510" y="2054455"/>
            <a:ext cx="1927135" cy="1889348"/>
          </a:xfrm>
          <a:prstGeom prst="rect">
            <a:avLst/>
          </a:prstGeom>
        </p:spPr>
      </p:pic>
      <p:pic>
        <p:nvPicPr>
          <p:cNvPr id="18" name="Bilde 17"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792" y="4348750"/>
            <a:ext cx="3739066" cy="927421"/>
          </a:xfrm>
          <a:prstGeom prst="rect">
            <a:avLst/>
          </a:prstGeom>
        </p:spPr>
      </p:pic>
      <p:sp>
        <p:nvSpPr>
          <p:cNvPr id="19" name="TekstSylinder 18"/>
          <p:cNvSpPr txBox="1"/>
          <p:nvPr/>
        </p:nvSpPr>
        <p:spPr>
          <a:xfrm>
            <a:off x="6666792" y="4382572"/>
            <a:ext cx="3739066" cy="830997"/>
          </a:xfrm>
          <a:prstGeom prst="rect">
            <a:avLst/>
          </a:prstGeom>
          <a:noFill/>
        </p:spPr>
        <p:txBody>
          <a:bodyPr wrap="square" rtlCol="0">
            <a:spAutoFit/>
          </a:bodyPr>
          <a:lstStyle/>
          <a:p>
            <a:pPr algn="ctr"/>
            <a:r>
              <a:rPr lang="nb-NO" sz="4800" spc="600" dirty="0">
                <a:solidFill>
                  <a:schemeClr val="bg1"/>
                </a:solidFill>
              </a:rPr>
              <a:t>KJØP</a:t>
            </a:r>
          </a:p>
        </p:txBody>
      </p:sp>
      <p:sp>
        <p:nvSpPr>
          <p:cNvPr id="20" name="TekstSylinder 19"/>
          <p:cNvSpPr txBox="1"/>
          <p:nvPr/>
        </p:nvSpPr>
        <p:spPr>
          <a:xfrm>
            <a:off x="2011018" y="3794947"/>
            <a:ext cx="2093976" cy="523220"/>
          </a:xfrm>
          <a:prstGeom prst="rect">
            <a:avLst/>
          </a:prstGeom>
          <a:noFill/>
        </p:spPr>
        <p:txBody>
          <a:bodyPr wrap="square" rtlCol="0">
            <a:spAutoFit/>
          </a:bodyPr>
          <a:lstStyle/>
          <a:p>
            <a:r>
              <a:rPr lang="nb-NO" sz="2800" dirty="0"/>
              <a:t>PRIS: </a:t>
            </a:r>
            <a:r>
              <a:rPr lang="nb-NO" sz="2800" dirty="0">
                <a:solidFill>
                  <a:srgbClr val="FF0000"/>
                </a:solidFill>
              </a:rPr>
              <a:t>99,50</a:t>
            </a:r>
          </a:p>
        </p:txBody>
      </p:sp>
      <p:sp>
        <p:nvSpPr>
          <p:cNvPr id="21" name="TekstSylinder 20"/>
          <p:cNvSpPr txBox="1"/>
          <p:nvPr/>
        </p:nvSpPr>
        <p:spPr>
          <a:xfrm>
            <a:off x="6735667" y="3840063"/>
            <a:ext cx="2093976" cy="523220"/>
          </a:xfrm>
          <a:prstGeom prst="rect">
            <a:avLst/>
          </a:prstGeom>
          <a:noFill/>
        </p:spPr>
        <p:txBody>
          <a:bodyPr wrap="square" rtlCol="0">
            <a:spAutoFit/>
          </a:bodyPr>
          <a:lstStyle/>
          <a:p>
            <a:r>
              <a:rPr lang="nb-NO" sz="2800" dirty="0"/>
              <a:t>PRIS</a:t>
            </a:r>
            <a:r>
              <a:rPr lang="nb-NO" sz="2800"/>
              <a:t>: </a:t>
            </a:r>
            <a:r>
              <a:rPr lang="nb-NO" sz="2800">
                <a:solidFill>
                  <a:srgbClr val="FF0000"/>
                </a:solidFill>
              </a:rPr>
              <a:t>295,-</a:t>
            </a:r>
            <a:endParaRPr lang="nb-NO" sz="2800" dirty="0">
              <a:solidFill>
                <a:srgbClr val="FF0000"/>
              </a:solidFill>
            </a:endParaRPr>
          </a:p>
        </p:txBody>
      </p:sp>
      <p:sp>
        <p:nvSpPr>
          <p:cNvPr id="22" name="TekstSylinder 21"/>
          <p:cNvSpPr txBox="1"/>
          <p:nvPr/>
        </p:nvSpPr>
        <p:spPr>
          <a:xfrm>
            <a:off x="9040498" y="2668926"/>
            <a:ext cx="829888" cy="584775"/>
          </a:xfrm>
          <a:prstGeom prst="rect">
            <a:avLst/>
          </a:prstGeom>
          <a:noFill/>
        </p:spPr>
        <p:txBody>
          <a:bodyPr wrap="square" rtlCol="0">
            <a:spAutoFit/>
          </a:bodyPr>
          <a:lstStyle/>
          <a:p>
            <a:pPr algn="ctr"/>
            <a:r>
              <a:rPr lang="nb-NO" sz="3200" dirty="0">
                <a:solidFill>
                  <a:srgbClr val="FF0000"/>
                </a:solidFill>
              </a:rPr>
              <a:t>4</a:t>
            </a:r>
          </a:p>
        </p:txBody>
      </p:sp>
      <p:sp>
        <p:nvSpPr>
          <p:cNvPr id="23" name="TekstSylinder 22"/>
          <p:cNvSpPr txBox="1"/>
          <p:nvPr/>
        </p:nvSpPr>
        <p:spPr>
          <a:xfrm>
            <a:off x="9006631" y="3707914"/>
            <a:ext cx="863755" cy="338554"/>
          </a:xfrm>
          <a:prstGeom prst="rect">
            <a:avLst/>
          </a:prstGeom>
          <a:noFill/>
        </p:spPr>
        <p:txBody>
          <a:bodyPr wrap="square" rtlCol="0">
            <a:spAutoFit/>
          </a:bodyPr>
          <a:lstStyle/>
          <a:p>
            <a:pPr algn="ctr"/>
            <a:r>
              <a:rPr lang="nb-NO" sz="1600" dirty="0">
                <a:solidFill>
                  <a:srgbClr val="FF0000"/>
                </a:solidFill>
              </a:rPr>
              <a:t>Small</a:t>
            </a:r>
          </a:p>
        </p:txBody>
      </p:sp>
    </p:spTree>
    <p:extLst>
      <p:ext uri="{BB962C8B-B14F-4D97-AF65-F5344CB8AC3E}">
        <p14:creationId xmlns:p14="http://schemas.microsoft.com/office/powerpoint/2010/main" val="59399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a:t>
            </a:r>
            <a:r>
              <a:rPr lang="nb-NO" sz="3200" dirty="0">
                <a:solidFill>
                  <a:srgbClr val="FF0000"/>
                </a:solidFill>
              </a:rPr>
              <a:t>99,50</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pPr lvl="0" rtl="1"/>
            <a:r>
              <a:rPr lang="ar-SA" i="1" dirty="0"/>
              <a:t>آن لائن سٹور کیا ہوتا ہے؟</a:t>
            </a:r>
            <a:endParaRPr lang="pl-PL" dirty="0"/>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pic>
        <p:nvPicPr>
          <p:cNvPr id="10" name="Bilde 9"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4234" y="3304197"/>
            <a:ext cx="5465265" cy="6830136"/>
          </a:xfrm>
          <a:prstGeom prst="rect">
            <a:avLst/>
          </a:prstGeom>
        </p:spPr>
      </p:pic>
      <p:sp>
        <p:nvSpPr>
          <p:cNvPr id="11" name="Ellipse 10"/>
          <p:cNvSpPr/>
          <p:nvPr/>
        </p:nvSpPr>
        <p:spPr>
          <a:xfrm>
            <a:off x="5111811" y="3945629"/>
            <a:ext cx="1966573" cy="16470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9169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pPr lvl="0" rtl="1"/>
            <a:r>
              <a:rPr lang="ar-SA" i="1" dirty="0"/>
              <a:t>آن لائن سٹور کیا ہوتا ہے؟</a:t>
            </a:r>
            <a:endParaRPr lang="pl-PL"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15</a:t>
            </a:fld>
            <a:endParaRPr lang="nn-NO"/>
          </a:p>
        </p:txBody>
      </p:sp>
      <p:sp>
        <p:nvSpPr>
          <p:cNvPr id="15" name="TekstSylinder 14"/>
          <p:cNvSpPr txBox="1"/>
          <p:nvPr/>
        </p:nvSpPr>
        <p:spPr>
          <a:xfrm>
            <a:off x="7982712" y="2836490"/>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1 x_________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7513996" y="1905145"/>
            <a:ext cx="2822530" cy="21583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Bilde 21"/>
          <p:cNvPicPr>
            <a:picLocks noChangeAspect="1"/>
          </p:cNvPicPr>
          <p:nvPr/>
        </p:nvPicPr>
        <p:blipFill>
          <a:blip r:embed="rId11"/>
          <a:stretch>
            <a:fillRect/>
          </a:stretch>
        </p:blipFill>
        <p:spPr>
          <a:xfrm>
            <a:off x="8419631" y="3368833"/>
            <a:ext cx="365857" cy="350146"/>
          </a:xfrm>
          <a:prstGeom prst="rect">
            <a:avLst/>
          </a:prstGeom>
        </p:spPr>
      </p:pic>
      <p:pic>
        <p:nvPicPr>
          <p:cNvPr id="23" name="Bilde 22" descr="knapp.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8596" y="3654130"/>
            <a:ext cx="1343114" cy="333140"/>
          </a:xfrm>
          <a:prstGeom prst="rect">
            <a:avLst/>
          </a:prstGeom>
        </p:spPr>
      </p:pic>
      <p:pic>
        <p:nvPicPr>
          <p:cNvPr id="29" name="Bilde 28" descr="shop.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30" name="TekstSylinder 29"/>
          <p:cNvSpPr txBox="1"/>
          <p:nvPr/>
        </p:nvSpPr>
        <p:spPr>
          <a:xfrm>
            <a:off x="2777425" y="3650389"/>
            <a:ext cx="1313467" cy="338554"/>
          </a:xfrm>
          <a:prstGeom prst="rect">
            <a:avLst/>
          </a:prstGeom>
          <a:noFill/>
        </p:spPr>
        <p:txBody>
          <a:bodyPr wrap="square" rtlCol="0">
            <a:spAutoFit/>
          </a:bodyPr>
          <a:lstStyle/>
          <a:p>
            <a:pPr algn="ctr"/>
            <a:r>
              <a:rPr lang="nb-NO" sz="1600" spc="600" dirty="0">
                <a:solidFill>
                  <a:schemeClr val="bg1"/>
                </a:solidFill>
              </a:rPr>
              <a:t>KJØP</a:t>
            </a:r>
          </a:p>
        </p:txBody>
      </p:sp>
      <p:pic>
        <p:nvPicPr>
          <p:cNvPr id="37" name="Bilde 36"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8" name="Bilde 37"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9" name="Bilde 38"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40" name="Bilde 39"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41" name="Bilde 40"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441364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3" name="Tittel 2"/>
          <p:cNvSpPr>
            <a:spLocks noGrp="1"/>
          </p:cNvSpPr>
          <p:nvPr>
            <p:ph type="title"/>
          </p:nvPr>
        </p:nvSpPr>
        <p:spPr/>
        <p:txBody>
          <a:bodyPr/>
          <a:lstStyle/>
          <a:p>
            <a:pPr lvl="0" rtl="1"/>
            <a:r>
              <a:rPr lang="ar-SA" i="1" dirty="0"/>
              <a:t>آن لائن سٹور کیا ہوتا ہے؟</a:t>
            </a:r>
            <a:endParaRPr lang="pl-PL" dirty="0"/>
          </a:p>
        </p:txBody>
      </p:sp>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ekstSylinder 1"/>
          <p:cNvSpPr txBox="1"/>
          <p:nvPr/>
        </p:nvSpPr>
        <p:spPr>
          <a:xfrm>
            <a:off x="5528973" y="2796754"/>
            <a:ext cx="964799" cy="1200329"/>
          </a:xfrm>
          <a:prstGeom prst="rect">
            <a:avLst/>
          </a:prstGeom>
          <a:noFill/>
        </p:spPr>
        <p:txBody>
          <a:bodyPr wrap="square" rtlCol="0">
            <a:spAutoFit/>
          </a:bodyPr>
          <a:lstStyle/>
          <a:p>
            <a:pPr algn="ctr"/>
            <a:r>
              <a:rPr lang="nb-NO" sz="7200" dirty="0"/>
              <a:t>1</a:t>
            </a:r>
          </a:p>
        </p:txBody>
      </p:sp>
    </p:spTree>
    <p:extLst>
      <p:ext uri="{BB962C8B-B14F-4D97-AF65-F5344CB8AC3E}">
        <p14:creationId xmlns:p14="http://schemas.microsoft.com/office/powerpoint/2010/main" val="180630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pPr lvl="0" rtl="1"/>
            <a:r>
              <a:rPr lang="ar-SA" i="1" dirty="0"/>
              <a:t>آن لائن سٹور کیا ہوتا ہے؟</a:t>
            </a:r>
            <a:endParaRPr lang="pl-PL" dirty="0"/>
          </a:p>
        </p:txBody>
      </p:sp>
      <p:pic>
        <p:nvPicPr>
          <p:cNvPr id="7" name="Bilde 6"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5517684" y="2819332"/>
            <a:ext cx="1024354" cy="1200329"/>
          </a:xfrm>
          <a:prstGeom prst="rect">
            <a:avLst/>
          </a:prstGeom>
          <a:noFill/>
        </p:spPr>
        <p:txBody>
          <a:bodyPr wrap="square" rtlCol="0">
            <a:spAutoFit/>
          </a:bodyPr>
          <a:lstStyle/>
          <a:p>
            <a:pPr algn="ctr"/>
            <a:r>
              <a:rPr lang="nb-NO" sz="7200"/>
              <a:t>5</a:t>
            </a:r>
            <a:endParaRPr lang="nb-NO" sz="7200" dirty="0"/>
          </a:p>
        </p:txBody>
      </p:sp>
    </p:spTree>
    <p:extLst>
      <p:ext uri="{BB962C8B-B14F-4D97-AF65-F5344CB8AC3E}">
        <p14:creationId xmlns:p14="http://schemas.microsoft.com/office/powerpoint/2010/main" val="1487394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pPr lvl="0" rtl="1"/>
            <a:r>
              <a:rPr lang="ar-SA" i="1" dirty="0"/>
              <a:t>آن لائن سٹور کیا ہوتا ہے؟</a:t>
            </a:r>
            <a:endParaRPr lang="pl-PL"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18</a:t>
            </a:fld>
            <a:endParaRPr lang="nn-NO"/>
          </a:p>
        </p:txBody>
      </p:sp>
      <p:sp>
        <p:nvSpPr>
          <p:cNvPr id="15" name="TekstSylinder 14"/>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41" name="TekstSylinder 40"/>
          <p:cNvSpPr txBox="1"/>
          <p:nvPr/>
        </p:nvSpPr>
        <p:spPr>
          <a:xfrm>
            <a:off x="8088097" y="5779550"/>
            <a:ext cx="1405268" cy="338554"/>
          </a:xfrm>
          <a:prstGeom prst="rect">
            <a:avLst/>
          </a:prstGeom>
          <a:noFill/>
        </p:spPr>
        <p:txBody>
          <a:bodyPr wrap="square" rtlCol="0">
            <a:spAutoFit/>
          </a:bodyPr>
          <a:lstStyle/>
          <a:p>
            <a:pPr algn="ctr"/>
            <a:r>
              <a:rPr lang="nn-NO" sz="1600" spc="300" dirty="0">
                <a:solidFill>
                  <a:srgbClr val="1FB714"/>
                </a:solidFill>
              </a:rPr>
              <a:t>KASSE</a:t>
            </a:r>
          </a:p>
        </p:txBody>
      </p:sp>
    </p:spTree>
    <p:extLst>
      <p:ext uri="{BB962C8B-B14F-4D97-AF65-F5344CB8AC3E}">
        <p14:creationId xmlns:p14="http://schemas.microsoft.com/office/powerpoint/2010/main" val="176141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pPr lvl="0" rtl="1"/>
            <a:r>
              <a:rPr lang="ar-SA" i="1" dirty="0"/>
              <a:t>آن لائن سٹور کیا ہوتا ہے؟</a:t>
            </a:r>
            <a:endParaRPr lang="pl-PL"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769140"/>
            <a:ext cx="1405268" cy="338554"/>
          </a:xfrm>
          <a:prstGeom prst="rect">
            <a:avLst/>
          </a:prstGeom>
          <a:noFill/>
        </p:spPr>
        <p:txBody>
          <a:bodyPr wrap="square" rtlCol="0">
            <a:spAutoFit/>
          </a:bodyPr>
          <a:lstStyle/>
          <a:p>
            <a:pPr algn="ctr"/>
            <a:r>
              <a:rPr lang="nn-NO" sz="1600" spc="300" dirty="0">
                <a:solidFill>
                  <a:srgbClr val="1FB714"/>
                </a:solidFill>
              </a:rPr>
              <a:t>BESTILL</a:t>
            </a:r>
          </a:p>
        </p:txBody>
      </p:sp>
      <p:sp>
        <p:nvSpPr>
          <p:cNvPr id="36" name="TekstSylinder 35"/>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spTree>
    <p:extLst>
      <p:ext uri="{BB962C8B-B14F-4D97-AF65-F5344CB8AC3E}">
        <p14:creationId xmlns:p14="http://schemas.microsoft.com/office/powerpoint/2010/main" val="389476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p:txBody>
          <a:bodyPr/>
          <a:lstStyle/>
          <a:p>
            <a:pPr lvl="0" rtl="1"/>
            <a:r>
              <a:rPr lang="ar-SA" i="1" dirty="0"/>
              <a:t>آن لائن سٹور کیا ہوتا ہے؟</a:t>
            </a:r>
            <a:endParaRPr lang="pl-PL" dirty="0"/>
          </a:p>
        </p:txBody>
      </p:sp>
    </p:spTree>
    <p:extLst>
      <p:ext uri="{BB962C8B-B14F-4D97-AF65-F5344CB8AC3E}">
        <p14:creationId xmlns:p14="http://schemas.microsoft.com/office/powerpoint/2010/main" val="2783306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pPr lvl="0" rtl="1"/>
            <a:r>
              <a:rPr lang="ar-SA" i="1" dirty="0"/>
              <a:t>آن لائن سٹور کیا ہوتا ہے؟</a:t>
            </a:r>
            <a:endParaRPr lang="pl-PL"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810784"/>
            <a:ext cx="1405268" cy="276999"/>
          </a:xfrm>
          <a:prstGeom prst="rect">
            <a:avLst/>
          </a:prstGeom>
          <a:noFill/>
        </p:spPr>
        <p:txBody>
          <a:bodyPr wrap="square" rtlCol="0">
            <a:spAutoFit/>
          </a:bodyPr>
          <a:lstStyle/>
          <a:p>
            <a:pPr algn="ctr"/>
            <a:r>
              <a:rPr lang="nn-NO" sz="1200" dirty="0">
                <a:solidFill>
                  <a:srgbClr val="1FB714"/>
                </a:solidFill>
              </a:rPr>
              <a:t>Legg i handlekurv</a:t>
            </a:r>
          </a:p>
        </p:txBody>
      </p:sp>
      <p:sp>
        <p:nvSpPr>
          <p:cNvPr id="36" name="TekstSylinder 35"/>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spTree>
    <p:extLst>
      <p:ext uri="{BB962C8B-B14F-4D97-AF65-F5344CB8AC3E}">
        <p14:creationId xmlns:p14="http://schemas.microsoft.com/office/powerpoint/2010/main" val="225756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a:t>Del 2</a:t>
            </a:r>
          </a:p>
        </p:txBody>
      </p:sp>
      <p:sp>
        <p:nvSpPr>
          <p:cNvPr id="3" name="Plassholder for tekst 2"/>
          <p:cNvSpPr>
            <a:spLocks noGrp="1"/>
          </p:cNvSpPr>
          <p:nvPr>
            <p:ph type="body" idx="1"/>
          </p:nvPr>
        </p:nvSpPr>
        <p:spPr/>
        <p:txBody>
          <a:bodyPr/>
          <a:lstStyle/>
          <a:p>
            <a:r>
              <a:rPr lang="ur-PK" i="1" dirty="0"/>
              <a:t>ادائیگی کا طریقہ</a:t>
            </a:r>
            <a:endParaRPr lang="nb-NO" dirty="0"/>
          </a:p>
        </p:txBody>
      </p:sp>
    </p:spTree>
    <p:extLst>
      <p:ext uri="{BB962C8B-B14F-4D97-AF65-F5344CB8AC3E}">
        <p14:creationId xmlns:p14="http://schemas.microsoft.com/office/powerpoint/2010/main" val="2050494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ur-PK" i="1" dirty="0"/>
              <a:t>ادائیگی کا طریقہ</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22</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8473245" y="1939320"/>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6255" y="1209415"/>
            <a:ext cx="5465265" cy="6830136"/>
          </a:xfrm>
          <a:prstGeom prst="rect">
            <a:avLst/>
          </a:prstGeom>
        </p:spPr>
      </p:pic>
    </p:spTree>
    <p:extLst>
      <p:ext uri="{BB962C8B-B14F-4D97-AF65-F5344CB8AC3E}">
        <p14:creationId xmlns:p14="http://schemas.microsoft.com/office/powerpoint/2010/main" val="151308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ur-PK" i="1" dirty="0"/>
              <a:t>ادائیگی کا طریقہ</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23</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7" name="TekstSylinder 36"/>
          <p:cNvSpPr txBox="1"/>
          <p:nvPr/>
        </p:nvSpPr>
        <p:spPr>
          <a:xfrm>
            <a:off x="8098507" y="5769139"/>
            <a:ext cx="1405268" cy="338554"/>
          </a:xfrm>
          <a:prstGeom prst="rect">
            <a:avLst/>
          </a:prstGeom>
          <a:noFill/>
        </p:spPr>
        <p:txBody>
          <a:bodyPr wrap="square" rtlCol="0">
            <a:spAutoFit/>
          </a:bodyPr>
          <a:lstStyle/>
          <a:p>
            <a:pPr algn="ctr"/>
            <a:r>
              <a:rPr lang="nn-NO" sz="1600" dirty="0">
                <a:solidFill>
                  <a:srgbClr val="1FB714"/>
                </a:solidFill>
              </a:rPr>
              <a:t>Til kasse</a:t>
            </a:r>
          </a:p>
        </p:txBody>
      </p:sp>
      <p:sp>
        <p:nvSpPr>
          <p:cNvPr id="21" name="Ellipse 20"/>
          <p:cNvSpPr/>
          <p:nvPr/>
        </p:nvSpPr>
        <p:spPr>
          <a:xfrm>
            <a:off x="8015232" y="5510165"/>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28653" y="4894777"/>
            <a:ext cx="5465265" cy="6830136"/>
          </a:xfrm>
          <a:prstGeom prst="rect">
            <a:avLst/>
          </a:prstGeom>
        </p:spPr>
      </p:pic>
    </p:spTree>
    <p:extLst>
      <p:ext uri="{BB962C8B-B14F-4D97-AF65-F5344CB8AC3E}">
        <p14:creationId xmlns:p14="http://schemas.microsoft.com/office/powerpoint/2010/main" val="201528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i="1" dirty="0"/>
              <a:t>ادائیگی کا طریقہ</a:t>
            </a:r>
            <a:endParaRPr lang="nb-NO" dirty="0"/>
          </a:p>
        </p:txBody>
      </p:sp>
      <p:grpSp>
        <p:nvGrpSpPr>
          <p:cNvPr id="3" name="Gruppe 2"/>
          <p:cNvGrpSpPr/>
          <p:nvPr/>
        </p:nvGrpSpPr>
        <p:grpSpPr>
          <a:xfrm>
            <a:off x="2448162" y="1059811"/>
            <a:ext cx="7347621" cy="4592263"/>
            <a:chOff x="2448162" y="1059811"/>
            <a:chExt cx="7347621" cy="4592263"/>
          </a:xfrm>
        </p:grpSpPr>
        <p:pic>
          <p:nvPicPr>
            <p:cNvPr id="5122"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 name="Gruppe 9"/>
            <p:cNvGrpSpPr/>
            <p:nvPr/>
          </p:nvGrpSpPr>
          <p:grpSpPr>
            <a:xfrm>
              <a:off x="4497554" y="1922292"/>
              <a:ext cx="3248836" cy="2129030"/>
              <a:chOff x="4566856" y="1988429"/>
              <a:chExt cx="3424343" cy="2244043"/>
            </a:xfrm>
          </p:grpSpPr>
          <p:pic>
            <p:nvPicPr>
              <p:cNvPr id="11" name="Bilde 10"/>
              <p:cNvPicPr>
                <a:picLocks noChangeAspect="1"/>
              </p:cNvPicPr>
              <p:nvPr/>
            </p:nvPicPr>
            <p:blipFill>
              <a:blip r:embed="rId4"/>
              <a:stretch>
                <a:fillRect/>
              </a:stretch>
            </p:blipFill>
            <p:spPr>
              <a:xfrm>
                <a:off x="5413869" y="2169139"/>
                <a:ext cx="2577330" cy="2063333"/>
              </a:xfrm>
              <a:prstGeom prst="rect">
                <a:avLst/>
              </a:prstGeom>
            </p:spPr>
          </p:pic>
          <p:sp>
            <p:nvSpPr>
              <p:cNvPr id="12" name="Rektangel 11"/>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man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4" name="Bilde 13" descr="kass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5" name="Bilde 14" descr="sort-vog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671173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ur-PK" i="1" dirty="0"/>
              <a:t>ادائیگی کا طریقہ</a:t>
            </a:r>
            <a:endParaRPr lang="nb-NO" dirty="0"/>
          </a:p>
        </p:txBody>
      </p:sp>
      <p:grpSp>
        <p:nvGrpSpPr>
          <p:cNvPr id="6" name="Gruppe 5"/>
          <p:cNvGrpSpPr/>
          <p:nvPr/>
        </p:nvGrpSpPr>
        <p:grpSpPr>
          <a:xfrm>
            <a:off x="1215496" y="2879064"/>
            <a:ext cx="1489128" cy="1514220"/>
            <a:chOff x="1072168" y="3950038"/>
            <a:chExt cx="1603045" cy="1630057"/>
          </a:xfrm>
        </p:grpSpPr>
        <p:sp>
          <p:nvSpPr>
            <p:cNvPr id="7" name="Ellipse 6"/>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spTree>
    <p:extLst>
      <p:ext uri="{BB962C8B-B14F-4D97-AF65-F5344CB8AC3E}">
        <p14:creationId xmlns:p14="http://schemas.microsoft.com/office/powerpoint/2010/main" val="4259325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ur-PK" i="1" dirty="0"/>
              <a:t>ادائیگی کا طریقہ</a:t>
            </a:r>
            <a:endParaRPr lang="nb-NO" dirty="0"/>
          </a:p>
        </p:txBody>
      </p:sp>
      <p:grpSp>
        <p:nvGrpSpPr>
          <p:cNvPr id="45" name="Gruppe 44"/>
          <p:cNvGrpSpPr/>
          <p:nvPr/>
        </p:nvGrpSpPr>
        <p:grpSpPr>
          <a:xfrm>
            <a:off x="1172813" y="3058678"/>
            <a:ext cx="1489128" cy="1514220"/>
            <a:chOff x="1072168" y="3950038"/>
            <a:chExt cx="1603045" cy="1630057"/>
          </a:xfrm>
        </p:grpSpPr>
        <p:sp>
          <p:nvSpPr>
            <p:cNvPr id="46" name="Ellipse 45"/>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7" name="Bilde 46"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48" name="Gruppe 47"/>
          <p:cNvGrpSpPr/>
          <p:nvPr/>
        </p:nvGrpSpPr>
        <p:grpSpPr>
          <a:xfrm>
            <a:off x="3162508" y="2865894"/>
            <a:ext cx="2064612" cy="1813914"/>
            <a:chOff x="3162508" y="2890332"/>
            <a:chExt cx="1868235" cy="1641382"/>
          </a:xfrm>
        </p:grpSpPr>
        <p:sp>
          <p:nvSpPr>
            <p:cNvPr id="49" name="Avrundet rektangel 4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50" name="Gruppe 49"/>
            <p:cNvGrpSpPr/>
            <p:nvPr/>
          </p:nvGrpSpPr>
          <p:grpSpPr>
            <a:xfrm>
              <a:off x="3475129" y="3004746"/>
              <a:ext cx="1555614" cy="1526968"/>
              <a:chOff x="3676969" y="2285446"/>
              <a:chExt cx="2485391" cy="2559309"/>
            </a:xfrm>
          </p:grpSpPr>
          <p:pic>
            <p:nvPicPr>
              <p:cNvPr id="53" name="Bilde 52" descr="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54" name="Bilde 53" descr="peng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51" name="Rett linje 5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52" name="TekstSylinder 51"/>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668541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ur-PK" i="1" dirty="0"/>
              <a:t>ادائیگی کا طریقہ</a:t>
            </a:r>
            <a:endParaRPr lang="nb-NO" dirty="0"/>
          </a:p>
        </p:txBody>
      </p:sp>
      <p:pic>
        <p:nvPicPr>
          <p:cNvPr id="72" name="Bilde 71"/>
          <p:cNvPicPr>
            <a:picLocks noChangeAspect="1"/>
          </p:cNvPicPr>
          <p:nvPr/>
        </p:nvPicPr>
        <p:blipFill>
          <a:blip r:embed="rId3"/>
          <a:stretch>
            <a:fillRect/>
          </a:stretch>
        </p:blipFill>
        <p:spPr>
          <a:xfrm>
            <a:off x="6025615" y="2717799"/>
            <a:ext cx="2142039" cy="1855099"/>
          </a:xfrm>
          <a:prstGeom prst="rect">
            <a:avLst/>
          </a:prstGeom>
        </p:spPr>
      </p:pic>
      <p:grpSp>
        <p:nvGrpSpPr>
          <p:cNvPr id="73" name="Gruppe 72"/>
          <p:cNvGrpSpPr/>
          <p:nvPr/>
        </p:nvGrpSpPr>
        <p:grpSpPr>
          <a:xfrm>
            <a:off x="1172813" y="3058678"/>
            <a:ext cx="1489128" cy="1514220"/>
            <a:chOff x="1072168" y="3950038"/>
            <a:chExt cx="1603045" cy="1630057"/>
          </a:xfrm>
        </p:grpSpPr>
        <p:sp>
          <p:nvSpPr>
            <p:cNvPr id="74" name="Ellipse 73"/>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5" name="Bilde 74"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76" name="Gruppe 75"/>
          <p:cNvGrpSpPr/>
          <p:nvPr/>
        </p:nvGrpSpPr>
        <p:grpSpPr>
          <a:xfrm>
            <a:off x="3162508" y="2865894"/>
            <a:ext cx="2064612" cy="1813914"/>
            <a:chOff x="3162508" y="2890332"/>
            <a:chExt cx="1868235" cy="1641382"/>
          </a:xfrm>
        </p:grpSpPr>
        <p:sp>
          <p:nvSpPr>
            <p:cNvPr id="77" name="Avrundet rektangel 76"/>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8" name="Gruppe 77"/>
            <p:cNvGrpSpPr/>
            <p:nvPr/>
          </p:nvGrpSpPr>
          <p:grpSpPr>
            <a:xfrm>
              <a:off x="3475129" y="3004746"/>
              <a:ext cx="1555614" cy="1526968"/>
              <a:chOff x="3676969" y="2285446"/>
              <a:chExt cx="2485391" cy="2559309"/>
            </a:xfrm>
          </p:grpSpPr>
          <p:pic>
            <p:nvPicPr>
              <p:cNvPr id="81" name="Bilde 80" descr="hu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82" name="Bilde 81" descr="penge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9" name="Rett linje 78"/>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0" name="TekstSylinder 79"/>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2121296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ur-PK" i="1" dirty="0"/>
              <a:t>ادائیگی کا طریقہ</a:t>
            </a:r>
            <a:endParaRPr lang="nb-NO" dirty="0"/>
          </a:p>
        </p:txBody>
      </p:sp>
      <p:pic>
        <p:nvPicPr>
          <p:cNvPr id="13" name="Bilde 12"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371" y="3035300"/>
            <a:ext cx="1813343" cy="1475103"/>
          </a:xfrm>
          <a:prstGeom prst="rect">
            <a:avLst/>
          </a:prstGeom>
        </p:spPr>
      </p:pic>
      <p:sp>
        <p:nvSpPr>
          <p:cNvPr id="37" name="TekstSylinder 36"/>
          <p:cNvSpPr txBox="1"/>
          <p:nvPr/>
        </p:nvSpPr>
        <p:spPr>
          <a:xfrm>
            <a:off x="9206335" y="3239497"/>
            <a:ext cx="1359484" cy="1496351"/>
          </a:xfrm>
          <a:prstGeom prst="rect">
            <a:avLst/>
          </a:prstGeom>
          <a:noFill/>
        </p:spPr>
        <p:txBody>
          <a:bodyPr wrap="square" rtlCol="0">
            <a:spAutoFit/>
          </a:bodyPr>
          <a:lstStyle/>
          <a:p>
            <a:pPr algn="ctr"/>
            <a:r>
              <a:rPr lang="nn-NO" sz="9600" dirty="0">
                <a:solidFill>
                  <a:srgbClr val="FF0000"/>
                </a:solidFill>
              </a:rPr>
              <a:t>?</a:t>
            </a:r>
          </a:p>
        </p:txBody>
      </p:sp>
      <p:pic>
        <p:nvPicPr>
          <p:cNvPr id="48" name="Bilde 47"/>
          <p:cNvPicPr>
            <a:picLocks noChangeAspect="1"/>
          </p:cNvPicPr>
          <p:nvPr/>
        </p:nvPicPr>
        <p:blipFill>
          <a:blip r:embed="rId4"/>
          <a:stretch>
            <a:fillRect/>
          </a:stretch>
        </p:blipFill>
        <p:spPr>
          <a:xfrm>
            <a:off x="6025615" y="2717799"/>
            <a:ext cx="2142039" cy="1855099"/>
          </a:xfrm>
          <a:prstGeom prst="rect">
            <a:avLst/>
          </a:prstGeom>
        </p:spPr>
      </p:pic>
      <p:grpSp>
        <p:nvGrpSpPr>
          <p:cNvPr id="49" name="Gruppe 48"/>
          <p:cNvGrpSpPr/>
          <p:nvPr/>
        </p:nvGrpSpPr>
        <p:grpSpPr>
          <a:xfrm>
            <a:off x="1172813" y="3058678"/>
            <a:ext cx="1489128" cy="1514220"/>
            <a:chOff x="1072168" y="3950038"/>
            <a:chExt cx="1603045" cy="1630057"/>
          </a:xfrm>
        </p:grpSpPr>
        <p:sp>
          <p:nvSpPr>
            <p:cNvPr id="50" name="Ellipse 49"/>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1" name="Bilde 50"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64" name="Gruppe 63"/>
          <p:cNvGrpSpPr/>
          <p:nvPr/>
        </p:nvGrpSpPr>
        <p:grpSpPr>
          <a:xfrm>
            <a:off x="3162508" y="2865894"/>
            <a:ext cx="2064612" cy="1813914"/>
            <a:chOff x="3162508" y="2890332"/>
            <a:chExt cx="1868235" cy="1641382"/>
          </a:xfrm>
        </p:grpSpPr>
        <p:sp>
          <p:nvSpPr>
            <p:cNvPr id="65" name="Avrundet rektangel 64"/>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6" name="Gruppe 65"/>
            <p:cNvGrpSpPr/>
            <p:nvPr/>
          </p:nvGrpSpPr>
          <p:grpSpPr>
            <a:xfrm>
              <a:off x="3475129" y="3004746"/>
              <a:ext cx="1555614" cy="1526968"/>
              <a:chOff x="3676969" y="2285446"/>
              <a:chExt cx="2485391" cy="2559309"/>
            </a:xfrm>
          </p:grpSpPr>
          <p:pic>
            <p:nvPicPr>
              <p:cNvPr id="69" name="Bilde 68" descr="h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0" name="Bilde 69" descr="peng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67" name="Rett linje 66"/>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8" name="TekstSylinder 67"/>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3399913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1861089" y="2239562"/>
            <a:ext cx="3711049" cy="2498414"/>
            <a:chOff x="2183780" y="2411661"/>
            <a:chExt cx="2976049" cy="2003585"/>
          </a:xfrm>
        </p:grpSpPr>
        <p:pic>
          <p:nvPicPr>
            <p:cNvPr id="4" name="Bilde 3"/>
            <p:cNvPicPr>
              <a:picLocks noChangeAspect="1"/>
            </p:cNvPicPr>
            <p:nvPr/>
          </p:nvPicPr>
          <p:blipFill>
            <a:blip r:embed="rId3"/>
            <a:stretch>
              <a:fillRect/>
            </a:stretch>
          </p:blipFill>
          <p:spPr>
            <a:xfrm>
              <a:off x="2183780" y="2411661"/>
              <a:ext cx="2575783" cy="1577477"/>
            </a:xfrm>
            <a:prstGeom prst="rect">
              <a:avLst/>
            </a:prstGeom>
          </p:spPr>
        </p:pic>
        <p:cxnSp>
          <p:nvCxnSpPr>
            <p:cNvPr id="3" name="Rett pil 2"/>
            <p:cNvCxnSpPr/>
            <p:nvPr/>
          </p:nvCxnSpPr>
          <p:spPr>
            <a:xfrm flipH="1">
              <a:off x="4506686" y="2411661"/>
              <a:ext cx="653143" cy="8279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flipH="1" flipV="1">
              <a:off x="3779849" y="3653553"/>
              <a:ext cx="1379980" cy="7616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uppe 7"/>
          <p:cNvGrpSpPr/>
          <p:nvPr/>
        </p:nvGrpSpPr>
        <p:grpSpPr>
          <a:xfrm>
            <a:off x="6376563" y="2259105"/>
            <a:ext cx="4156925" cy="1917425"/>
            <a:chOff x="7360265" y="2457385"/>
            <a:chExt cx="3320799" cy="1531753"/>
          </a:xfrm>
        </p:grpSpPr>
        <p:pic>
          <p:nvPicPr>
            <p:cNvPr id="5" name="Bilde 4"/>
            <p:cNvPicPr>
              <a:picLocks noChangeAspect="1"/>
            </p:cNvPicPr>
            <p:nvPr/>
          </p:nvPicPr>
          <p:blipFill>
            <a:blip r:embed="rId4"/>
            <a:stretch>
              <a:fillRect/>
            </a:stretch>
          </p:blipFill>
          <p:spPr>
            <a:xfrm>
              <a:off x="7360265" y="2457385"/>
              <a:ext cx="2552921" cy="1531753"/>
            </a:xfrm>
            <a:prstGeom prst="rect">
              <a:avLst/>
            </a:prstGeom>
          </p:spPr>
        </p:pic>
        <p:cxnSp>
          <p:nvCxnSpPr>
            <p:cNvPr id="9" name="Rett pil 8"/>
            <p:cNvCxnSpPr/>
            <p:nvPr/>
          </p:nvCxnSpPr>
          <p:spPr>
            <a:xfrm flipH="1" flipV="1">
              <a:off x="9588137" y="3239589"/>
              <a:ext cx="1092927" cy="3355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tel 1"/>
          <p:cNvSpPr>
            <a:spLocks noGrp="1"/>
          </p:cNvSpPr>
          <p:nvPr>
            <p:ph type="title"/>
          </p:nvPr>
        </p:nvSpPr>
        <p:spPr/>
        <p:txBody>
          <a:bodyPr/>
          <a:lstStyle/>
          <a:p>
            <a:r>
              <a:rPr lang="ur-PK" i="1" dirty="0"/>
              <a:t>ادائیگی کا طریقہ</a:t>
            </a:r>
            <a:endParaRPr lang="nb-NO" dirty="0"/>
          </a:p>
        </p:txBody>
      </p:sp>
    </p:spTree>
    <p:extLst>
      <p:ext uri="{BB962C8B-B14F-4D97-AF65-F5344CB8AC3E}">
        <p14:creationId xmlns:p14="http://schemas.microsoft.com/office/powerpoint/2010/main" val="234011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95492" y="980005"/>
            <a:ext cx="11358770" cy="5401324"/>
          </a:xfrm>
          <a:prstGeom prst="rect">
            <a:avLst/>
          </a:prstGeom>
        </p:spPr>
      </p:pic>
      <p:sp>
        <p:nvSpPr>
          <p:cNvPr id="2" name="Tittel 1"/>
          <p:cNvSpPr>
            <a:spLocks noGrp="1"/>
          </p:cNvSpPr>
          <p:nvPr>
            <p:ph type="title"/>
          </p:nvPr>
        </p:nvSpPr>
        <p:spPr/>
        <p:txBody>
          <a:bodyPr/>
          <a:lstStyle/>
          <a:p>
            <a:pPr lvl="0" rtl="1"/>
            <a:r>
              <a:rPr lang="ar-SA" i="1" dirty="0"/>
              <a:t>آن لائن سٹور کیا ہوتا ہے؟</a:t>
            </a:r>
            <a:endParaRPr lang="pl-PL" dirty="0"/>
          </a:p>
        </p:txBody>
      </p:sp>
    </p:spTree>
    <p:extLst>
      <p:ext uri="{BB962C8B-B14F-4D97-AF65-F5344CB8AC3E}">
        <p14:creationId xmlns:p14="http://schemas.microsoft.com/office/powerpoint/2010/main" val="336062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i="1" dirty="0"/>
              <a:t>ادائیگی کا طریقہ</a:t>
            </a:r>
            <a:endParaRPr lang="nb-NO" dirty="0"/>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39667" y="1944192"/>
            <a:ext cx="2695448" cy="2695448"/>
          </a:xfrm>
          <a:prstGeom prst="rect">
            <a:avLst/>
          </a:prstGeom>
        </p:spPr>
      </p:pic>
    </p:spTree>
    <p:extLst>
      <p:ext uri="{BB962C8B-B14F-4D97-AF65-F5344CB8AC3E}">
        <p14:creationId xmlns:p14="http://schemas.microsoft.com/office/powerpoint/2010/main" val="4050526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i="1" dirty="0"/>
              <a:t>ادائیگی کا طریقہ</a:t>
            </a:r>
            <a:endParaRPr lang="nb-NO" dirty="0"/>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07841" y="1981200"/>
            <a:ext cx="2755900" cy="2755900"/>
          </a:xfrm>
          <a:prstGeom prst="rect">
            <a:avLst/>
          </a:prstGeom>
        </p:spPr>
      </p:pic>
    </p:spTree>
    <p:extLst>
      <p:ext uri="{BB962C8B-B14F-4D97-AF65-F5344CB8AC3E}">
        <p14:creationId xmlns:p14="http://schemas.microsoft.com/office/powerpoint/2010/main" val="3244442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flaticon.com/png/256/276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391" y="2050838"/>
            <a:ext cx="2438400" cy="24384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Rett linje 4"/>
          <p:cNvCxnSpPr/>
          <p:nvPr/>
        </p:nvCxnSpPr>
        <p:spPr>
          <a:xfrm>
            <a:off x="3489503" y="3386969"/>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flipV="1">
            <a:off x="4102832" y="3741844"/>
            <a:ext cx="831669" cy="4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a:off x="3543932" y="4109781"/>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p:txBody>
          <a:bodyPr/>
          <a:lstStyle/>
          <a:p>
            <a:r>
              <a:rPr lang="ur-PK" i="1" dirty="0"/>
              <a:t>ادائیگی کا طریقہ</a:t>
            </a:r>
            <a:endParaRPr lang="nb-NO" dirty="0"/>
          </a:p>
        </p:txBody>
      </p:sp>
    </p:spTree>
    <p:extLst>
      <p:ext uri="{BB962C8B-B14F-4D97-AF65-F5344CB8AC3E}">
        <p14:creationId xmlns:p14="http://schemas.microsoft.com/office/powerpoint/2010/main" val="3190936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i="1" dirty="0"/>
              <a:t>ادائیگی کا طریقہ</a:t>
            </a:r>
            <a:endParaRPr lang="nb-NO" dirty="0"/>
          </a:p>
        </p:txBody>
      </p:sp>
      <p:pic>
        <p:nvPicPr>
          <p:cNvPr id="41" name="Bilde 40"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spTree>
    <p:extLst>
      <p:ext uri="{BB962C8B-B14F-4D97-AF65-F5344CB8AC3E}">
        <p14:creationId xmlns:p14="http://schemas.microsoft.com/office/powerpoint/2010/main" val="1064927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i="1" dirty="0"/>
              <a:t>ادائیگی کا طریقہ</a:t>
            </a:r>
            <a:endParaRPr lang="nb-NO" dirty="0"/>
          </a:p>
        </p:txBody>
      </p:sp>
      <p:pic>
        <p:nvPicPr>
          <p:cNvPr id="8" name="Bilde 7"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 name="Bilde 8"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511" y="1101283"/>
            <a:ext cx="1427905" cy="1201303"/>
          </a:xfrm>
          <a:prstGeom prst="rect">
            <a:avLst/>
          </a:prstGeom>
        </p:spPr>
      </p:pic>
    </p:spTree>
    <p:extLst>
      <p:ext uri="{BB962C8B-B14F-4D97-AF65-F5344CB8AC3E}">
        <p14:creationId xmlns:p14="http://schemas.microsoft.com/office/powerpoint/2010/main" val="4139368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i="1" dirty="0"/>
              <a:t>ادائیگی کا طریقہ</a:t>
            </a:r>
            <a:endParaRPr lang="nb-NO" dirty="0"/>
          </a:p>
        </p:txBody>
      </p:sp>
      <p:pic>
        <p:nvPicPr>
          <p:cNvPr id="10" name="Bilde 9"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1" name="Bilde 10"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 name="Bilde 5"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spTree>
    <p:extLst>
      <p:ext uri="{BB962C8B-B14F-4D97-AF65-F5344CB8AC3E}">
        <p14:creationId xmlns:p14="http://schemas.microsoft.com/office/powerpoint/2010/main" val="2510228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i="1" dirty="0"/>
              <a:t>ادائیگی کا طریقہ</a:t>
            </a:r>
            <a:endParaRPr lang="nb-NO" dirty="0"/>
          </a:p>
        </p:txBody>
      </p:sp>
      <p:pic>
        <p:nvPicPr>
          <p:cNvPr id="17" name="Bilde 16"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8" name="Bilde 17"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12" name="Bilde 11"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4" name="Gruppe 13"/>
          <p:cNvGrpSpPr/>
          <p:nvPr/>
        </p:nvGrpSpPr>
        <p:grpSpPr>
          <a:xfrm>
            <a:off x="8578090" y="969178"/>
            <a:ext cx="2263538" cy="1414711"/>
            <a:chOff x="2448162" y="1059811"/>
            <a:chExt cx="7347621" cy="4592263"/>
          </a:xfrm>
        </p:grpSpPr>
        <p:pic>
          <p:nvPicPr>
            <p:cNvPr id="15" name="Picture 2" descr="https://upload.wikimedia.org/wikipedia/commons/0/03/Devicetemplates_computer-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6" name="Gruppe 15"/>
            <p:cNvGrpSpPr/>
            <p:nvPr/>
          </p:nvGrpSpPr>
          <p:grpSpPr>
            <a:xfrm>
              <a:off x="4497554" y="1922292"/>
              <a:ext cx="3248836" cy="2129030"/>
              <a:chOff x="4566856" y="1988429"/>
              <a:chExt cx="3424343" cy="2244043"/>
            </a:xfrm>
          </p:grpSpPr>
          <p:pic>
            <p:nvPicPr>
              <p:cNvPr id="26" name="Bilde 25"/>
              <p:cNvPicPr>
                <a:picLocks noChangeAspect="1"/>
              </p:cNvPicPr>
              <p:nvPr/>
            </p:nvPicPr>
            <p:blipFill>
              <a:blip r:embed="rId7"/>
              <a:stretch>
                <a:fillRect/>
              </a:stretch>
            </p:blipFill>
            <p:spPr>
              <a:xfrm>
                <a:off x="5413869" y="2169139"/>
                <a:ext cx="2577330" cy="2063333"/>
              </a:xfrm>
              <a:prstGeom prst="rect">
                <a:avLst/>
              </a:prstGeom>
            </p:spPr>
          </p:pic>
          <p:sp>
            <p:nvSpPr>
              <p:cNvPr id="27" name="Rektangel 2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8" name="Bilde 27" descr="mann.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29" name="Bilde 28" descr="kass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30" name="Bilde 29" descr="sort-vog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541446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i="1" dirty="0"/>
              <a:t>ادائیگی کا طریقہ</a:t>
            </a:r>
            <a:endParaRPr lang="nb-NO" dirty="0"/>
          </a:p>
        </p:txBody>
      </p:sp>
      <p:grpSp>
        <p:nvGrpSpPr>
          <p:cNvPr id="67" name="Gruppe 66"/>
          <p:cNvGrpSpPr/>
          <p:nvPr/>
        </p:nvGrpSpPr>
        <p:grpSpPr>
          <a:xfrm>
            <a:off x="1499597" y="3138916"/>
            <a:ext cx="1176004" cy="1195820"/>
            <a:chOff x="1072168" y="3950038"/>
            <a:chExt cx="1603045" cy="1630057"/>
          </a:xfrm>
        </p:grpSpPr>
        <p:sp>
          <p:nvSpPr>
            <p:cNvPr id="68" name="Ellipse 6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9" name="Bilde 68"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15" name="Bilde 14"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6" name="Bilde 15"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23" name="Bilde 22"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33" name="Gruppe 32"/>
          <p:cNvGrpSpPr/>
          <p:nvPr/>
        </p:nvGrpSpPr>
        <p:grpSpPr>
          <a:xfrm>
            <a:off x="8578090" y="994578"/>
            <a:ext cx="2263538" cy="1414711"/>
            <a:chOff x="2448162" y="1059811"/>
            <a:chExt cx="7347621" cy="4592263"/>
          </a:xfrm>
        </p:grpSpPr>
        <p:pic>
          <p:nvPicPr>
            <p:cNvPr id="34"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5" name="Gruppe 34"/>
            <p:cNvGrpSpPr/>
            <p:nvPr/>
          </p:nvGrpSpPr>
          <p:grpSpPr>
            <a:xfrm>
              <a:off x="4497554" y="1922292"/>
              <a:ext cx="3248836" cy="2129030"/>
              <a:chOff x="4566856" y="1988429"/>
              <a:chExt cx="3424343" cy="2244043"/>
            </a:xfrm>
          </p:grpSpPr>
          <p:pic>
            <p:nvPicPr>
              <p:cNvPr id="36" name="Bilde 35"/>
              <p:cNvPicPr>
                <a:picLocks noChangeAspect="1"/>
              </p:cNvPicPr>
              <p:nvPr/>
            </p:nvPicPr>
            <p:blipFill>
              <a:blip r:embed="rId8"/>
              <a:stretch>
                <a:fillRect/>
              </a:stretch>
            </p:blipFill>
            <p:spPr>
              <a:xfrm>
                <a:off x="5413869" y="2169139"/>
                <a:ext cx="2577330" cy="2063333"/>
              </a:xfrm>
              <a:prstGeom prst="rect">
                <a:avLst/>
              </a:prstGeom>
            </p:spPr>
          </p:pic>
          <p:sp>
            <p:nvSpPr>
              <p:cNvPr id="37" name="Rektangel 3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8" name="Bilde 37"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39" name="Bilde 38"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40" name="Bilde 39"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247382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i="1" dirty="0"/>
              <a:t>ادائیگی کا طریقہ</a:t>
            </a:r>
            <a:endParaRPr lang="nb-NO" dirty="0"/>
          </a:p>
        </p:txBody>
      </p:sp>
      <p:grpSp>
        <p:nvGrpSpPr>
          <p:cNvPr id="88" name="Gruppe 87"/>
          <p:cNvGrpSpPr/>
          <p:nvPr/>
        </p:nvGrpSpPr>
        <p:grpSpPr>
          <a:xfrm>
            <a:off x="1499597" y="3138916"/>
            <a:ext cx="1176004" cy="1195820"/>
            <a:chOff x="1072168" y="3950038"/>
            <a:chExt cx="1603045" cy="1630057"/>
          </a:xfrm>
        </p:grpSpPr>
        <p:sp>
          <p:nvSpPr>
            <p:cNvPr id="89" name="Ellipse 8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0" name="Bilde 89"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91" name="Bilde 90"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2" name="Bilde 91"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99" name="Bilde 98"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07" name="Gruppe 106"/>
          <p:cNvGrpSpPr/>
          <p:nvPr/>
        </p:nvGrpSpPr>
        <p:grpSpPr>
          <a:xfrm>
            <a:off x="8578090" y="994578"/>
            <a:ext cx="2263538" cy="1414711"/>
            <a:chOff x="2448162" y="1059811"/>
            <a:chExt cx="7347621" cy="4592263"/>
          </a:xfrm>
        </p:grpSpPr>
        <p:pic>
          <p:nvPicPr>
            <p:cNvPr id="108"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9" name="Gruppe 108"/>
            <p:cNvGrpSpPr/>
            <p:nvPr/>
          </p:nvGrpSpPr>
          <p:grpSpPr>
            <a:xfrm>
              <a:off x="4497554" y="1922292"/>
              <a:ext cx="3248836" cy="2129030"/>
              <a:chOff x="4566856" y="1988429"/>
              <a:chExt cx="3424343" cy="2244043"/>
            </a:xfrm>
          </p:grpSpPr>
          <p:pic>
            <p:nvPicPr>
              <p:cNvPr id="110" name="Bilde 109"/>
              <p:cNvPicPr>
                <a:picLocks noChangeAspect="1"/>
              </p:cNvPicPr>
              <p:nvPr/>
            </p:nvPicPr>
            <p:blipFill>
              <a:blip r:embed="rId8"/>
              <a:stretch>
                <a:fillRect/>
              </a:stretch>
            </p:blipFill>
            <p:spPr>
              <a:xfrm>
                <a:off x="5413869" y="2169139"/>
                <a:ext cx="2577330" cy="2063333"/>
              </a:xfrm>
              <a:prstGeom prst="rect">
                <a:avLst/>
              </a:prstGeom>
            </p:spPr>
          </p:pic>
          <p:sp>
            <p:nvSpPr>
              <p:cNvPr id="111" name="Rektangel 11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2" name="Bilde 111"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13" name="Bilde 112"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14" name="Bilde 113"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15" name="Gruppe 114"/>
          <p:cNvGrpSpPr/>
          <p:nvPr/>
        </p:nvGrpSpPr>
        <p:grpSpPr>
          <a:xfrm>
            <a:off x="3162508" y="2890332"/>
            <a:ext cx="1868235" cy="1641382"/>
            <a:chOff x="3162508" y="2890332"/>
            <a:chExt cx="1868235" cy="1641382"/>
          </a:xfrm>
        </p:grpSpPr>
        <p:sp>
          <p:nvSpPr>
            <p:cNvPr id="116" name="Avrundet rektangel 115"/>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17" name="Gruppe 116"/>
            <p:cNvGrpSpPr/>
            <p:nvPr/>
          </p:nvGrpSpPr>
          <p:grpSpPr>
            <a:xfrm>
              <a:off x="3475129" y="3004746"/>
              <a:ext cx="1555614" cy="1526968"/>
              <a:chOff x="3676969" y="2285446"/>
              <a:chExt cx="2485391" cy="2559309"/>
            </a:xfrm>
          </p:grpSpPr>
          <p:pic>
            <p:nvPicPr>
              <p:cNvPr id="120" name="Bilde 119" descr="hu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21" name="Bilde 120" descr="penge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18" name="Rett linje 117"/>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9" name="TekstSylinder 118"/>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1631369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i="1" dirty="0"/>
              <a:t>ادائیگی کا طریقہ</a:t>
            </a:r>
            <a:endParaRPr lang="nb-NO" dirty="0"/>
          </a:p>
        </p:txBody>
      </p:sp>
      <p:pic>
        <p:nvPicPr>
          <p:cNvPr id="34" name="Bilde 33"/>
          <p:cNvPicPr>
            <a:picLocks noChangeAspect="1"/>
          </p:cNvPicPr>
          <p:nvPr/>
        </p:nvPicPr>
        <p:blipFill>
          <a:blip r:embed="rId3"/>
          <a:stretch>
            <a:fillRect/>
          </a:stretch>
        </p:blipFill>
        <p:spPr>
          <a:xfrm>
            <a:off x="5731310" y="2876398"/>
            <a:ext cx="1855580" cy="1607014"/>
          </a:xfrm>
          <a:prstGeom prst="rect">
            <a:avLst/>
          </a:prstGeom>
        </p:spPr>
      </p:pic>
      <p:grpSp>
        <p:nvGrpSpPr>
          <p:cNvPr id="64" name="Gruppe 63"/>
          <p:cNvGrpSpPr/>
          <p:nvPr/>
        </p:nvGrpSpPr>
        <p:grpSpPr>
          <a:xfrm>
            <a:off x="1499597" y="3138916"/>
            <a:ext cx="1176004" cy="1195820"/>
            <a:chOff x="1072168" y="3950038"/>
            <a:chExt cx="1603045" cy="1630057"/>
          </a:xfrm>
        </p:grpSpPr>
        <p:sp>
          <p:nvSpPr>
            <p:cNvPr id="65" name="Ellipse 64"/>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6" name="Bilde 65"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7" name="Bilde 66" descr="Screenshot 2016-03-08 20.57.3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8" name="Bilde 67" descr="Screenshot 2016-03-08 21.01.5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5" name="Bilde 74" descr="shop stor.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83" name="Gruppe 82"/>
          <p:cNvGrpSpPr/>
          <p:nvPr/>
        </p:nvGrpSpPr>
        <p:grpSpPr>
          <a:xfrm>
            <a:off x="8578090" y="994578"/>
            <a:ext cx="2263538" cy="1414711"/>
            <a:chOff x="2448162" y="1059811"/>
            <a:chExt cx="7347621" cy="4592263"/>
          </a:xfrm>
        </p:grpSpPr>
        <p:pic>
          <p:nvPicPr>
            <p:cNvPr id="84" name="Picture 2" descr="https://upload.wikimedia.org/wikipedia/commons/0/03/Devicetemplates_computer-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5" name="Gruppe 84"/>
            <p:cNvGrpSpPr/>
            <p:nvPr/>
          </p:nvGrpSpPr>
          <p:grpSpPr>
            <a:xfrm>
              <a:off x="4497554" y="1922292"/>
              <a:ext cx="3248836" cy="2129030"/>
              <a:chOff x="4566856" y="1988429"/>
              <a:chExt cx="3424343" cy="2244043"/>
            </a:xfrm>
          </p:grpSpPr>
          <p:pic>
            <p:nvPicPr>
              <p:cNvPr id="86" name="Bilde 85"/>
              <p:cNvPicPr>
                <a:picLocks noChangeAspect="1"/>
              </p:cNvPicPr>
              <p:nvPr/>
            </p:nvPicPr>
            <p:blipFill>
              <a:blip r:embed="rId9"/>
              <a:stretch>
                <a:fillRect/>
              </a:stretch>
            </p:blipFill>
            <p:spPr>
              <a:xfrm>
                <a:off x="5413869" y="2169139"/>
                <a:ext cx="2577330" cy="2063333"/>
              </a:xfrm>
              <a:prstGeom prst="rect">
                <a:avLst/>
              </a:prstGeom>
            </p:spPr>
          </p:pic>
          <p:sp>
            <p:nvSpPr>
              <p:cNvPr id="87" name="Rektangel 8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8" name="Bilde 87" descr="mann.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9" name="Bilde 88" descr="kassa.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90" name="Bilde 89" descr="sort-vog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03" name="Gruppe 102"/>
          <p:cNvGrpSpPr/>
          <p:nvPr/>
        </p:nvGrpSpPr>
        <p:grpSpPr>
          <a:xfrm>
            <a:off x="3162508" y="2890332"/>
            <a:ext cx="1868235" cy="1641382"/>
            <a:chOff x="3162508" y="2890332"/>
            <a:chExt cx="1868235" cy="1641382"/>
          </a:xfrm>
        </p:grpSpPr>
        <p:sp>
          <p:nvSpPr>
            <p:cNvPr id="104" name="Avrundet rektangel 10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05" name="Gruppe 104"/>
            <p:cNvGrpSpPr/>
            <p:nvPr/>
          </p:nvGrpSpPr>
          <p:grpSpPr>
            <a:xfrm>
              <a:off x="3475129" y="3004746"/>
              <a:ext cx="1555614" cy="1526968"/>
              <a:chOff x="3676969" y="2285446"/>
              <a:chExt cx="2485391" cy="2559309"/>
            </a:xfrm>
          </p:grpSpPr>
          <p:pic>
            <p:nvPicPr>
              <p:cNvPr id="108" name="Bilde 107" descr="hus.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09" name="Bilde 108" descr="peng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06" name="Rett linje 10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7" name="TekstSylinder 106"/>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49161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pPr lvl="0" rtl="1"/>
            <a:r>
              <a:rPr lang="ar-SA" i="1" dirty="0"/>
              <a:t>آن لائن سٹور کیا ہوتا ہے؟</a:t>
            </a:r>
            <a:endParaRPr lang="pl-PL" dirty="0"/>
          </a:p>
        </p:txBody>
      </p:sp>
      <p:pic>
        <p:nvPicPr>
          <p:cNvPr id="2" name="Plassholder for innhold 3"/>
          <p:cNvPicPr>
            <a:picLocks noGrp="1" noChangeAspect="1"/>
          </p:cNvPicPr>
          <p:nvPr>
            <p:ph idx="4294967295"/>
          </p:nvPr>
        </p:nvPicPr>
        <p:blipFill>
          <a:blip r:embed="rId3"/>
          <a:stretch>
            <a:fillRect/>
          </a:stretch>
        </p:blipFill>
        <p:spPr>
          <a:xfrm>
            <a:off x="476876" y="1070544"/>
            <a:ext cx="11235749" cy="5234572"/>
          </a:xfrm>
          <a:prstGeom prst="rect">
            <a:avLst/>
          </a:prstGeom>
        </p:spPr>
      </p:pic>
    </p:spTree>
    <p:extLst>
      <p:ext uri="{BB962C8B-B14F-4D97-AF65-F5344CB8AC3E}">
        <p14:creationId xmlns:p14="http://schemas.microsoft.com/office/powerpoint/2010/main" val="1614710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i="1" dirty="0"/>
              <a:t>ادائیگی کا طریقہ</a:t>
            </a:r>
            <a:endParaRPr lang="nb-NO" dirty="0"/>
          </a:p>
        </p:txBody>
      </p:sp>
      <p:grpSp>
        <p:nvGrpSpPr>
          <p:cNvPr id="3" name="Gruppe 2"/>
          <p:cNvGrpSpPr/>
          <p:nvPr/>
        </p:nvGrpSpPr>
        <p:grpSpPr>
          <a:xfrm>
            <a:off x="8446769" y="3319975"/>
            <a:ext cx="1338614" cy="1380357"/>
            <a:chOff x="9022272" y="3206473"/>
            <a:chExt cx="1338614" cy="1380357"/>
          </a:xfrm>
        </p:grpSpPr>
        <p:pic>
          <p:nvPicPr>
            <p:cNvPr id="106" name="Bilde 105"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107" name="TekstSylinder 106"/>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27" name="Bilde 26"/>
          <p:cNvPicPr>
            <a:picLocks noChangeAspect="1"/>
          </p:cNvPicPr>
          <p:nvPr/>
        </p:nvPicPr>
        <p:blipFill>
          <a:blip r:embed="rId4"/>
          <a:stretch>
            <a:fillRect/>
          </a:stretch>
        </p:blipFill>
        <p:spPr>
          <a:xfrm>
            <a:off x="5731310" y="2876398"/>
            <a:ext cx="1855580" cy="1607014"/>
          </a:xfrm>
          <a:prstGeom prst="rect">
            <a:avLst/>
          </a:prstGeom>
        </p:spPr>
      </p:pic>
      <p:grpSp>
        <p:nvGrpSpPr>
          <p:cNvPr id="28" name="Gruppe 27"/>
          <p:cNvGrpSpPr/>
          <p:nvPr/>
        </p:nvGrpSpPr>
        <p:grpSpPr>
          <a:xfrm>
            <a:off x="1499597" y="3138916"/>
            <a:ext cx="1176004" cy="1195820"/>
            <a:chOff x="1072168" y="3950038"/>
            <a:chExt cx="1603045" cy="1630057"/>
          </a:xfrm>
        </p:grpSpPr>
        <p:sp>
          <p:nvSpPr>
            <p:cNvPr id="29" name="Ellipse 2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0" name="Bilde 29"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31" name="Bilde 30"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32" name="Bilde 31"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39" name="Bilde 38"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47" name="Gruppe 46"/>
          <p:cNvGrpSpPr/>
          <p:nvPr/>
        </p:nvGrpSpPr>
        <p:grpSpPr>
          <a:xfrm>
            <a:off x="8578090" y="994578"/>
            <a:ext cx="2263538" cy="1414711"/>
            <a:chOff x="2448162" y="1059811"/>
            <a:chExt cx="7347621" cy="4592263"/>
          </a:xfrm>
        </p:grpSpPr>
        <p:pic>
          <p:nvPicPr>
            <p:cNvPr id="48" name="Picture 2" descr="https://upload.wikimedia.org/wikipedia/commons/0/03/Devicetemplates_computer-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9" name="Gruppe 48"/>
            <p:cNvGrpSpPr/>
            <p:nvPr/>
          </p:nvGrpSpPr>
          <p:grpSpPr>
            <a:xfrm>
              <a:off x="4497554" y="1922292"/>
              <a:ext cx="3248836" cy="2129030"/>
              <a:chOff x="4566856" y="1988429"/>
              <a:chExt cx="3424343" cy="2244043"/>
            </a:xfrm>
          </p:grpSpPr>
          <p:pic>
            <p:nvPicPr>
              <p:cNvPr id="50" name="Bilde 49"/>
              <p:cNvPicPr>
                <a:picLocks noChangeAspect="1"/>
              </p:cNvPicPr>
              <p:nvPr/>
            </p:nvPicPr>
            <p:blipFill>
              <a:blip r:embed="rId10"/>
              <a:stretch>
                <a:fillRect/>
              </a:stretch>
            </p:blipFill>
            <p:spPr>
              <a:xfrm>
                <a:off x="5413869" y="2169139"/>
                <a:ext cx="2577330" cy="2063333"/>
              </a:xfrm>
              <a:prstGeom prst="rect">
                <a:avLst/>
              </a:prstGeom>
            </p:spPr>
          </p:pic>
          <p:sp>
            <p:nvSpPr>
              <p:cNvPr id="51" name="Rektangel 5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2" name="Bilde 51" descr="mann.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53" name="Bilde 52" descr="kassa.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54" name="Bilde 53" descr="sort-vog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67" name="Gruppe 66"/>
          <p:cNvGrpSpPr/>
          <p:nvPr/>
        </p:nvGrpSpPr>
        <p:grpSpPr>
          <a:xfrm>
            <a:off x="3162508" y="2890332"/>
            <a:ext cx="1868235" cy="1641382"/>
            <a:chOff x="3162508" y="2890332"/>
            <a:chExt cx="1868235" cy="1641382"/>
          </a:xfrm>
        </p:grpSpPr>
        <p:sp>
          <p:nvSpPr>
            <p:cNvPr id="68" name="Avrundet rektangel 67"/>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9" name="Gruppe 68"/>
            <p:cNvGrpSpPr/>
            <p:nvPr/>
          </p:nvGrpSpPr>
          <p:grpSpPr>
            <a:xfrm>
              <a:off x="3475129" y="3004746"/>
              <a:ext cx="1555614" cy="1526968"/>
              <a:chOff x="3676969" y="2285446"/>
              <a:chExt cx="2485391" cy="2559309"/>
            </a:xfrm>
          </p:grpSpPr>
          <p:pic>
            <p:nvPicPr>
              <p:cNvPr id="72" name="Bilde 71" descr="hus.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3" name="Bilde 72" descr="peng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0" name="Rett linje 69"/>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1" name="TekstSylinder 70"/>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373211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i="1" dirty="0"/>
              <a:t>ادائیگی کا طریقہ</a:t>
            </a:r>
            <a:endParaRPr lang="nb-NO" dirty="0"/>
          </a:p>
        </p:txBody>
      </p:sp>
      <p:grpSp>
        <p:nvGrpSpPr>
          <p:cNvPr id="40" name="Gruppe 39"/>
          <p:cNvGrpSpPr/>
          <p:nvPr/>
        </p:nvGrpSpPr>
        <p:grpSpPr>
          <a:xfrm>
            <a:off x="8446769" y="3319975"/>
            <a:ext cx="1338614" cy="1380357"/>
            <a:chOff x="9022272" y="3206473"/>
            <a:chExt cx="1338614" cy="1380357"/>
          </a:xfrm>
        </p:grpSpPr>
        <p:pic>
          <p:nvPicPr>
            <p:cNvPr id="44" name="Bilde 43"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5" name="TekstSylinder 44"/>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46" name="Bilde 45"/>
          <p:cNvPicPr>
            <a:picLocks noChangeAspect="1"/>
          </p:cNvPicPr>
          <p:nvPr/>
        </p:nvPicPr>
        <p:blipFill>
          <a:blip r:embed="rId4"/>
          <a:stretch>
            <a:fillRect/>
          </a:stretch>
        </p:blipFill>
        <p:spPr>
          <a:xfrm>
            <a:off x="5731310" y="2876398"/>
            <a:ext cx="1855580" cy="1607014"/>
          </a:xfrm>
          <a:prstGeom prst="rect">
            <a:avLst/>
          </a:prstGeom>
        </p:spPr>
      </p:pic>
      <p:grpSp>
        <p:nvGrpSpPr>
          <p:cNvPr id="47" name="Gruppe 46"/>
          <p:cNvGrpSpPr/>
          <p:nvPr/>
        </p:nvGrpSpPr>
        <p:grpSpPr>
          <a:xfrm>
            <a:off x="1499597" y="3138916"/>
            <a:ext cx="1176004" cy="1195820"/>
            <a:chOff x="1072168" y="3950038"/>
            <a:chExt cx="1603045" cy="1630057"/>
          </a:xfrm>
        </p:grpSpPr>
        <p:sp>
          <p:nvSpPr>
            <p:cNvPr id="48" name="Ellipse 4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9" name="Bilde 48"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0" name="Bilde 49"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1" name="Bilde 50"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1" name="Bilde 60"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pic>
        <p:nvPicPr>
          <p:cNvPr id="71" name="Bild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grpSp>
        <p:nvGrpSpPr>
          <p:cNvPr id="73" name="Gruppe 72"/>
          <p:cNvGrpSpPr/>
          <p:nvPr/>
        </p:nvGrpSpPr>
        <p:grpSpPr>
          <a:xfrm>
            <a:off x="8578090" y="994578"/>
            <a:ext cx="2263538" cy="1414711"/>
            <a:chOff x="2448162" y="1059811"/>
            <a:chExt cx="7347621" cy="4592263"/>
          </a:xfrm>
        </p:grpSpPr>
        <p:pic>
          <p:nvPicPr>
            <p:cNvPr id="74" name="Picture 2" descr="https://upload.wikimedia.org/wikipedia/commons/0/03/Devicetemplates_computer-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5" name="Gruppe 74"/>
            <p:cNvGrpSpPr/>
            <p:nvPr/>
          </p:nvGrpSpPr>
          <p:grpSpPr>
            <a:xfrm>
              <a:off x="4497554" y="1922292"/>
              <a:ext cx="3248836" cy="2129030"/>
              <a:chOff x="4566856" y="1988429"/>
              <a:chExt cx="3424343" cy="2244043"/>
            </a:xfrm>
          </p:grpSpPr>
          <p:pic>
            <p:nvPicPr>
              <p:cNvPr id="76" name="Bilde 75"/>
              <p:cNvPicPr>
                <a:picLocks noChangeAspect="1"/>
              </p:cNvPicPr>
              <p:nvPr/>
            </p:nvPicPr>
            <p:blipFill>
              <a:blip r:embed="rId11"/>
              <a:stretch>
                <a:fillRect/>
              </a:stretch>
            </p:blipFill>
            <p:spPr>
              <a:xfrm>
                <a:off x="5413869" y="2169139"/>
                <a:ext cx="2577330" cy="2063333"/>
              </a:xfrm>
              <a:prstGeom prst="rect">
                <a:avLst/>
              </a:prstGeom>
            </p:spPr>
          </p:pic>
          <p:sp>
            <p:nvSpPr>
              <p:cNvPr id="77" name="Rektangel 7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8" name="Bilde 77" descr="mann.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79" name="Bilde 78" descr="kassa.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0" name="Bilde 79" descr="sort-vogn.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93" name="Gruppe 92"/>
          <p:cNvGrpSpPr/>
          <p:nvPr/>
        </p:nvGrpSpPr>
        <p:grpSpPr>
          <a:xfrm>
            <a:off x="3162508" y="2890332"/>
            <a:ext cx="1868235" cy="1641382"/>
            <a:chOff x="3162508" y="2890332"/>
            <a:chExt cx="1868235" cy="1641382"/>
          </a:xfrm>
        </p:grpSpPr>
        <p:sp>
          <p:nvSpPr>
            <p:cNvPr id="94" name="Avrundet rektangel 9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5" name="Gruppe 94"/>
            <p:cNvGrpSpPr/>
            <p:nvPr/>
          </p:nvGrpSpPr>
          <p:grpSpPr>
            <a:xfrm>
              <a:off x="3475129" y="3004746"/>
              <a:ext cx="1555614" cy="1526968"/>
              <a:chOff x="3676969" y="2285446"/>
              <a:chExt cx="2485391" cy="2559309"/>
            </a:xfrm>
          </p:grpSpPr>
          <p:pic>
            <p:nvPicPr>
              <p:cNvPr id="98" name="Bilde 97" descr="hus.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99" name="Bilde 98" descr="penger.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96" name="Rett linje 9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97" name="TekstSylinder 96"/>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764016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i="1" dirty="0"/>
              <a:t>ادائیگی کا طریقہ</a:t>
            </a:r>
            <a:endParaRPr lang="nb-NO" dirty="0"/>
          </a:p>
        </p:txBody>
      </p:sp>
      <p:grpSp>
        <p:nvGrpSpPr>
          <p:cNvPr id="44" name="Gruppe 43"/>
          <p:cNvGrpSpPr/>
          <p:nvPr/>
        </p:nvGrpSpPr>
        <p:grpSpPr>
          <a:xfrm>
            <a:off x="8446769" y="3319975"/>
            <a:ext cx="1338614" cy="1380357"/>
            <a:chOff x="9022272" y="3206473"/>
            <a:chExt cx="1338614" cy="1380357"/>
          </a:xfrm>
        </p:grpSpPr>
        <p:pic>
          <p:nvPicPr>
            <p:cNvPr id="45" name="Bilde 44"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6" name="TekstSylinder 45"/>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47" name="Bilde 46"/>
          <p:cNvPicPr>
            <a:picLocks noChangeAspect="1"/>
          </p:cNvPicPr>
          <p:nvPr/>
        </p:nvPicPr>
        <p:blipFill>
          <a:blip r:embed="rId4"/>
          <a:stretch>
            <a:fillRect/>
          </a:stretch>
        </p:blipFill>
        <p:spPr>
          <a:xfrm>
            <a:off x="5731310" y="2876398"/>
            <a:ext cx="1855580" cy="1607014"/>
          </a:xfrm>
          <a:prstGeom prst="rect">
            <a:avLst/>
          </a:prstGeom>
        </p:spPr>
      </p:pic>
      <p:grpSp>
        <p:nvGrpSpPr>
          <p:cNvPr id="48" name="Gruppe 47"/>
          <p:cNvGrpSpPr/>
          <p:nvPr/>
        </p:nvGrpSpPr>
        <p:grpSpPr>
          <a:xfrm>
            <a:off x="1499597" y="3138916"/>
            <a:ext cx="1176004" cy="1195820"/>
            <a:chOff x="1072168" y="3950038"/>
            <a:chExt cx="1603045" cy="1630057"/>
          </a:xfrm>
        </p:grpSpPr>
        <p:sp>
          <p:nvSpPr>
            <p:cNvPr id="49" name="Ellipse 4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3" name="Bilde 52"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4" name="Bilde 53"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5" name="Bilde 54"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7" name="Bilde 66"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68" name="Gruppe 67"/>
          <p:cNvGrpSpPr/>
          <p:nvPr/>
        </p:nvGrpSpPr>
        <p:grpSpPr>
          <a:xfrm>
            <a:off x="3162508" y="2890332"/>
            <a:ext cx="1868235" cy="1641382"/>
            <a:chOff x="3162508" y="2890332"/>
            <a:chExt cx="1868235" cy="1641382"/>
          </a:xfrm>
        </p:grpSpPr>
        <p:sp>
          <p:nvSpPr>
            <p:cNvPr id="69" name="Avrundet rektangel 6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0" name="Gruppe 69"/>
            <p:cNvGrpSpPr/>
            <p:nvPr/>
          </p:nvGrpSpPr>
          <p:grpSpPr>
            <a:xfrm>
              <a:off x="3475129" y="3004746"/>
              <a:ext cx="1555614" cy="1526968"/>
              <a:chOff x="3676969" y="2285446"/>
              <a:chExt cx="2485391" cy="2559309"/>
            </a:xfrm>
          </p:grpSpPr>
          <p:pic>
            <p:nvPicPr>
              <p:cNvPr id="73" name="Bilde 72" descr="hu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4" name="Bilde 73" descr="penger.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1" name="Rett linje 7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2" name="TekstSylinder 71"/>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pic>
        <p:nvPicPr>
          <p:cNvPr id="78" name="Bild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0" name="Gruppe 79"/>
          <p:cNvGrpSpPr/>
          <p:nvPr/>
        </p:nvGrpSpPr>
        <p:grpSpPr>
          <a:xfrm>
            <a:off x="8578090" y="994578"/>
            <a:ext cx="2263538" cy="1414711"/>
            <a:chOff x="2448162" y="1059811"/>
            <a:chExt cx="7347621" cy="4592263"/>
          </a:xfrm>
        </p:grpSpPr>
        <p:pic>
          <p:nvPicPr>
            <p:cNvPr id="81" name="Picture 2" descr="https://upload.wikimedia.org/wikipedia/commons/0/03/Devicetemplates_computer-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2" name="Gruppe 81"/>
            <p:cNvGrpSpPr/>
            <p:nvPr/>
          </p:nvGrpSpPr>
          <p:grpSpPr>
            <a:xfrm>
              <a:off x="4497554" y="1922292"/>
              <a:ext cx="3248836" cy="2129030"/>
              <a:chOff x="4566856" y="1988429"/>
              <a:chExt cx="3424343" cy="2244043"/>
            </a:xfrm>
          </p:grpSpPr>
          <p:pic>
            <p:nvPicPr>
              <p:cNvPr id="83" name="Bilde 82"/>
              <p:cNvPicPr>
                <a:picLocks noChangeAspect="1"/>
              </p:cNvPicPr>
              <p:nvPr/>
            </p:nvPicPr>
            <p:blipFill>
              <a:blip r:embed="rId14"/>
              <a:stretch>
                <a:fillRect/>
              </a:stretch>
            </p:blipFill>
            <p:spPr>
              <a:xfrm>
                <a:off x="5413869" y="2169139"/>
                <a:ext cx="2577330" cy="2063333"/>
              </a:xfrm>
              <a:prstGeom prst="rect">
                <a:avLst/>
              </a:prstGeom>
            </p:spPr>
          </p:pic>
          <p:sp>
            <p:nvSpPr>
              <p:cNvPr id="84" name="Rektangel 83"/>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5" name="Bilde 84" descr="mann.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6" name="Bilde 85" descr="kassa.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7" name="Bilde 86" descr="sort-vogn.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412367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ur-PK" i="1" dirty="0"/>
              <a:t>ادائیگی کا طریقہ</a:t>
            </a:r>
            <a:endParaRPr lang="nb-NO" dirty="0"/>
          </a:p>
        </p:txBody>
      </p:sp>
      <p:pic>
        <p:nvPicPr>
          <p:cNvPr id="46" name="Bilde 45"/>
          <p:cNvPicPr>
            <a:picLocks noChangeAspect="1"/>
          </p:cNvPicPr>
          <p:nvPr/>
        </p:nvPicPr>
        <p:blipFill>
          <a:blip r:embed="rId3"/>
          <a:stretch>
            <a:fillRect/>
          </a:stretch>
        </p:blipFill>
        <p:spPr>
          <a:xfrm>
            <a:off x="6804893" y="5114530"/>
            <a:ext cx="1839589" cy="1142421"/>
          </a:xfrm>
          <a:prstGeom prst="rect">
            <a:avLst/>
          </a:prstGeom>
        </p:spPr>
      </p:pic>
      <p:grpSp>
        <p:nvGrpSpPr>
          <p:cNvPr id="56" name="Gruppe 55"/>
          <p:cNvGrpSpPr/>
          <p:nvPr/>
        </p:nvGrpSpPr>
        <p:grpSpPr>
          <a:xfrm>
            <a:off x="8446769" y="3319975"/>
            <a:ext cx="1338614" cy="1380357"/>
            <a:chOff x="9022272" y="3206473"/>
            <a:chExt cx="1338614" cy="1380357"/>
          </a:xfrm>
        </p:grpSpPr>
        <p:pic>
          <p:nvPicPr>
            <p:cNvPr id="57" name="Bilde 56" descr="kreditk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58" name="TekstSylinder 57"/>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59" name="Bilde 58"/>
          <p:cNvPicPr>
            <a:picLocks noChangeAspect="1"/>
          </p:cNvPicPr>
          <p:nvPr/>
        </p:nvPicPr>
        <p:blipFill>
          <a:blip r:embed="rId5"/>
          <a:stretch>
            <a:fillRect/>
          </a:stretch>
        </p:blipFill>
        <p:spPr>
          <a:xfrm>
            <a:off x="5731310" y="2876398"/>
            <a:ext cx="1855580" cy="1607014"/>
          </a:xfrm>
          <a:prstGeom prst="rect">
            <a:avLst/>
          </a:prstGeom>
        </p:spPr>
      </p:pic>
      <p:grpSp>
        <p:nvGrpSpPr>
          <p:cNvPr id="60" name="Gruppe 59"/>
          <p:cNvGrpSpPr/>
          <p:nvPr/>
        </p:nvGrpSpPr>
        <p:grpSpPr>
          <a:xfrm>
            <a:off x="1499597" y="3138916"/>
            <a:ext cx="1176004" cy="1195820"/>
            <a:chOff x="1072168" y="3950038"/>
            <a:chExt cx="1603045" cy="1630057"/>
          </a:xfrm>
        </p:grpSpPr>
        <p:sp>
          <p:nvSpPr>
            <p:cNvPr id="61" name="Ellipse 60"/>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2" name="Bilde 61" descr="adress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3" name="Bilde 62" descr="Screenshot 2016-03-08 20.57.3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4" name="Bilde 63" descr="Screenshot 2016-03-08 21.01.5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1" name="Bilde 70" descr="shop stor.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72" name="Gruppe 71"/>
          <p:cNvGrpSpPr/>
          <p:nvPr/>
        </p:nvGrpSpPr>
        <p:grpSpPr>
          <a:xfrm>
            <a:off x="3162508" y="2890332"/>
            <a:ext cx="1868235" cy="1641382"/>
            <a:chOff x="3162508" y="2890332"/>
            <a:chExt cx="1868235" cy="1641382"/>
          </a:xfrm>
        </p:grpSpPr>
        <p:sp>
          <p:nvSpPr>
            <p:cNvPr id="73" name="Avrundet rektangel 72"/>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4" name="Gruppe 73"/>
            <p:cNvGrpSpPr/>
            <p:nvPr/>
          </p:nvGrpSpPr>
          <p:grpSpPr>
            <a:xfrm>
              <a:off x="3475129" y="3004746"/>
              <a:ext cx="1555614" cy="1526968"/>
              <a:chOff x="3676969" y="2285446"/>
              <a:chExt cx="2485391" cy="2559309"/>
            </a:xfrm>
          </p:grpSpPr>
          <p:pic>
            <p:nvPicPr>
              <p:cNvPr id="77" name="Bilde 76" descr="hu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8" name="Bilde 77" descr="penger.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5" name="Rett linje 74"/>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6" name="TekstSylinder 75"/>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80" name="Bild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1" name="Gruppe 80"/>
          <p:cNvGrpSpPr/>
          <p:nvPr/>
        </p:nvGrpSpPr>
        <p:grpSpPr>
          <a:xfrm>
            <a:off x="8578090" y="994578"/>
            <a:ext cx="2263538" cy="1414711"/>
            <a:chOff x="2448162" y="1059811"/>
            <a:chExt cx="7347621" cy="4592263"/>
          </a:xfrm>
        </p:grpSpPr>
        <p:pic>
          <p:nvPicPr>
            <p:cNvPr id="82" name="Picture 2" descr="https://upload.wikimedia.org/wikipedia/commons/0/03/Devicetemplates_computer-0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3" name="Gruppe 82"/>
            <p:cNvGrpSpPr/>
            <p:nvPr/>
          </p:nvGrpSpPr>
          <p:grpSpPr>
            <a:xfrm>
              <a:off x="4497554" y="1922292"/>
              <a:ext cx="3248836" cy="2129030"/>
              <a:chOff x="4566856" y="1988429"/>
              <a:chExt cx="3424343" cy="2244043"/>
            </a:xfrm>
          </p:grpSpPr>
          <p:pic>
            <p:nvPicPr>
              <p:cNvPr id="84" name="Bilde 83"/>
              <p:cNvPicPr>
                <a:picLocks noChangeAspect="1"/>
              </p:cNvPicPr>
              <p:nvPr/>
            </p:nvPicPr>
            <p:blipFill>
              <a:blip r:embed="rId15"/>
              <a:stretch>
                <a:fillRect/>
              </a:stretch>
            </p:blipFill>
            <p:spPr>
              <a:xfrm>
                <a:off x="5413869" y="2169139"/>
                <a:ext cx="2577330" cy="2063333"/>
              </a:xfrm>
              <a:prstGeom prst="rect">
                <a:avLst/>
              </a:prstGeom>
            </p:spPr>
          </p:pic>
          <p:sp>
            <p:nvSpPr>
              <p:cNvPr id="85" name="Rektangel 84"/>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6" name="Bilde 85" descr="mann.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7" name="Bilde 86" descr="kassa.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8" name="Bilde 87" descr="sort-vog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394905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a:t>3</a:t>
            </a:r>
          </a:p>
        </p:txBody>
      </p:sp>
      <p:sp>
        <p:nvSpPr>
          <p:cNvPr id="3" name="Plassholder for tekst 2"/>
          <p:cNvSpPr>
            <a:spLocks noGrp="1"/>
          </p:cNvSpPr>
          <p:nvPr>
            <p:ph type="body" idx="1"/>
          </p:nvPr>
        </p:nvSpPr>
        <p:spPr/>
        <p:txBody>
          <a:bodyPr/>
          <a:lstStyle/>
          <a:p>
            <a:r>
              <a:rPr lang="ar-SA" i="1" dirty="0"/>
              <a:t>فراڈ سے کیسے بچا جاۓ؟</a:t>
            </a:r>
            <a:endParaRPr lang="nb-NO" dirty="0"/>
          </a:p>
        </p:txBody>
      </p:sp>
    </p:spTree>
    <p:extLst>
      <p:ext uri="{BB962C8B-B14F-4D97-AF65-F5344CB8AC3E}">
        <p14:creationId xmlns:p14="http://schemas.microsoft.com/office/powerpoint/2010/main" val="1040882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rhousehold.com/around_the_house/no_crimina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997" y="1851343"/>
            <a:ext cx="3200400" cy="32004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tel 1"/>
          <p:cNvSpPr>
            <a:spLocks noGrp="1"/>
          </p:cNvSpPr>
          <p:nvPr>
            <p:ph type="title"/>
          </p:nvPr>
        </p:nvSpPr>
        <p:spPr/>
        <p:txBody>
          <a:bodyPr/>
          <a:lstStyle/>
          <a:p>
            <a:r>
              <a:rPr lang="ar-SA" i="1" dirty="0"/>
              <a:t>فراڈ سے کیسے بچا جاۓ؟</a:t>
            </a:r>
            <a:endParaRPr lang="nb-NO" dirty="0"/>
          </a:p>
        </p:txBody>
      </p:sp>
    </p:spTree>
    <p:extLst>
      <p:ext uri="{BB962C8B-B14F-4D97-AF65-F5344CB8AC3E}">
        <p14:creationId xmlns:p14="http://schemas.microsoft.com/office/powerpoint/2010/main" val="53911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2747962" y="2243137"/>
            <a:ext cx="6696075" cy="2371725"/>
          </a:xfrm>
          <a:prstGeom prst="rect">
            <a:avLst/>
          </a:prstGeom>
        </p:spPr>
      </p:pic>
      <p:sp>
        <p:nvSpPr>
          <p:cNvPr id="2" name="Ellipse 1"/>
          <p:cNvSpPr/>
          <p:nvPr/>
        </p:nvSpPr>
        <p:spPr>
          <a:xfrm>
            <a:off x="2496312" y="2340863"/>
            <a:ext cx="2400490" cy="23774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p:cNvSpPr/>
          <p:nvPr/>
        </p:nvSpPr>
        <p:spPr>
          <a:xfrm>
            <a:off x="7092696" y="3215639"/>
            <a:ext cx="1274064" cy="13106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4"/>
          <p:cNvSpPr>
            <a:spLocks noGrp="1"/>
          </p:cNvSpPr>
          <p:nvPr>
            <p:ph type="title"/>
          </p:nvPr>
        </p:nvSpPr>
        <p:spPr/>
        <p:txBody>
          <a:bodyPr/>
          <a:lstStyle/>
          <a:p>
            <a:r>
              <a:rPr lang="ar-SA" i="1" dirty="0"/>
              <a:t>فراڈ سے کیسے بچا جاۓ؟</a:t>
            </a:r>
            <a:endParaRPr lang="nb-NO" dirty="0"/>
          </a:p>
        </p:txBody>
      </p:sp>
    </p:spTree>
    <p:extLst>
      <p:ext uri="{BB962C8B-B14F-4D97-AF65-F5344CB8AC3E}">
        <p14:creationId xmlns:p14="http://schemas.microsoft.com/office/powerpoint/2010/main" val="4238684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i="1" dirty="0"/>
              <a:t>فراڈ سے کیسے بچا جاۓ؟</a:t>
            </a:r>
            <a:endParaRPr lang="nb-NO" dirty="0"/>
          </a:p>
        </p:txBody>
      </p:sp>
      <p:pic>
        <p:nvPicPr>
          <p:cNvPr id="7" name="Bilde 6"/>
          <p:cNvPicPr>
            <a:picLocks noChangeAspect="1"/>
          </p:cNvPicPr>
          <p:nvPr/>
        </p:nvPicPr>
        <p:blipFill>
          <a:blip r:embed="rId3"/>
          <a:stretch>
            <a:fillRect/>
          </a:stretch>
        </p:blipFill>
        <p:spPr>
          <a:xfrm>
            <a:off x="2256200" y="2234282"/>
            <a:ext cx="3211929" cy="1967069"/>
          </a:xfrm>
          <a:prstGeom prst="rect">
            <a:avLst/>
          </a:prstGeom>
        </p:spPr>
      </p:pic>
      <p:pic>
        <p:nvPicPr>
          <p:cNvPr id="11" name="Bilde 10"/>
          <p:cNvPicPr>
            <a:picLocks noChangeAspect="1"/>
          </p:cNvPicPr>
          <p:nvPr/>
        </p:nvPicPr>
        <p:blipFill>
          <a:blip r:embed="rId4"/>
          <a:stretch>
            <a:fillRect/>
          </a:stretch>
        </p:blipFill>
        <p:spPr>
          <a:xfrm>
            <a:off x="6376563" y="2259105"/>
            <a:ext cx="3195707" cy="1917425"/>
          </a:xfrm>
          <a:prstGeom prst="rect">
            <a:avLst/>
          </a:prstGeom>
        </p:spPr>
      </p:pic>
    </p:spTree>
    <p:extLst>
      <p:ext uri="{BB962C8B-B14F-4D97-AF65-F5344CB8AC3E}">
        <p14:creationId xmlns:p14="http://schemas.microsoft.com/office/powerpoint/2010/main" val="674199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2724882" y="1282025"/>
            <a:ext cx="7044753" cy="4402971"/>
            <a:chOff x="2448162" y="1020073"/>
            <a:chExt cx="7347621" cy="4592263"/>
          </a:xfrm>
        </p:grpSpPr>
        <p:pic>
          <p:nvPicPr>
            <p:cNvPr id="7"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20073"/>
              <a:ext cx="7347621" cy="459226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ktangel 9"/>
            <p:cNvSpPr/>
            <p:nvPr/>
          </p:nvSpPr>
          <p:spPr>
            <a:xfrm>
              <a:off x="5537244" y="2149465"/>
              <a:ext cx="859202" cy="10074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p:txBody>
          <a:bodyPr/>
          <a:lstStyle/>
          <a:p>
            <a:r>
              <a:rPr lang="ar-SA" i="1" dirty="0"/>
              <a:t>فراڈ سے کیسے بچا جاۓ؟</a:t>
            </a:r>
            <a:endParaRPr lang="nb-NO" dirty="0"/>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924" y="1753776"/>
            <a:ext cx="2678999" cy="2678999"/>
          </a:xfrm>
          <a:prstGeom prst="rect">
            <a:avLst/>
          </a:prstGeom>
        </p:spPr>
      </p:pic>
      <p:sp>
        <p:nvSpPr>
          <p:cNvPr id="19" name="TekstSylinder 18"/>
          <p:cNvSpPr txBox="1"/>
          <p:nvPr/>
        </p:nvSpPr>
        <p:spPr>
          <a:xfrm>
            <a:off x="3504058" y="2807577"/>
            <a:ext cx="5486400" cy="523220"/>
          </a:xfrm>
          <a:prstGeom prst="rect">
            <a:avLst/>
          </a:prstGeom>
          <a:noFill/>
        </p:spPr>
        <p:txBody>
          <a:bodyPr wrap="square" rtlCol="0">
            <a:spAutoFit/>
          </a:bodyPr>
          <a:lstStyle/>
          <a:p>
            <a:pPr algn="ctr"/>
            <a:r>
              <a:rPr lang="nb-NO" sz="2800" b="1" dirty="0"/>
              <a:t>DIREKTE KONTOOVERFØRING</a:t>
            </a:r>
          </a:p>
        </p:txBody>
      </p:sp>
    </p:spTree>
    <p:extLst>
      <p:ext uri="{BB962C8B-B14F-4D97-AF65-F5344CB8AC3E}">
        <p14:creationId xmlns:p14="http://schemas.microsoft.com/office/powerpoint/2010/main" val="131351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i="1" dirty="0"/>
              <a:t>فراڈ سے کیسے بچا جاۓ؟</a:t>
            </a:r>
            <a:endParaRPr lang="nb-NO" dirty="0"/>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599" y="1935716"/>
            <a:ext cx="3233184" cy="3233184"/>
          </a:xfrm>
          <a:prstGeom prst="rect">
            <a:avLst/>
          </a:prstGeom>
        </p:spPr>
      </p:pic>
    </p:spTree>
    <p:extLst>
      <p:ext uri="{BB962C8B-B14F-4D97-AF65-F5344CB8AC3E}">
        <p14:creationId xmlns:p14="http://schemas.microsoft.com/office/powerpoint/2010/main" val="44373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573061" y="1036305"/>
            <a:ext cx="11017224" cy="5341890"/>
          </a:xfrm>
          <a:prstGeom prst="rect">
            <a:avLst/>
          </a:prstGeom>
        </p:spPr>
      </p:pic>
      <p:sp>
        <p:nvSpPr>
          <p:cNvPr id="2" name="Tittel 1"/>
          <p:cNvSpPr>
            <a:spLocks noGrp="1"/>
          </p:cNvSpPr>
          <p:nvPr>
            <p:ph type="title"/>
          </p:nvPr>
        </p:nvSpPr>
        <p:spPr/>
        <p:txBody>
          <a:bodyPr/>
          <a:lstStyle/>
          <a:p>
            <a:pPr lvl="0" rtl="1"/>
            <a:r>
              <a:rPr lang="ar-SA" i="1" dirty="0"/>
              <a:t>آن لائن سٹور کیا ہوتا ہے؟</a:t>
            </a:r>
            <a:endParaRPr lang="pl-PL" dirty="0"/>
          </a:p>
        </p:txBody>
      </p:sp>
    </p:spTree>
    <p:extLst>
      <p:ext uri="{BB962C8B-B14F-4D97-AF65-F5344CB8AC3E}">
        <p14:creationId xmlns:p14="http://schemas.microsoft.com/office/powerpoint/2010/main" val="3144867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Ferdig!</a:t>
            </a:r>
          </a:p>
        </p:txBody>
      </p:sp>
      <p:sp>
        <p:nvSpPr>
          <p:cNvPr id="3" name="Undertittel 2"/>
          <p:cNvSpPr>
            <a:spLocks noGrp="1"/>
          </p:cNvSpPr>
          <p:nvPr>
            <p:ph type="subTitle" idx="1"/>
          </p:nvPr>
        </p:nvSpPr>
        <p:spPr/>
        <p:txBody>
          <a:bodyPr/>
          <a:lstStyle/>
          <a:p>
            <a:pPr marL="0" indent="0">
              <a:buNone/>
            </a:pPr>
            <a:r>
              <a:rPr lang="nb-NO" dirty="0"/>
              <a:t>Nå kan de som vil finne en nettbutikk og bestille noen varer.</a:t>
            </a:r>
          </a:p>
          <a:p>
            <a:pPr marL="0" indent="0">
              <a:buNone/>
            </a:pPr>
            <a:r>
              <a:rPr lang="nb-NO" dirty="0"/>
              <a:t>Pass å at du har med det du trenger for å betale for varene.</a:t>
            </a:r>
          </a:p>
          <a:p>
            <a:pPr marL="0" indent="0">
              <a:buNone/>
            </a:pPr>
            <a:endParaRPr lang="nb-NO" dirty="0"/>
          </a:p>
          <a:p>
            <a:pPr marL="0" indent="0">
              <a:buNone/>
            </a:pPr>
            <a:r>
              <a:rPr lang="nb-NO" sz="2400" dirty="0"/>
              <a:t>LYKKE TIL ALLE SAMMEN</a:t>
            </a:r>
            <a:r>
              <a:rPr lang="nb-NO" sz="2400" spc="300" dirty="0"/>
              <a:t>!</a:t>
            </a:r>
          </a:p>
        </p:txBody>
      </p:sp>
    </p:spTree>
    <p:extLst>
      <p:ext uri="{BB962C8B-B14F-4D97-AF65-F5344CB8AC3E}">
        <p14:creationId xmlns:p14="http://schemas.microsoft.com/office/powerpoint/2010/main" val="2994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489785" y="996063"/>
            <a:ext cx="11161240" cy="5471610"/>
          </a:xfrm>
          <a:prstGeom prst="rect">
            <a:avLst/>
          </a:prstGeom>
        </p:spPr>
      </p:pic>
      <p:sp>
        <p:nvSpPr>
          <p:cNvPr id="2" name="Tittel 1"/>
          <p:cNvSpPr>
            <a:spLocks noGrp="1"/>
          </p:cNvSpPr>
          <p:nvPr>
            <p:ph type="title"/>
          </p:nvPr>
        </p:nvSpPr>
        <p:spPr/>
        <p:txBody>
          <a:bodyPr/>
          <a:lstStyle/>
          <a:p>
            <a:pPr lvl="0" rtl="1"/>
            <a:r>
              <a:rPr lang="ar-SA" i="1" dirty="0"/>
              <a:t>آن لائن سٹور کیا ہوتا ہے؟</a:t>
            </a:r>
            <a:endParaRPr lang="pl-PL" dirty="0"/>
          </a:p>
        </p:txBody>
      </p:sp>
    </p:spTree>
    <p:extLst>
      <p:ext uri="{BB962C8B-B14F-4D97-AF65-F5344CB8AC3E}">
        <p14:creationId xmlns:p14="http://schemas.microsoft.com/office/powerpoint/2010/main" val="44156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p:cNvSpPr>
            <a:spLocks noGrp="1"/>
          </p:cNvSpPr>
          <p:nvPr>
            <p:ph type="title"/>
          </p:nvPr>
        </p:nvSpPr>
        <p:spPr/>
        <p:txBody>
          <a:bodyPr/>
          <a:lstStyle/>
          <a:p>
            <a:pPr lvl="0" rtl="1"/>
            <a:r>
              <a:rPr lang="ar-SA" i="1" dirty="0"/>
              <a:t>آن لائن سٹور کیا ہوتا ہے؟</a:t>
            </a:r>
            <a:endParaRPr lang="pl-PL"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7</a:t>
            </a:fld>
            <a:endParaRPr lang="nn-NO"/>
          </a:p>
        </p:txBody>
      </p:sp>
      <p:grpSp>
        <p:nvGrpSpPr>
          <p:cNvPr id="39" name="Gruppe 38"/>
          <p:cNvGrpSpPr/>
          <p:nvPr/>
        </p:nvGrpSpPr>
        <p:grpSpPr>
          <a:xfrm>
            <a:off x="2250923" y="997500"/>
            <a:ext cx="7949533" cy="5261045"/>
            <a:chOff x="2250923" y="997500"/>
            <a:chExt cx="7949533" cy="5261045"/>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5" name="TekstSylinder 14"/>
            <p:cNvSpPr txBox="1"/>
            <p:nvPr/>
          </p:nvSpPr>
          <p:spPr>
            <a:xfrm>
              <a:off x="7982712" y="2774024"/>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71597"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50010"/>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29" name="Bilde 28"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grpSp>
    </p:spTree>
    <p:extLst>
      <p:ext uri="{BB962C8B-B14F-4D97-AF65-F5344CB8AC3E}">
        <p14:creationId xmlns:p14="http://schemas.microsoft.com/office/powerpoint/2010/main" val="207366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21" name="Tittel 20"/>
          <p:cNvSpPr>
            <a:spLocks noGrp="1"/>
          </p:cNvSpPr>
          <p:nvPr>
            <p:ph type="title"/>
          </p:nvPr>
        </p:nvSpPr>
        <p:spPr/>
        <p:txBody>
          <a:bodyPr/>
          <a:lstStyle/>
          <a:p>
            <a:pPr lvl="0" rtl="1"/>
            <a:r>
              <a:rPr lang="ar-SA" i="1" dirty="0"/>
              <a:t>آن لائن سٹور کیا ہوتا ہے؟</a:t>
            </a:r>
            <a:endParaRPr lang="pl-PL"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1813902" y="2122790"/>
            <a:ext cx="6439112" cy="40245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3453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pPr lvl="0" rtl="1"/>
            <a:r>
              <a:rPr lang="ar-SA" i="1" dirty="0"/>
              <a:t>آن لائن سٹور کیا ہوتا ہے؟</a:t>
            </a:r>
            <a:endParaRPr lang="pl-PL"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21" name="Ellipse 20"/>
          <p:cNvSpPr/>
          <p:nvPr/>
        </p:nvSpPr>
        <p:spPr>
          <a:xfrm>
            <a:off x="7545224" y="1884324"/>
            <a:ext cx="2999490" cy="42061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205694038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2496</TotalTime>
  <Words>2063</Words>
  <Application>Microsoft Office PowerPoint</Application>
  <PresentationFormat>Widescreen</PresentationFormat>
  <Paragraphs>364</Paragraphs>
  <Slides>50</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Office-tema</vt:lpstr>
      <vt:lpstr>Trygg netthandel</vt:lpstr>
      <vt:lpstr>Del 1</vt:lpstr>
      <vt:lpstr>آن لائن سٹور کیا ہوتا ہے؟</vt:lpstr>
      <vt:lpstr>آن لائن سٹور کیا ہوتا ہے؟</vt:lpstr>
      <vt:lpstr>آن لائن سٹور کیا ہوتا ہے؟</vt:lpstr>
      <vt:lpstr>آن لائن سٹور کیا ہوتا ہے؟</vt:lpstr>
      <vt:lpstr>آن لائن سٹور کیا ہوتا ہے؟</vt:lpstr>
      <vt:lpstr>آن لائن سٹور کیا ہوتا ہے؟</vt:lpstr>
      <vt:lpstr>آن لائن سٹور کیا ہوتا ہے؟</vt:lpstr>
      <vt:lpstr>آن لائن سٹور کیا ہوتا ہے؟</vt:lpstr>
      <vt:lpstr>آن لائن سٹور کیا ہوتا ہے؟</vt:lpstr>
      <vt:lpstr>آن لائن سٹور کیا ہوتا ہے؟</vt:lpstr>
      <vt:lpstr>آن لائن سٹور کیا ہوتا ہے؟</vt:lpstr>
      <vt:lpstr>آن لائن سٹور کیا ہوتا ہے؟</vt:lpstr>
      <vt:lpstr>آن لائن سٹور کیا ہوتا ہے؟</vt:lpstr>
      <vt:lpstr>آن لائن سٹور کیا ہوتا ہے؟</vt:lpstr>
      <vt:lpstr>آن لائن سٹور کیا ہوتا ہے؟</vt:lpstr>
      <vt:lpstr>آن لائن سٹور کیا ہوتا ہے؟</vt:lpstr>
      <vt:lpstr>آن لائن سٹور کیا ہوتا ہے؟</vt:lpstr>
      <vt:lpstr>آن لائن سٹور کیا ہوتا ہے؟</vt:lpstr>
      <vt:lpstr>Del 2</vt:lpstr>
      <vt:lpstr>ادائیگی کا طریقہ</vt:lpstr>
      <vt:lpstr>ادائیگی کا طریقہ</vt:lpstr>
      <vt:lpstr>ادائیگی کا طریقہ</vt:lpstr>
      <vt:lpstr>ادائیگی کا طریقہ</vt:lpstr>
      <vt:lpstr>ادائیگی کا طریقہ</vt:lpstr>
      <vt:lpstr>ادائیگی کا طریقہ</vt:lpstr>
      <vt:lpstr>ادائیگی کا طریقہ</vt:lpstr>
      <vt:lpstr>ادائیگی کا طریقہ</vt:lpstr>
      <vt:lpstr>ادائیگی کا طریقہ</vt:lpstr>
      <vt:lpstr>ادائیگی کا طریقہ</vt:lpstr>
      <vt:lpstr>ادائیگی کا طریقہ</vt:lpstr>
      <vt:lpstr>ادائیگی کا طریقہ</vt:lpstr>
      <vt:lpstr>ادائیگی کا طریقہ</vt:lpstr>
      <vt:lpstr>ادائیگی کا طریقہ</vt:lpstr>
      <vt:lpstr>ادائیگی کا طریقہ</vt:lpstr>
      <vt:lpstr>ادائیگی کا طریقہ</vt:lpstr>
      <vt:lpstr>ادائیگی کا طریقہ</vt:lpstr>
      <vt:lpstr>ادائیگی کا طریقہ</vt:lpstr>
      <vt:lpstr>ادائیگی کا طریقہ</vt:lpstr>
      <vt:lpstr>ادائیگی کا طریقہ</vt:lpstr>
      <vt:lpstr>ادائیگی کا طریقہ</vt:lpstr>
      <vt:lpstr>ادائیگی کا طریقہ</vt:lpstr>
      <vt:lpstr>3</vt:lpstr>
      <vt:lpstr>فراڈ سے کیسے بچا جاۓ؟</vt:lpstr>
      <vt:lpstr>فراڈ سے کیسے بچا جاۓ؟</vt:lpstr>
      <vt:lpstr>فراڈ سے کیسے بچا جاۓ؟</vt:lpstr>
      <vt:lpstr>فراڈ سے کیسے بچا جاۓ؟</vt:lpstr>
      <vt:lpstr>فراڈ سے کیسے بچا جاۓ؟</vt:lpstr>
      <vt:lpstr>Ferdig!</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Faiza Syed</cp:lastModifiedBy>
  <cp:revision>200</cp:revision>
  <dcterms:created xsi:type="dcterms:W3CDTF">2015-11-30T12:29:45Z</dcterms:created>
  <dcterms:modified xsi:type="dcterms:W3CDTF">2019-02-27T02:23:26Z</dcterms:modified>
</cp:coreProperties>
</file>