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9" r:id="rId3"/>
    <p:sldId id="271" r:id="rId4"/>
    <p:sldId id="267" r:id="rId5"/>
    <p:sldId id="270" r:id="rId6"/>
    <p:sldId id="272" r:id="rId7"/>
    <p:sldId id="257" r:id="rId8"/>
    <p:sldId id="273" r:id="rId9"/>
    <p:sldId id="274" r:id="rId10"/>
    <p:sldId id="306" r:id="rId11"/>
    <p:sldId id="263" r:id="rId12"/>
    <p:sldId id="311" r:id="rId13"/>
    <p:sldId id="315" r:id="rId14"/>
    <p:sldId id="312" r:id="rId15"/>
    <p:sldId id="280" r:id="rId16"/>
    <p:sldId id="259" r:id="rId17"/>
    <p:sldId id="281" r:id="rId18"/>
    <p:sldId id="278" r:id="rId19"/>
    <p:sldId id="307" r:id="rId20"/>
    <p:sldId id="313" r:id="rId21"/>
    <p:sldId id="277" r:id="rId22"/>
    <p:sldId id="283" r:id="rId23"/>
    <p:sldId id="314" r:id="rId24"/>
    <p:sldId id="284" r:id="rId25"/>
    <p:sldId id="293" r:id="rId26"/>
    <p:sldId id="286" r:id="rId27"/>
    <p:sldId id="287" r:id="rId28"/>
    <p:sldId id="288" r:id="rId29"/>
    <p:sldId id="262" r:id="rId30"/>
    <p:sldId id="261" r:id="rId31"/>
    <p:sldId id="291" r:id="rId32"/>
    <p:sldId id="294" r:id="rId33"/>
    <p:sldId id="292" r:id="rId34"/>
    <p:sldId id="295" r:id="rId35"/>
    <p:sldId id="296" r:id="rId36"/>
    <p:sldId id="297" r:id="rId37"/>
    <p:sldId id="298" r:id="rId38"/>
    <p:sldId id="299" r:id="rId39"/>
    <p:sldId id="300" r:id="rId40"/>
    <p:sldId id="301" r:id="rId41"/>
    <p:sldId id="302" r:id="rId42"/>
    <p:sldId id="303" r:id="rId43"/>
    <p:sldId id="304" r:id="rId44"/>
    <p:sldId id="269" r:id="rId45"/>
    <p:sldId id="279" r:id="rId46"/>
    <p:sldId id="264" r:id="rId47"/>
    <p:sldId id="285" r:id="rId48"/>
    <p:sldId id="316" r:id="rId49"/>
    <p:sldId id="265" r:id="rId50"/>
    <p:sldId id="310" r:id="rId5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0" autoAdjust="0"/>
    <p:restoredTop sz="65510" autoAdjust="0"/>
  </p:normalViewPr>
  <p:slideViewPr>
    <p:cSldViewPr snapToGrid="0">
      <p:cViewPr varScale="1">
        <p:scale>
          <a:sx n="59" d="100"/>
          <a:sy n="59" d="100"/>
        </p:scale>
        <p:origin x="78" y="4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C00F5-9FCE-4482-AB8B-01DB8B6BFC2C}" type="datetimeFigureOut">
              <a:rPr lang="nb-NO" smtClean="0"/>
              <a:t>13.02.2019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1A130-7AD3-495A-A652-7F8C111F255A}" type="slidenum">
              <a:rPr lang="nb-NO" smtClean="0"/>
              <a:t>‹#›</a:t>
            </a:fld>
            <a:endParaRPr lang="nb-NO"/>
          </a:p>
        </p:txBody>
      </p:sp>
    </p:spTree>
    <p:extLst>
      <p:ext uri="{BB962C8B-B14F-4D97-AF65-F5344CB8AC3E}">
        <p14:creationId xmlns:p14="http://schemas.microsoft.com/office/powerpoint/2010/main" val="388405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tx1"/>
                </a:solidFill>
                <a:effectLst/>
                <a:latin typeface="+mn-lt"/>
                <a:ea typeface="+mn-ea"/>
                <a:cs typeface="+mn-cs"/>
              </a:rPr>
              <a:t>Przed rozpoczęciem szkolenia omów cele nauki z kursantami. Dzięki temu będzie im łatwiej się uczyć i zapamiętać to, czego się nauczyli. </a:t>
            </a:r>
            <a:br>
              <a:rPr lang="pl-PL" sz="1200" b="1" kern="1200" dirty="0" smtClean="0">
                <a:solidFill>
                  <a:schemeClr val="tx1"/>
                </a:solidFill>
                <a:effectLst/>
                <a:latin typeface="+mn-lt"/>
                <a:ea typeface="+mn-ea"/>
                <a:cs typeface="+mn-cs"/>
              </a:rPr>
            </a:br>
            <a:r>
              <a:rPr lang="pl-PL" sz="1200" b="1" kern="1200" dirty="0" smtClean="0">
                <a:solidFill>
                  <a:schemeClr val="tx1"/>
                </a:solidFill>
                <a:effectLst/>
                <a:latin typeface="+mn-lt"/>
                <a:ea typeface="+mn-ea"/>
                <a:cs typeface="+mn-cs"/>
              </a:rPr>
              <a:t/>
            </a:r>
            <a:br>
              <a:rPr lang="pl-PL" sz="1200" b="1" kern="1200" dirty="0" smtClean="0">
                <a:solidFill>
                  <a:schemeClr val="tx1"/>
                </a:solidFill>
                <a:effectLst/>
                <a:latin typeface="+mn-lt"/>
                <a:ea typeface="+mn-ea"/>
                <a:cs typeface="+mn-cs"/>
              </a:rPr>
            </a:br>
            <a:r>
              <a:rPr lang="pl-PL" sz="1200" b="1" kern="1200" dirty="0" smtClean="0">
                <a:solidFill>
                  <a:schemeClr val="tx1"/>
                </a:solidFill>
                <a:effectLst/>
                <a:latin typeface="+mn-lt"/>
                <a:ea typeface="+mn-ea"/>
                <a:cs typeface="+mn-cs"/>
              </a:rPr>
              <a:t>Pamiętaj, że sklepy internetowe są różne; poświęć tyle czasu, ile trzeba, by odpowiedzieć na pytania kursantów. </a:t>
            </a:r>
            <a:br>
              <a:rPr lang="pl-PL" sz="1200" b="1" kern="1200" dirty="0" smtClean="0">
                <a:solidFill>
                  <a:schemeClr val="tx1"/>
                </a:solidFill>
                <a:effectLst/>
                <a:latin typeface="+mn-lt"/>
                <a:ea typeface="+mn-ea"/>
                <a:cs typeface="+mn-cs"/>
              </a:rPr>
            </a:br>
            <a:r>
              <a:rPr lang="pl-PL" sz="1200" b="1" kern="1200" dirty="0" smtClean="0">
                <a:solidFill>
                  <a:schemeClr val="tx1"/>
                </a:solidFill>
                <a:effectLst/>
                <a:latin typeface="+mn-lt"/>
                <a:ea typeface="+mn-ea"/>
                <a:cs typeface="+mn-cs"/>
              </a:rPr>
              <a:t/>
            </a:r>
            <a:br>
              <a:rPr lang="pl-PL" sz="1200" b="1" kern="1200" dirty="0" smtClean="0">
                <a:solidFill>
                  <a:schemeClr val="tx1"/>
                </a:solidFill>
                <a:effectLst/>
                <a:latin typeface="+mn-lt"/>
                <a:ea typeface="+mn-ea"/>
                <a:cs typeface="+mn-cs"/>
              </a:rPr>
            </a:br>
            <a:r>
              <a:rPr lang="pl-PL" sz="1200" b="1" kern="1200" dirty="0" smtClean="0">
                <a:solidFill>
                  <a:schemeClr val="tx1"/>
                </a:solidFill>
                <a:effectLst/>
                <a:latin typeface="+mn-lt"/>
                <a:ea typeface="+mn-ea"/>
                <a:cs typeface="+mn-cs"/>
              </a:rPr>
              <a:t>Warto poprosić kursantów, by zabrali ze sobą na zajęcia kartę płatniczą/kredytową oraz chipy do płatności, aby mogli zrobić zakupy w sieci po zakończeniu zajęć.</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1</a:t>
            </a:fld>
            <a:endParaRPr lang="nb-NO"/>
          </a:p>
        </p:txBody>
      </p:sp>
    </p:spTree>
    <p:extLst>
      <p:ext uri="{BB962C8B-B14F-4D97-AF65-F5344CB8AC3E}">
        <p14:creationId xmlns:p14="http://schemas.microsoft.com/office/powerpoint/2010/main" val="23558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Kliknijcie na dany produkt, by go wybrać.</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n-NO"/>
          </a:p>
        </p:txBody>
      </p:sp>
    </p:spTree>
    <p:extLst>
      <p:ext uri="{BB962C8B-B14F-4D97-AF65-F5344CB8AC3E}">
        <p14:creationId xmlns:p14="http://schemas.microsoft.com/office/powerpoint/2010/main" val="397572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Tak jak w zwykłym sklepie, możecie kupić jedną lub więcej sztuk danego produktu. </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11</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Tak jak w zwykłym sklepie, możecie kupić jedną lub więcej sztuk danego produktu. </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12</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Możecie też kupić kilka różnych produktów.</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13</a:t>
            </a:fld>
            <a:endParaRPr lang="nb-NO"/>
          </a:p>
        </p:txBody>
      </p:sp>
    </p:spTree>
    <p:extLst>
      <p:ext uri="{BB962C8B-B14F-4D97-AF65-F5344CB8AC3E}">
        <p14:creationId xmlns:p14="http://schemas.microsoft.com/office/powerpoint/2010/main" val="169496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Kiedy włożyliście już do koszyka wszystkie produkty, które chcecie kupić, musicie znaleźć kasę, by za nie zapłacić. </a:t>
            </a:r>
          </a:p>
          <a:p>
            <a:pPr lvl="0"/>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Jeśli klikniecie na „Kup”, zobaczycie, że dany produkt zostanie dodany do waszego koszyka.</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14</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Jeśli klikniecie na „Kup”, zobaczycie, że dany produkt zostanie dodany do waszego koszyka.</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n-NO"/>
          </a:p>
        </p:txBody>
      </p:sp>
    </p:spTree>
    <p:extLst>
      <p:ext uri="{BB962C8B-B14F-4D97-AF65-F5344CB8AC3E}">
        <p14:creationId xmlns:p14="http://schemas.microsoft.com/office/powerpoint/2010/main" val="1757661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Tu widzimy jeden produkt w koszyku.</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16</a:t>
            </a:fld>
            <a:endParaRPr lang="nb-NO"/>
          </a:p>
        </p:txBody>
      </p:sp>
    </p:spTree>
    <p:extLst>
      <p:ext uri="{BB962C8B-B14F-4D97-AF65-F5344CB8AC3E}">
        <p14:creationId xmlns:p14="http://schemas.microsoft.com/office/powerpoint/2010/main" val="324249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Jeśli wybierzecie więcej produktów, zawartość koszyka zostanie zaktualizowana.</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17</a:t>
            </a:fld>
            <a:endParaRPr lang="nb-NO"/>
          </a:p>
        </p:txBody>
      </p:sp>
    </p:spTree>
    <p:extLst>
      <p:ext uri="{BB962C8B-B14F-4D97-AF65-F5344CB8AC3E}">
        <p14:creationId xmlns:p14="http://schemas.microsoft.com/office/powerpoint/2010/main" val="295381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E-sklepy posiadają też „kasę”, w której musicie potwierdzić zakup, wybrać metodę płatności oraz sposób dostawy produktu. Do tych kwestii jeszcze wrócimy.</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n-NO"/>
          </a:p>
        </p:txBody>
      </p:sp>
    </p:spTree>
    <p:extLst>
      <p:ext uri="{BB962C8B-B14F-4D97-AF65-F5344CB8AC3E}">
        <p14:creationId xmlns:p14="http://schemas.microsoft.com/office/powerpoint/2010/main" val="109744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Istnieją różne e-sklepy. </a:t>
            </a:r>
          </a:p>
          <a:p>
            <a:pPr lvl="0"/>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Niektóre używają innych określeń niż „koszyk” czy „kasa”. Czasem możemy spotkać się z napisem „Zamów” albo „Dodaj do koszyka”.</a:t>
            </a:r>
            <a:endParaRPr lang="nb-NO" sz="1200" kern="1200" baseline="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W niektórych sklepach internetowych (e-sklepach) można kupić ubrania bądź inne przedmioty, ale są też takie e-sklepy, w których można zamówić usługę, wycieczkę, zarezerwować pokój w hotelu, itp.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Niektórzy robią zakupy w sieci, żeby oszczędzić czas i pieniądze. Inni kupują w Internecie, ponieważ mają tu dostęp do takich produktów i usług, które nie są dostępne nigdzie indziej.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Pierwsza rzecz, jaką musimy zrobić, jeśli chcemy coś kupić przez Internet, to znalezienie odpowiedniego e-sklepu. Większość osób zapewne już wcześniej wie, w którym e-sklepie chce zrobić zakupy. Jeśli więc wiecie, co chcecie kupić, ale nie wiecie, które e-sklepy mają taki towar w ofercie, możecie wyszukać/</a:t>
            </a:r>
            <a:r>
              <a:rPr lang="pl-PL" sz="1200" kern="1200" dirty="0" err="1" smtClean="0">
                <a:solidFill>
                  <a:schemeClr val="tx1"/>
                </a:solidFill>
                <a:effectLst/>
                <a:latin typeface="+mn-lt"/>
                <a:ea typeface="+mn-ea"/>
                <a:cs typeface="+mn-cs"/>
              </a:rPr>
              <a:t>wygooglać</a:t>
            </a:r>
            <a:r>
              <a:rPr lang="pl-PL" sz="1200" kern="1200" dirty="0" smtClean="0">
                <a:solidFill>
                  <a:schemeClr val="tx1"/>
                </a:solidFill>
                <a:effectLst/>
                <a:latin typeface="+mn-lt"/>
                <a:ea typeface="+mn-ea"/>
                <a:cs typeface="+mn-cs"/>
              </a:rPr>
              <a:t> ten produkt w przeglądarce i sprawdzić, czy w wynikach pojawią się sklepy, w których można go nabyć.</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2</a:t>
            </a:fld>
            <a:endParaRPr lang="nb-NO"/>
          </a:p>
        </p:txBody>
      </p:sp>
    </p:spTree>
    <p:extLst>
      <p:ext uri="{BB962C8B-B14F-4D97-AF65-F5344CB8AC3E}">
        <p14:creationId xmlns:p14="http://schemas.microsoft.com/office/powerpoint/2010/main" val="4045310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Strony niektórych e-sklepów mogą być w obcych językach. Jednak proces zakupu wygląda tak samo. </a:t>
            </a:r>
          </a:p>
          <a:p>
            <a:pPr lvl="0"/>
            <a:endParaRPr lang="pl-PL" sz="1200" kern="1200" dirty="0" smtClean="0">
              <a:solidFill>
                <a:schemeClr val="tx1"/>
              </a:solidFill>
              <a:effectLst/>
              <a:latin typeface="+mn-lt"/>
              <a:ea typeface="+mn-ea"/>
              <a:cs typeface="+mn-cs"/>
            </a:endParaRPr>
          </a:p>
          <a:p>
            <a:pPr lvl="0"/>
            <a:r>
              <a:rPr lang="pl-PL" sz="1200" kern="1200" dirty="0" smtClean="0">
                <a:solidFill>
                  <a:schemeClr val="tx1"/>
                </a:solidFill>
                <a:effectLst/>
                <a:latin typeface="+mn-lt"/>
                <a:ea typeface="+mn-ea"/>
                <a:cs typeface="+mn-cs"/>
              </a:rPr>
              <a:t>1. Najpierw trzeba wyszukać produkt/y, które chcecie kupić.</a:t>
            </a:r>
          </a:p>
          <a:p>
            <a:pPr lvl="0"/>
            <a:r>
              <a:rPr lang="pl-PL" sz="1200" kern="1200" dirty="0" smtClean="0">
                <a:solidFill>
                  <a:schemeClr val="tx1"/>
                </a:solidFill>
                <a:effectLst/>
                <a:latin typeface="+mn-lt"/>
                <a:ea typeface="+mn-ea"/>
                <a:cs typeface="+mn-cs"/>
              </a:rPr>
              <a:t>2. Kiedy będziecie gotowi, by zapłacić, musicie przejść do kasy.</a:t>
            </a:r>
          </a:p>
          <a:p>
            <a:r>
              <a:rPr lang="pl-PL" sz="1200" kern="1200" dirty="0" smtClean="0">
                <a:solidFill>
                  <a:schemeClr val="tx1"/>
                </a:solidFill>
                <a:effectLst/>
                <a:latin typeface="+mn-lt"/>
                <a:ea typeface="+mn-ea"/>
                <a:cs typeface="+mn-cs"/>
              </a:rPr>
              <a:t>3. Ostatnim krokiem jest zapłata za produkty.</a:t>
            </a:r>
            <a:endParaRPr lang="nb-NO" sz="1200" kern="1200" baseline="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21</a:t>
            </a:fld>
            <a:endParaRPr lang="nb-NO"/>
          </a:p>
        </p:txBody>
      </p:sp>
    </p:spTree>
    <p:extLst>
      <p:ext uri="{BB962C8B-B14F-4D97-AF65-F5344CB8AC3E}">
        <p14:creationId xmlns:p14="http://schemas.microsoft.com/office/powerpoint/2010/main" val="1980348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Aby zapłacić za produkty, musicie znaleźć kasę. Najłatwiej to zrobić, klikając na koszyk. W koszyku możecie zobaczyć wybrane przez was produkty; zazwyczaj dostępna jest też tu opcja przejścia do kasy. Poszukajcie przycisku lub linku, na którym będzie napisane „Do kasy”, „Przejdź do płatności”, „Idź do kasy” itp., który pozwoli wam sfinalizować transakcję.</a:t>
            </a:r>
            <a:endParaRPr lang="nb-NO" sz="1200" kern="1200" baseline="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Aby zapłacić za produkty, musicie znaleźć kasę. Najłatwiej to zrobić, klikając na koszyk. W koszyku możecie zobaczyć wybrane przez was produkty; zazwyczaj dostępna jest też tu opcja przejścia do kasy. Poszukajcie przycisku lub linku, na którym będzie napisane „Do kasy”, „Przejdź do płatności”, „Idź do kasy” itp., który pozwoli wam sfinalizować transakcję.</a:t>
            </a:r>
            <a:endParaRPr lang="nb-NO" sz="1200" kern="1200" baseline="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Aby dokonać zakupu, w kasie należy zazwyczaj podać następujące dane:</a:t>
            </a:r>
            <a:endParaRPr lang="nb-NO"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24</a:t>
            </a:fld>
            <a:endParaRPr lang="nb-NO"/>
          </a:p>
        </p:txBody>
      </p:sp>
    </p:spTree>
    <p:extLst>
      <p:ext uri="{BB962C8B-B14F-4D97-AF65-F5344CB8AC3E}">
        <p14:creationId xmlns:p14="http://schemas.microsoft.com/office/powerpoint/2010/main" val="182529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pl-PL" sz="1200" kern="1200" dirty="0" smtClean="0">
                <a:solidFill>
                  <a:schemeClr val="tx1"/>
                </a:solidFill>
                <a:effectLst/>
                <a:latin typeface="+mn-lt"/>
                <a:ea typeface="+mn-ea"/>
                <a:cs typeface="+mn-cs"/>
              </a:rPr>
              <a:t>Imię, nazwisko i adres odbiorcy produktów (możecie zdecydować się, by zakupione przez was produkty zostały przesłane do waszego przyjaciela lub członka rodziny)</a:t>
            </a:r>
            <a:endParaRPr lang="nb-NO"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25</a:t>
            </a:fld>
            <a:endParaRPr lang="nb-NO"/>
          </a:p>
        </p:txBody>
      </p:sp>
    </p:spTree>
    <p:extLst>
      <p:ext uri="{BB962C8B-B14F-4D97-AF65-F5344CB8AC3E}">
        <p14:creationId xmlns:p14="http://schemas.microsoft.com/office/powerpoint/2010/main" val="4185019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pl-PL" sz="1200" kern="1200" dirty="0" smtClean="0">
                <a:solidFill>
                  <a:schemeClr val="tx1"/>
                </a:solidFill>
                <a:effectLst/>
                <a:latin typeface="+mn-lt"/>
                <a:ea typeface="+mn-ea"/>
                <a:cs typeface="+mn-cs"/>
              </a:rPr>
              <a:t>Imię, nazwisko i adres osoby płacącej za zakupy, często rubrykę tę określa się mianem „Adresu do faktury” (tu powinny się znaleźć wasze dane)</a:t>
            </a:r>
            <a:endParaRPr lang="nb-NO"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26</a:t>
            </a:fld>
            <a:endParaRPr lang="nb-NO"/>
          </a:p>
        </p:txBody>
      </p:sp>
    </p:spTree>
    <p:extLst>
      <p:ext uri="{BB962C8B-B14F-4D97-AF65-F5344CB8AC3E}">
        <p14:creationId xmlns:p14="http://schemas.microsoft.com/office/powerpoint/2010/main" val="3589215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pl-PL" sz="1200" kern="1200" dirty="0" smtClean="0">
                <a:solidFill>
                  <a:schemeClr val="tx1"/>
                </a:solidFill>
                <a:effectLst/>
                <a:latin typeface="+mn-lt"/>
                <a:ea typeface="+mn-ea"/>
                <a:cs typeface="+mn-cs"/>
              </a:rPr>
              <a:t>Wasz e-mail i nr telefonu (najlepiej komórkowego)</a:t>
            </a:r>
            <a:endParaRPr lang="nb-NO"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27</a:t>
            </a:fld>
            <a:endParaRPr lang="nb-NO"/>
          </a:p>
        </p:txBody>
      </p:sp>
    </p:spTree>
    <p:extLst>
      <p:ext uri="{BB962C8B-B14F-4D97-AF65-F5344CB8AC3E}">
        <p14:creationId xmlns:p14="http://schemas.microsoft.com/office/powerpoint/2010/main" val="2375553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pl-PL" sz="1200" kern="1200" dirty="0" smtClean="0">
                <a:solidFill>
                  <a:schemeClr val="tx1"/>
                </a:solidFill>
                <a:effectLst/>
                <a:latin typeface="+mn-lt"/>
                <a:ea typeface="+mn-ea"/>
                <a:cs typeface="+mn-cs"/>
              </a:rPr>
              <a:t>Forma płatności. Zazwyczaj możemy wybrać między fakturą, płatnością z użyciem karty płatniczej/kredytowej lub inną formą płatności.</a:t>
            </a:r>
            <a:endParaRPr lang="nb-NO" baseline="0"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28</a:t>
            </a:fld>
            <a:endParaRPr lang="nb-NO"/>
          </a:p>
        </p:txBody>
      </p:sp>
    </p:spTree>
    <p:extLst>
      <p:ext uri="{BB962C8B-B14F-4D97-AF65-F5344CB8AC3E}">
        <p14:creationId xmlns:p14="http://schemas.microsoft.com/office/powerpoint/2010/main" val="1309612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pl-PL" sz="1200" kern="1200" dirty="0" smtClean="0">
                <a:solidFill>
                  <a:schemeClr val="tx1"/>
                </a:solidFill>
                <a:effectLst/>
                <a:latin typeface="+mn-lt"/>
                <a:ea typeface="+mn-ea"/>
                <a:cs typeface="+mn-cs"/>
              </a:rPr>
              <a:t>Jeżeli wybierzecie opcję płatności kartą płatniczą/kredytową, zostaniecie poproszeni o podanie imienia i nazwiska posiadacza karty, numeru karty oraz terminu ważności karty (dane te znajdują się na awersie karty), a także kodu weryfikacyjnego CVC (znajduje się on na rewersie karty. CVC to trzy ostatnie cyfry znajdujące się po prawej stronie, w tej samej linii co wasz podpis).</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29</a:t>
            </a:fld>
            <a:endParaRPr lang="nb-NO"/>
          </a:p>
        </p:txBody>
      </p:sp>
    </p:spTree>
    <p:extLst>
      <p:ext uri="{BB962C8B-B14F-4D97-AF65-F5344CB8AC3E}">
        <p14:creationId xmlns:p14="http://schemas.microsoft.com/office/powerpoint/2010/main" val="181075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Oto kilka przykładowych sklepów internetowych.</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a:t>
            </a:fld>
            <a:endParaRPr lang="nb-NO"/>
          </a:p>
        </p:txBody>
      </p:sp>
    </p:spTree>
    <p:extLst>
      <p:ext uri="{BB962C8B-B14F-4D97-AF65-F5344CB8AC3E}">
        <p14:creationId xmlns:p14="http://schemas.microsoft.com/office/powerpoint/2010/main" val="3825753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Zanim sfinalizujecie zakup, będziecie także musieli wyrazić zgodę na warunki sprzedaży w danym e-sklepie. </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Warunki te to często długie listy, które wydają się niemożliwe do przeczytania. Mimo to warto je szybko przeczytać, byście wiedzieli, na co wyrażacie zgodę. </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Szczególnie uważnie przeczytajcie te części warunków, w których jest mowa o dostawie towarów, odstąpieniu od umowy kupna, zwrocie towarów i odsyłaniu towarów.</a:t>
            </a:r>
            <a:endParaRPr lang="nb-NO" b="0"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30</a:t>
            </a:fld>
            <a:endParaRPr lang="nb-NO"/>
          </a:p>
        </p:txBody>
      </p:sp>
    </p:spTree>
    <p:extLst>
      <p:ext uri="{BB962C8B-B14F-4D97-AF65-F5344CB8AC3E}">
        <p14:creationId xmlns:p14="http://schemas.microsoft.com/office/powerpoint/2010/main" val="3184705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Gdy zapoznacie się z warunkami dotyczącymi tych kwestii i nadal chcecie dokonać zakupu w tym sklepie, możecie zaznaczyć, że akceptujecie warunki sprzedaży. </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Ważnym elementem procesu zakupu jest też to, że jako kupujący, zobowiązujecie się zapłacić za nabyte produkty. Sklep, w którym dokonujecie zakupu, powinien udzielić wam jasnej informacji zarówno o zobowiązaniu do zapłaty, jak i o możliwości odstąpienia od umowy zakupu.</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Proces płatności może się nieco różnić w poszczególnych e-sklepach, dlatego dokładnie wykonujcie instrukcje widoczne na ekranie.</a:t>
            </a:r>
            <a:endParaRPr lang="nb-NO" baseline="0" dirty="0" smtClean="0"/>
          </a:p>
          <a:p>
            <a:endParaRPr lang="nb-NO" baseline="0" dirty="0" smtClean="0"/>
          </a:p>
          <a:p>
            <a:endParaRPr lang="nb-NO" baseline="0"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31</a:t>
            </a:fld>
            <a:endParaRPr lang="nb-NO"/>
          </a:p>
        </p:txBody>
      </p:sp>
    </p:spTree>
    <p:extLst>
      <p:ext uri="{BB962C8B-B14F-4D97-AF65-F5344CB8AC3E}">
        <p14:creationId xmlns:p14="http://schemas.microsoft.com/office/powerpoint/2010/main" val="212149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Po zakończeniu zakupów zostaniecie zwykle przeniesieni na stronę, na której będzie napisane, że wasze zamówienie zostało przyjęte. Często kupujący otrzymuje też e-mail z wykazem zamówionych produktów. Wiele sklepów internetowych przesyła też swoim klientom e-maile informujące o kolejnych etapach procesu pakowania i wysyłki zamówienia, co pozwala klientom zorientować się, co się dzieje z ich zakupami.</a:t>
            </a:r>
            <a:endParaRPr lang="nb-NO" baseline="0"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32</a:t>
            </a:fld>
            <a:endParaRPr lang="nb-NO"/>
          </a:p>
        </p:txBody>
      </p:sp>
    </p:spTree>
    <p:extLst>
      <p:ext uri="{BB962C8B-B14F-4D97-AF65-F5344CB8AC3E}">
        <p14:creationId xmlns:p14="http://schemas.microsoft.com/office/powerpoint/2010/main" val="319209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Podsumowując: aby dokonać zakupu przez Internet, musicie wykonać następujące czynności:</a:t>
            </a: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1. Znaleźć sklep internetowy</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33</a:t>
            </a:fld>
            <a:endParaRPr lang="nb-NO"/>
          </a:p>
        </p:txBody>
      </p:sp>
    </p:spTree>
    <p:extLst>
      <p:ext uri="{BB962C8B-B14F-4D97-AF65-F5344CB8AC3E}">
        <p14:creationId xmlns:p14="http://schemas.microsoft.com/office/powerpoint/2010/main" val="3937744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2. </a:t>
            </a:r>
            <a:r>
              <a:rPr lang="pl-PL" sz="1200" kern="1200" dirty="0" smtClean="0">
                <a:solidFill>
                  <a:schemeClr val="tx1"/>
                </a:solidFill>
                <a:effectLst/>
                <a:latin typeface="+mn-lt"/>
                <a:ea typeface="+mn-ea"/>
                <a:cs typeface="+mn-cs"/>
              </a:rPr>
              <a:t>Wybrać produkty</a:t>
            </a:r>
            <a:endParaRPr lang="nb-NO" baseline="0"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34</a:t>
            </a:fld>
            <a:endParaRPr lang="nb-NO"/>
          </a:p>
        </p:txBody>
      </p:sp>
    </p:spTree>
    <p:extLst>
      <p:ext uri="{BB962C8B-B14F-4D97-AF65-F5344CB8AC3E}">
        <p14:creationId xmlns:p14="http://schemas.microsoft.com/office/powerpoint/2010/main" val="619929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3. </a:t>
            </a:r>
            <a:r>
              <a:rPr lang="pl-PL" sz="1200" kern="1200" dirty="0" smtClean="0">
                <a:solidFill>
                  <a:schemeClr val="tx1"/>
                </a:solidFill>
                <a:effectLst/>
                <a:latin typeface="+mn-lt"/>
                <a:ea typeface="+mn-ea"/>
                <a:cs typeface="+mn-cs"/>
              </a:rPr>
              <a:t>Dodać je do koszyka</a:t>
            </a:r>
            <a:endParaRPr lang="nb-NO" baseline="0"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35</a:t>
            </a:fld>
            <a:endParaRPr lang="nb-NO"/>
          </a:p>
        </p:txBody>
      </p:sp>
    </p:spTree>
    <p:extLst>
      <p:ext uri="{BB962C8B-B14F-4D97-AF65-F5344CB8AC3E}">
        <p14:creationId xmlns:p14="http://schemas.microsoft.com/office/powerpoint/2010/main" val="1228298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4. </a:t>
            </a:r>
            <a:r>
              <a:rPr lang="pl-PL" sz="1200" kern="1200" dirty="0" smtClean="0">
                <a:solidFill>
                  <a:schemeClr val="tx1"/>
                </a:solidFill>
                <a:effectLst/>
                <a:latin typeface="+mn-lt"/>
                <a:ea typeface="+mn-ea"/>
                <a:cs typeface="+mn-cs"/>
              </a:rPr>
              <a:t>Przejść do kasy</a:t>
            </a:r>
            <a:endParaRPr lang="nb-NO" baseline="0"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36</a:t>
            </a:fld>
            <a:endParaRPr lang="nb-NO"/>
          </a:p>
        </p:txBody>
      </p:sp>
    </p:spTree>
    <p:extLst>
      <p:ext uri="{BB962C8B-B14F-4D97-AF65-F5344CB8AC3E}">
        <p14:creationId xmlns:p14="http://schemas.microsoft.com/office/powerpoint/2010/main" val="690823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5. </a:t>
            </a:r>
            <a:r>
              <a:rPr lang="pl-PL" sz="1200" kern="1200" dirty="0" smtClean="0">
                <a:solidFill>
                  <a:schemeClr val="tx1"/>
                </a:solidFill>
                <a:effectLst/>
                <a:latin typeface="+mn-lt"/>
                <a:ea typeface="+mn-ea"/>
                <a:cs typeface="+mn-cs"/>
              </a:rPr>
              <a:t>Podać adres odbiorcy</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37</a:t>
            </a:fld>
            <a:endParaRPr lang="nb-NO"/>
          </a:p>
        </p:txBody>
      </p:sp>
    </p:spTree>
    <p:extLst>
      <p:ext uri="{BB962C8B-B14F-4D97-AF65-F5344CB8AC3E}">
        <p14:creationId xmlns:p14="http://schemas.microsoft.com/office/powerpoint/2010/main" val="2558084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6. </a:t>
            </a:r>
            <a:r>
              <a:rPr lang="pl-PL" sz="1200" kern="1200" dirty="0" smtClean="0">
                <a:solidFill>
                  <a:schemeClr val="tx1"/>
                </a:solidFill>
                <a:effectLst/>
                <a:latin typeface="+mn-lt"/>
                <a:ea typeface="+mn-ea"/>
                <a:cs typeface="+mn-cs"/>
              </a:rPr>
              <a:t>Podać adres do faktury</a:t>
            </a:r>
            <a:endParaRPr lang="nb-NO" baseline="0"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38</a:t>
            </a:fld>
            <a:endParaRPr lang="nb-NO"/>
          </a:p>
        </p:txBody>
      </p:sp>
    </p:spTree>
    <p:extLst>
      <p:ext uri="{BB962C8B-B14F-4D97-AF65-F5344CB8AC3E}">
        <p14:creationId xmlns:p14="http://schemas.microsoft.com/office/powerpoint/2010/main" val="2493432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7. </a:t>
            </a:r>
            <a:r>
              <a:rPr lang="pl-PL" sz="1200" kern="1200" dirty="0" smtClean="0">
                <a:solidFill>
                  <a:schemeClr val="tx1"/>
                </a:solidFill>
                <a:effectLst/>
                <a:latin typeface="+mn-lt"/>
                <a:ea typeface="+mn-ea"/>
                <a:cs typeface="+mn-cs"/>
              </a:rPr>
              <a:t>Podać numer telefonu komórkowego i adres e-mail</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39</a:t>
            </a:fld>
            <a:endParaRPr lang="nb-NO"/>
          </a:p>
        </p:txBody>
      </p:sp>
    </p:spTree>
    <p:extLst>
      <p:ext uri="{BB962C8B-B14F-4D97-AF65-F5344CB8AC3E}">
        <p14:creationId xmlns:p14="http://schemas.microsoft.com/office/powerpoint/2010/main" val="67404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Oto kilka przykładowych sklepów internetowych.</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a:t>
            </a:fld>
            <a:endParaRPr lang="nb-NO"/>
          </a:p>
        </p:txBody>
      </p:sp>
    </p:spTree>
    <p:extLst>
      <p:ext uri="{BB962C8B-B14F-4D97-AF65-F5344CB8AC3E}">
        <p14:creationId xmlns:p14="http://schemas.microsoft.com/office/powerpoint/2010/main" val="230833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8. </a:t>
            </a:r>
            <a:r>
              <a:rPr lang="pl-PL" sz="1200" kern="1200" dirty="0" smtClean="0">
                <a:solidFill>
                  <a:schemeClr val="tx1"/>
                </a:solidFill>
                <a:effectLst/>
                <a:latin typeface="+mn-lt"/>
                <a:ea typeface="+mn-ea"/>
                <a:cs typeface="+mn-cs"/>
              </a:rPr>
              <a:t>Wybrać metodę płatności i ewentualnie wpisać związane z tym dane</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40</a:t>
            </a:fld>
            <a:endParaRPr lang="nb-NO"/>
          </a:p>
        </p:txBody>
      </p:sp>
    </p:spTree>
    <p:extLst>
      <p:ext uri="{BB962C8B-B14F-4D97-AF65-F5344CB8AC3E}">
        <p14:creationId xmlns:p14="http://schemas.microsoft.com/office/powerpoint/2010/main" val="3983815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9. </a:t>
            </a:r>
            <a:r>
              <a:rPr lang="pl-PL" sz="1200" kern="1200" dirty="0" smtClean="0">
                <a:solidFill>
                  <a:schemeClr val="tx1"/>
                </a:solidFill>
                <a:effectLst/>
                <a:latin typeface="+mn-lt"/>
                <a:ea typeface="+mn-ea"/>
                <a:cs typeface="+mn-cs"/>
              </a:rPr>
              <a:t>Przeczytać warunki sprzedaży</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41</a:t>
            </a:fld>
            <a:endParaRPr lang="nb-NO"/>
          </a:p>
        </p:txBody>
      </p:sp>
    </p:spTree>
    <p:extLst>
      <p:ext uri="{BB962C8B-B14F-4D97-AF65-F5344CB8AC3E}">
        <p14:creationId xmlns:p14="http://schemas.microsoft.com/office/powerpoint/2010/main" val="1828930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smtClean="0"/>
              <a:t>10. </a:t>
            </a:r>
            <a:r>
              <a:rPr lang="pl-PL" sz="1200" kern="1200" dirty="0" smtClean="0">
                <a:solidFill>
                  <a:schemeClr val="tx1"/>
                </a:solidFill>
                <a:effectLst/>
                <a:latin typeface="+mn-lt"/>
                <a:ea typeface="+mn-ea"/>
                <a:cs typeface="+mn-cs"/>
              </a:rPr>
              <a:t>Zaakceptować warunki</a:t>
            </a:r>
            <a:r>
              <a:rPr lang="pl-PL" sz="1200" kern="1200" baseline="0" dirty="0" smtClean="0">
                <a:solidFill>
                  <a:schemeClr val="tx1"/>
                </a:solidFill>
                <a:effectLst/>
                <a:latin typeface="+mn-lt"/>
                <a:ea typeface="+mn-ea"/>
                <a:cs typeface="+mn-cs"/>
              </a:rPr>
              <a:t> sprzedaży</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42</a:t>
            </a:fld>
            <a:endParaRPr lang="nb-NO"/>
          </a:p>
        </p:txBody>
      </p:sp>
    </p:spTree>
    <p:extLst>
      <p:ext uri="{BB962C8B-B14F-4D97-AF65-F5344CB8AC3E}">
        <p14:creationId xmlns:p14="http://schemas.microsoft.com/office/powerpoint/2010/main" val="837984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baseline="0" dirty="0" smtClean="0"/>
              <a:t>11. </a:t>
            </a:r>
            <a:r>
              <a:rPr lang="pl-PL" sz="1200" kern="1200" dirty="0" smtClean="0">
                <a:solidFill>
                  <a:schemeClr val="tx1"/>
                </a:solidFill>
                <a:effectLst/>
                <a:latin typeface="+mn-lt"/>
                <a:ea typeface="+mn-ea"/>
                <a:cs typeface="+mn-cs"/>
              </a:rPr>
              <a:t>Sprawdzić, czy otrzymaliście potwierdzenie zamówienia</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Może się wam wydawać, że to bardzo skomplikowane, ale szybko stanie się to dla was łatwe, kiedy już się przyzwyczaicie. </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Niektórzy boją się, że robiąc zakupy w Internecie, zostaną oszukani. Jeśli kupujecie w znanych i mających dużo klientów sklepach internetowych, ryzyko bycia oszukanym jest raczej małe, jednak należy pamiętać o kilku zasadach.</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43</a:t>
            </a:fld>
            <a:endParaRPr lang="nb-NO"/>
          </a:p>
        </p:txBody>
      </p:sp>
    </p:spTree>
    <p:extLst>
      <p:ext uri="{BB962C8B-B14F-4D97-AF65-F5344CB8AC3E}">
        <p14:creationId xmlns:p14="http://schemas.microsoft.com/office/powerpoint/2010/main" val="1999645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Niektórzy boją się, że zostaną oszukani, robiąc zakupy w Internecie, ale jeśli będziecie pamiętać o kilku zasadach, możecie zminimalizować ryzyko oszustwa.</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Teraz omówimy te zasady.</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44</a:t>
            </a:fld>
            <a:endParaRPr lang="nb-NO"/>
          </a:p>
        </p:txBody>
      </p:sp>
    </p:spTree>
    <p:extLst>
      <p:ext uri="{BB962C8B-B14F-4D97-AF65-F5344CB8AC3E}">
        <p14:creationId xmlns:p14="http://schemas.microsoft.com/office/powerpoint/2010/main" val="2174655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Oto zasady robienia zakupów w Internecie:</a:t>
            </a: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Nie powinniście kupować w sklepach, do których nie macie zaufania. Jeśli nie macie pewności, możecie zawsze sprawdzić, czy podany na stronie e-sklepu numer telefonu i adres kontaktowy są prawdziwe i prawidłowe.</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45</a:t>
            </a:fld>
            <a:endParaRPr lang="nb-NO"/>
          </a:p>
        </p:txBody>
      </p:sp>
    </p:spTree>
    <p:extLst>
      <p:ext uri="{BB962C8B-B14F-4D97-AF65-F5344CB8AC3E}">
        <p14:creationId xmlns:p14="http://schemas.microsoft.com/office/powerpoint/2010/main" val="858456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Sprawdźcie, czy robicie zakupy na bezpiecznej stronie. Zerknijcie na adres strony w polu adresu przeglądarki. Jeśli na początku adresu widnieją litery „</a:t>
            </a:r>
            <a:r>
              <a:rPr lang="pl-PL" sz="1200" kern="1200" dirty="0" err="1" smtClean="0">
                <a:solidFill>
                  <a:schemeClr val="tx1"/>
                </a:solidFill>
                <a:effectLst/>
                <a:latin typeface="+mn-lt"/>
                <a:ea typeface="+mn-ea"/>
                <a:cs typeface="+mn-cs"/>
              </a:rPr>
              <a:t>https</a:t>
            </a:r>
            <a:r>
              <a:rPr lang="pl-PL" sz="1200" kern="1200" dirty="0" smtClean="0">
                <a:solidFill>
                  <a:schemeClr val="tx1"/>
                </a:solidFill>
                <a:effectLst/>
                <a:latin typeface="+mn-lt"/>
                <a:ea typeface="+mn-ea"/>
                <a:cs typeface="+mn-cs"/>
              </a:rPr>
              <a:t>” lub jeśli w polu adresowym widzicie obrazek kłódki, oznacza to, że informacje, które podajecie na stronie, są chronione i nie mogą być przejęte przez kogoś innego. </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Jeśli w adresie strony po ‘http” nie ma „s”, albo jeśli nie widzicie kłódki, nie podawajcie swoich danych ani danych swojej karty płatniczej.</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46</a:t>
            </a:fld>
            <a:endParaRPr lang="nb-NO"/>
          </a:p>
        </p:txBody>
      </p:sp>
    </p:spTree>
    <p:extLst>
      <p:ext uri="{BB962C8B-B14F-4D97-AF65-F5344CB8AC3E}">
        <p14:creationId xmlns:p14="http://schemas.microsoft.com/office/powerpoint/2010/main" val="823767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PAMIĘTAJCIE: Robiąc zakupy w e-sklepie, podajecie jedynie numer karty, termin upływu jej ważności oraz kod weryfikacyjny (CVC). Jeśli zostaniecie przekierowani na stronę, na której zostaniecie poproszeni o podanie kodu z </a:t>
            </a:r>
            <a:r>
              <a:rPr lang="pl-PL" sz="1200" kern="1200" dirty="0" err="1" smtClean="0">
                <a:solidFill>
                  <a:schemeClr val="tx1"/>
                </a:solidFill>
                <a:effectLst/>
                <a:latin typeface="+mn-lt"/>
                <a:ea typeface="+mn-ea"/>
                <a:cs typeface="+mn-cs"/>
              </a:rPr>
              <a:t>czipu</a:t>
            </a:r>
            <a:r>
              <a:rPr lang="pl-PL" sz="1200" kern="1200" dirty="0" smtClean="0">
                <a:solidFill>
                  <a:schemeClr val="tx1"/>
                </a:solidFill>
                <a:effectLst/>
                <a:latin typeface="+mn-lt"/>
                <a:ea typeface="+mn-ea"/>
                <a:cs typeface="+mn-cs"/>
              </a:rPr>
              <a:t> z kodami oraz hasła, także możecie to zrobić. NIGDY NIE podawajcie kodu PIN.  </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Robiąc zakupy w Internecie, dobrze jest korzystać z karty kredytowej. </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Jeśli podajecie dane karty kredytowej, płatnością nie jest obciążane wasze konto, lecz kwota ta jest rejestrowana na rozliczeniu karty kredytowej. </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Macie wtedy wystarczającą ilość czasu na sprawdzenie kwoty oraz odbiór towaru, zanim nastąpi czas spłaty karty. W razie nieotrzymania towaru lub jeśli towar jest wadliwy bądź wybrakowany, płacąc kartą kredytową macie ponadto po swojej stronie dosyć szerokie uprawnienia konsumenta.</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Bez względu na to, czy podczas robienia zakupów w Internecie korzystacie z karty kredytowej czy płatniczej, nigdy nie podawajcie kodu PIN do swojej karty (kod PIN to czterocyfrowy kod, którego używacie, wypłacając pieniądze z bankomatu lub płacąc kartą w sklepie).</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Kontrolujcie na bieżąco stan swojego rachunku bankowego. Jeżeli zauważycie transakcje, których nie rozpoznajecie, albo które są według was oszustwem, powinniście niezwłocznie skontaktować się ze swoim bankiem. Pomoże on wyjaśnić, co się stało.</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47</a:t>
            </a:fld>
            <a:endParaRPr lang="nb-NO"/>
          </a:p>
        </p:txBody>
      </p:sp>
    </p:spTree>
    <p:extLst>
      <p:ext uri="{BB962C8B-B14F-4D97-AF65-F5344CB8AC3E}">
        <p14:creationId xmlns:p14="http://schemas.microsoft.com/office/powerpoint/2010/main" val="2149216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smtClean="0">
                <a:solidFill>
                  <a:schemeClr val="tx1"/>
                </a:solidFill>
                <a:effectLst/>
                <a:latin typeface="+mn-lt"/>
                <a:ea typeface="+mn-ea"/>
                <a:cs typeface="+mn-cs"/>
              </a:rPr>
              <a:t>Jeśli zostaniecie poproszeni o </a:t>
            </a:r>
            <a:r>
              <a:rPr lang="pl-PL" sz="1200" u="sng" kern="1200" dirty="0" smtClean="0">
                <a:solidFill>
                  <a:schemeClr val="tx1"/>
                </a:solidFill>
                <a:effectLst/>
                <a:latin typeface="+mn-lt"/>
                <a:ea typeface="+mn-ea"/>
                <a:cs typeface="+mn-cs"/>
              </a:rPr>
              <a:t>przelanie pieniędzy na określony rachunek</a:t>
            </a:r>
            <a:r>
              <a:rPr lang="pl-PL" sz="1200" kern="1200" dirty="0" smtClean="0">
                <a:solidFill>
                  <a:schemeClr val="tx1"/>
                </a:solidFill>
                <a:effectLst/>
                <a:latin typeface="+mn-lt"/>
                <a:ea typeface="+mn-ea"/>
                <a:cs typeface="+mn-cs"/>
              </a:rPr>
              <a:t> w celu zapłaty za towar, który zamierzacie kupić, powinniście być czujni. </a:t>
            </a:r>
          </a:p>
          <a:p>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W przypadku takiej metody płatności wasze prawa zostaną osłabione i może wam być trudniej uzyskać pomoc, jeśli będziecie chcieli odstąpić od zakupu lub jeśli zamówione produkty do was nie dotrą.</a:t>
            </a:r>
            <a:endParaRPr lang="nb-NO" dirty="0" smtClean="0"/>
          </a:p>
        </p:txBody>
      </p:sp>
      <p:sp>
        <p:nvSpPr>
          <p:cNvPr id="4" name="Plassholder for lysbildenummer 3"/>
          <p:cNvSpPr>
            <a:spLocks noGrp="1"/>
          </p:cNvSpPr>
          <p:nvPr>
            <p:ph type="sldNum" sz="quarter" idx="10"/>
          </p:nvPr>
        </p:nvSpPr>
        <p:spPr/>
        <p:txBody>
          <a:bodyPr/>
          <a:lstStyle/>
          <a:p>
            <a:fld id="{88C1A130-7AD3-495A-A652-7F8C111F255A}" type="slidenum">
              <a:rPr lang="nb-NO" smtClean="0"/>
              <a:t>48</a:t>
            </a:fld>
            <a:endParaRPr lang="nb-NO"/>
          </a:p>
        </p:txBody>
      </p:sp>
    </p:spTree>
    <p:extLst>
      <p:ext uri="{BB962C8B-B14F-4D97-AF65-F5344CB8AC3E}">
        <p14:creationId xmlns:p14="http://schemas.microsoft.com/office/powerpoint/2010/main" val="767446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Sprawdzajcie, czy zamówione towary zostaną wam dostarczone w terminie podanym przez e-sklep w warunkach sprzedaży. Jeśli nie otrzymaliście towaru, także nie powinniście za niego płacić. Wtedy także powinniście skontaktować się ze swoim bankiem.</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49</a:t>
            </a:fld>
            <a:endParaRPr lang="nb-NO"/>
          </a:p>
        </p:txBody>
      </p:sp>
    </p:spTree>
    <p:extLst>
      <p:ext uri="{BB962C8B-B14F-4D97-AF65-F5344CB8AC3E}">
        <p14:creationId xmlns:p14="http://schemas.microsoft.com/office/powerpoint/2010/main" val="50115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Oto kilka przykładowych sklepów internetowych.</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a:t>
            </a:fld>
            <a:endParaRPr lang="nb-NO"/>
          </a:p>
        </p:txBody>
      </p:sp>
    </p:spTree>
    <p:extLst>
      <p:ext uri="{BB962C8B-B14F-4D97-AF65-F5344CB8AC3E}">
        <p14:creationId xmlns:p14="http://schemas.microsoft.com/office/powerpoint/2010/main" val="954166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b="1" kern="1200" dirty="0" smtClean="0">
                <a:solidFill>
                  <a:schemeClr val="tx1"/>
                </a:solidFill>
                <a:effectLst/>
                <a:latin typeface="+mn-lt"/>
                <a:ea typeface="+mn-ea"/>
                <a:cs typeface="+mn-cs"/>
              </a:rPr>
              <a:t>Poświęć czas tym kursantom, którzy chcą zrobić zakupy przez Internet.</a:t>
            </a:r>
            <a:endParaRPr lang="pl-PL" sz="1200" kern="1200" dirty="0" smtClean="0">
              <a:solidFill>
                <a:schemeClr val="tx1"/>
              </a:solidFill>
              <a:effectLst/>
              <a:latin typeface="+mn-lt"/>
              <a:ea typeface="+mn-ea"/>
              <a:cs typeface="+mn-cs"/>
            </a:endParaRPr>
          </a:p>
          <a:p>
            <a:r>
              <a:rPr lang="pl-PL" sz="1200" b="1" kern="1200" dirty="0" smtClean="0">
                <a:solidFill>
                  <a:schemeClr val="tx1"/>
                </a:solidFill>
                <a:effectLst/>
                <a:latin typeface="+mn-lt"/>
                <a:ea typeface="+mn-ea"/>
                <a:cs typeface="+mn-cs"/>
              </a:rPr>
              <a:t/>
            </a:r>
            <a:br>
              <a:rPr lang="pl-PL" sz="1200" b="1" kern="1200" dirty="0" smtClean="0">
                <a:solidFill>
                  <a:schemeClr val="tx1"/>
                </a:solidFill>
                <a:effectLst/>
                <a:latin typeface="+mn-lt"/>
                <a:ea typeface="+mn-ea"/>
                <a:cs typeface="+mn-cs"/>
              </a:rPr>
            </a:br>
            <a:r>
              <a:rPr lang="pl-PL" sz="1200" b="1" kern="1200" dirty="0" smtClean="0">
                <a:solidFill>
                  <a:schemeClr val="tx1"/>
                </a:solidFill>
                <a:effectLst/>
                <a:latin typeface="+mn-lt"/>
                <a:ea typeface="+mn-ea"/>
                <a:cs typeface="+mn-cs"/>
              </a:rPr>
              <a:t>Warto też sporządzić listę najważniejszych etapów i zasad zakupów w sieci (najlepiej z ilustracjami) i rozdać kopie uczestnikom kursu.</a:t>
            </a:r>
            <a:endParaRPr lang="nb-NO" b="1"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50</a:t>
            </a:fld>
            <a:endParaRPr lang="nb-NO"/>
          </a:p>
        </p:txBody>
      </p:sp>
    </p:spTree>
    <p:extLst>
      <p:ext uri="{BB962C8B-B14F-4D97-AF65-F5344CB8AC3E}">
        <p14:creationId xmlns:p14="http://schemas.microsoft.com/office/powerpoint/2010/main" val="153278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Oto kilka przykładowych sklepów internetowych.</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6</a:t>
            </a:fld>
            <a:endParaRPr lang="nb-NO"/>
          </a:p>
        </p:txBody>
      </p:sp>
    </p:spTree>
    <p:extLst>
      <p:ext uri="{BB962C8B-B14F-4D97-AF65-F5344CB8AC3E}">
        <p14:creationId xmlns:p14="http://schemas.microsoft.com/office/powerpoint/2010/main" val="103704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Większość e-sklepów jest do siebie dość podobna.</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n-NO"/>
          </a:p>
        </p:txBody>
      </p:sp>
    </p:spTree>
    <p:extLst>
      <p:ext uri="{BB962C8B-B14F-4D97-AF65-F5344CB8AC3E}">
        <p14:creationId xmlns:p14="http://schemas.microsoft.com/office/powerpoint/2010/main" val="767871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Na pierwszej stronie możecie zwykle wyszukiwać produkty i czegoś się o nich dowiedzieć.</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n-NO"/>
          </a:p>
        </p:txBody>
      </p:sp>
    </p:spTree>
    <p:extLst>
      <p:ext uri="{BB962C8B-B14F-4D97-AF65-F5344CB8AC3E}">
        <p14:creationId xmlns:p14="http://schemas.microsoft.com/office/powerpoint/2010/main" val="221443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smtClean="0">
                <a:solidFill>
                  <a:schemeClr val="tx1"/>
                </a:solidFill>
                <a:effectLst/>
                <a:latin typeface="+mn-lt"/>
                <a:ea typeface="+mn-ea"/>
                <a:cs typeface="+mn-cs"/>
              </a:rPr>
              <a:t>Na stronie e-sklepu znajdziecie także tzw. „koszyk”, do którego trafiają produkty bądź usługi, które chcecie kupić. </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n-NO"/>
          </a:p>
        </p:txBody>
      </p:sp>
    </p:spTree>
    <p:extLst>
      <p:ext uri="{BB962C8B-B14F-4D97-AF65-F5344CB8AC3E}">
        <p14:creationId xmlns:p14="http://schemas.microsoft.com/office/powerpoint/2010/main" val="3330511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smtClean="0"/>
              <a:t>KLIKK FOR Å REDIGERE TITTELSTIL</a:t>
            </a:r>
            <a:endParaRPr lang="nb-NO"/>
          </a:p>
        </p:txBody>
      </p:sp>
      <p:sp>
        <p:nvSpPr>
          <p:cNvPr id="9"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smtClean="0"/>
              <a:t>Klikk for å redigere tekststiler i malen</a:t>
            </a:r>
          </a:p>
        </p:txBody>
      </p:sp>
      <p:sp>
        <p:nvSpPr>
          <p:cNvPr id="13"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6828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13.02.2019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7865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1825625"/>
            <a:ext cx="10515600" cy="4351338"/>
          </a:xfrm>
          <a:prstGeom prst="rect">
            <a:avLst/>
          </a:prstGeo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13.02.2019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93197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a:prstGeom prst="rect">
            <a:avLst/>
          </a:prstGeo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a:prstGeom prst="rect">
            <a:avLst/>
          </a:prstGeo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13.02.2019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8866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smtClean="0"/>
              <a:t>Del</a:t>
            </a:r>
            <a:endParaRPr lang="nb-NO"/>
          </a:p>
        </p:txBody>
      </p:sp>
      <p:sp>
        <p:nvSpPr>
          <p:cNvPr id="9"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Tema</a:t>
            </a:r>
          </a:p>
        </p:txBody>
      </p:sp>
      <p:sp>
        <p:nvSpPr>
          <p:cNvPr id="10"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72862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smtClean="0"/>
              <a:t>Hva er en nettbutikk?</a:t>
            </a:r>
            <a:endParaRPr lang="nb-NO"/>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Tree>
    <p:extLst>
      <p:ext uri="{BB962C8B-B14F-4D97-AF65-F5344CB8AC3E}">
        <p14:creationId xmlns:p14="http://schemas.microsoft.com/office/powerpoint/2010/main" val="395198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smtClean="0"/>
              <a:t>Slik betaler du</a:t>
            </a:r>
            <a:endParaRPr lang="nb-NO"/>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2</a:t>
            </a:r>
            <a:endParaRPr lang="nb-NO" sz="3200" b="1">
              <a:solidFill>
                <a:schemeClr val="bg1"/>
              </a:solidFill>
            </a:endParaRPr>
          </a:p>
        </p:txBody>
      </p:sp>
    </p:spTree>
    <p:extLst>
      <p:ext uri="{BB962C8B-B14F-4D97-AF65-F5344CB8AC3E}">
        <p14:creationId xmlns:p14="http://schemas.microsoft.com/office/powerpoint/2010/main" val="174245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smtClean="0"/>
              <a:t>Hvordan unngå svindel?</a:t>
            </a:r>
            <a:endParaRPr lang="nb-NO"/>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spTree>
    <p:extLst>
      <p:ext uri="{BB962C8B-B14F-4D97-AF65-F5344CB8AC3E}">
        <p14:creationId xmlns:p14="http://schemas.microsoft.com/office/powerpoint/2010/main" val="316641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13.02.2019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14135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13.02.2019</a:t>
            </a:fld>
            <a:endParaRPr lang="nb-NO"/>
          </a:p>
        </p:txBody>
      </p:sp>
      <p:sp>
        <p:nvSpPr>
          <p:cNvPr id="4" name="Plassholder for bunntekst 3"/>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36961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13.02.2019</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390452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13.02.2019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44824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ssholder for tittel 1"/>
          <p:cNvSpPr>
            <a:spLocks noGrp="1"/>
          </p:cNvSpPr>
          <p:nvPr>
            <p:ph type="title"/>
          </p:nvPr>
        </p:nvSpPr>
        <p:spPr>
          <a:xfrm>
            <a:off x="990600" y="5175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11" name="Plassholder for tekst 2"/>
          <p:cNvSpPr>
            <a:spLocks noGrp="1"/>
          </p:cNvSpPr>
          <p:nvPr>
            <p:ph type="body" idx="1"/>
          </p:nvPr>
        </p:nvSpPr>
        <p:spPr>
          <a:xfrm>
            <a:off x="990600" y="1978025"/>
            <a:ext cx="10515600" cy="4351338"/>
          </a:xfrm>
          <a:prstGeom prst="rect">
            <a:avLst/>
          </a:prstGeom>
        </p:spPr>
        <p:txBody>
          <a:bodyPr vert="horz" lIns="91440" tIns="45720" rIns="91440" bIns="45720" rtlCol="0">
            <a:normAutofit/>
          </a:bodyPr>
          <a:lstStyle/>
          <a:p>
            <a:pPr lvl="0"/>
            <a:r>
              <a:rPr lang="nb-NO" smtClean="0"/>
              <a:t>Klikk for å redigere tekststiler i malen</a:t>
            </a:r>
          </a:p>
        </p:txBody>
      </p:sp>
      <p:sp>
        <p:nvSpPr>
          <p:cNvPr id="13"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9798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jp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28.png"/><Relationship Id="rId4" Type="http://schemas.openxmlformats.org/officeDocument/2006/relationships/image" Target="../media/image40.png"/><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9.jpg"/><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5.png"/><Relationship Id="rId3" Type="http://schemas.openxmlformats.org/officeDocument/2006/relationships/image" Target="../media/image29.jpg"/><Relationship Id="rId7" Type="http://schemas.openxmlformats.org/officeDocument/2006/relationships/image" Target="../media/image42.png"/><Relationship Id="rId12"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41.jpeg"/><Relationship Id="rId12"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3.jpeg"/><Relationship Id="rId4" Type="http://schemas.openxmlformats.org/officeDocument/2006/relationships/image" Target="../media/image29.jpg"/><Relationship Id="rId9" Type="http://schemas.openxmlformats.org/officeDocument/2006/relationships/image" Target="../media/image25.png"/><Relationship Id="rId1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28.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3.jpeg"/><Relationship Id="rId5" Type="http://schemas.openxmlformats.org/officeDocument/2006/relationships/image" Target="../media/image29.jpg"/><Relationship Id="rId15" Type="http://schemas.openxmlformats.org/officeDocument/2006/relationships/image" Target="../media/image45.png"/><Relationship Id="rId10"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42.png"/><Relationship Id="rId14"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4.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3.jpeg"/><Relationship Id="rId2" Type="http://schemas.openxmlformats.org/officeDocument/2006/relationships/notesSlide" Target="../notesSlides/notesSlide41.xml"/><Relationship Id="rId16"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25.png"/><Relationship Id="rId5" Type="http://schemas.openxmlformats.org/officeDocument/2006/relationships/image" Target="../media/image29.jpg"/><Relationship Id="rId15" Type="http://schemas.openxmlformats.org/officeDocument/2006/relationships/image" Target="../media/image30.png"/><Relationship Id="rId10"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28.png"/></Relationships>
</file>

<file path=ppt/slides/_rels/slide4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37.png"/><Relationship Id="rId17" Type="http://schemas.openxmlformats.org/officeDocument/2006/relationships/image" Target="../media/image28.png"/><Relationship Id="rId2" Type="http://schemas.openxmlformats.org/officeDocument/2006/relationships/notesSlide" Target="../notesSlides/notesSlide42.xml"/><Relationship Id="rId16"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36.png"/><Relationship Id="rId5" Type="http://schemas.openxmlformats.org/officeDocument/2006/relationships/image" Target="../media/image29.jpg"/><Relationship Id="rId15" Type="http://schemas.openxmlformats.org/officeDocument/2006/relationships/image" Target="../media/image43.jpeg"/><Relationship Id="rId10"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30.png"/><Relationship Id="rId14" Type="http://schemas.openxmlformats.org/officeDocument/2006/relationships/image" Target="../media/image25.png"/></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7.png"/><Relationship Id="rId18" Type="http://schemas.openxmlformats.org/officeDocument/2006/relationships/image" Target="../media/image28.png"/><Relationship Id="rId3" Type="http://schemas.openxmlformats.org/officeDocument/2006/relationships/image" Target="../media/image46.png"/><Relationship Id="rId7" Type="http://schemas.openxmlformats.org/officeDocument/2006/relationships/image" Target="../media/image39.png"/><Relationship Id="rId12" Type="http://schemas.openxmlformats.org/officeDocument/2006/relationships/image" Target="../media/image36.png"/><Relationship Id="rId17" Type="http://schemas.openxmlformats.org/officeDocument/2006/relationships/image" Target="../media/image44.png"/><Relationship Id="rId2" Type="http://schemas.openxmlformats.org/officeDocument/2006/relationships/notesSlide" Target="../notesSlides/notesSlide43.xml"/><Relationship Id="rId16"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29.jpg"/><Relationship Id="rId11" Type="http://schemas.openxmlformats.org/officeDocument/2006/relationships/image" Target="../media/image45.png"/><Relationship Id="rId5" Type="http://schemas.openxmlformats.org/officeDocument/2006/relationships/image" Target="../media/image32.png"/><Relationship Id="rId1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41.jpeg"/><Relationship Id="rId1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1646963"/>
          </a:xfrm>
        </p:spPr>
        <p:txBody>
          <a:bodyPr/>
          <a:lstStyle/>
          <a:p>
            <a:pPr algn="l"/>
            <a:r>
              <a:rPr lang="pl-PL" dirty="0" smtClean="0"/>
              <a:t>Bezpieczne zakupy w sieci</a:t>
            </a:r>
            <a:endParaRPr lang="nb-NO" dirty="0"/>
          </a:p>
        </p:txBody>
      </p:sp>
      <p:sp>
        <p:nvSpPr>
          <p:cNvPr id="3" name="Undertittel 2"/>
          <p:cNvSpPr>
            <a:spLocks noGrp="1"/>
          </p:cNvSpPr>
          <p:nvPr>
            <p:ph type="subTitle" idx="4294967295"/>
          </p:nvPr>
        </p:nvSpPr>
        <p:spPr>
          <a:xfrm>
            <a:off x="1524000" y="3602038"/>
            <a:ext cx="9144000" cy="2589756"/>
          </a:xfrm>
        </p:spPr>
        <p:txBody>
          <a:bodyPr>
            <a:normAutofit/>
          </a:bodyPr>
          <a:lstStyle/>
          <a:p>
            <a:pPr algn="l"/>
            <a:r>
              <a:rPr lang="nb-NO" b="1" dirty="0"/>
              <a:t>Læringsmål:</a:t>
            </a:r>
          </a:p>
          <a:p>
            <a:pPr marL="342900" indent="-342900" algn="l">
              <a:buFontTx/>
              <a:buChar char="-"/>
            </a:pPr>
            <a:r>
              <a:rPr lang="nb-NO" dirty="0" smtClean="0"/>
              <a:t>Lær å kjenne igjen de grunnleggende elementene i nettbutikk</a:t>
            </a:r>
          </a:p>
          <a:p>
            <a:pPr marL="342900" indent="-342900" algn="l">
              <a:buFontTx/>
              <a:buChar char="-"/>
            </a:pPr>
            <a:r>
              <a:rPr lang="nb-NO" dirty="0" smtClean="0"/>
              <a:t>Lær hvordan du velger og betaler for varer</a:t>
            </a:r>
          </a:p>
          <a:p>
            <a:pPr marL="342900" indent="-342900" algn="l">
              <a:buFontTx/>
              <a:buChar char="-"/>
            </a:pPr>
            <a:r>
              <a:rPr lang="nb-NO" dirty="0" smtClean="0"/>
              <a:t>Lær hvilken informasjon du trygt kan gi fra deg</a:t>
            </a:r>
          </a:p>
          <a:p>
            <a:pPr marL="342900" indent="-342900" algn="l">
              <a:buFontTx/>
              <a:buChar char="-"/>
            </a:pPr>
            <a:r>
              <a:rPr lang="nb-NO" dirty="0" smtClean="0"/>
              <a:t>Lær hva du skal ta hensyn til for å unngå svindel og handle trygt på nettet</a:t>
            </a:r>
            <a:endParaRPr lang="nb-NO" dirty="0"/>
          </a:p>
        </p:txBody>
      </p:sp>
    </p:spTree>
    <p:extLst>
      <p:ext uri="{BB962C8B-B14F-4D97-AF65-F5344CB8AC3E}">
        <p14:creationId xmlns:p14="http://schemas.microsoft.com/office/powerpoint/2010/main" val="3594708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21" name="Tittel 20"/>
          <p:cNvSpPr>
            <a:spLocks noGrp="1"/>
          </p:cNvSpPr>
          <p:nvPr>
            <p:ph type="title"/>
          </p:nvPr>
        </p:nvSpPr>
        <p:spPr/>
        <p:txBody>
          <a:bodyPr/>
          <a:lstStyle/>
          <a:p>
            <a:r>
              <a:rPr lang="pl-PL" dirty="0"/>
              <a:t>Co to jest sklep internetowy</a:t>
            </a:r>
            <a:r>
              <a:rPr lang="nb-NO" dirty="0" smtClean="0"/>
              <a:t>?</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10</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2362932" y="2665120"/>
            <a:ext cx="2040240" cy="15095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7" name="Bilde 36"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912" y="2193276"/>
            <a:ext cx="5465265" cy="6830136"/>
          </a:xfrm>
          <a:prstGeom prst="rect">
            <a:avLst/>
          </a:prstGeom>
        </p:spPr>
      </p:pic>
    </p:spTree>
    <p:extLst>
      <p:ext uri="{BB962C8B-B14F-4D97-AF65-F5344CB8AC3E}">
        <p14:creationId xmlns:p14="http://schemas.microsoft.com/office/powerpoint/2010/main" val="161673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dirty="0"/>
              <a:t>Co to jest sklep internetowy</a:t>
            </a:r>
            <a:r>
              <a:rPr lang="nb-NO" dirty="0" smtClean="0"/>
              <a:t>?</a:t>
            </a:r>
            <a:endParaRPr lang="nb-NO" dirty="0"/>
          </a:p>
        </p:txBody>
      </p:sp>
      <p:grpSp>
        <p:nvGrpSpPr>
          <p:cNvPr id="14" name="Gruppe 13"/>
          <p:cNvGrpSpPr/>
          <p:nvPr/>
        </p:nvGrpSpPr>
        <p:grpSpPr>
          <a:xfrm>
            <a:off x="3813048" y="1588559"/>
            <a:ext cx="4653343" cy="4013665"/>
            <a:chOff x="3813048" y="1588559"/>
            <a:chExt cx="4653343" cy="4013665"/>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r>
                <a:rPr lang="nb-NO" sz="3200" dirty="0" smtClean="0"/>
                <a:t>Ant.</a:t>
              </a:r>
              <a:endParaRPr lang="nb-NO" sz="3200" dirty="0"/>
            </a:p>
          </p:txBody>
        </p:sp>
        <p:sp>
          <p:nvSpPr>
            <p:cNvPr id="5" name="TekstSylinder 4"/>
            <p:cNvSpPr txBox="1"/>
            <p:nvPr/>
          </p:nvSpPr>
          <p:spPr>
            <a:xfrm>
              <a:off x="6656832" y="3483864"/>
              <a:ext cx="886968" cy="584775"/>
            </a:xfrm>
            <a:prstGeom prst="rect">
              <a:avLst/>
            </a:prstGeom>
            <a:noFill/>
          </p:spPr>
          <p:txBody>
            <a:bodyPr wrap="square" rtlCol="0">
              <a:spAutoFit/>
            </a:bodyPr>
            <a:lstStyle/>
            <a:p>
              <a:r>
                <a:rPr lang="nb-NO" sz="3200" dirty="0" err="1" smtClean="0"/>
                <a:t>Str</a:t>
              </a:r>
              <a:r>
                <a:rPr lang="nb-NO" sz="3200" dirty="0" smtClean="0"/>
                <a:t>.</a:t>
              </a:r>
              <a:endParaRPr lang="nb-NO" sz="3200" dirty="0"/>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smtClean="0"/>
                <a:t>PRIS: XX,XX</a:t>
              </a:r>
              <a:endParaRPr lang="nb-NO" sz="3200" dirty="0"/>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smtClean="0">
                  <a:solidFill>
                    <a:schemeClr val="bg1"/>
                  </a:solidFill>
                </a:rPr>
                <a:t>KJØP</a:t>
              </a:r>
              <a:endParaRPr lang="nb-NO" sz="4800" spc="600" dirty="0">
                <a:solidFill>
                  <a:schemeClr val="bg1"/>
                </a:solidFill>
              </a:endParaRPr>
            </a:p>
          </p:txBody>
        </p:sp>
      </p:grpSp>
    </p:spTree>
    <p:extLst>
      <p:ext uri="{BB962C8B-B14F-4D97-AF65-F5344CB8AC3E}">
        <p14:creationId xmlns:p14="http://schemas.microsoft.com/office/powerpoint/2010/main" val="2346800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smtClean="0">
                <a:solidFill>
                  <a:srgbClr val="FF0000"/>
                </a:solidFill>
              </a:rPr>
              <a:t>1</a:t>
            </a:r>
            <a:endParaRPr lang="nb-NO" sz="3200" dirty="0">
              <a:solidFill>
                <a:srgbClr val="FF0000"/>
              </a:solidFill>
            </a:endParaRP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smtClean="0">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smtClean="0"/>
              <a:t>PRIS: </a:t>
            </a:r>
            <a:r>
              <a:rPr lang="nb-NO" sz="3200" dirty="0" smtClean="0">
                <a:solidFill>
                  <a:srgbClr val="FF0000"/>
                </a:solidFill>
              </a:rPr>
              <a:t>99,50</a:t>
            </a:r>
            <a:endParaRPr lang="nb-NO" sz="3200" dirty="0">
              <a:solidFill>
                <a:srgbClr val="FF0000"/>
              </a:solidFill>
            </a:endParaRP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r>
              <a:rPr lang="pl-PL" dirty="0"/>
              <a:t>Co to jest sklep internetowy</a:t>
            </a:r>
            <a:r>
              <a:rPr lang="nb-NO" dirty="0" smtClean="0"/>
              <a:t>?</a:t>
            </a:r>
            <a:endParaRPr lang="nb-NO" dirty="0"/>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smtClean="0">
                <a:solidFill>
                  <a:schemeClr val="bg1"/>
                </a:solidFill>
              </a:rPr>
              <a:t>KJØP</a:t>
            </a:r>
            <a:endParaRPr lang="nb-NO" sz="4800" spc="600" dirty="0">
              <a:solidFill>
                <a:schemeClr val="bg1"/>
              </a:solidFill>
            </a:endParaRPr>
          </a:p>
        </p:txBody>
      </p:sp>
    </p:spTree>
    <p:extLst>
      <p:ext uri="{BB962C8B-B14F-4D97-AF65-F5344CB8AC3E}">
        <p14:creationId xmlns:p14="http://schemas.microsoft.com/office/powerpoint/2010/main" val="137780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dirty="0"/>
              <a:t>Co to jest sklep internetowy</a:t>
            </a:r>
            <a:r>
              <a:rPr lang="nb-NO" dirty="0" smtClean="0"/>
              <a:t>?</a:t>
            </a:r>
            <a:endParaRPr lang="nb-NO" dirty="0"/>
          </a:p>
        </p:txBody>
      </p:sp>
      <p:pic>
        <p:nvPicPr>
          <p:cNvPr id="3" name="Bilde 2"/>
          <p:cNvPicPr>
            <a:picLocks noChangeAspect="1"/>
          </p:cNvPicPr>
          <p:nvPr/>
        </p:nvPicPr>
        <p:blipFill>
          <a:blip r:embed="rId3"/>
          <a:stretch>
            <a:fillRect/>
          </a:stretch>
        </p:blipFill>
        <p:spPr>
          <a:xfrm>
            <a:off x="1583799" y="1779122"/>
            <a:ext cx="4353880" cy="3755368"/>
          </a:xfrm>
          <a:prstGeom prst="rect">
            <a:avLst/>
          </a:prstGeom>
        </p:spPr>
      </p:pic>
      <p:sp>
        <p:nvSpPr>
          <p:cNvPr id="4" name="TekstSylinder 3"/>
          <p:cNvSpPr txBox="1"/>
          <p:nvPr/>
        </p:nvSpPr>
        <p:spPr>
          <a:xfrm>
            <a:off x="4233284" y="2640101"/>
            <a:ext cx="829888" cy="547142"/>
          </a:xfrm>
          <a:prstGeom prst="rect">
            <a:avLst/>
          </a:prstGeom>
          <a:noFill/>
        </p:spPr>
        <p:txBody>
          <a:bodyPr wrap="square" rtlCol="0">
            <a:spAutoFit/>
          </a:bodyPr>
          <a:lstStyle/>
          <a:p>
            <a:pPr algn="ctr"/>
            <a:r>
              <a:rPr lang="nb-NO" sz="3200" dirty="0" smtClean="0">
                <a:solidFill>
                  <a:srgbClr val="FF0000"/>
                </a:solidFill>
              </a:rPr>
              <a:t>1</a:t>
            </a:r>
            <a:endParaRPr lang="nb-NO" sz="3200" dirty="0">
              <a:solidFill>
                <a:srgbClr val="FF0000"/>
              </a:solidFill>
            </a:endParaRPr>
          </a:p>
        </p:txBody>
      </p:sp>
      <p:sp>
        <p:nvSpPr>
          <p:cNvPr id="5" name="TekstSylinder 4"/>
          <p:cNvSpPr txBox="1"/>
          <p:nvPr/>
        </p:nvSpPr>
        <p:spPr>
          <a:xfrm>
            <a:off x="4221995" y="3679089"/>
            <a:ext cx="970894" cy="338554"/>
          </a:xfrm>
          <a:prstGeom prst="rect">
            <a:avLst/>
          </a:prstGeom>
          <a:noFill/>
        </p:spPr>
        <p:txBody>
          <a:bodyPr wrap="square" rtlCol="0">
            <a:spAutoFit/>
          </a:bodyPr>
          <a:lstStyle/>
          <a:p>
            <a:r>
              <a:rPr lang="nb-NO" sz="1600" dirty="0" err="1" smtClean="0">
                <a:solidFill>
                  <a:srgbClr val="FF0000"/>
                </a:solidFill>
              </a:rPr>
              <a:t>Medium</a:t>
            </a:r>
            <a:endParaRPr lang="nb-NO" sz="1600" dirty="0">
              <a:solidFill>
                <a:srgbClr val="FF0000"/>
              </a:solidFill>
            </a:endParaRPr>
          </a:p>
        </p:txBody>
      </p:sp>
      <p:pic>
        <p:nvPicPr>
          <p:cNvPr id="8" name="Bilde 7"/>
          <p:cNvPicPr>
            <a:picLocks noChangeAspect="1"/>
          </p:cNvPicPr>
          <p:nvPr/>
        </p:nvPicPr>
        <p:blipFill>
          <a:blip r:embed="rId4"/>
          <a:stretch>
            <a:fillRect/>
          </a:stretch>
        </p:blipFill>
        <p:spPr>
          <a:xfrm>
            <a:off x="2135185" y="2101998"/>
            <a:ext cx="1801388" cy="172402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2957" y="4305943"/>
            <a:ext cx="3739066" cy="927421"/>
          </a:xfrm>
          <a:prstGeom prst="rect">
            <a:avLst/>
          </a:prstGeom>
        </p:spPr>
      </p:pic>
      <p:sp>
        <p:nvSpPr>
          <p:cNvPr id="7" name="TekstSylinder 6"/>
          <p:cNvSpPr txBox="1"/>
          <p:nvPr/>
        </p:nvSpPr>
        <p:spPr>
          <a:xfrm>
            <a:off x="1862957" y="4339765"/>
            <a:ext cx="3739066" cy="830997"/>
          </a:xfrm>
          <a:prstGeom prst="rect">
            <a:avLst/>
          </a:prstGeom>
          <a:noFill/>
        </p:spPr>
        <p:txBody>
          <a:bodyPr wrap="square" rtlCol="0">
            <a:spAutoFit/>
          </a:bodyPr>
          <a:lstStyle/>
          <a:p>
            <a:pPr algn="ctr"/>
            <a:r>
              <a:rPr lang="nb-NO" sz="4800" spc="600" dirty="0" smtClean="0">
                <a:solidFill>
                  <a:schemeClr val="bg1"/>
                </a:solidFill>
              </a:rPr>
              <a:t>KJØP</a:t>
            </a:r>
            <a:endParaRPr lang="nb-NO" sz="4800" spc="600" dirty="0">
              <a:solidFill>
                <a:schemeClr val="bg1"/>
              </a:solidFill>
            </a:endParaRPr>
          </a:p>
        </p:txBody>
      </p:sp>
      <p:pic>
        <p:nvPicPr>
          <p:cNvPr id="12" name="Bilde 11"/>
          <p:cNvPicPr>
            <a:picLocks noChangeAspect="1"/>
          </p:cNvPicPr>
          <p:nvPr/>
        </p:nvPicPr>
        <p:blipFill>
          <a:blip r:embed="rId6"/>
          <a:stretch>
            <a:fillRect/>
          </a:stretch>
        </p:blipFill>
        <p:spPr>
          <a:xfrm>
            <a:off x="6369592" y="1779122"/>
            <a:ext cx="4373343" cy="3755370"/>
          </a:xfrm>
          <a:prstGeom prst="rect">
            <a:avLst/>
          </a:prstGeom>
        </p:spPr>
      </p:pic>
      <p:pic>
        <p:nvPicPr>
          <p:cNvPr id="13" name="Bilde 12"/>
          <p:cNvPicPr>
            <a:picLocks noChangeAspect="1"/>
          </p:cNvPicPr>
          <p:nvPr/>
        </p:nvPicPr>
        <p:blipFill>
          <a:blip r:embed="rId7"/>
          <a:stretch>
            <a:fillRect/>
          </a:stretch>
        </p:blipFill>
        <p:spPr>
          <a:xfrm>
            <a:off x="6796510" y="2054455"/>
            <a:ext cx="1927135" cy="1889348"/>
          </a:xfrm>
          <a:prstGeom prst="rect">
            <a:avLst/>
          </a:prstGeom>
        </p:spPr>
      </p:pic>
      <p:pic>
        <p:nvPicPr>
          <p:cNvPr id="18" name="Bilde 17"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792" y="4348750"/>
            <a:ext cx="3739066" cy="927421"/>
          </a:xfrm>
          <a:prstGeom prst="rect">
            <a:avLst/>
          </a:prstGeom>
        </p:spPr>
      </p:pic>
      <p:sp>
        <p:nvSpPr>
          <p:cNvPr id="19" name="TekstSylinder 18"/>
          <p:cNvSpPr txBox="1"/>
          <p:nvPr/>
        </p:nvSpPr>
        <p:spPr>
          <a:xfrm>
            <a:off x="6666792" y="4382572"/>
            <a:ext cx="3739066" cy="830997"/>
          </a:xfrm>
          <a:prstGeom prst="rect">
            <a:avLst/>
          </a:prstGeom>
          <a:noFill/>
        </p:spPr>
        <p:txBody>
          <a:bodyPr wrap="square" rtlCol="0">
            <a:spAutoFit/>
          </a:bodyPr>
          <a:lstStyle/>
          <a:p>
            <a:pPr algn="ctr"/>
            <a:r>
              <a:rPr lang="nb-NO" sz="4800" spc="600" dirty="0" smtClean="0">
                <a:solidFill>
                  <a:schemeClr val="bg1"/>
                </a:solidFill>
              </a:rPr>
              <a:t>KJØP</a:t>
            </a:r>
            <a:endParaRPr lang="nb-NO" sz="4800" spc="600" dirty="0">
              <a:solidFill>
                <a:schemeClr val="bg1"/>
              </a:solidFill>
            </a:endParaRPr>
          </a:p>
        </p:txBody>
      </p:sp>
      <p:sp>
        <p:nvSpPr>
          <p:cNvPr id="20" name="TekstSylinder 19"/>
          <p:cNvSpPr txBox="1"/>
          <p:nvPr/>
        </p:nvSpPr>
        <p:spPr>
          <a:xfrm>
            <a:off x="2011018" y="3794947"/>
            <a:ext cx="2093976" cy="523220"/>
          </a:xfrm>
          <a:prstGeom prst="rect">
            <a:avLst/>
          </a:prstGeom>
          <a:noFill/>
        </p:spPr>
        <p:txBody>
          <a:bodyPr wrap="square" rtlCol="0">
            <a:spAutoFit/>
          </a:bodyPr>
          <a:lstStyle/>
          <a:p>
            <a:r>
              <a:rPr lang="nb-NO" sz="2800" dirty="0" smtClean="0"/>
              <a:t>PRIS: </a:t>
            </a:r>
            <a:r>
              <a:rPr lang="nb-NO" sz="2800" dirty="0" smtClean="0">
                <a:solidFill>
                  <a:srgbClr val="FF0000"/>
                </a:solidFill>
              </a:rPr>
              <a:t>99,50</a:t>
            </a:r>
            <a:endParaRPr lang="nb-NO" sz="2800" dirty="0">
              <a:solidFill>
                <a:srgbClr val="FF0000"/>
              </a:solidFill>
            </a:endParaRPr>
          </a:p>
        </p:txBody>
      </p:sp>
      <p:sp>
        <p:nvSpPr>
          <p:cNvPr id="21" name="TekstSylinder 20"/>
          <p:cNvSpPr txBox="1"/>
          <p:nvPr/>
        </p:nvSpPr>
        <p:spPr>
          <a:xfrm>
            <a:off x="6735667" y="3840063"/>
            <a:ext cx="2093976" cy="523220"/>
          </a:xfrm>
          <a:prstGeom prst="rect">
            <a:avLst/>
          </a:prstGeom>
          <a:noFill/>
        </p:spPr>
        <p:txBody>
          <a:bodyPr wrap="square" rtlCol="0">
            <a:spAutoFit/>
          </a:bodyPr>
          <a:lstStyle/>
          <a:p>
            <a:r>
              <a:rPr lang="nb-NO" sz="2800" dirty="0" smtClean="0"/>
              <a:t>PRIS</a:t>
            </a:r>
            <a:r>
              <a:rPr lang="nb-NO" sz="2800" smtClean="0"/>
              <a:t>: </a:t>
            </a:r>
            <a:r>
              <a:rPr lang="nb-NO" sz="2800" smtClean="0">
                <a:solidFill>
                  <a:srgbClr val="FF0000"/>
                </a:solidFill>
              </a:rPr>
              <a:t>295,-</a:t>
            </a:r>
            <a:endParaRPr lang="nb-NO" sz="2800" dirty="0">
              <a:solidFill>
                <a:srgbClr val="FF0000"/>
              </a:solidFill>
            </a:endParaRPr>
          </a:p>
        </p:txBody>
      </p:sp>
      <p:sp>
        <p:nvSpPr>
          <p:cNvPr id="22" name="TekstSylinder 21"/>
          <p:cNvSpPr txBox="1"/>
          <p:nvPr/>
        </p:nvSpPr>
        <p:spPr>
          <a:xfrm>
            <a:off x="9040498" y="2668926"/>
            <a:ext cx="829888" cy="584775"/>
          </a:xfrm>
          <a:prstGeom prst="rect">
            <a:avLst/>
          </a:prstGeom>
          <a:noFill/>
        </p:spPr>
        <p:txBody>
          <a:bodyPr wrap="square" rtlCol="0">
            <a:spAutoFit/>
          </a:bodyPr>
          <a:lstStyle/>
          <a:p>
            <a:pPr algn="ctr"/>
            <a:r>
              <a:rPr lang="nb-NO" sz="3200" dirty="0">
                <a:solidFill>
                  <a:srgbClr val="FF0000"/>
                </a:solidFill>
              </a:rPr>
              <a:t>4</a:t>
            </a:r>
          </a:p>
        </p:txBody>
      </p:sp>
      <p:sp>
        <p:nvSpPr>
          <p:cNvPr id="23" name="TekstSylinder 22"/>
          <p:cNvSpPr txBox="1"/>
          <p:nvPr/>
        </p:nvSpPr>
        <p:spPr>
          <a:xfrm>
            <a:off x="9006631" y="3707914"/>
            <a:ext cx="863755" cy="338554"/>
          </a:xfrm>
          <a:prstGeom prst="rect">
            <a:avLst/>
          </a:prstGeom>
          <a:noFill/>
        </p:spPr>
        <p:txBody>
          <a:bodyPr wrap="square" rtlCol="0">
            <a:spAutoFit/>
          </a:bodyPr>
          <a:lstStyle/>
          <a:p>
            <a:pPr algn="ctr"/>
            <a:r>
              <a:rPr lang="nb-NO" sz="1600" dirty="0" smtClean="0">
                <a:solidFill>
                  <a:srgbClr val="FF0000"/>
                </a:solidFill>
              </a:rPr>
              <a:t>Small</a:t>
            </a:r>
            <a:endParaRPr lang="nb-NO" sz="1600" dirty="0">
              <a:solidFill>
                <a:srgbClr val="FF0000"/>
              </a:solidFill>
            </a:endParaRPr>
          </a:p>
        </p:txBody>
      </p:sp>
    </p:spTree>
    <p:extLst>
      <p:ext uri="{BB962C8B-B14F-4D97-AF65-F5344CB8AC3E}">
        <p14:creationId xmlns:p14="http://schemas.microsoft.com/office/powerpoint/2010/main" val="593990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smtClean="0">
                <a:solidFill>
                  <a:srgbClr val="FF0000"/>
                </a:solidFill>
              </a:rPr>
              <a:t>1</a:t>
            </a:r>
            <a:endParaRPr lang="nb-NO" sz="3200" dirty="0">
              <a:solidFill>
                <a:srgbClr val="FF0000"/>
              </a:solidFill>
            </a:endParaRP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smtClean="0">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smtClean="0"/>
              <a:t>PRIS: </a:t>
            </a:r>
            <a:r>
              <a:rPr lang="nb-NO" sz="3200" dirty="0" smtClean="0">
                <a:solidFill>
                  <a:srgbClr val="FF0000"/>
                </a:solidFill>
              </a:rPr>
              <a:t>99,50</a:t>
            </a:r>
            <a:endParaRPr lang="nb-NO" sz="3200" dirty="0">
              <a:solidFill>
                <a:srgbClr val="FF0000"/>
              </a:solidFill>
            </a:endParaRP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r>
              <a:rPr lang="nb-NO" dirty="0"/>
              <a:t>Hva er en nettbutikk?</a:t>
            </a:r>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smtClean="0">
                <a:solidFill>
                  <a:schemeClr val="bg1"/>
                </a:solidFill>
              </a:rPr>
              <a:t>KJØP</a:t>
            </a:r>
            <a:endParaRPr lang="nb-NO" sz="4800" spc="600" dirty="0">
              <a:solidFill>
                <a:schemeClr val="bg1"/>
              </a:solidFill>
            </a:endParaRPr>
          </a:p>
        </p:txBody>
      </p:sp>
      <p:pic>
        <p:nvPicPr>
          <p:cNvPr id="10" name="Bilde 9"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4234" y="3304197"/>
            <a:ext cx="5465265" cy="6830136"/>
          </a:xfrm>
          <a:prstGeom prst="rect">
            <a:avLst/>
          </a:prstGeom>
        </p:spPr>
      </p:pic>
      <p:sp>
        <p:nvSpPr>
          <p:cNvPr id="11" name="Ellipse 10"/>
          <p:cNvSpPr/>
          <p:nvPr/>
        </p:nvSpPr>
        <p:spPr>
          <a:xfrm>
            <a:off x="5111811" y="3945629"/>
            <a:ext cx="1966573" cy="16470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91692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pl-PL" dirty="0"/>
              <a:t>Co to jest sklep internetowy</a:t>
            </a:r>
            <a:r>
              <a:rPr lang="nb-NO" dirty="0" smtClean="0"/>
              <a:t>?</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15</a:t>
            </a:fld>
            <a:endParaRPr lang="nn-NO"/>
          </a:p>
        </p:txBody>
      </p:sp>
      <p:sp>
        <p:nvSpPr>
          <p:cNvPr id="15" name="TekstSylinder 14"/>
          <p:cNvSpPr txBox="1"/>
          <p:nvPr/>
        </p:nvSpPr>
        <p:spPr>
          <a:xfrm>
            <a:off x="7982712" y="2836490"/>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1 x_________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7513996" y="1905145"/>
            <a:ext cx="2822530" cy="21583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Bilde 21"/>
          <p:cNvPicPr>
            <a:picLocks noChangeAspect="1"/>
          </p:cNvPicPr>
          <p:nvPr/>
        </p:nvPicPr>
        <p:blipFill>
          <a:blip r:embed="rId11"/>
          <a:stretch>
            <a:fillRect/>
          </a:stretch>
        </p:blipFill>
        <p:spPr>
          <a:xfrm>
            <a:off x="8419631" y="3368833"/>
            <a:ext cx="365857" cy="350146"/>
          </a:xfrm>
          <a:prstGeom prst="rect">
            <a:avLst/>
          </a:prstGeom>
        </p:spPr>
      </p:pic>
      <p:pic>
        <p:nvPicPr>
          <p:cNvPr id="23" name="Bilde 22" descr="knapp.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8596" y="3654130"/>
            <a:ext cx="1343114" cy="333140"/>
          </a:xfrm>
          <a:prstGeom prst="rect">
            <a:avLst/>
          </a:prstGeom>
        </p:spPr>
      </p:pic>
      <p:pic>
        <p:nvPicPr>
          <p:cNvPr id="29" name="Bilde 28" descr="shop.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30" name="TekstSylinder 29"/>
          <p:cNvSpPr txBox="1"/>
          <p:nvPr/>
        </p:nvSpPr>
        <p:spPr>
          <a:xfrm>
            <a:off x="2777425" y="3650389"/>
            <a:ext cx="1313467" cy="338554"/>
          </a:xfrm>
          <a:prstGeom prst="rect">
            <a:avLst/>
          </a:prstGeom>
          <a:noFill/>
        </p:spPr>
        <p:txBody>
          <a:bodyPr wrap="square" rtlCol="0">
            <a:spAutoFit/>
          </a:bodyPr>
          <a:lstStyle/>
          <a:p>
            <a:pPr algn="ctr"/>
            <a:r>
              <a:rPr lang="nb-NO" sz="1600" spc="600" dirty="0" smtClean="0">
                <a:solidFill>
                  <a:schemeClr val="bg1"/>
                </a:solidFill>
              </a:rPr>
              <a:t>KJØP</a:t>
            </a:r>
            <a:endParaRPr lang="nb-NO" sz="1600" spc="600" dirty="0">
              <a:solidFill>
                <a:schemeClr val="bg1"/>
              </a:solidFill>
            </a:endParaRPr>
          </a:p>
        </p:txBody>
      </p:sp>
      <p:pic>
        <p:nvPicPr>
          <p:cNvPr id="37" name="Bilde 36"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8" name="Bilde 37"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9" name="Bilde 38"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40" name="Bilde 39"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41" name="Bilde 40"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441364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3" name="Tittel 2"/>
          <p:cNvSpPr>
            <a:spLocks noGrp="1"/>
          </p:cNvSpPr>
          <p:nvPr>
            <p:ph type="title"/>
          </p:nvPr>
        </p:nvSpPr>
        <p:spPr/>
        <p:txBody>
          <a:bodyPr/>
          <a:lstStyle/>
          <a:p>
            <a:r>
              <a:rPr lang="pl-PL" dirty="0"/>
              <a:t>Co to jest sklep internetowy</a:t>
            </a:r>
            <a:r>
              <a:rPr lang="nb-NO" dirty="0" smtClean="0"/>
              <a:t>?</a:t>
            </a:r>
            <a:endParaRPr lang="nb-NO" dirty="0"/>
          </a:p>
        </p:txBody>
      </p:sp>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ekstSylinder 1"/>
          <p:cNvSpPr txBox="1"/>
          <p:nvPr/>
        </p:nvSpPr>
        <p:spPr>
          <a:xfrm>
            <a:off x="5528973" y="2796754"/>
            <a:ext cx="964799" cy="1200329"/>
          </a:xfrm>
          <a:prstGeom prst="rect">
            <a:avLst/>
          </a:prstGeom>
          <a:noFill/>
        </p:spPr>
        <p:txBody>
          <a:bodyPr wrap="square" rtlCol="0">
            <a:spAutoFit/>
          </a:bodyPr>
          <a:lstStyle/>
          <a:p>
            <a:pPr algn="ctr"/>
            <a:r>
              <a:rPr lang="nb-NO" sz="7200" dirty="0" smtClean="0"/>
              <a:t>1</a:t>
            </a:r>
            <a:endParaRPr lang="nb-NO" sz="7200" dirty="0"/>
          </a:p>
        </p:txBody>
      </p:sp>
    </p:spTree>
    <p:extLst>
      <p:ext uri="{BB962C8B-B14F-4D97-AF65-F5344CB8AC3E}">
        <p14:creationId xmlns:p14="http://schemas.microsoft.com/office/powerpoint/2010/main" val="1806304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pl-PL" dirty="0"/>
              <a:t>Co to jest sklep internetowy</a:t>
            </a:r>
            <a:r>
              <a:rPr lang="nb-NO" dirty="0" smtClean="0"/>
              <a:t>?</a:t>
            </a:r>
            <a:endParaRPr lang="nb-NO" dirty="0"/>
          </a:p>
        </p:txBody>
      </p:sp>
      <p:pic>
        <p:nvPicPr>
          <p:cNvPr id="7" name="Bilde 6"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5517684" y="2819332"/>
            <a:ext cx="1024354" cy="1200329"/>
          </a:xfrm>
          <a:prstGeom prst="rect">
            <a:avLst/>
          </a:prstGeom>
          <a:noFill/>
        </p:spPr>
        <p:txBody>
          <a:bodyPr wrap="square" rtlCol="0">
            <a:spAutoFit/>
          </a:bodyPr>
          <a:lstStyle/>
          <a:p>
            <a:pPr algn="ctr"/>
            <a:r>
              <a:rPr lang="nb-NO" sz="7200" smtClean="0"/>
              <a:t>5</a:t>
            </a:r>
            <a:endParaRPr lang="nb-NO" sz="7200" dirty="0"/>
          </a:p>
        </p:txBody>
      </p:sp>
    </p:spTree>
    <p:extLst>
      <p:ext uri="{BB962C8B-B14F-4D97-AF65-F5344CB8AC3E}">
        <p14:creationId xmlns:p14="http://schemas.microsoft.com/office/powerpoint/2010/main" val="1487394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4a</a:t>
            </a:r>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pl-PL" dirty="0"/>
              <a:t>Co to jest sklep internetowy</a:t>
            </a:r>
            <a:r>
              <a:rPr lang="nb-NO" dirty="0" smtClean="0"/>
              <a:t>?</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18</a:t>
            </a:fld>
            <a:endParaRPr lang="nn-NO"/>
          </a:p>
        </p:txBody>
      </p:sp>
      <p:sp>
        <p:nvSpPr>
          <p:cNvPr id="15" name="TekstSylinder 14"/>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41" name="TekstSylinder 40"/>
          <p:cNvSpPr txBox="1"/>
          <p:nvPr/>
        </p:nvSpPr>
        <p:spPr>
          <a:xfrm>
            <a:off x="8088097" y="5779550"/>
            <a:ext cx="1405268" cy="338554"/>
          </a:xfrm>
          <a:prstGeom prst="rect">
            <a:avLst/>
          </a:prstGeom>
          <a:noFill/>
        </p:spPr>
        <p:txBody>
          <a:bodyPr wrap="square" rtlCol="0">
            <a:spAutoFit/>
          </a:bodyPr>
          <a:lstStyle/>
          <a:p>
            <a:pPr algn="ctr"/>
            <a:r>
              <a:rPr lang="nn-NO" sz="1600" spc="300" dirty="0" smtClean="0">
                <a:solidFill>
                  <a:srgbClr val="1FB714"/>
                </a:solidFill>
              </a:rPr>
              <a:t>KASSE</a:t>
            </a:r>
            <a:endParaRPr lang="nn-NO" sz="1600" spc="300" dirty="0">
              <a:solidFill>
                <a:srgbClr val="1FB714"/>
              </a:solidFill>
            </a:endParaRPr>
          </a:p>
        </p:txBody>
      </p:sp>
    </p:spTree>
    <p:extLst>
      <p:ext uri="{BB962C8B-B14F-4D97-AF65-F5344CB8AC3E}">
        <p14:creationId xmlns:p14="http://schemas.microsoft.com/office/powerpoint/2010/main" val="1761417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4a</a:t>
            </a:r>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pl-PL" dirty="0"/>
              <a:t>Co to jest sklep internetowy</a:t>
            </a:r>
            <a:r>
              <a:rPr lang="nb-NO" dirty="0" smtClean="0"/>
              <a:t>?</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769140"/>
            <a:ext cx="1405268" cy="338554"/>
          </a:xfrm>
          <a:prstGeom prst="rect">
            <a:avLst/>
          </a:prstGeom>
          <a:noFill/>
        </p:spPr>
        <p:txBody>
          <a:bodyPr wrap="square" rtlCol="0">
            <a:spAutoFit/>
          </a:bodyPr>
          <a:lstStyle/>
          <a:p>
            <a:pPr algn="ctr"/>
            <a:r>
              <a:rPr lang="nn-NO" sz="1600" spc="300" dirty="0" smtClean="0">
                <a:solidFill>
                  <a:srgbClr val="1FB714"/>
                </a:solidFill>
              </a:rPr>
              <a:t>BESTILL</a:t>
            </a:r>
            <a:endParaRPr lang="nn-NO" sz="1600" spc="300" dirty="0">
              <a:solidFill>
                <a:srgbClr val="1FB714"/>
              </a:solidFill>
            </a:endParaRPr>
          </a:p>
        </p:txBody>
      </p:sp>
      <p:sp>
        <p:nvSpPr>
          <p:cNvPr id="36" name="TekstSylinder 35"/>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spTree>
    <p:extLst>
      <p:ext uri="{BB962C8B-B14F-4D97-AF65-F5344CB8AC3E}">
        <p14:creationId xmlns:p14="http://schemas.microsoft.com/office/powerpoint/2010/main" val="3894760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84444" y="2468007"/>
            <a:ext cx="1690382" cy="349597"/>
          </a:xfrm>
        </p:spPr>
        <p:txBody>
          <a:bodyPr/>
          <a:lstStyle/>
          <a:p>
            <a:r>
              <a:rPr lang="pl-PL" dirty="0" smtClean="0"/>
              <a:t>Część</a:t>
            </a:r>
            <a:r>
              <a:rPr lang="nb-NO" dirty="0" smtClean="0"/>
              <a:t> </a:t>
            </a:r>
            <a:r>
              <a:rPr lang="nb-NO" dirty="0"/>
              <a:t>1</a:t>
            </a:r>
          </a:p>
        </p:txBody>
      </p:sp>
      <p:sp>
        <p:nvSpPr>
          <p:cNvPr id="3" name="Plassholder for tekst 2"/>
          <p:cNvSpPr>
            <a:spLocks noGrp="1"/>
          </p:cNvSpPr>
          <p:nvPr>
            <p:ph type="body" idx="1"/>
          </p:nvPr>
        </p:nvSpPr>
        <p:spPr/>
        <p:txBody>
          <a:bodyPr/>
          <a:lstStyle/>
          <a:p>
            <a:r>
              <a:rPr lang="pl-PL" dirty="0"/>
              <a:t>Co to jest sklep internetowy</a:t>
            </a:r>
            <a:r>
              <a:rPr lang="nb-NO" dirty="0" smtClean="0"/>
              <a:t>?</a:t>
            </a:r>
            <a:endParaRPr lang="nb-NO" dirty="0"/>
          </a:p>
        </p:txBody>
      </p:sp>
    </p:spTree>
    <p:extLst>
      <p:ext uri="{BB962C8B-B14F-4D97-AF65-F5344CB8AC3E}">
        <p14:creationId xmlns:p14="http://schemas.microsoft.com/office/powerpoint/2010/main" val="2783306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4a</a:t>
            </a:r>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pl-PL" dirty="0"/>
              <a:t>Co to jest sklep internetowy</a:t>
            </a:r>
            <a:r>
              <a:rPr lang="nb-NO" dirty="0" smtClean="0"/>
              <a:t>?</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810784"/>
            <a:ext cx="1405268" cy="276999"/>
          </a:xfrm>
          <a:prstGeom prst="rect">
            <a:avLst/>
          </a:prstGeom>
          <a:noFill/>
        </p:spPr>
        <p:txBody>
          <a:bodyPr wrap="square" rtlCol="0">
            <a:spAutoFit/>
          </a:bodyPr>
          <a:lstStyle/>
          <a:p>
            <a:pPr algn="ctr"/>
            <a:r>
              <a:rPr lang="nn-NO" sz="1200" dirty="0" smtClean="0">
                <a:solidFill>
                  <a:srgbClr val="1FB714"/>
                </a:solidFill>
              </a:rPr>
              <a:t>Legg i handlekurv</a:t>
            </a:r>
            <a:endParaRPr lang="nn-NO" sz="1200" dirty="0">
              <a:solidFill>
                <a:srgbClr val="1FB714"/>
              </a:solidFill>
            </a:endParaRPr>
          </a:p>
        </p:txBody>
      </p:sp>
      <p:sp>
        <p:nvSpPr>
          <p:cNvPr id="36" name="TekstSylinder 35"/>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spTree>
    <p:extLst>
      <p:ext uri="{BB962C8B-B14F-4D97-AF65-F5344CB8AC3E}">
        <p14:creationId xmlns:p14="http://schemas.microsoft.com/office/powerpoint/2010/main" val="2257567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809346" y="2468007"/>
            <a:ext cx="1865480" cy="349597"/>
          </a:xfrm>
        </p:spPr>
        <p:txBody>
          <a:bodyPr/>
          <a:lstStyle/>
          <a:p>
            <a:pPr algn="r"/>
            <a:r>
              <a:rPr lang="pl-PL" dirty="0" smtClean="0"/>
              <a:t>Część</a:t>
            </a:r>
            <a:r>
              <a:rPr lang="nb-NO" dirty="0" smtClean="0"/>
              <a:t> 2</a:t>
            </a:r>
            <a:endParaRPr lang="nb-NO" dirty="0"/>
          </a:p>
        </p:txBody>
      </p:sp>
      <p:sp>
        <p:nvSpPr>
          <p:cNvPr id="3" name="Plassholder for tekst 2"/>
          <p:cNvSpPr>
            <a:spLocks noGrp="1"/>
          </p:cNvSpPr>
          <p:nvPr>
            <p:ph type="body" idx="1"/>
          </p:nvPr>
        </p:nvSpPr>
        <p:spPr/>
        <p:txBody>
          <a:bodyPr/>
          <a:lstStyle/>
          <a:p>
            <a:r>
              <a:rPr lang="pl-PL" dirty="0"/>
              <a:t>Jak płacić w e-sklepie</a:t>
            </a:r>
            <a:endParaRPr lang="nb-NO" dirty="0"/>
          </a:p>
        </p:txBody>
      </p:sp>
    </p:spTree>
    <p:extLst>
      <p:ext uri="{BB962C8B-B14F-4D97-AF65-F5344CB8AC3E}">
        <p14:creationId xmlns:p14="http://schemas.microsoft.com/office/powerpoint/2010/main" val="2050494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pl-PL" dirty="0"/>
              <a:t>Jak płacić w e-sklepie</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22</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8473245" y="1939320"/>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6255" y="1209415"/>
            <a:ext cx="5465265" cy="6830136"/>
          </a:xfrm>
          <a:prstGeom prst="rect">
            <a:avLst/>
          </a:prstGeom>
        </p:spPr>
      </p:pic>
    </p:spTree>
    <p:extLst>
      <p:ext uri="{BB962C8B-B14F-4D97-AF65-F5344CB8AC3E}">
        <p14:creationId xmlns:p14="http://schemas.microsoft.com/office/powerpoint/2010/main" val="1513081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pl-PL" dirty="0"/>
              <a:t>Jak płacić w e-sklepie</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23</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7" name="TekstSylinder 36"/>
          <p:cNvSpPr txBox="1"/>
          <p:nvPr/>
        </p:nvSpPr>
        <p:spPr>
          <a:xfrm>
            <a:off x="8098507" y="5769139"/>
            <a:ext cx="1405268" cy="338554"/>
          </a:xfrm>
          <a:prstGeom prst="rect">
            <a:avLst/>
          </a:prstGeom>
          <a:noFill/>
        </p:spPr>
        <p:txBody>
          <a:bodyPr wrap="square" rtlCol="0">
            <a:spAutoFit/>
          </a:bodyPr>
          <a:lstStyle/>
          <a:p>
            <a:pPr algn="ctr"/>
            <a:r>
              <a:rPr lang="nn-NO" sz="1600" dirty="0" smtClean="0">
                <a:solidFill>
                  <a:srgbClr val="1FB714"/>
                </a:solidFill>
              </a:rPr>
              <a:t>Til kasse</a:t>
            </a:r>
            <a:endParaRPr lang="nn-NO" sz="1600" dirty="0">
              <a:solidFill>
                <a:srgbClr val="1FB714"/>
              </a:solidFill>
            </a:endParaRPr>
          </a:p>
        </p:txBody>
      </p:sp>
      <p:sp>
        <p:nvSpPr>
          <p:cNvPr id="21" name="Ellipse 20"/>
          <p:cNvSpPr/>
          <p:nvPr/>
        </p:nvSpPr>
        <p:spPr>
          <a:xfrm>
            <a:off x="8015232" y="5510165"/>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28653" y="4894777"/>
            <a:ext cx="5465265" cy="6830136"/>
          </a:xfrm>
          <a:prstGeom prst="rect">
            <a:avLst/>
          </a:prstGeom>
        </p:spPr>
      </p:pic>
    </p:spTree>
    <p:extLst>
      <p:ext uri="{BB962C8B-B14F-4D97-AF65-F5344CB8AC3E}">
        <p14:creationId xmlns:p14="http://schemas.microsoft.com/office/powerpoint/2010/main" val="2015282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dirty="0"/>
              <a:t>Jak płacić w e-sklepie</a:t>
            </a:r>
            <a:endParaRPr lang="nb-NO" dirty="0"/>
          </a:p>
        </p:txBody>
      </p:sp>
      <p:grpSp>
        <p:nvGrpSpPr>
          <p:cNvPr id="3" name="Gruppe 2"/>
          <p:cNvGrpSpPr/>
          <p:nvPr/>
        </p:nvGrpSpPr>
        <p:grpSpPr>
          <a:xfrm>
            <a:off x="2448162" y="1059811"/>
            <a:ext cx="7347621" cy="4592263"/>
            <a:chOff x="2448162" y="1059811"/>
            <a:chExt cx="7347621" cy="4592263"/>
          </a:xfrm>
        </p:grpSpPr>
        <p:pic>
          <p:nvPicPr>
            <p:cNvPr id="5122"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 name="Gruppe 9"/>
            <p:cNvGrpSpPr/>
            <p:nvPr/>
          </p:nvGrpSpPr>
          <p:grpSpPr>
            <a:xfrm>
              <a:off x="4497554" y="1922292"/>
              <a:ext cx="3248836" cy="2129030"/>
              <a:chOff x="4566856" y="1988429"/>
              <a:chExt cx="3424343" cy="2244043"/>
            </a:xfrm>
          </p:grpSpPr>
          <p:pic>
            <p:nvPicPr>
              <p:cNvPr id="11" name="Bilde 10"/>
              <p:cNvPicPr>
                <a:picLocks noChangeAspect="1"/>
              </p:cNvPicPr>
              <p:nvPr/>
            </p:nvPicPr>
            <p:blipFill>
              <a:blip r:embed="rId4"/>
              <a:stretch>
                <a:fillRect/>
              </a:stretch>
            </p:blipFill>
            <p:spPr>
              <a:xfrm>
                <a:off x="5413869" y="2169139"/>
                <a:ext cx="2577330" cy="2063333"/>
              </a:xfrm>
              <a:prstGeom prst="rect">
                <a:avLst/>
              </a:prstGeom>
            </p:spPr>
          </p:pic>
          <p:sp>
            <p:nvSpPr>
              <p:cNvPr id="12" name="Rektangel 11"/>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man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4" name="Bilde 13" descr="kass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5" name="Bilde 14" descr="sort-vog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671173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pl-PL" dirty="0"/>
              <a:t>Jak płacić w e-sklepie</a:t>
            </a:r>
            <a:endParaRPr lang="nb-NO" dirty="0"/>
          </a:p>
        </p:txBody>
      </p:sp>
      <p:grpSp>
        <p:nvGrpSpPr>
          <p:cNvPr id="6" name="Gruppe 5"/>
          <p:cNvGrpSpPr/>
          <p:nvPr/>
        </p:nvGrpSpPr>
        <p:grpSpPr>
          <a:xfrm>
            <a:off x="1215496" y="2879064"/>
            <a:ext cx="1489128" cy="1514220"/>
            <a:chOff x="1072168" y="3950038"/>
            <a:chExt cx="1603045" cy="1630057"/>
          </a:xfrm>
        </p:grpSpPr>
        <p:sp>
          <p:nvSpPr>
            <p:cNvPr id="7" name="Ellipse 6"/>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spTree>
    <p:extLst>
      <p:ext uri="{BB962C8B-B14F-4D97-AF65-F5344CB8AC3E}">
        <p14:creationId xmlns:p14="http://schemas.microsoft.com/office/powerpoint/2010/main" val="4259325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pl-PL" dirty="0"/>
              <a:t>Jak płacić w e-sklepie</a:t>
            </a:r>
            <a:endParaRPr lang="nb-NO" dirty="0"/>
          </a:p>
        </p:txBody>
      </p:sp>
      <p:grpSp>
        <p:nvGrpSpPr>
          <p:cNvPr id="45" name="Gruppe 44"/>
          <p:cNvGrpSpPr/>
          <p:nvPr/>
        </p:nvGrpSpPr>
        <p:grpSpPr>
          <a:xfrm>
            <a:off x="1172813" y="3058678"/>
            <a:ext cx="1489128" cy="1514220"/>
            <a:chOff x="1072168" y="3950038"/>
            <a:chExt cx="1603045" cy="1630057"/>
          </a:xfrm>
        </p:grpSpPr>
        <p:sp>
          <p:nvSpPr>
            <p:cNvPr id="46" name="Ellipse 45"/>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7" name="Bilde 46"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48" name="Gruppe 47"/>
          <p:cNvGrpSpPr/>
          <p:nvPr/>
        </p:nvGrpSpPr>
        <p:grpSpPr>
          <a:xfrm>
            <a:off x="3162508" y="2865894"/>
            <a:ext cx="2064612" cy="1813914"/>
            <a:chOff x="3162508" y="2890332"/>
            <a:chExt cx="1868235" cy="1641382"/>
          </a:xfrm>
        </p:grpSpPr>
        <p:sp>
          <p:nvSpPr>
            <p:cNvPr id="49" name="Avrundet rektangel 4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50" name="Gruppe 49"/>
            <p:cNvGrpSpPr/>
            <p:nvPr/>
          </p:nvGrpSpPr>
          <p:grpSpPr>
            <a:xfrm>
              <a:off x="3475129" y="3004746"/>
              <a:ext cx="1555614" cy="1526968"/>
              <a:chOff x="3676969" y="2285446"/>
              <a:chExt cx="2485391" cy="2559309"/>
            </a:xfrm>
          </p:grpSpPr>
          <p:pic>
            <p:nvPicPr>
              <p:cNvPr id="53" name="Bilde 52" descr="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54" name="Bilde 53" descr="peng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51" name="Rett linje 5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52" name="TekstSylinder 51"/>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668541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pl-PL" dirty="0"/>
              <a:t>Jak płacić w e-sklepie</a:t>
            </a:r>
            <a:endParaRPr lang="nb-NO" dirty="0"/>
          </a:p>
        </p:txBody>
      </p:sp>
      <p:pic>
        <p:nvPicPr>
          <p:cNvPr id="72" name="Bilde 71"/>
          <p:cNvPicPr>
            <a:picLocks noChangeAspect="1"/>
          </p:cNvPicPr>
          <p:nvPr/>
        </p:nvPicPr>
        <p:blipFill>
          <a:blip r:embed="rId3"/>
          <a:stretch>
            <a:fillRect/>
          </a:stretch>
        </p:blipFill>
        <p:spPr>
          <a:xfrm>
            <a:off x="6025615" y="2717799"/>
            <a:ext cx="2142039" cy="1855099"/>
          </a:xfrm>
          <a:prstGeom prst="rect">
            <a:avLst/>
          </a:prstGeom>
        </p:spPr>
      </p:pic>
      <p:grpSp>
        <p:nvGrpSpPr>
          <p:cNvPr id="73" name="Gruppe 72"/>
          <p:cNvGrpSpPr/>
          <p:nvPr/>
        </p:nvGrpSpPr>
        <p:grpSpPr>
          <a:xfrm>
            <a:off x="1172813" y="3058678"/>
            <a:ext cx="1489128" cy="1514220"/>
            <a:chOff x="1072168" y="3950038"/>
            <a:chExt cx="1603045" cy="1630057"/>
          </a:xfrm>
        </p:grpSpPr>
        <p:sp>
          <p:nvSpPr>
            <p:cNvPr id="74" name="Ellipse 73"/>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5" name="Bilde 74"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76" name="Gruppe 75"/>
          <p:cNvGrpSpPr/>
          <p:nvPr/>
        </p:nvGrpSpPr>
        <p:grpSpPr>
          <a:xfrm>
            <a:off x="3162508" y="2865894"/>
            <a:ext cx="2064612" cy="1813914"/>
            <a:chOff x="3162508" y="2890332"/>
            <a:chExt cx="1868235" cy="1641382"/>
          </a:xfrm>
        </p:grpSpPr>
        <p:sp>
          <p:nvSpPr>
            <p:cNvPr id="77" name="Avrundet rektangel 76"/>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8" name="Gruppe 77"/>
            <p:cNvGrpSpPr/>
            <p:nvPr/>
          </p:nvGrpSpPr>
          <p:grpSpPr>
            <a:xfrm>
              <a:off x="3475129" y="3004746"/>
              <a:ext cx="1555614" cy="1526968"/>
              <a:chOff x="3676969" y="2285446"/>
              <a:chExt cx="2485391" cy="2559309"/>
            </a:xfrm>
          </p:grpSpPr>
          <p:pic>
            <p:nvPicPr>
              <p:cNvPr id="81" name="Bilde 80" descr="hu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82" name="Bilde 81" descr="penge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9" name="Rett linje 78"/>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0" name="TekstSylinder 79"/>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2121296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pl-PL" dirty="0"/>
              <a:t>Jak płacić w e-sklepie</a:t>
            </a:r>
            <a:endParaRPr lang="nb-NO" dirty="0"/>
          </a:p>
        </p:txBody>
      </p:sp>
      <p:pic>
        <p:nvPicPr>
          <p:cNvPr id="13" name="Bilde 12"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371" y="3035300"/>
            <a:ext cx="1813343" cy="1475103"/>
          </a:xfrm>
          <a:prstGeom prst="rect">
            <a:avLst/>
          </a:prstGeom>
        </p:spPr>
      </p:pic>
      <p:sp>
        <p:nvSpPr>
          <p:cNvPr id="37" name="TekstSylinder 36"/>
          <p:cNvSpPr txBox="1"/>
          <p:nvPr/>
        </p:nvSpPr>
        <p:spPr>
          <a:xfrm>
            <a:off x="9206335" y="3239497"/>
            <a:ext cx="1359484" cy="1496351"/>
          </a:xfrm>
          <a:prstGeom prst="rect">
            <a:avLst/>
          </a:prstGeom>
          <a:noFill/>
        </p:spPr>
        <p:txBody>
          <a:bodyPr wrap="square" rtlCol="0">
            <a:spAutoFit/>
          </a:bodyPr>
          <a:lstStyle/>
          <a:p>
            <a:pPr algn="ctr"/>
            <a:r>
              <a:rPr lang="nn-NO" sz="9600" dirty="0" smtClean="0">
                <a:solidFill>
                  <a:srgbClr val="FF0000"/>
                </a:solidFill>
              </a:rPr>
              <a:t>?</a:t>
            </a:r>
            <a:endParaRPr lang="nn-NO" sz="9600" dirty="0">
              <a:solidFill>
                <a:srgbClr val="FF0000"/>
              </a:solidFill>
            </a:endParaRPr>
          </a:p>
        </p:txBody>
      </p:sp>
      <p:pic>
        <p:nvPicPr>
          <p:cNvPr id="48" name="Bilde 47"/>
          <p:cNvPicPr>
            <a:picLocks noChangeAspect="1"/>
          </p:cNvPicPr>
          <p:nvPr/>
        </p:nvPicPr>
        <p:blipFill>
          <a:blip r:embed="rId4"/>
          <a:stretch>
            <a:fillRect/>
          </a:stretch>
        </p:blipFill>
        <p:spPr>
          <a:xfrm>
            <a:off x="6025615" y="2717799"/>
            <a:ext cx="2142039" cy="1855099"/>
          </a:xfrm>
          <a:prstGeom prst="rect">
            <a:avLst/>
          </a:prstGeom>
        </p:spPr>
      </p:pic>
      <p:grpSp>
        <p:nvGrpSpPr>
          <p:cNvPr id="49" name="Gruppe 48"/>
          <p:cNvGrpSpPr/>
          <p:nvPr/>
        </p:nvGrpSpPr>
        <p:grpSpPr>
          <a:xfrm>
            <a:off x="1172813" y="3058678"/>
            <a:ext cx="1489128" cy="1514220"/>
            <a:chOff x="1072168" y="3950038"/>
            <a:chExt cx="1603045" cy="1630057"/>
          </a:xfrm>
        </p:grpSpPr>
        <p:sp>
          <p:nvSpPr>
            <p:cNvPr id="50" name="Ellipse 49"/>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1" name="Bilde 50"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64" name="Gruppe 63"/>
          <p:cNvGrpSpPr/>
          <p:nvPr/>
        </p:nvGrpSpPr>
        <p:grpSpPr>
          <a:xfrm>
            <a:off x="3162508" y="2865894"/>
            <a:ext cx="2064612" cy="1813914"/>
            <a:chOff x="3162508" y="2890332"/>
            <a:chExt cx="1868235" cy="1641382"/>
          </a:xfrm>
        </p:grpSpPr>
        <p:sp>
          <p:nvSpPr>
            <p:cNvPr id="65" name="Avrundet rektangel 64"/>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6" name="Gruppe 65"/>
            <p:cNvGrpSpPr/>
            <p:nvPr/>
          </p:nvGrpSpPr>
          <p:grpSpPr>
            <a:xfrm>
              <a:off x="3475129" y="3004746"/>
              <a:ext cx="1555614" cy="1526968"/>
              <a:chOff x="3676969" y="2285446"/>
              <a:chExt cx="2485391" cy="2559309"/>
            </a:xfrm>
          </p:grpSpPr>
          <p:pic>
            <p:nvPicPr>
              <p:cNvPr id="69" name="Bilde 68" descr="h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0" name="Bilde 69" descr="peng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67" name="Rett linje 66"/>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8" name="TekstSylinder 67"/>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3399913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1861089" y="2239562"/>
            <a:ext cx="3711049" cy="2498414"/>
            <a:chOff x="2183780" y="2411661"/>
            <a:chExt cx="2976049" cy="2003585"/>
          </a:xfrm>
        </p:grpSpPr>
        <p:pic>
          <p:nvPicPr>
            <p:cNvPr id="4" name="Bilde 3"/>
            <p:cNvPicPr>
              <a:picLocks noChangeAspect="1"/>
            </p:cNvPicPr>
            <p:nvPr/>
          </p:nvPicPr>
          <p:blipFill>
            <a:blip r:embed="rId3"/>
            <a:stretch>
              <a:fillRect/>
            </a:stretch>
          </p:blipFill>
          <p:spPr>
            <a:xfrm>
              <a:off x="2183780" y="2411661"/>
              <a:ext cx="2575783" cy="1577477"/>
            </a:xfrm>
            <a:prstGeom prst="rect">
              <a:avLst/>
            </a:prstGeom>
          </p:spPr>
        </p:pic>
        <p:cxnSp>
          <p:nvCxnSpPr>
            <p:cNvPr id="3" name="Rett pil 2"/>
            <p:cNvCxnSpPr/>
            <p:nvPr/>
          </p:nvCxnSpPr>
          <p:spPr>
            <a:xfrm flipH="1">
              <a:off x="4506686" y="2411661"/>
              <a:ext cx="653143" cy="8279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flipH="1" flipV="1">
              <a:off x="3779849" y="3653553"/>
              <a:ext cx="1379980" cy="7616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uppe 7"/>
          <p:cNvGrpSpPr/>
          <p:nvPr/>
        </p:nvGrpSpPr>
        <p:grpSpPr>
          <a:xfrm>
            <a:off x="6376563" y="2259105"/>
            <a:ext cx="4156925" cy="1917425"/>
            <a:chOff x="7360265" y="2457385"/>
            <a:chExt cx="3320799" cy="1531753"/>
          </a:xfrm>
        </p:grpSpPr>
        <p:pic>
          <p:nvPicPr>
            <p:cNvPr id="5" name="Bilde 4"/>
            <p:cNvPicPr>
              <a:picLocks noChangeAspect="1"/>
            </p:cNvPicPr>
            <p:nvPr/>
          </p:nvPicPr>
          <p:blipFill>
            <a:blip r:embed="rId4"/>
            <a:stretch>
              <a:fillRect/>
            </a:stretch>
          </p:blipFill>
          <p:spPr>
            <a:xfrm>
              <a:off x="7360265" y="2457385"/>
              <a:ext cx="2552921" cy="1531753"/>
            </a:xfrm>
            <a:prstGeom prst="rect">
              <a:avLst/>
            </a:prstGeom>
          </p:spPr>
        </p:pic>
        <p:cxnSp>
          <p:nvCxnSpPr>
            <p:cNvPr id="9" name="Rett pil 8"/>
            <p:cNvCxnSpPr/>
            <p:nvPr/>
          </p:nvCxnSpPr>
          <p:spPr>
            <a:xfrm flipH="1" flipV="1">
              <a:off x="9588137" y="3239589"/>
              <a:ext cx="1092927" cy="3355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tel 1"/>
          <p:cNvSpPr>
            <a:spLocks noGrp="1"/>
          </p:cNvSpPr>
          <p:nvPr>
            <p:ph type="title"/>
          </p:nvPr>
        </p:nvSpPr>
        <p:spPr/>
        <p:txBody>
          <a:bodyPr/>
          <a:lstStyle/>
          <a:p>
            <a:r>
              <a:rPr lang="pl-PL" dirty="0"/>
              <a:t>Jak płacić w e-sklepie</a:t>
            </a:r>
            <a:endParaRPr lang="nb-NO" dirty="0"/>
          </a:p>
        </p:txBody>
      </p:sp>
    </p:spTree>
    <p:extLst>
      <p:ext uri="{BB962C8B-B14F-4D97-AF65-F5344CB8AC3E}">
        <p14:creationId xmlns:p14="http://schemas.microsoft.com/office/powerpoint/2010/main" val="2340117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95492" y="980005"/>
            <a:ext cx="11358770" cy="5401324"/>
          </a:xfrm>
          <a:prstGeom prst="rect">
            <a:avLst/>
          </a:prstGeom>
        </p:spPr>
      </p:pic>
      <p:sp>
        <p:nvSpPr>
          <p:cNvPr id="2" name="Tittel 1"/>
          <p:cNvSpPr>
            <a:spLocks noGrp="1"/>
          </p:cNvSpPr>
          <p:nvPr>
            <p:ph type="title"/>
          </p:nvPr>
        </p:nvSpPr>
        <p:spPr/>
        <p:txBody>
          <a:bodyPr/>
          <a:lstStyle/>
          <a:p>
            <a:r>
              <a:rPr lang="pl-PL" dirty="0"/>
              <a:t>Co to jest sklep internetowy</a:t>
            </a:r>
            <a:r>
              <a:rPr lang="nb-NO" dirty="0" smtClean="0"/>
              <a:t>?</a:t>
            </a:r>
            <a:endParaRPr lang="nb-NO" dirty="0"/>
          </a:p>
        </p:txBody>
      </p:sp>
    </p:spTree>
    <p:extLst>
      <p:ext uri="{BB962C8B-B14F-4D97-AF65-F5344CB8AC3E}">
        <p14:creationId xmlns:p14="http://schemas.microsoft.com/office/powerpoint/2010/main" val="3360620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dirty="0"/>
              <a:t>Jak płacić w e-sklepie</a:t>
            </a:r>
            <a:endParaRPr lang="nb-NO" dirty="0"/>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39667" y="1944192"/>
            <a:ext cx="2695448" cy="2695448"/>
          </a:xfrm>
          <a:prstGeom prst="rect">
            <a:avLst/>
          </a:prstGeom>
        </p:spPr>
      </p:pic>
    </p:spTree>
    <p:extLst>
      <p:ext uri="{BB962C8B-B14F-4D97-AF65-F5344CB8AC3E}">
        <p14:creationId xmlns:p14="http://schemas.microsoft.com/office/powerpoint/2010/main" val="4050526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dirty="0"/>
              <a:t>Jak płacić w e-sklepie</a:t>
            </a:r>
            <a:endParaRPr lang="nb-NO" dirty="0"/>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07841" y="1981200"/>
            <a:ext cx="2755900" cy="2755900"/>
          </a:xfrm>
          <a:prstGeom prst="rect">
            <a:avLst/>
          </a:prstGeom>
        </p:spPr>
      </p:pic>
    </p:spTree>
    <p:extLst>
      <p:ext uri="{BB962C8B-B14F-4D97-AF65-F5344CB8AC3E}">
        <p14:creationId xmlns:p14="http://schemas.microsoft.com/office/powerpoint/2010/main" val="3244442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flaticon.com/png/256/276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391" y="2050838"/>
            <a:ext cx="2438400" cy="24384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Rett linje 4"/>
          <p:cNvCxnSpPr/>
          <p:nvPr/>
        </p:nvCxnSpPr>
        <p:spPr>
          <a:xfrm>
            <a:off x="3489503" y="3386969"/>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flipV="1">
            <a:off x="4102832" y="3741844"/>
            <a:ext cx="831669" cy="4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a:off x="3543932" y="4109781"/>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p:txBody>
          <a:bodyPr/>
          <a:lstStyle/>
          <a:p>
            <a:r>
              <a:rPr lang="pl-PL" dirty="0"/>
              <a:t>Jak płacić w e-sklepie</a:t>
            </a:r>
            <a:endParaRPr lang="nb-NO" dirty="0"/>
          </a:p>
        </p:txBody>
      </p:sp>
    </p:spTree>
    <p:extLst>
      <p:ext uri="{BB962C8B-B14F-4D97-AF65-F5344CB8AC3E}">
        <p14:creationId xmlns:p14="http://schemas.microsoft.com/office/powerpoint/2010/main" val="3190936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dirty="0"/>
              <a:t>Jak płacić w e-sklepie</a:t>
            </a:r>
            <a:endParaRPr lang="nb-NO" dirty="0"/>
          </a:p>
        </p:txBody>
      </p:sp>
      <p:pic>
        <p:nvPicPr>
          <p:cNvPr id="41" name="Bilde 40"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spTree>
    <p:extLst>
      <p:ext uri="{BB962C8B-B14F-4D97-AF65-F5344CB8AC3E}">
        <p14:creationId xmlns:p14="http://schemas.microsoft.com/office/powerpoint/2010/main" val="1064927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dirty="0"/>
              <a:t>Jak płacić w e-sklepie</a:t>
            </a:r>
            <a:endParaRPr lang="nb-NO" dirty="0"/>
          </a:p>
        </p:txBody>
      </p:sp>
      <p:pic>
        <p:nvPicPr>
          <p:cNvPr id="8" name="Bilde 7"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 name="Bilde 8"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511" y="1101283"/>
            <a:ext cx="1427905" cy="1201303"/>
          </a:xfrm>
          <a:prstGeom prst="rect">
            <a:avLst/>
          </a:prstGeom>
        </p:spPr>
      </p:pic>
    </p:spTree>
    <p:extLst>
      <p:ext uri="{BB962C8B-B14F-4D97-AF65-F5344CB8AC3E}">
        <p14:creationId xmlns:p14="http://schemas.microsoft.com/office/powerpoint/2010/main" val="4139368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dirty="0"/>
              <a:t>Jak płacić w e-sklepie</a:t>
            </a:r>
            <a:endParaRPr lang="nb-NO" dirty="0"/>
          </a:p>
        </p:txBody>
      </p:sp>
      <p:pic>
        <p:nvPicPr>
          <p:cNvPr id="10" name="Bilde 9"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1" name="Bilde 10"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 name="Bilde 5"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spTree>
    <p:extLst>
      <p:ext uri="{BB962C8B-B14F-4D97-AF65-F5344CB8AC3E}">
        <p14:creationId xmlns:p14="http://schemas.microsoft.com/office/powerpoint/2010/main" val="2510228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dirty="0"/>
              <a:t>Jak płacić w e-sklepie</a:t>
            </a:r>
            <a:endParaRPr lang="nb-NO" dirty="0"/>
          </a:p>
        </p:txBody>
      </p:sp>
      <p:pic>
        <p:nvPicPr>
          <p:cNvPr id="17" name="Bilde 16"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8" name="Bilde 17"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12" name="Bilde 11"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4" name="Gruppe 13"/>
          <p:cNvGrpSpPr/>
          <p:nvPr/>
        </p:nvGrpSpPr>
        <p:grpSpPr>
          <a:xfrm>
            <a:off x="8578090" y="969178"/>
            <a:ext cx="2263538" cy="1414711"/>
            <a:chOff x="2448162" y="1059811"/>
            <a:chExt cx="7347621" cy="4592263"/>
          </a:xfrm>
        </p:grpSpPr>
        <p:pic>
          <p:nvPicPr>
            <p:cNvPr id="15" name="Picture 2" descr="https://upload.wikimedia.org/wikipedia/commons/0/03/Devicetemplates_computer-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6" name="Gruppe 15"/>
            <p:cNvGrpSpPr/>
            <p:nvPr/>
          </p:nvGrpSpPr>
          <p:grpSpPr>
            <a:xfrm>
              <a:off x="4497554" y="1922292"/>
              <a:ext cx="3248836" cy="2129030"/>
              <a:chOff x="4566856" y="1988429"/>
              <a:chExt cx="3424343" cy="2244043"/>
            </a:xfrm>
          </p:grpSpPr>
          <p:pic>
            <p:nvPicPr>
              <p:cNvPr id="26" name="Bilde 25"/>
              <p:cNvPicPr>
                <a:picLocks noChangeAspect="1"/>
              </p:cNvPicPr>
              <p:nvPr/>
            </p:nvPicPr>
            <p:blipFill>
              <a:blip r:embed="rId7"/>
              <a:stretch>
                <a:fillRect/>
              </a:stretch>
            </p:blipFill>
            <p:spPr>
              <a:xfrm>
                <a:off x="5413869" y="2169139"/>
                <a:ext cx="2577330" cy="2063333"/>
              </a:xfrm>
              <a:prstGeom prst="rect">
                <a:avLst/>
              </a:prstGeom>
            </p:spPr>
          </p:pic>
          <p:sp>
            <p:nvSpPr>
              <p:cNvPr id="27" name="Rektangel 2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8" name="Bilde 27" descr="mann.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29" name="Bilde 28" descr="kass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30" name="Bilde 29" descr="sort-vog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541446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dirty="0"/>
              <a:t>Jak płacić w e-sklepie</a:t>
            </a:r>
            <a:endParaRPr lang="nb-NO" dirty="0"/>
          </a:p>
        </p:txBody>
      </p:sp>
      <p:grpSp>
        <p:nvGrpSpPr>
          <p:cNvPr id="67" name="Gruppe 66"/>
          <p:cNvGrpSpPr/>
          <p:nvPr/>
        </p:nvGrpSpPr>
        <p:grpSpPr>
          <a:xfrm>
            <a:off x="1499597" y="3138916"/>
            <a:ext cx="1176004" cy="1195820"/>
            <a:chOff x="1072168" y="3950038"/>
            <a:chExt cx="1603045" cy="1630057"/>
          </a:xfrm>
        </p:grpSpPr>
        <p:sp>
          <p:nvSpPr>
            <p:cNvPr id="68" name="Ellipse 6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9" name="Bilde 68"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15" name="Bilde 14"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6" name="Bilde 15"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23" name="Bilde 22"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33" name="Gruppe 32"/>
          <p:cNvGrpSpPr/>
          <p:nvPr/>
        </p:nvGrpSpPr>
        <p:grpSpPr>
          <a:xfrm>
            <a:off x="8578090" y="994578"/>
            <a:ext cx="2263538" cy="1414711"/>
            <a:chOff x="2448162" y="1059811"/>
            <a:chExt cx="7347621" cy="4592263"/>
          </a:xfrm>
        </p:grpSpPr>
        <p:pic>
          <p:nvPicPr>
            <p:cNvPr id="34"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5" name="Gruppe 34"/>
            <p:cNvGrpSpPr/>
            <p:nvPr/>
          </p:nvGrpSpPr>
          <p:grpSpPr>
            <a:xfrm>
              <a:off x="4497554" y="1922292"/>
              <a:ext cx="3248836" cy="2129030"/>
              <a:chOff x="4566856" y="1988429"/>
              <a:chExt cx="3424343" cy="2244043"/>
            </a:xfrm>
          </p:grpSpPr>
          <p:pic>
            <p:nvPicPr>
              <p:cNvPr id="36" name="Bilde 35"/>
              <p:cNvPicPr>
                <a:picLocks noChangeAspect="1"/>
              </p:cNvPicPr>
              <p:nvPr/>
            </p:nvPicPr>
            <p:blipFill>
              <a:blip r:embed="rId8"/>
              <a:stretch>
                <a:fillRect/>
              </a:stretch>
            </p:blipFill>
            <p:spPr>
              <a:xfrm>
                <a:off x="5413869" y="2169139"/>
                <a:ext cx="2577330" cy="2063333"/>
              </a:xfrm>
              <a:prstGeom prst="rect">
                <a:avLst/>
              </a:prstGeom>
            </p:spPr>
          </p:pic>
          <p:sp>
            <p:nvSpPr>
              <p:cNvPr id="37" name="Rektangel 3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8" name="Bilde 37"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39" name="Bilde 38"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40" name="Bilde 39"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247382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dirty="0"/>
              <a:t>Jak płacić w e-sklepie</a:t>
            </a:r>
            <a:endParaRPr lang="nb-NO" dirty="0"/>
          </a:p>
        </p:txBody>
      </p:sp>
      <p:grpSp>
        <p:nvGrpSpPr>
          <p:cNvPr id="88" name="Gruppe 87"/>
          <p:cNvGrpSpPr/>
          <p:nvPr/>
        </p:nvGrpSpPr>
        <p:grpSpPr>
          <a:xfrm>
            <a:off x="1499597" y="3138916"/>
            <a:ext cx="1176004" cy="1195820"/>
            <a:chOff x="1072168" y="3950038"/>
            <a:chExt cx="1603045" cy="1630057"/>
          </a:xfrm>
        </p:grpSpPr>
        <p:sp>
          <p:nvSpPr>
            <p:cNvPr id="89" name="Ellipse 8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0" name="Bilde 89"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91" name="Bilde 90"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2" name="Bilde 91"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99" name="Bilde 98"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07" name="Gruppe 106"/>
          <p:cNvGrpSpPr/>
          <p:nvPr/>
        </p:nvGrpSpPr>
        <p:grpSpPr>
          <a:xfrm>
            <a:off x="8578090" y="994578"/>
            <a:ext cx="2263538" cy="1414711"/>
            <a:chOff x="2448162" y="1059811"/>
            <a:chExt cx="7347621" cy="4592263"/>
          </a:xfrm>
        </p:grpSpPr>
        <p:pic>
          <p:nvPicPr>
            <p:cNvPr id="108"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9" name="Gruppe 108"/>
            <p:cNvGrpSpPr/>
            <p:nvPr/>
          </p:nvGrpSpPr>
          <p:grpSpPr>
            <a:xfrm>
              <a:off x="4497554" y="1922292"/>
              <a:ext cx="3248836" cy="2129030"/>
              <a:chOff x="4566856" y="1988429"/>
              <a:chExt cx="3424343" cy="2244043"/>
            </a:xfrm>
          </p:grpSpPr>
          <p:pic>
            <p:nvPicPr>
              <p:cNvPr id="110" name="Bilde 109"/>
              <p:cNvPicPr>
                <a:picLocks noChangeAspect="1"/>
              </p:cNvPicPr>
              <p:nvPr/>
            </p:nvPicPr>
            <p:blipFill>
              <a:blip r:embed="rId8"/>
              <a:stretch>
                <a:fillRect/>
              </a:stretch>
            </p:blipFill>
            <p:spPr>
              <a:xfrm>
                <a:off x="5413869" y="2169139"/>
                <a:ext cx="2577330" cy="2063333"/>
              </a:xfrm>
              <a:prstGeom prst="rect">
                <a:avLst/>
              </a:prstGeom>
            </p:spPr>
          </p:pic>
          <p:sp>
            <p:nvSpPr>
              <p:cNvPr id="111" name="Rektangel 11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2" name="Bilde 111"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13" name="Bilde 112"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14" name="Bilde 113"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15" name="Gruppe 114"/>
          <p:cNvGrpSpPr/>
          <p:nvPr/>
        </p:nvGrpSpPr>
        <p:grpSpPr>
          <a:xfrm>
            <a:off x="3162508" y="2890332"/>
            <a:ext cx="1868235" cy="1641382"/>
            <a:chOff x="3162508" y="2890332"/>
            <a:chExt cx="1868235" cy="1641382"/>
          </a:xfrm>
        </p:grpSpPr>
        <p:sp>
          <p:nvSpPr>
            <p:cNvPr id="116" name="Avrundet rektangel 115"/>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17" name="Gruppe 116"/>
            <p:cNvGrpSpPr/>
            <p:nvPr/>
          </p:nvGrpSpPr>
          <p:grpSpPr>
            <a:xfrm>
              <a:off x="3475129" y="3004746"/>
              <a:ext cx="1555614" cy="1526968"/>
              <a:chOff x="3676969" y="2285446"/>
              <a:chExt cx="2485391" cy="2559309"/>
            </a:xfrm>
          </p:grpSpPr>
          <p:pic>
            <p:nvPicPr>
              <p:cNvPr id="120" name="Bilde 119" descr="hu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21" name="Bilde 120" descr="penge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18" name="Rett linje 117"/>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9" name="TekstSylinder 118"/>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16313691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dirty="0"/>
              <a:t>Jak płacić w e-sklepie</a:t>
            </a:r>
            <a:endParaRPr lang="nb-NO" dirty="0"/>
          </a:p>
        </p:txBody>
      </p:sp>
      <p:pic>
        <p:nvPicPr>
          <p:cNvPr id="34" name="Bilde 33"/>
          <p:cNvPicPr>
            <a:picLocks noChangeAspect="1"/>
          </p:cNvPicPr>
          <p:nvPr/>
        </p:nvPicPr>
        <p:blipFill>
          <a:blip r:embed="rId3"/>
          <a:stretch>
            <a:fillRect/>
          </a:stretch>
        </p:blipFill>
        <p:spPr>
          <a:xfrm>
            <a:off x="5731310" y="2876398"/>
            <a:ext cx="1855580" cy="1607014"/>
          </a:xfrm>
          <a:prstGeom prst="rect">
            <a:avLst/>
          </a:prstGeom>
        </p:spPr>
      </p:pic>
      <p:grpSp>
        <p:nvGrpSpPr>
          <p:cNvPr id="64" name="Gruppe 63"/>
          <p:cNvGrpSpPr/>
          <p:nvPr/>
        </p:nvGrpSpPr>
        <p:grpSpPr>
          <a:xfrm>
            <a:off x="1499597" y="3138916"/>
            <a:ext cx="1176004" cy="1195820"/>
            <a:chOff x="1072168" y="3950038"/>
            <a:chExt cx="1603045" cy="1630057"/>
          </a:xfrm>
        </p:grpSpPr>
        <p:sp>
          <p:nvSpPr>
            <p:cNvPr id="65" name="Ellipse 64"/>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6" name="Bilde 65"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7" name="Bilde 66" descr="Screenshot 2016-03-08 20.57.3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8" name="Bilde 67" descr="Screenshot 2016-03-08 21.01.5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5" name="Bilde 74" descr="shop stor.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83" name="Gruppe 82"/>
          <p:cNvGrpSpPr/>
          <p:nvPr/>
        </p:nvGrpSpPr>
        <p:grpSpPr>
          <a:xfrm>
            <a:off x="8578090" y="994578"/>
            <a:ext cx="2263538" cy="1414711"/>
            <a:chOff x="2448162" y="1059811"/>
            <a:chExt cx="7347621" cy="4592263"/>
          </a:xfrm>
        </p:grpSpPr>
        <p:pic>
          <p:nvPicPr>
            <p:cNvPr id="84" name="Picture 2" descr="https://upload.wikimedia.org/wikipedia/commons/0/03/Devicetemplates_computer-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5" name="Gruppe 84"/>
            <p:cNvGrpSpPr/>
            <p:nvPr/>
          </p:nvGrpSpPr>
          <p:grpSpPr>
            <a:xfrm>
              <a:off x="4497554" y="1922292"/>
              <a:ext cx="3248836" cy="2129030"/>
              <a:chOff x="4566856" y="1988429"/>
              <a:chExt cx="3424343" cy="2244043"/>
            </a:xfrm>
          </p:grpSpPr>
          <p:pic>
            <p:nvPicPr>
              <p:cNvPr id="86" name="Bilde 85"/>
              <p:cNvPicPr>
                <a:picLocks noChangeAspect="1"/>
              </p:cNvPicPr>
              <p:nvPr/>
            </p:nvPicPr>
            <p:blipFill>
              <a:blip r:embed="rId9"/>
              <a:stretch>
                <a:fillRect/>
              </a:stretch>
            </p:blipFill>
            <p:spPr>
              <a:xfrm>
                <a:off x="5413869" y="2169139"/>
                <a:ext cx="2577330" cy="2063333"/>
              </a:xfrm>
              <a:prstGeom prst="rect">
                <a:avLst/>
              </a:prstGeom>
            </p:spPr>
          </p:pic>
          <p:sp>
            <p:nvSpPr>
              <p:cNvPr id="87" name="Rektangel 8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8" name="Bilde 87" descr="mann.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9" name="Bilde 88" descr="kassa.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90" name="Bilde 89" descr="sort-vog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03" name="Gruppe 102"/>
          <p:cNvGrpSpPr/>
          <p:nvPr/>
        </p:nvGrpSpPr>
        <p:grpSpPr>
          <a:xfrm>
            <a:off x="3162508" y="2890332"/>
            <a:ext cx="1868235" cy="1641382"/>
            <a:chOff x="3162508" y="2890332"/>
            <a:chExt cx="1868235" cy="1641382"/>
          </a:xfrm>
        </p:grpSpPr>
        <p:sp>
          <p:nvSpPr>
            <p:cNvPr id="104" name="Avrundet rektangel 10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05" name="Gruppe 104"/>
            <p:cNvGrpSpPr/>
            <p:nvPr/>
          </p:nvGrpSpPr>
          <p:grpSpPr>
            <a:xfrm>
              <a:off x="3475129" y="3004746"/>
              <a:ext cx="1555614" cy="1526968"/>
              <a:chOff x="3676969" y="2285446"/>
              <a:chExt cx="2485391" cy="2559309"/>
            </a:xfrm>
          </p:grpSpPr>
          <p:pic>
            <p:nvPicPr>
              <p:cNvPr id="108" name="Bilde 107" descr="hus.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09" name="Bilde 108" descr="peng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06" name="Rett linje 10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7" name="TekstSylinder 106"/>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491615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pl-PL" dirty="0"/>
              <a:t>Co to jest sklep internetowy</a:t>
            </a:r>
            <a:r>
              <a:rPr lang="nb-NO" dirty="0" smtClean="0"/>
              <a:t>?</a:t>
            </a:r>
            <a:endParaRPr lang="nb-NO" dirty="0"/>
          </a:p>
        </p:txBody>
      </p:sp>
      <p:pic>
        <p:nvPicPr>
          <p:cNvPr id="2" name="Plassholder for innhold 3"/>
          <p:cNvPicPr>
            <a:picLocks noGrp="1" noChangeAspect="1"/>
          </p:cNvPicPr>
          <p:nvPr>
            <p:ph idx="4294967295"/>
          </p:nvPr>
        </p:nvPicPr>
        <p:blipFill>
          <a:blip r:embed="rId3"/>
          <a:stretch>
            <a:fillRect/>
          </a:stretch>
        </p:blipFill>
        <p:spPr>
          <a:xfrm>
            <a:off x="476876" y="1070544"/>
            <a:ext cx="11235749" cy="5234572"/>
          </a:xfrm>
          <a:prstGeom prst="rect">
            <a:avLst/>
          </a:prstGeom>
        </p:spPr>
      </p:pic>
    </p:spTree>
    <p:extLst>
      <p:ext uri="{BB962C8B-B14F-4D97-AF65-F5344CB8AC3E}">
        <p14:creationId xmlns:p14="http://schemas.microsoft.com/office/powerpoint/2010/main" val="16147109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dirty="0"/>
              <a:t>Jak płacić w e-sklepie</a:t>
            </a:r>
            <a:endParaRPr lang="nb-NO" dirty="0"/>
          </a:p>
        </p:txBody>
      </p:sp>
      <p:grpSp>
        <p:nvGrpSpPr>
          <p:cNvPr id="3" name="Gruppe 2"/>
          <p:cNvGrpSpPr/>
          <p:nvPr/>
        </p:nvGrpSpPr>
        <p:grpSpPr>
          <a:xfrm>
            <a:off x="8446769" y="3319975"/>
            <a:ext cx="1338614" cy="1380357"/>
            <a:chOff x="9022272" y="3206473"/>
            <a:chExt cx="1338614" cy="1380357"/>
          </a:xfrm>
        </p:grpSpPr>
        <p:pic>
          <p:nvPicPr>
            <p:cNvPr id="106" name="Bilde 105"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107" name="TekstSylinder 106"/>
            <p:cNvSpPr txBox="1"/>
            <p:nvPr/>
          </p:nvSpPr>
          <p:spPr>
            <a:xfrm>
              <a:off x="9143199" y="3263391"/>
              <a:ext cx="907460" cy="1323439"/>
            </a:xfrm>
            <a:prstGeom prst="rect">
              <a:avLst/>
            </a:prstGeom>
            <a:noFill/>
          </p:spPr>
          <p:txBody>
            <a:bodyPr wrap="square" rtlCol="0">
              <a:spAutoFit/>
            </a:bodyPr>
            <a:lstStyle/>
            <a:p>
              <a:pPr algn="ctr"/>
              <a:r>
                <a:rPr lang="nn-NO" sz="8000" dirty="0" smtClean="0">
                  <a:solidFill>
                    <a:srgbClr val="FF0000"/>
                  </a:solidFill>
                </a:rPr>
                <a:t>?</a:t>
              </a:r>
              <a:endParaRPr lang="nn-NO" sz="8000" dirty="0">
                <a:solidFill>
                  <a:srgbClr val="FF0000"/>
                </a:solidFill>
              </a:endParaRPr>
            </a:p>
          </p:txBody>
        </p:sp>
      </p:grpSp>
      <p:pic>
        <p:nvPicPr>
          <p:cNvPr id="27" name="Bilde 26"/>
          <p:cNvPicPr>
            <a:picLocks noChangeAspect="1"/>
          </p:cNvPicPr>
          <p:nvPr/>
        </p:nvPicPr>
        <p:blipFill>
          <a:blip r:embed="rId4"/>
          <a:stretch>
            <a:fillRect/>
          </a:stretch>
        </p:blipFill>
        <p:spPr>
          <a:xfrm>
            <a:off x="5731310" y="2876398"/>
            <a:ext cx="1855580" cy="1607014"/>
          </a:xfrm>
          <a:prstGeom prst="rect">
            <a:avLst/>
          </a:prstGeom>
        </p:spPr>
      </p:pic>
      <p:grpSp>
        <p:nvGrpSpPr>
          <p:cNvPr id="28" name="Gruppe 27"/>
          <p:cNvGrpSpPr/>
          <p:nvPr/>
        </p:nvGrpSpPr>
        <p:grpSpPr>
          <a:xfrm>
            <a:off x="1499597" y="3138916"/>
            <a:ext cx="1176004" cy="1195820"/>
            <a:chOff x="1072168" y="3950038"/>
            <a:chExt cx="1603045" cy="1630057"/>
          </a:xfrm>
        </p:grpSpPr>
        <p:sp>
          <p:nvSpPr>
            <p:cNvPr id="29" name="Ellipse 2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0" name="Bilde 29"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31" name="Bilde 30"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32" name="Bilde 31"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39" name="Bilde 38"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47" name="Gruppe 46"/>
          <p:cNvGrpSpPr/>
          <p:nvPr/>
        </p:nvGrpSpPr>
        <p:grpSpPr>
          <a:xfrm>
            <a:off x="8578090" y="994578"/>
            <a:ext cx="2263538" cy="1414711"/>
            <a:chOff x="2448162" y="1059811"/>
            <a:chExt cx="7347621" cy="4592263"/>
          </a:xfrm>
        </p:grpSpPr>
        <p:pic>
          <p:nvPicPr>
            <p:cNvPr id="48" name="Picture 2" descr="https://upload.wikimedia.org/wikipedia/commons/0/03/Devicetemplates_computer-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9" name="Gruppe 48"/>
            <p:cNvGrpSpPr/>
            <p:nvPr/>
          </p:nvGrpSpPr>
          <p:grpSpPr>
            <a:xfrm>
              <a:off x="4497554" y="1922292"/>
              <a:ext cx="3248836" cy="2129030"/>
              <a:chOff x="4566856" y="1988429"/>
              <a:chExt cx="3424343" cy="2244043"/>
            </a:xfrm>
          </p:grpSpPr>
          <p:pic>
            <p:nvPicPr>
              <p:cNvPr id="50" name="Bilde 49"/>
              <p:cNvPicPr>
                <a:picLocks noChangeAspect="1"/>
              </p:cNvPicPr>
              <p:nvPr/>
            </p:nvPicPr>
            <p:blipFill>
              <a:blip r:embed="rId10"/>
              <a:stretch>
                <a:fillRect/>
              </a:stretch>
            </p:blipFill>
            <p:spPr>
              <a:xfrm>
                <a:off x="5413869" y="2169139"/>
                <a:ext cx="2577330" cy="2063333"/>
              </a:xfrm>
              <a:prstGeom prst="rect">
                <a:avLst/>
              </a:prstGeom>
            </p:spPr>
          </p:pic>
          <p:sp>
            <p:nvSpPr>
              <p:cNvPr id="51" name="Rektangel 5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2" name="Bilde 51" descr="mann.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53" name="Bilde 52" descr="kassa.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54" name="Bilde 53" descr="sort-vog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67" name="Gruppe 66"/>
          <p:cNvGrpSpPr/>
          <p:nvPr/>
        </p:nvGrpSpPr>
        <p:grpSpPr>
          <a:xfrm>
            <a:off x="3162508" y="2890332"/>
            <a:ext cx="1868235" cy="1641382"/>
            <a:chOff x="3162508" y="2890332"/>
            <a:chExt cx="1868235" cy="1641382"/>
          </a:xfrm>
        </p:grpSpPr>
        <p:sp>
          <p:nvSpPr>
            <p:cNvPr id="68" name="Avrundet rektangel 67"/>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9" name="Gruppe 68"/>
            <p:cNvGrpSpPr/>
            <p:nvPr/>
          </p:nvGrpSpPr>
          <p:grpSpPr>
            <a:xfrm>
              <a:off x="3475129" y="3004746"/>
              <a:ext cx="1555614" cy="1526968"/>
              <a:chOff x="3676969" y="2285446"/>
              <a:chExt cx="2485391" cy="2559309"/>
            </a:xfrm>
          </p:grpSpPr>
          <p:pic>
            <p:nvPicPr>
              <p:cNvPr id="72" name="Bilde 71" descr="hus.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3" name="Bilde 72" descr="peng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0" name="Rett linje 69"/>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1" name="TekstSylinder 70"/>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3732115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dirty="0"/>
              <a:t>Jak płacić w e-sklepie</a:t>
            </a:r>
            <a:endParaRPr lang="nb-NO" dirty="0"/>
          </a:p>
        </p:txBody>
      </p:sp>
      <p:grpSp>
        <p:nvGrpSpPr>
          <p:cNvPr id="40" name="Gruppe 39"/>
          <p:cNvGrpSpPr/>
          <p:nvPr/>
        </p:nvGrpSpPr>
        <p:grpSpPr>
          <a:xfrm>
            <a:off x="8446769" y="3319975"/>
            <a:ext cx="1338614" cy="1380357"/>
            <a:chOff x="9022272" y="3206473"/>
            <a:chExt cx="1338614" cy="1380357"/>
          </a:xfrm>
        </p:grpSpPr>
        <p:pic>
          <p:nvPicPr>
            <p:cNvPr id="44" name="Bilde 43"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5" name="TekstSylinder 44"/>
            <p:cNvSpPr txBox="1"/>
            <p:nvPr/>
          </p:nvSpPr>
          <p:spPr>
            <a:xfrm>
              <a:off x="9143199" y="3263391"/>
              <a:ext cx="907460" cy="1323439"/>
            </a:xfrm>
            <a:prstGeom prst="rect">
              <a:avLst/>
            </a:prstGeom>
            <a:noFill/>
          </p:spPr>
          <p:txBody>
            <a:bodyPr wrap="square" rtlCol="0">
              <a:spAutoFit/>
            </a:bodyPr>
            <a:lstStyle/>
            <a:p>
              <a:pPr algn="ctr"/>
              <a:r>
                <a:rPr lang="nn-NO" sz="8000" dirty="0" smtClean="0">
                  <a:solidFill>
                    <a:srgbClr val="FF0000"/>
                  </a:solidFill>
                </a:rPr>
                <a:t>?</a:t>
              </a:r>
              <a:endParaRPr lang="nn-NO" sz="8000" dirty="0">
                <a:solidFill>
                  <a:srgbClr val="FF0000"/>
                </a:solidFill>
              </a:endParaRPr>
            </a:p>
          </p:txBody>
        </p:sp>
      </p:grpSp>
      <p:pic>
        <p:nvPicPr>
          <p:cNvPr id="46" name="Bilde 45"/>
          <p:cNvPicPr>
            <a:picLocks noChangeAspect="1"/>
          </p:cNvPicPr>
          <p:nvPr/>
        </p:nvPicPr>
        <p:blipFill>
          <a:blip r:embed="rId4"/>
          <a:stretch>
            <a:fillRect/>
          </a:stretch>
        </p:blipFill>
        <p:spPr>
          <a:xfrm>
            <a:off x="5731310" y="2876398"/>
            <a:ext cx="1855580" cy="1607014"/>
          </a:xfrm>
          <a:prstGeom prst="rect">
            <a:avLst/>
          </a:prstGeom>
        </p:spPr>
      </p:pic>
      <p:grpSp>
        <p:nvGrpSpPr>
          <p:cNvPr id="47" name="Gruppe 46"/>
          <p:cNvGrpSpPr/>
          <p:nvPr/>
        </p:nvGrpSpPr>
        <p:grpSpPr>
          <a:xfrm>
            <a:off x="1499597" y="3138916"/>
            <a:ext cx="1176004" cy="1195820"/>
            <a:chOff x="1072168" y="3950038"/>
            <a:chExt cx="1603045" cy="1630057"/>
          </a:xfrm>
        </p:grpSpPr>
        <p:sp>
          <p:nvSpPr>
            <p:cNvPr id="48" name="Ellipse 4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9" name="Bilde 48"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0" name="Bilde 49"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1" name="Bilde 50"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1" name="Bilde 60"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pic>
        <p:nvPicPr>
          <p:cNvPr id="71" name="Bild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grpSp>
        <p:nvGrpSpPr>
          <p:cNvPr id="73" name="Gruppe 72"/>
          <p:cNvGrpSpPr/>
          <p:nvPr/>
        </p:nvGrpSpPr>
        <p:grpSpPr>
          <a:xfrm>
            <a:off x="8578090" y="994578"/>
            <a:ext cx="2263538" cy="1414711"/>
            <a:chOff x="2448162" y="1059811"/>
            <a:chExt cx="7347621" cy="4592263"/>
          </a:xfrm>
        </p:grpSpPr>
        <p:pic>
          <p:nvPicPr>
            <p:cNvPr id="74" name="Picture 2" descr="https://upload.wikimedia.org/wikipedia/commons/0/03/Devicetemplates_computer-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5" name="Gruppe 74"/>
            <p:cNvGrpSpPr/>
            <p:nvPr/>
          </p:nvGrpSpPr>
          <p:grpSpPr>
            <a:xfrm>
              <a:off x="4497554" y="1922292"/>
              <a:ext cx="3248836" cy="2129030"/>
              <a:chOff x="4566856" y="1988429"/>
              <a:chExt cx="3424343" cy="2244043"/>
            </a:xfrm>
          </p:grpSpPr>
          <p:pic>
            <p:nvPicPr>
              <p:cNvPr id="76" name="Bilde 75"/>
              <p:cNvPicPr>
                <a:picLocks noChangeAspect="1"/>
              </p:cNvPicPr>
              <p:nvPr/>
            </p:nvPicPr>
            <p:blipFill>
              <a:blip r:embed="rId11"/>
              <a:stretch>
                <a:fillRect/>
              </a:stretch>
            </p:blipFill>
            <p:spPr>
              <a:xfrm>
                <a:off x="5413869" y="2169139"/>
                <a:ext cx="2577330" cy="2063333"/>
              </a:xfrm>
              <a:prstGeom prst="rect">
                <a:avLst/>
              </a:prstGeom>
            </p:spPr>
          </p:pic>
          <p:sp>
            <p:nvSpPr>
              <p:cNvPr id="77" name="Rektangel 7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8" name="Bilde 77" descr="mann.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79" name="Bilde 78" descr="kassa.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0" name="Bilde 79" descr="sort-vogn.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93" name="Gruppe 92"/>
          <p:cNvGrpSpPr/>
          <p:nvPr/>
        </p:nvGrpSpPr>
        <p:grpSpPr>
          <a:xfrm>
            <a:off x="3162508" y="2890332"/>
            <a:ext cx="1868235" cy="1641382"/>
            <a:chOff x="3162508" y="2890332"/>
            <a:chExt cx="1868235" cy="1641382"/>
          </a:xfrm>
        </p:grpSpPr>
        <p:sp>
          <p:nvSpPr>
            <p:cNvPr id="94" name="Avrundet rektangel 9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5" name="Gruppe 94"/>
            <p:cNvGrpSpPr/>
            <p:nvPr/>
          </p:nvGrpSpPr>
          <p:grpSpPr>
            <a:xfrm>
              <a:off x="3475129" y="3004746"/>
              <a:ext cx="1555614" cy="1526968"/>
              <a:chOff x="3676969" y="2285446"/>
              <a:chExt cx="2485391" cy="2559309"/>
            </a:xfrm>
          </p:grpSpPr>
          <p:pic>
            <p:nvPicPr>
              <p:cNvPr id="98" name="Bilde 97" descr="hus.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99" name="Bilde 98" descr="penger.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96" name="Rett linje 9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97" name="TekstSylinder 96"/>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spTree>
    <p:extLst>
      <p:ext uri="{BB962C8B-B14F-4D97-AF65-F5344CB8AC3E}">
        <p14:creationId xmlns:p14="http://schemas.microsoft.com/office/powerpoint/2010/main" val="7640169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dirty="0"/>
              <a:t>Jak płacić w e-sklepie</a:t>
            </a:r>
            <a:endParaRPr lang="nb-NO" dirty="0"/>
          </a:p>
        </p:txBody>
      </p:sp>
      <p:grpSp>
        <p:nvGrpSpPr>
          <p:cNvPr id="44" name="Gruppe 43"/>
          <p:cNvGrpSpPr/>
          <p:nvPr/>
        </p:nvGrpSpPr>
        <p:grpSpPr>
          <a:xfrm>
            <a:off x="8446769" y="3319975"/>
            <a:ext cx="1338614" cy="1380357"/>
            <a:chOff x="9022272" y="3206473"/>
            <a:chExt cx="1338614" cy="1380357"/>
          </a:xfrm>
        </p:grpSpPr>
        <p:pic>
          <p:nvPicPr>
            <p:cNvPr id="45" name="Bilde 44"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6" name="TekstSylinder 45"/>
            <p:cNvSpPr txBox="1"/>
            <p:nvPr/>
          </p:nvSpPr>
          <p:spPr>
            <a:xfrm>
              <a:off x="9143199" y="3263391"/>
              <a:ext cx="907460" cy="1323439"/>
            </a:xfrm>
            <a:prstGeom prst="rect">
              <a:avLst/>
            </a:prstGeom>
            <a:noFill/>
          </p:spPr>
          <p:txBody>
            <a:bodyPr wrap="square" rtlCol="0">
              <a:spAutoFit/>
            </a:bodyPr>
            <a:lstStyle/>
            <a:p>
              <a:pPr algn="ctr"/>
              <a:r>
                <a:rPr lang="nn-NO" sz="8000" dirty="0" smtClean="0">
                  <a:solidFill>
                    <a:srgbClr val="FF0000"/>
                  </a:solidFill>
                </a:rPr>
                <a:t>?</a:t>
              </a:r>
              <a:endParaRPr lang="nn-NO" sz="8000" dirty="0">
                <a:solidFill>
                  <a:srgbClr val="FF0000"/>
                </a:solidFill>
              </a:endParaRPr>
            </a:p>
          </p:txBody>
        </p:sp>
      </p:grpSp>
      <p:pic>
        <p:nvPicPr>
          <p:cNvPr id="47" name="Bilde 46"/>
          <p:cNvPicPr>
            <a:picLocks noChangeAspect="1"/>
          </p:cNvPicPr>
          <p:nvPr/>
        </p:nvPicPr>
        <p:blipFill>
          <a:blip r:embed="rId4"/>
          <a:stretch>
            <a:fillRect/>
          </a:stretch>
        </p:blipFill>
        <p:spPr>
          <a:xfrm>
            <a:off x="5731310" y="2876398"/>
            <a:ext cx="1855580" cy="1607014"/>
          </a:xfrm>
          <a:prstGeom prst="rect">
            <a:avLst/>
          </a:prstGeom>
        </p:spPr>
      </p:pic>
      <p:grpSp>
        <p:nvGrpSpPr>
          <p:cNvPr id="48" name="Gruppe 47"/>
          <p:cNvGrpSpPr/>
          <p:nvPr/>
        </p:nvGrpSpPr>
        <p:grpSpPr>
          <a:xfrm>
            <a:off x="1499597" y="3138916"/>
            <a:ext cx="1176004" cy="1195820"/>
            <a:chOff x="1072168" y="3950038"/>
            <a:chExt cx="1603045" cy="1630057"/>
          </a:xfrm>
        </p:grpSpPr>
        <p:sp>
          <p:nvSpPr>
            <p:cNvPr id="49" name="Ellipse 4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3" name="Bilde 52"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4" name="Bilde 53"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5" name="Bilde 54"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7" name="Bilde 66"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68" name="Gruppe 67"/>
          <p:cNvGrpSpPr/>
          <p:nvPr/>
        </p:nvGrpSpPr>
        <p:grpSpPr>
          <a:xfrm>
            <a:off x="3162508" y="2890332"/>
            <a:ext cx="1868235" cy="1641382"/>
            <a:chOff x="3162508" y="2890332"/>
            <a:chExt cx="1868235" cy="1641382"/>
          </a:xfrm>
        </p:grpSpPr>
        <p:sp>
          <p:nvSpPr>
            <p:cNvPr id="69" name="Avrundet rektangel 6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0" name="Gruppe 69"/>
            <p:cNvGrpSpPr/>
            <p:nvPr/>
          </p:nvGrpSpPr>
          <p:grpSpPr>
            <a:xfrm>
              <a:off x="3475129" y="3004746"/>
              <a:ext cx="1555614" cy="1526968"/>
              <a:chOff x="3676969" y="2285446"/>
              <a:chExt cx="2485391" cy="2559309"/>
            </a:xfrm>
          </p:grpSpPr>
          <p:pic>
            <p:nvPicPr>
              <p:cNvPr id="73" name="Bilde 72" descr="hu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4" name="Bilde 73" descr="penger.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1" name="Rett linje 7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2" name="TekstSylinder 71"/>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pic>
        <p:nvPicPr>
          <p:cNvPr id="78" name="Bild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0" name="Gruppe 79"/>
          <p:cNvGrpSpPr/>
          <p:nvPr/>
        </p:nvGrpSpPr>
        <p:grpSpPr>
          <a:xfrm>
            <a:off x="8578090" y="994578"/>
            <a:ext cx="2263538" cy="1414711"/>
            <a:chOff x="2448162" y="1059811"/>
            <a:chExt cx="7347621" cy="4592263"/>
          </a:xfrm>
        </p:grpSpPr>
        <p:pic>
          <p:nvPicPr>
            <p:cNvPr id="81" name="Picture 2" descr="https://upload.wikimedia.org/wikipedia/commons/0/03/Devicetemplates_computer-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2" name="Gruppe 81"/>
            <p:cNvGrpSpPr/>
            <p:nvPr/>
          </p:nvGrpSpPr>
          <p:grpSpPr>
            <a:xfrm>
              <a:off x="4497554" y="1922292"/>
              <a:ext cx="3248836" cy="2129030"/>
              <a:chOff x="4566856" y="1988429"/>
              <a:chExt cx="3424343" cy="2244043"/>
            </a:xfrm>
          </p:grpSpPr>
          <p:pic>
            <p:nvPicPr>
              <p:cNvPr id="83" name="Bilde 82"/>
              <p:cNvPicPr>
                <a:picLocks noChangeAspect="1"/>
              </p:cNvPicPr>
              <p:nvPr/>
            </p:nvPicPr>
            <p:blipFill>
              <a:blip r:embed="rId14"/>
              <a:stretch>
                <a:fillRect/>
              </a:stretch>
            </p:blipFill>
            <p:spPr>
              <a:xfrm>
                <a:off x="5413869" y="2169139"/>
                <a:ext cx="2577330" cy="2063333"/>
              </a:xfrm>
              <a:prstGeom prst="rect">
                <a:avLst/>
              </a:prstGeom>
            </p:spPr>
          </p:pic>
          <p:sp>
            <p:nvSpPr>
              <p:cNvPr id="84" name="Rektangel 83"/>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5" name="Bilde 84" descr="mann.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6" name="Bilde 85" descr="kassa.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7" name="Bilde 86" descr="sort-vogn.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4123679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dirty="0"/>
              <a:t>Jak płacić w e-sklepie</a:t>
            </a:r>
            <a:endParaRPr lang="nb-NO" dirty="0"/>
          </a:p>
        </p:txBody>
      </p:sp>
      <p:pic>
        <p:nvPicPr>
          <p:cNvPr id="46" name="Bilde 45"/>
          <p:cNvPicPr>
            <a:picLocks noChangeAspect="1"/>
          </p:cNvPicPr>
          <p:nvPr/>
        </p:nvPicPr>
        <p:blipFill>
          <a:blip r:embed="rId3"/>
          <a:stretch>
            <a:fillRect/>
          </a:stretch>
        </p:blipFill>
        <p:spPr>
          <a:xfrm>
            <a:off x="6804893" y="5114530"/>
            <a:ext cx="1839589" cy="1142421"/>
          </a:xfrm>
          <a:prstGeom prst="rect">
            <a:avLst/>
          </a:prstGeom>
        </p:spPr>
      </p:pic>
      <p:grpSp>
        <p:nvGrpSpPr>
          <p:cNvPr id="56" name="Gruppe 55"/>
          <p:cNvGrpSpPr/>
          <p:nvPr/>
        </p:nvGrpSpPr>
        <p:grpSpPr>
          <a:xfrm>
            <a:off x="8446769" y="3319975"/>
            <a:ext cx="1338614" cy="1380357"/>
            <a:chOff x="9022272" y="3206473"/>
            <a:chExt cx="1338614" cy="1380357"/>
          </a:xfrm>
        </p:grpSpPr>
        <p:pic>
          <p:nvPicPr>
            <p:cNvPr id="57" name="Bilde 56" descr="kreditk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58" name="TekstSylinder 57"/>
            <p:cNvSpPr txBox="1"/>
            <p:nvPr/>
          </p:nvSpPr>
          <p:spPr>
            <a:xfrm>
              <a:off x="9143199" y="3263391"/>
              <a:ext cx="907460" cy="1323439"/>
            </a:xfrm>
            <a:prstGeom prst="rect">
              <a:avLst/>
            </a:prstGeom>
            <a:noFill/>
          </p:spPr>
          <p:txBody>
            <a:bodyPr wrap="square" rtlCol="0">
              <a:spAutoFit/>
            </a:bodyPr>
            <a:lstStyle/>
            <a:p>
              <a:pPr algn="ctr"/>
              <a:r>
                <a:rPr lang="nn-NO" sz="8000" dirty="0" smtClean="0">
                  <a:solidFill>
                    <a:srgbClr val="FF0000"/>
                  </a:solidFill>
                </a:rPr>
                <a:t>?</a:t>
              </a:r>
              <a:endParaRPr lang="nn-NO" sz="8000" dirty="0">
                <a:solidFill>
                  <a:srgbClr val="FF0000"/>
                </a:solidFill>
              </a:endParaRPr>
            </a:p>
          </p:txBody>
        </p:sp>
      </p:grpSp>
      <p:pic>
        <p:nvPicPr>
          <p:cNvPr id="59" name="Bilde 58"/>
          <p:cNvPicPr>
            <a:picLocks noChangeAspect="1"/>
          </p:cNvPicPr>
          <p:nvPr/>
        </p:nvPicPr>
        <p:blipFill>
          <a:blip r:embed="rId5"/>
          <a:stretch>
            <a:fillRect/>
          </a:stretch>
        </p:blipFill>
        <p:spPr>
          <a:xfrm>
            <a:off x="5731310" y="2876398"/>
            <a:ext cx="1855580" cy="1607014"/>
          </a:xfrm>
          <a:prstGeom prst="rect">
            <a:avLst/>
          </a:prstGeom>
        </p:spPr>
      </p:pic>
      <p:grpSp>
        <p:nvGrpSpPr>
          <p:cNvPr id="60" name="Gruppe 59"/>
          <p:cNvGrpSpPr/>
          <p:nvPr/>
        </p:nvGrpSpPr>
        <p:grpSpPr>
          <a:xfrm>
            <a:off x="1499597" y="3138916"/>
            <a:ext cx="1176004" cy="1195820"/>
            <a:chOff x="1072168" y="3950038"/>
            <a:chExt cx="1603045" cy="1630057"/>
          </a:xfrm>
        </p:grpSpPr>
        <p:sp>
          <p:nvSpPr>
            <p:cNvPr id="61" name="Ellipse 60"/>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2" name="Bilde 61" descr="adress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3" name="Bilde 62" descr="Screenshot 2016-03-08 20.57.3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4" name="Bilde 63" descr="Screenshot 2016-03-08 21.01.5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1" name="Bilde 70" descr="shop stor.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72" name="Gruppe 71"/>
          <p:cNvGrpSpPr/>
          <p:nvPr/>
        </p:nvGrpSpPr>
        <p:grpSpPr>
          <a:xfrm>
            <a:off x="3162508" y="2890332"/>
            <a:ext cx="1868235" cy="1641382"/>
            <a:chOff x="3162508" y="2890332"/>
            <a:chExt cx="1868235" cy="1641382"/>
          </a:xfrm>
        </p:grpSpPr>
        <p:sp>
          <p:nvSpPr>
            <p:cNvPr id="73" name="Avrundet rektangel 72"/>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4" name="Gruppe 73"/>
            <p:cNvGrpSpPr/>
            <p:nvPr/>
          </p:nvGrpSpPr>
          <p:grpSpPr>
            <a:xfrm>
              <a:off x="3475129" y="3004746"/>
              <a:ext cx="1555614" cy="1526968"/>
              <a:chOff x="3676969" y="2285446"/>
              <a:chExt cx="2485391" cy="2559309"/>
            </a:xfrm>
          </p:grpSpPr>
          <p:pic>
            <p:nvPicPr>
              <p:cNvPr id="77" name="Bilde 76" descr="hu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8" name="Bilde 77" descr="penger.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5" name="Rett linje 74"/>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6" name="TekstSylinder 75"/>
            <p:cNvSpPr txBox="1"/>
            <p:nvPr/>
          </p:nvSpPr>
          <p:spPr>
            <a:xfrm>
              <a:off x="3217735" y="2890332"/>
              <a:ext cx="698331" cy="276999"/>
            </a:xfrm>
            <a:prstGeom prst="rect">
              <a:avLst/>
            </a:prstGeom>
            <a:noFill/>
          </p:spPr>
          <p:txBody>
            <a:bodyPr wrap="square" rtlCol="0">
              <a:spAutoFit/>
            </a:bodyPr>
            <a:lstStyle/>
            <a:p>
              <a:pPr algn="ctr"/>
              <a:r>
                <a:rPr lang="nn-NO" sz="1200" dirty="0" smtClean="0">
                  <a:solidFill>
                    <a:schemeClr val="bg1"/>
                  </a:solidFill>
                </a:rPr>
                <a:t>Adresse</a:t>
              </a:r>
              <a:endParaRPr lang="nn-NO" sz="1200" dirty="0">
                <a:solidFill>
                  <a:schemeClr val="bg1"/>
                </a:solidFill>
              </a:endParaRPr>
            </a:p>
          </p:txBody>
        </p:sp>
      </p:grpSp>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80" name="Bild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1" name="Gruppe 80"/>
          <p:cNvGrpSpPr/>
          <p:nvPr/>
        </p:nvGrpSpPr>
        <p:grpSpPr>
          <a:xfrm>
            <a:off x="8578090" y="994578"/>
            <a:ext cx="2263538" cy="1414711"/>
            <a:chOff x="2448162" y="1059811"/>
            <a:chExt cx="7347621" cy="4592263"/>
          </a:xfrm>
        </p:grpSpPr>
        <p:pic>
          <p:nvPicPr>
            <p:cNvPr id="82" name="Picture 2" descr="https://upload.wikimedia.org/wikipedia/commons/0/03/Devicetemplates_computer-0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3" name="Gruppe 82"/>
            <p:cNvGrpSpPr/>
            <p:nvPr/>
          </p:nvGrpSpPr>
          <p:grpSpPr>
            <a:xfrm>
              <a:off x="4497554" y="1922292"/>
              <a:ext cx="3248836" cy="2129030"/>
              <a:chOff x="4566856" y="1988429"/>
              <a:chExt cx="3424343" cy="2244043"/>
            </a:xfrm>
          </p:grpSpPr>
          <p:pic>
            <p:nvPicPr>
              <p:cNvPr id="84" name="Bilde 83"/>
              <p:cNvPicPr>
                <a:picLocks noChangeAspect="1"/>
              </p:cNvPicPr>
              <p:nvPr/>
            </p:nvPicPr>
            <p:blipFill>
              <a:blip r:embed="rId15"/>
              <a:stretch>
                <a:fillRect/>
              </a:stretch>
            </p:blipFill>
            <p:spPr>
              <a:xfrm>
                <a:off x="5413869" y="2169139"/>
                <a:ext cx="2577330" cy="2063333"/>
              </a:xfrm>
              <a:prstGeom prst="rect">
                <a:avLst/>
              </a:prstGeom>
            </p:spPr>
          </p:pic>
          <p:sp>
            <p:nvSpPr>
              <p:cNvPr id="85" name="Rektangel 84"/>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6" name="Bilde 85" descr="mann.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7" name="Bilde 86" descr="kassa.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8" name="Bilde 87" descr="sort-vog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3949058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828800" y="2468007"/>
            <a:ext cx="1846025" cy="349597"/>
          </a:xfrm>
        </p:spPr>
        <p:txBody>
          <a:bodyPr/>
          <a:lstStyle/>
          <a:p>
            <a:pPr algn="r"/>
            <a:r>
              <a:rPr lang="pl-PL" dirty="0" smtClean="0"/>
              <a:t>Część </a:t>
            </a:r>
            <a:r>
              <a:rPr lang="nb-NO" dirty="0" smtClean="0"/>
              <a:t>3</a:t>
            </a:r>
            <a:endParaRPr lang="nb-NO" dirty="0"/>
          </a:p>
        </p:txBody>
      </p:sp>
      <p:sp>
        <p:nvSpPr>
          <p:cNvPr id="3" name="Plassholder for tekst 2"/>
          <p:cNvSpPr>
            <a:spLocks noGrp="1"/>
          </p:cNvSpPr>
          <p:nvPr>
            <p:ph type="body" idx="1"/>
          </p:nvPr>
        </p:nvSpPr>
        <p:spPr/>
        <p:txBody>
          <a:bodyPr/>
          <a:lstStyle/>
          <a:p>
            <a:r>
              <a:rPr lang="pl-PL" dirty="0"/>
              <a:t>Jak nie dać się oszukać</a:t>
            </a:r>
            <a:r>
              <a:rPr lang="nb-NO" dirty="0" smtClean="0"/>
              <a:t>?</a:t>
            </a:r>
            <a:endParaRPr lang="nb-NO" dirty="0"/>
          </a:p>
        </p:txBody>
      </p:sp>
    </p:spTree>
    <p:extLst>
      <p:ext uri="{BB962C8B-B14F-4D97-AF65-F5344CB8AC3E}">
        <p14:creationId xmlns:p14="http://schemas.microsoft.com/office/powerpoint/2010/main" val="10408826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rhousehold.com/around_the_house/no_crimina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997" y="1851343"/>
            <a:ext cx="3200400" cy="32004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tel 1"/>
          <p:cNvSpPr>
            <a:spLocks noGrp="1"/>
          </p:cNvSpPr>
          <p:nvPr>
            <p:ph type="title"/>
          </p:nvPr>
        </p:nvSpPr>
        <p:spPr/>
        <p:txBody>
          <a:bodyPr/>
          <a:lstStyle/>
          <a:p>
            <a:r>
              <a:rPr lang="pl-PL" dirty="0"/>
              <a:t>Jak nie dać się oszukać</a:t>
            </a:r>
            <a:r>
              <a:rPr lang="nb-NO" dirty="0" smtClean="0"/>
              <a:t>?</a:t>
            </a:r>
            <a:endParaRPr lang="nb-NO" dirty="0"/>
          </a:p>
        </p:txBody>
      </p:sp>
    </p:spTree>
    <p:extLst>
      <p:ext uri="{BB962C8B-B14F-4D97-AF65-F5344CB8AC3E}">
        <p14:creationId xmlns:p14="http://schemas.microsoft.com/office/powerpoint/2010/main" val="539113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2747962" y="2243137"/>
            <a:ext cx="6696075" cy="2371725"/>
          </a:xfrm>
          <a:prstGeom prst="rect">
            <a:avLst/>
          </a:prstGeom>
        </p:spPr>
      </p:pic>
      <p:sp>
        <p:nvSpPr>
          <p:cNvPr id="2" name="Ellipse 1"/>
          <p:cNvSpPr/>
          <p:nvPr/>
        </p:nvSpPr>
        <p:spPr>
          <a:xfrm>
            <a:off x="2496312" y="2340863"/>
            <a:ext cx="2400490" cy="23774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p:cNvSpPr/>
          <p:nvPr/>
        </p:nvSpPr>
        <p:spPr>
          <a:xfrm>
            <a:off x="7092696" y="3215639"/>
            <a:ext cx="1274064" cy="13106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4"/>
          <p:cNvSpPr>
            <a:spLocks noGrp="1"/>
          </p:cNvSpPr>
          <p:nvPr>
            <p:ph type="title"/>
          </p:nvPr>
        </p:nvSpPr>
        <p:spPr/>
        <p:txBody>
          <a:bodyPr/>
          <a:lstStyle/>
          <a:p>
            <a:r>
              <a:rPr lang="pl-PL" dirty="0"/>
              <a:t>Jak nie dać się oszukać</a:t>
            </a:r>
            <a:r>
              <a:rPr lang="nb-NO" dirty="0" smtClean="0"/>
              <a:t>?</a:t>
            </a:r>
            <a:endParaRPr lang="nb-NO" dirty="0"/>
          </a:p>
        </p:txBody>
      </p:sp>
    </p:spTree>
    <p:extLst>
      <p:ext uri="{BB962C8B-B14F-4D97-AF65-F5344CB8AC3E}">
        <p14:creationId xmlns:p14="http://schemas.microsoft.com/office/powerpoint/2010/main" val="42386845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dirty="0"/>
              <a:t>Jak nie dać się oszukać</a:t>
            </a:r>
            <a:r>
              <a:rPr lang="nb-NO" dirty="0" smtClean="0"/>
              <a:t>?</a:t>
            </a:r>
            <a:endParaRPr lang="nb-NO" dirty="0"/>
          </a:p>
        </p:txBody>
      </p:sp>
      <p:pic>
        <p:nvPicPr>
          <p:cNvPr id="7" name="Bilde 6"/>
          <p:cNvPicPr>
            <a:picLocks noChangeAspect="1"/>
          </p:cNvPicPr>
          <p:nvPr/>
        </p:nvPicPr>
        <p:blipFill>
          <a:blip r:embed="rId3"/>
          <a:stretch>
            <a:fillRect/>
          </a:stretch>
        </p:blipFill>
        <p:spPr>
          <a:xfrm>
            <a:off x="2256200" y="2234282"/>
            <a:ext cx="3211929" cy="1967069"/>
          </a:xfrm>
          <a:prstGeom prst="rect">
            <a:avLst/>
          </a:prstGeom>
        </p:spPr>
      </p:pic>
      <p:pic>
        <p:nvPicPr>
          <p:cNvPr id="11" name="Bilde 10"/>
          <p:cNvPicPr>
            <a:picLocks noChangeAspect="1"/>
          </p:cNvPicPr>
          <p:nvPr/>
        </p:nvPicPr>
        <p:blipFill>
          <a:blip r:embed="rId4"/>
          <a:stretch>
            <a:fillRect/>
          </a:stretch>
        </p:blipFill>
        <p:spPr>
          <a:xfrm>
            <a:off x="6376563" y="2259105"/>
            <a:ext cx="3195707" cy="1917425"/>
          </a:xfrm>
          <a:prstGeom prst="rect">
            <a:avLst/>
          </a:prstGeom>
        </p:spPr>
      </p:pic>
    </p:spTree>
    <p:extLst>
      <p:ext uri="{BB962C8B-B14F-4D97-AF65-F5344CB8AC3E}">
        <p14:creationId xmlns:p14="http://schemas.microsoft.com/office/powerpoint/2010/main" val="6741998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2724882" y="1282025"/>
            <a:ext cx="7044753" cy="4402971"/>
            <a:chOff x="2448162" y="1020073"/>
            <a:chExt cx="7347621" cy="4592263"/>
          </a:xfrm>
        </p:grpSpPr>
        <p:pic>
          <p:nvPicPr>
            <p:cNvPr id="7"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20073"/>
              <a:ext cx="7347621" cy="459226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ktangel 9"/>
            <p:cNvSpPr/>
            <p:nvPr/>
          </p:nvSpPr>
          <p:spPr>
            <a:xfrm>
              <a:off x="5537244" y="2149465"/>
              <a:ext cx="859202" cy="10074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p:txBody>
          <a:bodyPr/>
          <a:lstStyle/>
          <a:p>
            <a:r>
              <a:rPr lang="pl-PL" dirty="0"/>
              <a:t>Jak nie dać się </a:t>
            </a:r>
            <a:r>
              <a:rPr lang="pl-PL" dirty="0" smtClean="0"/>
              <a:t>oszukać?</a:t>
            </a:r>
            <a:endParaRPr lang="nb-NO" dirty="0"/>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924" y="1753776"/>
            <a:ext cx="2678999" cy="2678999"/>
          </a:xfrm>
          <a:prstGeom prst="rect">
            <a:avLst/>
          </a:prstGeom>
        </p:spPr>
      </p:pic>
      <p:sp>
        <p:nvSpPr>
          <p:cNvPr id="19" name="TekstSylinder 18"/>
          <p:cNvSpPr txBox="1"/>
          <p:nvPr/>
        </p:nvSpPr>
        <p:spPr>
          <a:xfrm>
            <a:off x="3504058" y="2807577"/>
            <a:ext cx="5486400" cy="523220"/>
          </a:xfrm>
          <a:prstGeom prst="rect">
            <a:avLst/>
          </a:prstGeom>
          <a:noFill/>
        </p:spPr>
        <p:txBody>
          <a:bodyPr wrap="square" rtlCol="0">
            <a:spAutoFit/>
          </a:bodyPr>
          <a:lstStyle/>
          <a:p>
            <a:pPr algn="ctr"/>
            <a:r>
              <a:rPr lang="nb-NO" sz="2800" b="1" dirty="0" smtClean="0"/>
              <a:t>DIREKTE KONTOOVERFØRING</a:t>
            </a:r>
            <a:endParaRPr lang="nb-NO" sz="2800" b="1" dirty="0"/>
          </a:p>
        </p:txBody>
      </p:sp>
    </p:spTree>
    <p:extLst>
      <p:ext uri="{BB962C8B-B14F-4D97-AF65-F5344CB8AC3E}">
        <p14:creationId xmlns:p14="http://schemas.microsoft.com/office/powerpoint/2010/main" val="1313515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dirty="0"/>
              <a:t>Jak nie dać się oszukać</a:t>
            </a:r>
            <a:r>
              <a:rPr lang="nb-NO" dirty="0" smtClean="0"/>
              <a:t>?</a:t>
            </a:r>
            <a:endParaRPr lang="nb-NO" dirty="0"/>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599" y="1935716"/>
            <a:ext cx="3233184" cy="3233184"/>
          </a:xfrm>
          <a:prstGeom prst="rect">
            <a:avLst/>
          </a:prstGeom>
        </p:spPr>
      </p:pic>
    </p:spTree>
    <p:extLst>
      <p:ext uri="{BB962C8B-B14F-4D97-AF65-F5344CB8AC3E}">
        <p14:creationId xmlns:p14="http://schemas.microsoft.com/office/powerpoint/2010/main" val="443730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573061" y="1036305"/>
            <a:ext cx="11017224" cy="5341890"/>
          </a:xfrm>
          <a:prstGeom prst="rect">
            <a:avLst/>
          </a:prstGeom>
        </p:spPr>
      </p:pic>
      <p:sp>
        <p:nvSpPr>
          <p:cNvPr id="2" name="Tittel 1"/>
          <p:cNvSpPr>
            <a:spLocks noGrp="1"/>
          </p:cNvSpPr>
          <p:nvPr>
            <p:ph type="title"/>
          </p:nvPr>
        </p:nvSpPr>
        <p:spPr/>
        <p:txBody>
          <a:bodyPr/>
          <a:lstStyle/>
          <a:p>
            <a:r>
              <a:rPr lang="pl-PL" dirty="0"/>
              <a:t>Co to jest sklep internetowy</a:t>
            </a:r>
            <a:r>
              <a:rPr lang="nb-NO" dirty="0" smtClean="0"/>
              <a:t>?</a:t>
            </a:r>
            <a:endParaRPr lang="nb-NO" dirty="0"/>
          </a:p>
        </p:txBody>
      </p:sp>
    </p:spTree>
    <p:extLst>
      <p:ext uri="{BB962C8B-B14F-4D97-AF65-F5344CB8AC3E}">
        <p14:creationId xmlns:p14="http://schemas.microsoft.com/office/powerpoint/2010/main" val="31448679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Ferdig!</a:t>
            </a:r>
          </a:p>
        </p:txBody>
      </p:sp>
      <p:sp>
        <p:nvSpPr>
          <p:cNvPr id="3" name="Undertittel 2"/>
          <p:cNvSpPr>
            <a:spLocks noGrp="1"/>
          </p:cNvSpPr>
          <p:nvPr>
            <p:ph type="subTitle" idx="1"/>
          </p:nvPr>
        </p:nvSpPr>
        <p:spPr/>
        <p:txBody>
          <a:bodyPr/>
          <a:lstStyle/>
          <a:p>
            <a:pPr marL="0" indent="0">
              <a:buNone/>
            </a:pPr>
            <a:r>
              <a:rPr lang="nb-NO" dirty="0"/>
              <a:t>Nå kan de som vil finne en nettbutikk og bestille noen varer.</a:t>
            </a:r>
          </a:p>
          <a:p>
            <a:pPr marL="0" indent="0">
              <a:buNone/>
            </a:pPr>
            <a:r>
              <a:rPr lang="nb-NO" dirty="0"/>
              <a:t>Pass å at du har med det du trenger for å betale for varene.</a:t>
            </a:r>
          </a:p>
          <a:p>
            <a:pPr marL="0" indent="0">
              <a:buNone/>
            </a:pPr>
            <a:endParaRPr lang="nb-NO" dirty="0"/>
          </a:p>
          <a:p>
            <a:pPr marL="0" indent="0">
              <a:buNone/>
            </a:pPr>
            <a:r>
              <a:rPr lang="nb-NO" sz="2400" dirty="0"/>
              <a:t>LYKKE TIL ALLE SAMMEN</a:t>
            </a:r>
            <a:r>
              <a:rPr lang="nb-NO" sz="2400" spc="300" dirty="0"/>
              <a:t>!</a:t>
            </a:r>
          </a:p>
        </p:txBody>
      </p:sp>
    </p:spTree>
    <p:extLst>
      <p:ext uri="{BB962C8B-B14F-4D97-AF65-F5344CB8AC3E}">
        <p14:creationId xmlns:p14="http://schemas.microsoft.com/office/powerpoint/2010/main" val="29947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489785" y="996063"/>
            <a:ext cx="11161240" cy="5471610"/>
          </a:xfrm>
          <a:prstGeom prst="rect">
            <a:avLst/>
          </a:prstGeom>
        </p:spPr>
      </p:pic>
      <p:sp>
        <p:nvSpPr>
          <p:cNvPr id="2" name="Tittel 1"/>
          <p:cNvSpPr>
            <a:spLocks noGrp="1"/>
          </p:cNvSpPr>
          <p:nvPr>
            <p:ph type="title"/>
          </p:nvPr>
        </p:nvSpPr>
        <p:spPr/>
        <p:txBody>
          <a:bodyPr/>
          <a:lstStyle/>
          <a:p>
            <a:r>
              <a:rPr lang="pl-PL" dirty="0"/>
              <a:t>Co to jest sklep internetowy</a:t>
            </a:r>
            <a:r>
              <a:rPr lang="nb-NO" dirty="0" smtClean="0"/>
              <a:t>?</a:t>
            </a:r>
            <a:endParaRPr lang="nb-NO" dirty="0"/>
          </a:p>
        </p:txBody>
      </p:sp>
    </p:spTree>
    <p:extLst>
      <p:ext uri="{BB962C8B-B14F-4D97-AF65-F5344CB8AC3E}">
        <p14:creationId xmlns:p14="http://schemas.microsoft.com/office/powerpoint/2010/main" val="441560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p:cNvSpPr>
            <a:spLocks noGrp="1"/>
          </p:cNvSpPr>
          <p:nvPr>
            <p:ph type="title"/>
          </p:nvPr>
        </p:nvSpPr>
        <p:spPr/>
        <p:txBody>
          <a:bodyPr/>
          <a:lstStyle/>
          <a:p>
            <a:r>
              <a:rPr lang="pl-PL" dirty="0"/>
              <a:t>Co to jest sklep internetowy</a:t>
            </a:r>
            <a:r>
              <a:rPr lang="nb-NO" dirty="0" smtClean="0"/>
              <a:t>?</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7</a:t>
            </a:fld>
            <a:endParaRPr lang="nn-NO"/>
          </a:p>
        </p:txBody>
      </p:sp>
      <p:grpSp>
        <p:nvGrpSpPr>
          <p:cNvPr id="39" name="Gruppe 38"/>
          <p:cNvGrpSpPr/>
          <p:nvPr/>
        </p:nvGrpSpPr>
        <p:grpSpPr>
          <a:xfrm>
            <a:off x="2250923" y="997500"/>
            <a:ext cx="7949533" cy="5261045"/>
            <a:chOff x="2250923" y="997500"/>
            <a:chExt cx="7949533" cy="5261045"/>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5" name="TekstSylinder 14"/>
            <p:cNvSpPr txBox="1"/>
            <p:nvPr/>
          </p:nvSpPr>
          <p:spPr>
            <a:xfrm>
              <a:off x="7982712" y="2774024"/>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71597"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50010"/>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29" name="Bilde 28"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grpSp>
    </p:spTree>
    <p:extLst>
      <p:ext uri="{BB962C8B-B14F-4D97-AF65-F5344CB8AC3E}">
        <p14:creationId xmlns:p14="http://schemas.microsoft.com/office/powerpoint/2010/main" val="2073668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21" name="Tittel 20"/>
          <p:cNvSpPr>
            <a:spLocks noGrp="1"/>
          </p:cNvSpPr>
          <p:nvPr>
            <p:ph type="title"/>
          </p:nvPr>
        </p:nvSpPr>
        <p:spPr/>
        <p:txBody>
          <a:bodyPr/>
          <a:lstStyle/>
          <a:p>
            <a:r>
              <a:rPr lang="pl-PL" dirty="0"/>
              <a:t>Co to jest sklep internetowy</a:t>
            </a:r>
            <a:r>
              <a:rPr lang="nb-NO" dirty="0" smtClean="0"/>
              <a:t>?</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1813902" y="2122790"/>
            <a:ext cx="6439112" cy="40245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34534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smtClean="0">
                <a:solidFill>
                  <a:srgbClr val="000000"/>
                </a:solidFill>
              </a:rPr>
              <a:t>Nettbutikk</a:t>
            </a:r>
            <a:endParaRPr lang="nn-NO" sz="1600" dirty="0">
              <a:solidFill>
                <a:srgbClr val="000000"/>
              </a:solidFill>
            </a:endParaRPr>
          </a:p>
        </p:txBody>
      </p:sp>
      <p:sp>
        <p:nvSpPr>
          <p:cNvPr id="16" name="Tittel 15"/>
          <p:cNvSpPr>
            <a:spLocks noGrp="1"/>
          </p:cNvSpPr>
          <p:nvPr>
            <p:ph type="title"/>
          </p:nvPr>
        </p:nvSpPr>
        <p:spPr/>
        <p:txBody>
          <a:bodyPr/>
          <a:lstStyle/>
          <a:p>
            <a:r>
              <a:rPr lang="pl-PL" dirty="0"/>
              <a:t>Co to jest sklep internetowy</a:t>
            </a:r>
            <a:r>
              <a:rPr lang="nb-NO" dirty="0" smtClean="0"/>
              <a:t>?</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smtClean="0"/>
              <a:t>VARER</a:t>
            </a:r>
          </a:p>
          <a:p>
            <a:r>
              <a:rPr lang="nb-NO" dirty="0" smtClean="0"/>
              <a:t>_________</a:t>
            </a:r>
          </a:p>
          <a:p>
            <a:r>
              <a:rPr lang="nb-NO" dirty="0" smtClean="0"/>
              <a:t>_________</a:t>
            </a:r>
          </a:p>
          <a:p>
            <a:r>
              <a:rPr lang="nb-NO" dirty="0" smtClean="0"/>
              <a:t>_________</a:t>
            </a:r>
          </a:p>
          <a:p>
            <a:r>
              <a:rPr lang="nb-NO" dirty="0" smtClean="0"/>
              <a:t>_______</a:t>
            </a:r>
          </a:p>
          <a:p>
            <a:r>
              <a:rPr lang="nb-NO" dirty="0" smtClean="0"/>
              <a:t>_________</a:t>
            </a:r>
          </a:p>
          <a:p>
            <a:r>
              <a:rPr lang="nb-NO" dirty="0" smtClean="0"/>
              <a:t>_____</a:t>
            </a:r>
          </a:p>
          <a:p>
            <a:r>
              <a:rPr lang="nb-NO" dirty="0" smtClean="0"/>
              <a:t>________</a:t>
            </a:r>
          </a:p>
          <a:p>
            <a:r>
              <a:rPr lang="nb-NO" dirty="0" smtClean="0"/>
              <a:t/>
            </a:r>
            <a:br>
              <a:rPr lang="nb-NO" dirty="0" smtClean="0"/>
            </a:br>
            <a:r>
              <a:rPr lang="nb-NO" dirty="0" smtClean="0"/>
              <a:t>TOTAL   </a:t>
            </a:r>
            <a:r>
              <a:rPr lang="nb-NO" dirty="0" err="1" smtClean="0"/>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21" name="Ellipse 20"/>
          <p:cNvSpPr/>
          <p:nvPr/>
        </p:nvSpPr>
        <p:spPr>
          <a:xfrm>
            <a:off x="7545224" y="1884324"/>
            <a:ext cx="2999490" cy="42061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2056940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2373</TotalTime>
  <Words>1590</Words>
  <Application>Microsoft Office PowerPoint</Application>
  <PresentationFormat>Panoramiczny</PresentationFormat>
  <Paragraphs>343</Paragraphs>
  <Slides>50</Slides>
  <Notes>50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50</vt:i4>
      </vt:variant>
    </vt:vector>
  </HeadingPairs>
  <TitlesOfParts>
    <vt:vector size="54" baseType="lpstr">
      <vt:lpstr>Arial</vt:lpstr>
      <vt:lpstr>Calibri</vt:lpstr>
      <vt:lpstr>Calibri Light</vt:lpstr>
      <vt:lpstr>Office-tema</vt:lpstr>
      <vt:lpstr>Bezpieczne zakupy w sieci</vt:lpstr>
      <vt:lpstr>Część 1</vt:lpstr>
      <vt:lpstr>Co to jest sklep internetowy?</vt:lpstr>
      <vt:lpstr>Co to jest sklep internetowy?</vt:lpstr>
      <vt:lpstr>Co to jest sklep internetowy?</vt:lpstr>
      <vt:lpstr>Co to jest sklep internetowy?</vt:lpstr>
      <vt:lpstr>Co to jest sklep internetowy?</vt:lpstr>
      <vt:lpstr>Co to jest sklep internetowy?</vt:lpstr>
      <vt:lpstr>Co to jest sklep internetowy?</vt:lpstr>
      <vt:lpstr>Co to jest sklep internetowy?</vt:lpstr>
      <vt:lpstr>Co to jest sklep internetowy?</vt:lpstr>
      <vt:lpstr>Co to jest sklep internetowy?</vt:lpstr>
      <vt:lpstr>Co to jest sklep internetowy?</vt:lpstr>
      <vt:lpstr>Hva er en nettbutikk?</vt:lpstr>
      <vt:lpstr>Co to jest sklep internetowy?</vt:lpstr>
      <vt:lpstr>Co to jest sklep internetowy?</vt:lpstr>
      <vt:lpstr>Co to jest sklep internetowy?</vt:lpstr>
      <vt:lpstr>Co to jest sklep internetowy?</vt:lpstr>
      <vt:lpstr>Co to jest sklep internetowy?</vt:lpstr>
      <vt:lpstr>Co to jest sklep internetowy?</vt:lpstr>
      <vt:lpstr>Część 2</vt:lpstr>
      <vt:lpstr>Jak płacić w e-sklepie</vt:lpstr>
      <vt:lpstr>Jak płacić w e-sklepie</vt:lpstr>
      <vt:lpstr>Jak płacić w e-sklepie</vt:lpstr>
      <vt:lpstr>Jak płacić w e-sklepie</vt:lpstr>
      <vt:lpstr>Jak płacić w e-sklepie</vt:lpstr>
      <vt:lpstr>Jak płacić w e-sklepie</vt:lpstr>
      <vt:lpstr>Jak płacić w e-sklepie</vt:lpstr>
      <vt:lpstr>Jak płacić w e-sklepie</vt:lpstr>
      <vt:lpstr>Jak płacić w e-sklepie</vt:lpstr>
      <vt:lpstr>Jak płacić w e-sklepie</vt:lpstr>
      <vt:lpstr>Jak płacić w e-sklepie</vt:lpstr>
      <vt:lpstr>Jak płacić w e-sklepie</vt:lpstr>
      <vt:lpstr>Jak płacić w e-sklepie</vt:lpstr>
      <vt:lpstr>Jak płacić w e-sklepie</vt:lpstr>
      <vt:lpstr>Jak płacić w e-sklepie</vt:lpstr>
      <vt:lpstr>Jak płacić w e-sklepie</vt:lpstr>
      <vt:lpstr>Jak płacić w e-sklepie</vt:lpstr>
      <vt:lpstr>Jak płacić w e-sklepie</vt:lpstr>
      <vt:lpstr>Jak płacić w e-sklepie</vt:lpstr>
      <vt:lpstr>Jak płacić w e-sklepie</vt:lpstr>
      <vt:lpstr>Jak płacić w e-sklepie</vt:lpstr>
      <vt:lpstr>Jak płacić w e-sklepie</vt:lpstr>
      <vt:lpstr>Część 3</vt:lpstr>
      <vt:lpstr>Jak nie dać się oszukać?</vt:lpstr>
      <vt:lpstr>Jak nie dać się oszukać?</vt:lpstr>
      <vt:lpstr>Jak nie dać się oszukać?</vt:lpstr>
      <vt:lpstr>Jak nie dać się oszukać?</vt:lpstr>
      <vt:lpstr>Jak nie dać się oszukać?</vt:lpstr>
      <vt:lpstr>Ferdig!</vt:lpstr>
    </vt:vector>
  </TitlesOfParts>
  <Company>STATEN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Agnieszka Świerczewska</cp:lastModifiedBy>
  <cp:revision>191</cp:revision>
  <dcterms:created xsi:type="dcterms:W3CDTF">2015-11-30T12:29:45Z</dcterms:created>
  <dcterms:modified xsi:type="dcterms:W3CDTF">2019-02-13T14:04:43Z</dcterms:modified>
</cp:coreProperties>
</file>