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76" r:id="rId2"/>
    <p:sldId id="278" r:id="rId3"/>
    <p:sldId id="284" r:id="rId4"/>
    <p:sldId id="285" r:id="rId5"/>
    <p:sldId id="286" r:id="rId6"/>
    <p:sldId id="281" r:id="rId7"/>
    <p:sldId id="282"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22" r:id="rId29"/>
    <p:sldId id="324" r:id="rId30"/>
    <p:sldId id="323" r:id="rId31"/>
    <p:sldId id="307" r:id="rId32"/>
    <p:sldId id="309" r:id="rId33"/>
    <p:sldId id="308" r:id="rId34"/>
    <p:sldId id="310" r:id="rId35"/>
    <p:sldId id="311" r:id="rId36"/>
    <p:sldId id="312" r:id="rId37"/>
    <p:sldId id="317" r:id="rId38"/>
    <p:sldId id="318" r:id="rId39"/>
    <p:sldId id="320" r:id="rId40"/>
    <p:sldId id="319" r:id="rId41"/>
    <p:sldId id="321" r:id="rId42"/>
    <p:sldId id="325" r:id="rId43"/>
    <p:sldId id="316" r:id="rId4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910"/>
    <a:srgbClr val="000000"/>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12" autoAdjust="0"/>
    <p:restoredTop sz="75150" autoAdjust="0"/>
  </p:normalViewPr>
  <p:slideViewPr>
    <p:cSldViewPr snapToGrid="0">
      <p:cViewPr varScale="1">
        <p:scale>
          <a:sx n="48" d="100"/>
          <a:sy n="48" d="100"/>
        </p:scale>
        <p:origin x="62" y="3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26.08.2019</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26.08.2019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0"/>
            <a:r>
              <a:rPr lang="ar-SA" sz="1200" b="1" kern="1200" dirty="0">
                <a:solidFill>
                  <a:schemeClr val="tx1"/>
                </a:solidFill>
                <a:effectLst/>
                <a:latin typeface="+mn-lt"/>
                <a:ea typeface="+mn-ea"/>
                <a:cs typeface="+mn-cs"/>
              </a:rPr>
              <a:t>استعرض أهداف التعلم مع المشاركين في الدورة قبل بدء الت</a:t>
            </a:r>
            <a:r>
              <a:rPr lang="ku-Arab-IQ" sz="1200" b="1" kern="1200" dirty="0">
                <a:solidFill>
                  <a:schemeClr val="tx1"/>
                </a:solidFill>
                <a:effectLst/>
                <a:latin typeface="+mn-lt"/>
                <a:ea typeface="+mn-ea"/>
                <a:cs typeface="+mn-cs"/>
              </a:rPr>
              <a:t>علیم</a:t>
            </a:r>
            <a:r>
              <a:rPr lang="ar-SA" sz="1200" b="1" kern="1200" dirty="0">
                <a:solidFill>
                  <a:schemeClr val="tx1"/>
                </a:solidFill>
                <a:effectLst/>
                <a:latin typeface="+mn-lt"/>
                <a:ea typeface="+mn-ea"/>
                <a:cs typeface="+mn-cs"/>
              </a:rPr>
              <a:t>. </a:t>
            </a:r>
            <a:endParaRPr lang="nb-NO" sz="1200" b="1" kern="1200" dirty="0">
              <a:solidFill>
                <a:schemeClr val="tx1"/>
              </a:solidFill>
              <a:effectLst/>
              <a:latin typeface="+mn-lt"/>
              <a:ea typeface="+mn-ea"/>
              <a:cs typeface="+mn-cs"/>
            </a:endParaRPr>
          </a:p>
          <a:p>
            <a:pPr algn="r" rtl="0"/>
            <a:r>
              <a:rPr lang="ar-SA" sz="1200" b="1" kern="1200" dirty="0">
                <a:solidFill>
                  <a:schemeClr val="tx1"/>
                </a:solidFill>
                <a:effectLst/>
                <a:latin typeface="+mn-lt"/>
                <a:ea typeface="+mn-ea"/>
                <a:cs typeface="+mn-cs"/>
              </a:rPr>
              <a:t> هذا سيسهل علیهم تعلم أهم المعلومات وتذكرها.</a:t>
            </a:r>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يجد مستخدمو </a:t>
            </a:r>
            <a:r>
              <a:rPr lang="nb-NO" sz="1200" kern="1200" dirty="0" err="1">
                <a:solidFill>
                  <a:schemeClr val="tx1"/>
                </a:solidFill>
                <a:effectLst/>
                <a:latin typeface="+mn-lt"/>
                <a:ea typeface="+mn-ea"/>
                <a:cs typeface="+mn-cs"/>
              </a:rPr>
              <a:t>iPad</a:t>
            </a:r>
            <a:r>
              <a:rPr lang="ar-SA" sz="1200" kern="1200" dirty="0">
                <a:solidFill>
                  <a:schemeClr val="tx1"/>
                </a:solidFill>
                <a:effectLst/>
                <a:latin typeface="+mn-lt"/>
                <a:ea typeface="+mn-ea"/>
                <a:cs typeface="+mn-cs"/>
              </a:rPr>
              <a:t> و </a:t>
            </a:r>
            <a:r>
              <a:rPr lang="nb-NO" sz="1200" kern="1200" dirty="0" err="1">
                <a:solidFill>
                  <a:schemeClr val="tx1"/>
                </a:solidFill>
                <a:effectLst/>
                <a:latin typeface="+mn-lt"/>
                <a:ea typeface="+mn-ea"/>
                <a:cs typeface="+mn-cs"/>
              </a:rPr>
              <a:t>iPhone</a:t>
            </a:r>
            <a:r>
              <a:rPr lang="ar-SA" sz="1200" kern="1200" dirty="0">
                <a:solidFill>
                  <a:schemeClr val="tx1"/>
                </a:solidFill>
                <a:effectLst/>
                <a:latin typeface="+mn-lt"/>
                <a:ea typeface="+mn-ea"/>
                <a:cs typeface="+mn-cs"/>
              </a:rPr>
              <a:t> اسم المستخدم الخاص بهم تحت " </a:t>
            </a:r>
            <a:r>
              <a:rPr lang="nb-NO" sz="1200" kern="1200" dirty="0">
                <a:solidFill>
                  <a:schemeClr val="tx1"/>
                </a:solidFill>
                <a:effectLst/>
                <a:latin typeface="+mn-lt"/>
                <a:ea typeface="+mn-ea"/>
                <a:cs typeface="+mn-cs"/>
              </a:rPr>
              <a:t>Apple- ID</a:t>
            </a:r>
            <a:r>
              <a:rPr lang="ar-SA" sz="1200" kern="1200" dirty="0">
                <a:solidFill>
                  <a:schemeClr val="tx1"/>
                </a:solidFill>
                <a:effectLst/>
                <a:latin typeface="+mn-lt"/>
                <a:ea typeface="+mn-ea"/>
                <a:cs typeface="+mn-cs"/>
              </a:rPr>
              <a:t>" ("معرّف </a:t>
            </a:r>
            <a:r>
              <a:rPr lang="nb-NO" sz="1200" kern="1200" dirty="0">
                <a:solidFill>
                  <a:schemeClr val="tx1"/>
                </a:solidFill>
                <a:effectLst/>
                <a:latin typeface="+mn-lt"/>
                <a:ea typeface="+mn-ea"/>
                <a:cs typeface="+mn-cs"/>
              </a:rPr>
              <a:t>Apple</a:t>
            </a:r>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أما مستخدمو آندروید فیجدون اسم المستخدم الخاص بهم تحت النقطة "</a:t>
            </a:r>
            <a:r>
              <a:rPr lang="nb-NO" sz="1200" kern="1200" dirty="0">
                <a:solidFill>
                  <a:schemeClr val="tx1"/>
                </a:solidFill>
                <a:effectLst/>
                <a:latin typeface="+mn-lt"/>
                <a:ea typeface="+mn-ea"/>
                <a:cs typeface="+mn-cs"/>
              </a:rPr>
              <a:t>Google</a:t>
            </a:r>
            <a:r>
              <a:rPr lang="ku-Arab-IQ" sz="1200" kern="1200" dirty="0">
                <a:solidFill>
                  <a:schemeClr val="tx1"/>
                </a:solidFill>
                <a:effectLst/>
                <a:latin typeface="+mn-lt"/>
                <a:ea typeface="+mn-ea"/>
                <a:cs typeface="+mn-cs"/>
              </a:rPr>
              <a:t>"، وغالبا </a:t>
            </a:r>
            <a:r>
              <a:rPr lang="ar-SA" sz="1200" kern="1200" dirty="0">
                <a:solidFill>
                  <a:schemeClr val="tx1"/>
                </a:solidFill>
                <a:effectLst/>
                <a:latin typeface="+mn-lt"/>
                <a:ea typeface="+mn-ea"/>
                <a:cs typeface="+mn-cs"/>
              </a:rPr>
              <a:t>ما یکون بجوارها صورة صغيرة لحرف " </a:t>
            </a:r>
            <a:r>
              <a:rPr lang="nb-NO" sz="1200" kern="1200" dirty="0">
                <a:solidFill>
                  <a:schemeClr val="tx1"/>
                </a:solidFill>
                <a:effectLst/>
                <a:latin typeface="+mn-lt"/>
                <a:ea typeface="+mn-ea"/>
                <a:cs typeface="+mn-cs"/>
              </a:rPr>
              <a:t>g</a:t>
            </a:r>
            <a:r>
              <a:rPr lang="ar-SA"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p>
          <a:p>
            <a:pPr algn="r" rtl="1"/>
            <a:r>
              <a:rPr lang="ar-SA" sz="1200" kern="1200" dirty="0">
                <a:solidFill>
                  <a:schemeClr val="tx1"/>
                </a:solidFill>
                <a:effectLst/>
                <a:latin typeface="+mn-lt"/>
                <a:ea typeface="+mn-ea"/>
                <a:cs typeface="+mn-cs"/>
              </a:rPr>
              <a:t>يجد مستخدمو ویندوز </a:t>
            </a:r>
            <a:r>
              <a:rPr lang="nb-NO" sz="1200" kern="1200" dirty="0">
                <a:solidFill>
                  <a:schemeClr val="tx1"/>
                </a:solidFill>
                <a:effectLst/>
                <a:latin typeface="+mn-lt"/>
                <a:ea typeface="+mn-ea"/>
                <a:cs typeface="+mn-cs"/>
              </a:rPr>
              <a:t>Windows</a:t>
            </a:r>
            <a:r>
              <a:rPr lang="ar-SA" sz="1200" kern="1200" dirty="0">
                <a:solidFill>
                  <a:schemeClr val="tx1"/>
                </a:solidFill>
                <a:effectLst/>
                <a:latin typeface="+mn-lt"/>
                <a:ea typeface="+mn-ea"/>
                <a:cs typeface="+mn-cs"/>
              </a:rPr>
              <a:t> اسم المستخدم الخاص بهم تحت "الحسابات" (</a:t>
            </a:r>
            <a:r>
              <a:rPr lang="nb-NO" sz="1200" kern="1200" dirty="0">
                <a:solidFill>
                  <a:schemeClr val="tx1"/>
                </a:solidFill>
                <a:effectLst/>
                <a:latin typeface="+mn-lt"/>
                <a:ea typeface="+mn-ea"/>
                <a:cs typeface="+mn-cs"/>
              </a:rPr>
              <a:t>"Kontoer"</a:t>
            </a:r>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بالنسبة للكثيرين، سيكون حساب المستخدم/المعرف هو عنوان بريد إلكتروني يتعرفون عليه.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خذ جولة وتحقق من أن الجميع قد عثر على عنوان البريد الإلكتروني الذي سيتم تسجيل الدخول باستخدامه.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إذا كنت تعتقد أن اسم المستخدم يصعب تذكره، فقم بتدوينه حتى تتذكره لاحقا. </a:t>
            </a:r>
            <a:endParaRPr lang="nb-NO" sz="1200" kern="1200" dirty="0">
              <a:solidFill>
                <a:schemeClr val="tx1"/>
              </a:solidFill>
              <a:effectLst/>
              <a:latin typeface="+mn-lt"/>
              <a:ea typeface="+mn-ea"/>
              <a:cs typeface="+mn-cs"/>
            </a:endParaRPr>
          </a:p>
          <a:p>
            <a:pPr algn="r" rtl="1"/>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88639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أولئك الذین لا یملکون حسابا ل</a:t>
            </a:r>
            <a:r>
              <a:rPr lang="ar-SA" sz="1200" kern="1200" dirty="0">
                <a:solidFill>
                  <a:schemeClr val="tx1"/>
                </a:solidFill>
                <a:effectLst/>
                <a:latin typeface="+mn-lt"/>
                <a:ea typeface="+mn-ea"/>
                <a:cs typeface="+mn-cs"/>
              </a:rPr>
              <a:t>تسجيل الدخول باستخدامە، يجب علیهم إنشاء هکذا حساب.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إنها عملیة مشابهة لعملیة إنشاء عنوان بريد إلكتروني، وهذا شيء تحتاج إلى القيام به مرة واحدة فقط.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ساعد أولئك الذين ليس لديهم حساب مستخدم لإنشاء مثل هذا الحساب.</a:t>
            </a:r>
            <a:endParaRPr lang="nb-NO" sz="1200" kern="1200" dirty="0">
              <a:solidFill>
                <a:schemeClr val="tx1"/>
              </a:solidFill>
              <a:effectLst/>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69338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254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عندما تعود إلى الشاشة الرئيسية لهاتفك أو جهازك اللوحي، </a:t>
            </a:r>
            <a:r>
              <a:rPr lang="ku-Arab-IQ" sz="1200" kern="1200" dirty="0">
                <a:solidFill>
                  <a:schemeClr val="tx1"/>
                </a:solidFill>
                <a:effectLst/>
                <a:latin typeface="+mn-lt"/>
                <a:ea typeface="+mn-ea"/>
                <a:cs typeface="+mn-cs"/>
              </a:rPr>
              <a:t>یکون </a:t>
            </a:r>
            <a:r>
              <a:rPr lang="ar-SA" sz="1200" kern="1200" dirty="0">
                <a:solidFill>
                  <a:schemeClr val="tx1"/>
                </a:solidFill>
                <a:effectLst/>
                <a:latin typeface="+mn-lt"/>
                <a:ea typeface="+mn-ea"/>
                <a:cs typeface="+mn-cs"/>
              </a:rPr>
              <a:t>قد حان الوقت للعثور على متجر التطبيقات الخاص بك.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تجد رمز متجر التطبيقات الخاص بك أعلاە.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ومن أجل استخدام متجر التطبيقات یجب أن تکون متصلا بالإنترنت.</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تأكد من أن الجميع قد عثر على متجر التطبيقات الخاص بهم قبل المتابعة.</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44118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افتح متجر التطبيقات بالنقر </a:t>
            </a:r>
            <a:r>
              <a:rPr lang="ku-Arab-IQ" sz="1200" kern="1200" dirty="0">
                <a:solidFill>
                  <a:schemeClr val="tx1"/>
                </a:solidFill>
                <a:effectLst/>
                <a:latin typeface="+mn-lt"/>
                <a:ea typeface="+mn-ea"/>
                <a:cs typeface="+mn-cs"/>
              </a:rPr>
              <a:t>علی</a:t>
            </a:r>
            <a:r>
              <a:rPr lang="ar-SA" sz="1200" kern="1200" dirty="0">
                <a:solidFill>
                  <a:schemeClr val="tx1"/>
                </a:solidFill>
                <a:effectLst/>
                <a:latin typeface="+mn-lt"/>
                <a:ea typeface="+mn-ea"/>
                <a:cs typeface="+mn-cs"/>
              </a:rPr>
              <a:t>ه. قم بتسجيل الدخول واتبع الإرشادات.</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أدخل عنوان البريد الإلكتروني في حقل عنوان البريد الإلكتروني (استخدم العنوان الذي وجدناه في الإعدادات سابقًا).</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أدخل كلمة المرور في حقل كلمة المرور.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أولئك الذین استخدموا متجر التطبيقات في السابق غالبا ما یکون دخولهم إلی المتجر مسجلا بالفعل.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تریث في المتابعة حتی ینتهي الجمیع من تسجیل الدخول. </a:t>
            </a:r>
            <a:endParaRPr lang="nb-NO" sz="1200" kern="1200" dirty="0">
              <a:solidFill>
                <a:schemeClr val="tx1"/>
              </a:solidFill>
              <a:effectLst/>
              <a:latin typeface="+mn-lt"/>
              <a:ea typeface="+mn-ea"/>
              <a:cs typeface="+mn-cs"/>
            </a:endParaRPr>
          </a:p>
          <a:p>
            <a:pPr algn="r" rtl="1"/>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1603898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3828844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توجد العديد من التطبيقات المختلفة في المتجر. والعديد من التطبيقات الأكثر شعبية تراها على الفور عند فتح متجر التطبيقات. لرؤیة المزيد من التطبیقات، قم بالتمرير لأسفل الصفحة. غالبًا ما یعرف المرء أي تطبيق هو الذي یبحث عنه. للعثور على التطبيق يجب عليك البحث عنه.</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يجب على من يستخدمون أجهزة </a:t>
            </a:r>
            <a:r>
              <a:rPr lang="nb-NO" sz="1200" kern="1200" dirty="0" err="1">
                <a:solidFill>
                  <a:schemeClr val="tx1"/>
                </a:solidFill>
                <a:effectLst/>
                <a:latin typeface="+mn-lt"/>
                <a:ea typeface="+mn-ea"/>
                <a:cs typeface="+mn-cs"/>
              </a:rPr>
              <a:t>iPad</a:t>
            </a:r>
            <a:r>
              <a:rPr lang="nb-NO" sz="1200" kern="1200" dirty="0">
                <a:solidFill>
                  <a:schemeClr val="tx1"/>
                </a:solidFill>
                <a:effectLst/>
                <a:latin typeface="+mn-lt"/>
                <a:ea typeface="+mn-ea"/>
                <a:cs typeface="+mn-cs"/>
              </a:rPr>
              <a:t> / </a:t>
            </a:r>
            <a:r>
              <a:rPr lang="nb-NO" sz="1200" kern="1200" dirty="0" err="1">
                <a:solidFill>
                  <a:schemeClr val="tx1"/>
                </a:solidFill>
                <a:effectLst/>
                <a:latin typeface="+mn-lt"/>
                <a:ea typeface="+mn-ea"/>
                <a:cs typeface="+mn-cs"/>
              </a:rPr>
              <a:t>iPhone</a:t>
            </a:r>
            <a:r>
              <a:rPr lang="ar-SA" sz="1200" kern="1200" dirty="0">
                <a:solidFill>
                  <a:schemeClr val="tx1"/>
                </a:solidFill>
                <a:effectLst/>
                <a:latin typeface="+mn-lt"/>
                <a:ea typeface="+mn-ea"/>
                <a:cs typeface="+mn-cs"/>
              </a:rPr>
              <a:t> أو </a:t>
            </a:r>
            <a:r>
              <a:rPr lang="nb-NO" sz="1200" kern="1200" dirty="0">
                <a:solidFill>
                  <a:schemeClr val="tx1"/>
                </a:solidFill>
                <a:effectLst/>
                <a:latin typeface="+mn-lt"/>
                <a:ea typeface="+mn-ea"/>
                <a:cs typeface="+mn-cs"/>
              </a:rPr>
              <a:t>Windows</a:t>
            </a:r>
            <a:r>
              <a:rPr lang="ar-SA" sz="1200" kern="1200" dirty="0">
                <a:solidFill>
                  <a:schemeClr val="tx1"/>
                </a:solidFill>
                <a:effectLst/>
                <a:latin typeface="+mn-lt"/>
                <a:ea typeface="+mn-ea"/>
                <a:cs typeface="+mn-cs"/>
              </a:rPr>
              <a:t> الضغط على أيقونة العدسة المكبرة للبحث. عندذاك ينبثق حقل البحث على الشاشة.</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يجد مستخدمو </a:t>
            </a:r>
            <a:r>
              <a:rPr lang="nb-NO" sz="1200" kern="1200" dirty="0">
                <a:solidFill>
                  <a:schemeClr val="tx1"/>
                </a:solidFill>
                <a:effectLst/>
                <a:latin typeface="+mn-lt"/>
                <a:ea typeface="+mn-ea"/>
                <a:cs typeface="+mn-cs"/>
              </a:rPr>
              <a:t>Android</a:t>
            </a:r>
            <a:r>
              <a:rPr lang="ar-SA" sz="1200" kern="1200" dirty="0">
                <a:solidFill>
                  <a:schemeClr val="tx1"/>
                </a:solidFill>
                <a:effectLst/>
                <a:latin typeface="+mn-lt"/>
                <a:ea typeface="+mn-ea"/>
                <a:cs typeface="+mn-cs"/>
              </a:rPr>
              <a:t> حقل البحث في أعلى الشاشة وهم يحتاجون إلى النقر علیە لبدء عملية بحث.</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1892798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هناك العديد من التطبيقات التي يمكن تنزيلها. التطبيق هو برنامج يتيح لك بسهولة استخدام الخدمات الرقمية باستخدام هاتف ذكي أو کمبیوتر لوحي.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يمكن أن تمنحك التطبيقات إمكانية الوصول إلى الأخبار والترفيه والألعاب والخدمات المصرفية ووسائل </a:t>
            </a:r>
            <a:r>
              <a:rPr lang="ku-Arab-IQ" sz="1200" kern="1200" dirty="0">
                <a:solidFill>
                  <a:schemeClr val="tx1"/>
                </a:solidFill>
                <a:effectLst/>
                <a:latin typeface="+mn-lt"/>
                <a:ea typeface="+mn-ea"/>
                <a:cs typeface="+mn-cs"/>
              </a:rPr>
              <a:t>التواصل</a:t>
            </a:r>
            <a:r>
              <a:rPr lang="ar-SA" sz="1200" kern="1200" dirty="0">
                <a:solidFill>
                  <a:schemeClr val="tx1"/>
                </a:solidFill>
                <a:effectLst/>
                <a:latin typeface="+mn-lt"/>
                <a:ea typeface="+mn-ea"/>
                <a:cs typeface="+mn-cs"/>
              </a:rPr>
              <a:t> الاجتماعية وغير ذلك الكثير. إذا کنت تعرف عن تطبیق ترغب في تنزیلە على هاتفك أو جهازك اللوحي يمكنك البحث عنه. وإذا لم يكن الأمر كذلك، فيمكنك تنزيل واحد من هذە التطبیقات.  </a:t>
            </a:r>
            <a:endParaRPr lang="nb-NO"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p>
          <a:p>
            <a:pPr algn="r" rtl="1"/>
            <a:r>
              <a:rPr lang="ar-SA" sz="1200" kern="1200" dirty="0">
                <a:solidFill>
                  <a:schemeClr val="tx1"/>
                </a:solidFill>
                <a:effectLst/>
                <a:latin typeface="+mn-lt"/>
                <a:ea typeface="+mn-ea"/>
                <a:cs typeface="+mn-cs"/>
              </a:rPr>
              <a:t>في نهاية هذه الدورة، سوف تتعلم إزالة التطبيقات من هاتفك والكمبيوتر اللوحي، ولذلك لیس مهما ما تختار تنزيله الآن. </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893330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74781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نبدأ بإختیار تطبیق نرغب في تنزیلە علی الجهاز. </a:t>
            </a:r>
            <a:r>
              <a:rPr lang="ar-SA" sz="1200" kern="1200" dirty="0">
                <a:solidFill>
                  <a:schemeClr val="tx1"/>
                </a:solidFill>
                <a:effectLst/>
                <a:latin typeface="+mn-lt"/>
                <a:ea typeface="+mn-ea"/>
                <a:cs typeface="+mn-cs"/>
              </a:rPr>
              <a:t>المثال الذي أستخدمه هو </a:t>
            </a:r>
            <a:r>
              <a:rPr lang="nb-NO" sz="1200" kern="1200" dirty="0" err="1">
                <a:solidFill>
                  <a:schemeClr val="tx1"/>
                </a:solidFill>
                <a:effectLst/>
                <a:latin typeface="+mn-lt"/>
                <a:ea typeface="+mn-ea"/>
                <a:cs typeface="+mn-cs"/>
              </a:rPr>
              <a:t>Wordfeud</a:t>
            </a:r>
            <a:r>
              <a:rPr lang="nb-NO"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وهي لعبة تشبه لعبة الخربشة (</a:t>
            </a:r>
            <a:r>
              <a:rPr lang="nb-NO" sz="1200" kern="1200" dirty="0">
                <a:solidFill>
                  <a:schemeClr val="tx1"/>
                </a:solidFill>
                <a:effectLst/>
                <a:latin typeface="+mn-lt"/>
                <a:ea typeface="+mn-ea"/>
                <a:cs typeface="+mn-cs"/>
              </a:rPr>
              <a:t>Scrabble</a:t>
            </a:r>
            <a:r>
              <a:rPr lang="ar-SA" sz="1200" kern="1200" dirty="0">
                <a:solidFill>
                  <a:schemeClr val="tx1"/>
                </a:solidFill>
                <a:effectLst/>
                <a:latin typeface="+mn-lt"/>
                <a:ea typeface="+mn-ea"/>
                <a:cs typeface="+mn-cs"/>
              </a:rPr>
              <a:t>) والتي كانت شائعة جدًا قبل بضع سنوات.</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97618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332138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أبدأ بالبحث عن </a:t>
            </a:r>
            <a:r>
              <a:rPr lang="nb-NO" sz="1200" kern="1200" dirty="0" err="1">
                <a:solidFill>
                  <a:schemeClr val="tx1"/>
                </a:solidFill>
                <a:effectLst/>
                <a:latin typeface="+mn-lt"/>
                <a:ea typeface="+mn-ea"/>
                <a:cs typeface="+mn-cs"/>
              </a:rPr>
              <a:t>Wordfeud</a:t>
            </a:r>
            <a:r>
              <a:rPr lang="ar-SA" sz="1200" kern="1200" dirty="0">
                <a:solidFill>
                  <a:schemeClr val="tx1"/>
                </a:solidFill>
                <a:effectLst/>
                <a:latin typeface="+mn-lt"/>
                <a:ea typeface="+mn-ea"/>
                <a:cs typeface="+mn-cs"/>
              </a:rPr>
              <a:t> في متجر التطبيق الخاص بي.</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1073850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الآن تظهر قائمة بالتطبیقات التي تتوافق مع البحث الذي أجریتە. </a:t>
            </a:r>
            <a:endParaRPr lang="nb-NO"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هنا أری أن النتیجتان اللتان تظهران في رأس القائمة هما الأهم من بین النتائج التي ظهرت. </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1537258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بالتدقیق في القائمة، يرى المرء أن أحد إصدارات </a:t>
            </a:r>
            <a:r>
              <a:rPr lang="nb-NO" sz="1200" kern="1200" dirty="0" err="1">
                <a:solidFill>
                  <a:schemeClr val="tx1"/>
                </a:solidFill>
                <a:effectLst/>
                <a:latin typeface="+mn-lt"/>
                <a:ea typeface="+mn-ea"/>
                <a:cs typeface="+mn-cs"/>
              </a:rPr>
              <a:t>Wordfeud</a:t>
            </a:r>
            <a:r>
              <a:rPr lang="ar-SA" sz="1200" kern="1200" dirty="0">
                <a:solidFill>
                  <a:schemeClr val="tx1"/>
                </a:solidFill>
                <a:effectLst/>
                <a:latin typeface="+mn-lt"/>
                <a:ea typeface="+mn-ea"/>
                <a:cs typeface="+mn-cs"/>
              </a:rPr>
              <a:t> مجاني،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1676774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بينما يكلف الإصدار الآخر بعض المال. عندما يحدث ذلك، فغالبًا ما يكون سبب ذلك أن أحد الإصدارات، أي الإصدار المجاني، مرفقا بإعلانات، بينما يکون الإصدار الذي يكلف المال بدون إعلانات. إذا كانت لديك الفرصة، فمن المستحسن غالبًا تجربة الإصدار المجاني أولاً قبل تقرير ما إذا كان التطبيق يستحق إنفاق الأموال علیە.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لا تتوفر بعض التطبيقات إلا کإصدارات مجانية (لا يعني هذا بالضرورة أنها تحتوي على إعلانات)، بينما يمكن تنزيل تطبیقات أخری فقط إذا دفع المرء ثمنها. </a:t>
            </a:r>
            <a:endParaRPr lang="nb-NO"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p>
          <a:p>
            <a:pPr algn="r" rtl="1"/>
            <a:r>
              <a:rPr lang="ar-SA" sz="1200" kern="1200" dirty="0">
                <a:solidFill>
                  <a:schemeClr val="tx1"/>
                </a:solidFill>
                <a:effectLst/>
                <a:latin typeface="+mn-lt"/>
                <a:ea typeface="+mn-ea"/>
                <a:cs typeface="+mn-cs"/>
              </a:rPr>
              <a:t>لقراءة المزيد حول التطبيق قبل تنزيله، أضغط عليه مرة واحدة.</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1351053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قد تبدو صفحة معلومات وتنزيل تطبيق ما هکذا. فهي تختلف باختلاف متجر التطبيقات ونوع الكمبيوتر اللوحي أو الهاتف الذكي الذي یستخدمه المرء.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تعرض هذه الصورة معلومات حول الإصدار المجاني من تطبیق </a:t>
            </a:r>
            <a:r>
              <a:rPr lang="nb-NO" sz="1200" kern="1200" dirty="0" err="1">
                <a:solidFill>
                  <a:schemeClr val="tx1"/>
                </a:solidFill>
                <a:effectLst/>
                <a:latin typeface="+mn-lt"/>
                <a:ea typeface="+mn-ea"/>
                <a:cs typeface="+mn-cs"/>
              </a:rPr>
              <a:t>Wordfeud</a:t>
            </a:r>
            <a:r>
              <a:rPr lang="ar-SA"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409688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هنا يمكننا أن نرى كيف يبدو الإصدار الذي يكلف مالا.</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1323644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لتنزيل التطبيق، یحتاج المرء إلى الضغط على زر یقع في أعلی الصفحة، وغالبا ما یوجد الزر قريبًا من أيقونة التطبيق.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يعتمد ما يوجد على الزر على متجر التطبيقات الذي تستخدمه.</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545596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في التطبيقات على أجهزة </a:t>
            </a:r>
            <a:r>
              <a:rPr lang="nb-NO" sz="1200" kern="1200" dirty="0" err="1">
                <a:solidFill>
                  <a:schemeClr val="tx1"/>
                </a:solidFill>
                <a:effectLst/>
                <a:latin typeface="+mn-lt"/>
                <a:ea typeface="+mn-ea"/>
                <a:cs typeface="+mn-cs"/>
              </a:rPr>
              <a:t>iPad</a:t>
            </a:r>
            <a:r>
              <a:rPr lang="nb-NO" sz="1200" kern="1200" dirty="0">
                <a:solidFill>
                  <a:schemeClr val="tx1"/>
                </a:solidFill>
                <a:effectLst/>
                <a:latin typeface="+mn-lt"/>
                <a:ea typeface="+mn-ea"/>
                <a:cs typeface="+mn-cs"/>
              </a:rPr>
              <a:t> / </a:t>
            </a:r>
            <a:r>
              <a:rPr lang="nb-NO" sz="1200" kern="1200" dirty="0" err="1">
                <a:solidFill>
                  <a:schemeClr val="tx1"/>
                </a:solidFill>
                <a:effectLst/>
                <a:latin typeface="+mn-lt"/>
                <a:ea typeface="+mn-ea"/>
                <a:cs typeface="+mn-cs"/>
              </a:rPr>
              <a:t>iPhone</a:t>
            </a:r>
            <a:r>
              <a:rPr lang="nb-NO" sz="1200" kern="1200" dirty="0">
                <a:solidFill>
                  <a:schemeClr val="tx1"/>
                </a:solidFill>
                <a:effectLst/>
                <a:latin typeface="+mn-lt"/>
                <a:ea typeface="+mn-ea"/>
                <a:cs typeface="+mn-cs"/>
              </a:rPr>
              <a:t> </a:t>
            </a:r>
            <a:r>
              <a:rPr lang="ku-Arab-IQ" sz="1200" kern="1200" dirty="0">
                <a:solidFill>
                  <a:schemeClr val="tx1"/>
                </a:solidFill>
                <a:effectLst/>
                <a:latin typeface="+mn-lt"/>
                <a:ea typeface="+mn-ea"/>
                <a:cs typeface="+mn-cs"/>
              </a:rPr>
              <a:t> ی</a:t>
            </a:r>
            <a:r>
              <a:rPr lang="ar-SA" sz="1200" kern="1200" dirty="0">
                <a:solidFill>
                  <a:schemeClr val="tx1"/>
                </a:solidFill>
                <a:effectLst/>
                <a:latin typeface="+mn-lt"/>
                <a:ea typeface="+mn-ea"/>
                <a:cs typeface="+mn-cs"/>
              </a:rPr>
              <a:t>ظهر لك "تنزيل" (</a:t>
            </a:r>
            <a:r>
              <a:rPr lang="nb-NO" sz="1200" kern="1200" dirty="0">
                <a:solidFill>
                  <a:schemeClr val="tx1"/>
                </a:solidFill>
                <a:effectLst/>
                <a:latin typeface="+mn-lt"/>
                <a:ea typeface="+mn-ea"/>
                <a:cs typeface="+mn-cs"/>
              </a:rPr>
              <a:t>hent</a:t>
            </a:r>
            <a:r>
              <a:rPr lang="ar-SA" sz="1200" kern="1200" dirty="0">
                <a:solidFill>
                  <a:schemeClr val="tx1"/>
                </a:solidFill>
                <a:effectLst/>
                <a:latin typeface="+mn-lt"/>
                <a:ea typeface="+mn-ea"/>
                <a:cs typeface="+mn-cs"/>
              </a:rPr>
              <a:t>) أو سعر التطبيق.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1904733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إذا قمت بال</a:t>
            </a:r>
            <a:r>
              <a:rPr lang="ar-SY" sz="1200" kern="1200" dirty="0">
                <a:solidFill>
                  <a:schemeClr val="tx1"/>
                </a:solidFill>
                <a:effectLst/>
                <a:latin typeface="+mn-lt"/>
                <a:ea typeface="+mn-ea"/>
                <a:cs typeface="+mn-cs"/>
              </a:rPr>
              <a:t>ضغط مرة واحدة على "تنزيل"، یظهر لك "تثبيت" (</a:t>
            </a:r>
            <a:r>
              <a:rPr lang="nb-NO" sz="1200" kern="1200" dirty="0">
                <a:solidFill>
                  <a:schemeClr val="tx1"/>
                </a:solidFill>
                <a:effectLst/>
                <a:latin typeface="+mn-lt"/>
                <a:ea typeface="+mn-ea"/>
                <a:cs typeface="+mn-cs"/>
              </a:rPr>
              <a:t>Installer</a:t>
            </a:r>
            <a:r>
              <a:rPr lang="ar-SA" sz="1200" kern="1200" dirty="0">
                <a:solidFill>
                  <a:schemeClr val="tx1"/>
                </a:solidFill>
                <a:effectLst/>
                <a:latin typeface="+mn-lt"/>
                <a:ea typeface="+mn-ea"/>
                <a:cs typeface="+mn-cs"/>
              </a:rPr>
              <a:t>)</a:t>
            </a:r>
            <a:r>
              <a:rPr lang="ar-SY"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algn="r" rtl="1"/>
            <a:r>
              <a:rPr lang="ar-SY"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إذا كان التطبيق یکلف نقودا تقوم بالضغط على السعر، فيظهر لك شراء (</a:t>
            </a:r>
            <a:r>
              <a:rPr lang="nb-NO" sz="1200" kern="1200" dirty="0">
                <a:solidFill>
                  <a:schemeClr val="tx1"/>
                </a:solidFill>
                <a:effectLst/>
                <a:latin typeface="+mn-lt"/>
                <a:ea typeface="+mn-ea"/>
                <a:cs typeface="+mn-cs"/>
              </a:rPr>
              <a:t>kjøp</a:t>
            </a:r>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1377788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اضغط مرة أخرى لتنزيل أو شراء التطبيق.</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1960134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0"/>
            <a:r>
              <a:rPr lang="ar-SA" sz="1200" kern="1200" dirty="0">
                <a:solidFill>
                  <a:schemeClr val="tx1"/>
                </a:solidFill>
                <a:effectLst/>
                <a:latin typeface="+mn-lt"/>
                <a:ea typeface="+mn-ea"/>
                <a:cs typeface="+mn-cs"/>
              </a:rPr>
              <a:t>هناك ثلاثة أنواع رئيسية من الهواتف الذكية والکمبیوترات اللوحية المستخدمة في النرويج.</a:t>
            </a:r>
            <a:endParaRPr lang="nb-NO" sz="1200" kern="1200" dirty="0">
              <a:solidFill>
                <a:schemeClr val="tx1"/>
              </a:solidFill>
              <a:effectLst/>
              <a:latin typeface="+mn-lt"/>
              <a:ea typeface="+mn-ea"/>
              <a:cs typeface="+mn-cs"/>
            </a:endParaRPr>
          </a:p>
          <a:p>
            <a:pPr algn="r" rtl="0"/>
            <a:r>
              <a:rPr lang="ar-SA" sz="1200" kern="1200" dirty="0">
                <a:solidFill>
                  <a:schemeClr val="tx1"/>
                </a:solidFill>
                <a:effectLst/>
                <a:latin typeface="+mn-lt"/>
                <a:ea typeface="+mn-ea"/>
                <a:cs typeface="+mn-cs"/>
              </a:rPr>
              <a:t>هناك الكثير ممن لديهم جهاز </a:t>
            </a:r>
            <a:r>
              <a:rPr lang="nb-NO" sz="1200" kern="1200" dirty="0" err="1">
                <a:solidFill>
                  <a:schemeClr val="tx1"/>
                </a:solidFill>
                <a:effectLst/>
                <a:latin typeface="+mn-lt"/>
                <a:ea typeface="+mn-ea"/>
                <a:cs typeface="+mn-cs"/>
              </a:rPr>
              <a:t>iPad</a:t>
            </a:r>
            <a:r>
              <a:rPr lang="ar-SA" sz="1200" kern="1200" dirty="0">
                <a:solidFill>
                  <a:schemeClr val="tx1"/>
                </a:solidFill>
                <a:effectLst/>
                <a:latin typeface="+mn-lt"/>
                <a:ea typeface="+mn-ea"/>
                <a:cs typeface="+mn-cs"/>
              </a:rPr>
              <a:t> أو هاتف آیفون </a:t>
            </a:r>
            <a:r>
              <a:rPr lang="nb-NO" sz="1200" kern="1200" dirty="0" err="1">
                <a:solidFill>
                  <a:schemeClr val="tx1"/>
                </a:solidFill>
                <a:effectLst/>
                <a:latin typeface="+mn-lt"/>
                <a:ea typeface="+mn-ea"/>
                <a:cs typeface="+mn-cs"/>
              </a:rPr>
              <a:t>iPhone</a:t>
            </a:r>
            <a:r>
              <a:rPr lang="ar-SA"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897332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باستخدام هواتف آندروید </a:t>
            </a:r>
            <a:r>
              <a:rPr lang="nb-NO" sz="1200" kern="1200" dirty="0">
                <a:solidFill>
                  <a:schemeClr val="tx1"/>
                </a:solidFill>
                <a:effectLst/>
                <a:latin typeface="+mn-lt"/>
                <a:ea typeface="+mn-ea"/>
                <a:cs typeface="+mn-cs"/>
              </a:rPr>
              <a:t>Android</a:t>
            </a:r>
            <a:r>
              <a:rPr lang="ar-SA" sz="1200" kern="1200" dirty="0">
                <a:solidFill>
                  <a:schemeClr val="tx1"/>
                </a:solidFill>
                <a:effectLst/>
                <a:latin typeface="+mn-lt"/>
                <a:ea typeface="+mn-ea"/>
                <a:cs typeface="+mn-cs"/>
              </a:rPr>
              <a:t> وویندوز </a:t>
            </a:r>
            <a:r>
              <a:rPr lang="nb-NO" sz="1200" kern="1200" dirty="0">
                <a:solidFill>
                  <a:schemeClr val="tx1"/>
                </a:solidFill>
                <a:effectLst/>
                <a:latin typeface="+mn-lt"/>
                <a:ea typeface="+mn-ea"/>
                <a:cs typeface="+mn-cs"/>
              </a:rPr>
              <a:t>Windows</a:t>
            </a:r>
            <a:r>
              <a:rPr lang="ar-SA" sz="1200" kern="1200" dirty="0">
                <a:solidFill>
                  <a:schemeClr val="tx1"/>
                </a:solidFill>
                <a:effectLst/>
                <a:latin typeface="+mn-lt"/>
                <a:ea typeface="+mn-ea"/>
                <a:cs typeface="+mn-cs"/>
              </a:rPr>
              <a:t>، يمكنك الضغط مرة واحدة على "التثبيت" (</a:t>
            </a:r>
            <a:r>
              <a:rPr lang="nb-NO" sz="1200" kern="1200" dirty="0">
                <a:solidFill>
                  <a:schemeClr val="tx1"/>
                </a:solidFill>
                <a:effectLst/>
                <a:latin typeface="+mn-lt"/>
                <a:ea typeface="+mn-ea"/>
                <a:cs typeface="+mn-cs"/>
              </a:rPr>
              <a:t>Installer</a:t>
            </a:r>
            <a:r>
              <a:rPr lang="ar-SA" sz="1200" kern="1200" dirty="0">
                <a:solidFill>
                  <a:schemeClr val="tx1"/>
                </a:solidFill>
                <a:effectLst/>
                <a:latin typeface="+mn-lt"/>
                <a:ea typeface="+mn-ea"/>
                <a:cs typeface="+mn-cs"/>
              </a:rPr>
              <a:t>) أو الزر الذي یوجد علیە السعر.</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وقد يُطلب من البعض إدخال معلومات بطاقة الدفع، وفي هذە الحالة ما علیك سوی اتباع التعليمات التي تظهر على الشاشة. ويتم ذلك في الغالب مرة واحدة فقط.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يتذكر متجر التطبيقات معلومات البطاقة نيابة عنك، ولا يقوم بسحب أیة أموال من بطاقتك دون موافقتك.</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122184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سيُطلب من البعض إدخال كلمة مرور لتنزيل التطبيق. اكتب كلمة المرور واضغط على "تأكيد" (</a:t>
            </a:r>
            <a:r>
              <a:rPr lang="nb-NO" sz="1200" kern="1200" dirty="0">
                <a:solidFill>
                  <a:schemeClr val="tx1"/>
                </a:solidFill>
                <a:effectLst/>
                <a:latin typeface="+mn-lt"/>
                <a:ea typeface="+mn-ea"/>
                <a:cs typeface="+mn-cs"/>
              </a:rPr>
              <a:t>Bekreft</a:t>
            </a:r>
            <a:r>
              <a:rPr lang="ar-SA" sz="1200" kern="1200" dirty="0">
                <a:solidFill>
                  <a:schemeClr val="tx1"/>
                </a:solidFill>
                <a:effectLst/>
                <a:latin typeface="+mn-lt"/>
                <a:ea typeface="+mn-ea"/>
                <a:cs typeface="+mn-cs"/>
              </a:rPr>
              <a:t>) أو "قبول" (</a:t>
            </a:r>
            <a:r>
              <a:rPr lang="nb-NO" sz="1200" kern="1200" dirty="0">
                <a:solidFill>
                  <a:schemeClr val="tx1"/>
                </a:solidFill>
                <a:effectLst/>
                <a:latin typeface="+mn-lt"/>
                <a:ea typeface="+mn-ea"/>
                <a:cs typeface="+mn-cs"/>
              </a:rPr>
              <a:t>Godta</a:t>
            </a:r>
            <a:r>
              <a:rPr lang="ar-SA"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وقد يُطلب من البعض استخدام بصمات الأصابع لتنزيل التطبيق.</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1432989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وعند اكتمال التنزيل، سيضيف التطبيق نفسە إلى التطبيقات الأخرى الموجودة على هاتفك أو جهازك اللوحي. وللعثور عليه، يجب عليك استعراض التطبيقات حتى تعثر على أيقونة التطبيق الجديد.</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505502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يمكنك الآن النقر على التطبيق لفتحه، بالضبط مثل كل التطبيقات التي فتحتها على هاتفك من قبل.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تأكد من قيام الجميع بتنزيل تطبيق والعثور عليه مرة أخرى على أجهزتهم قبل الانتقال.</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280714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Y"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في بعض الأحيان یريد المرء إزالة أحد التطبيقات من الهاتف الذكي أو الجهاز اللوحي. لا يمكن إزالة بعض التطبيقات لأنها تأتي مع جهازك اللوحي أو هاتفك، ولكن يمكن إزالة جميع التطبيقات التي تقوم بتنزيلها بنفسك.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تحتاج أولاً إلى العثور على التطبيق الذي تريد إزالته.</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ضع إصبعك عليه واستمر بالضغط لمدة ثانية واحدة على الأقل. الآن هناك شيء ما يحدث على الشاشة.</a:t>
            </a:r>
            <a:endParaRPr lang="nb-NO" sz="1200" kern="1200" dirty="0">
              <a:solidFill>
                <a:schemeClr val="tx1"/>
              </a:solidFill>
              <a:effectLst/>
              <a:latin typeface="+mn-lt"/>
              <a:ea typeface="+mn-ea"/>
              <a:cs typeface="+mn-cs"/>
            </a:endParaRPr>
          </a:p>
          <a:p>
            <a:pPr algn="r" rtl="1"/>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1567078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يرى مستخدمو أجهزة </a:t>
            </a:r>
            <a:r>
              <a:rPr lang="nb-NO" sz="1200" kern="1200" dirty="0" err="1">
                <a:solidFill>
                  <a:schemeClr val="tx1"/>
                </a:solidFill>
                <a:effectLst/>
                <a:latin typeface="+mn-lt"/>
                <a:ea typeface="+mn-ea"/>
                <a:cs typeface="+mn-cs"/>
              </a:rPr>
              <a:t>iPad</a:t>
            </a:r>
            <a:r>
              <a:rPr lang="nb-NO" sz="1200" kern="1200" dirty="0">
                <a:solidFill>
                  <a:schemeClr val="tx1"/>
                </a:solidFill>
                <a:effectLst/>
                <a:latin typeface="+mn-lt"/>
                <a:ea typeface="+mn-ea"/>
                <a:cs typeface="+mn-cs"/>
              </a:rPr>
              <a:t> / </a:t>
            </a:r>
            <a:r>
              <a:rPr lang="nb-NO" sz="1200" kern="1200" dirty="0" err="1">
                <a:solidFill>
                  <a:schemeClr val="tx1"/>
                </a:solidFill>
                <a:effectLst/>
                <a:latin typeface="+mn-lt"/>
                <a:ea typeface="+mn-ea"/>
                <a:cs typeface="+mn-cs"/>
              </a:rPr>
              <a:t>iPhone</a:t>
            </a:r>
            <a:r>
              <a:rPr lang="ar-SA" sz="1200" kern="1200" dirty="0">
                <a:solidFill>
                  <a:schemeClr val="tx1"/>
                </a:solidFill>
                <a:effectLst/>
                <a:latin typeface="+mn-lt"/>
                <a:ea typeface="+mn-ea"/>
                <a:cs typeface="+mn-cs"/>
              </a:rPr>
              <a:t> أن جميع الأيقونات على الشاشة تبدأ في الهز وتظهر إشارة الضرب في الزاوية اليسرى للتطبیق.</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ويرى أولئك الذين يستخدمون نظام </a:t>
            </a:r>
            <a:r>
              <a:rPr lang="nb-NO" sz="1200" kern="1200" dirty="0">
                <a:solidFill>
                  <a:schemeClr val="tx1"/>
                </a:solidFill>
                <a:effectLst/>
                <a:latin typeface="+mn-lt"/>
                <a:ea typeface="+mn-ea"/>
                <a:cs typeface="+mn-cs"/>
              </a:rPr>
              <a:t>Android</a:t>
            </a:r>
            <a:r>
              <a:rPr lang="ar-SA" sz="1200" kern="1200" dirty="0">
                <a:solidFill>
                  <a:schemeClr val="tx1"/>
                </a:solidFill>
                <a:effectLst/>
                <a:latin typeface="+mn-lt"/>
                <a:ea typeface="+mn-ea"/>
                <a:cs typeface="+mn-cs"/>
              </a:rPr>
              <a:t> خطًا بصندوق قمامة في أعلى الشاشة. إذا قمتم بإسقاط التطبيق بإصبعكم، فستعود الصورة عادیة مرة أخری.</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يحصل مستخدمو ویندوز على خيار "إلغاء التثبيت" (</a:t>
            </a:r>
            <a:r>
              <a:rPr lang="nb-NO" sz="1200" kern="1200" dirty="0">
                <a:solidFill>
                  <a:schemeClr val="tx1"/>
                </a:solidFill>
                <a:effectLst/>
                <a:latin typeface="+mn-lt"/>
                <a:ea typeface="+mn-ea"/>
                <a:cs typeface="+mn-cs"/>
              </a:rPr>
              <a:t>Avinstaller</a:t>
            </a:r>
            <a:r>
              <a:rPr lang="ar-SA" sz="1200" kern="1200" dirty="0">
                <a:solidFill>
                  <a:schemeClr val="tx1"/>
                </a:solidFill>
                <a:effectLst/>
                <a:latin typeface="+mn-lt"/>
                <a:ea typeface="+mn-ea"/>
                <a:cs typeface="+mn-cs"/>
              </a:rPr>
              <a:t>) على الشاشة.</a:t>
            </a:r>
            <a:endParaRPr lang="nb-NO" sz="1200" kern="1200" dirty="0">
              <a:solidFill>
                <a:schemeClr val="tx1"/>
              </a:solidFill>
              <a:effectLst/>
              <a:latin typeface="+mn-lt"/>
              <a:ea typeface="+mn-ea"/>
              <a:cs typeface="+mn-cs"/>
            </a:endParaRPr>
          </a:p>
          <a:p>
            <a:pPr algn="r" rtl="1"/>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659850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لإلغاء تثبيت التطبيق على أجهزة </a:t>
            </a:r>
            <a:r>
              <a:rPr lang="nb-NO" sz="1200" kern="1200" dirty="0" err="1">
                <a:solidFill>
                  <a:schemeClr val="tx1"/>
                </a:solidFill>
                <a:effectLst/>
                <a:latin typeface="+mn-lt"/>
                <a:ea typeface="+mn-ea"/>
                <a:cs typeface="+mn-cs"/>
              </a:rPr>
              <a:t>iPad</a:t>
            </a:r>
            <a:r>
              <a:rPr lang="nb-NO" sz="1200" kern="1200" dirty="0">
                <a:solidFill>
                  <a:schemeClr val="tx1"/>
                </a:solidFill>
                <a:effectLst/>
                <a:latin typeface="+mn-lt"/>
                <a:ea typeface="+mn-ea"/>
                <a:cs typeface="+mn-cs"/>
              </a:rPr>
              <a:t> / </a:t>
            </a:r>
            <a:r>
              <a:rPr lang="nb-NO" sz="1200" kern="1200" dirty="0" err="1">
                <a:solidFill>
                  <a:schemeClr val="tx1"/>
                </a:solidFill>
                <a:effectLst/>
                <a:latin typeface="+mn-lt"/>
                <a:ea typeface="+mn-ea"/>
                <a:cs typeface="+mn-cs"/>
              </a:rPr>
              <a:t>iPhone</a:t>
            </a:r>
            <a:r>
              <a:rPr lang="ar-SA" sz="1200" kern="1200" dirty="0">
                <a:solidFill>
                  <a:schemeClr val="tx1"/>
                </a:solidFill>
                <a:effectLst/>
                <a:latin typeface="+mn-lt"/>
                <a:ea typeface="+mn-ea"/>
                <a:cs typeface="+mn-cs"/>
              </a:rPr>
              <a:t> ، انقر علی التقاطع/إشارة الضرب. </a:t>
            </a:r>
            <a:r>
              <a:rPr lang="ku-Arab-IQ"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ثم يمكنك الضغط على زر " </a:t>
            </a:r>
            <a:r>
              <a:rPr lang="nb-NO" sz="1200" kern="1200" dirty="0">
                <a:solidFill>
                  <a:schemeClr val="tx1"/>
                </a:solidFill>
                <a:effectLst/>
                <a:latin typeface="+mn-lt"/>
                <a:ea typeface="+mn-ea"/>
                <a:cs typeface="+mn-cs"/>
              </a:rPr>
              <a:t>hjem</a:t>
            </a:r>
            <a:r>
              <a:rPr lang="ar-SA" sz="1200" kern="1200" dirty="0">
                <a:solidFill>
                  <a:schemeClr val="tx1"/>
                </a:solidFill>
                <a:effectLst/>
                <a:latin typeface="+mn-lt"/>
                <a:ea typeface="+mn-ea"/>
                <a:cs typeface="+mn-cs"/>
              </a:rPr>
              <a:t>" حتى تتوقف الأيقونات عن الهز</a:t>
            </a:r>
            <a:r>
              <a:rPr lang="ku-Arab-IQ"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611894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ku-Arab-IQ" sz="1200" kern="1200" dirty="0">
                <a:solidFill>
                  <a:schemeClr val="tx1"/>
                </a:solidFill>
                <a:effectLst/>
                <a:latin typeface="+mn-lt"/>
                <a:ea typeface="+mn-ea"/>
                <a:cs typeface="+mn-cs"/>
              </a:rPr>
              <a:t>يستخدم مستخدمو آندروید </a:t>
            </a:r>
            <a:r>
              <a:rPr lang="nb-NO" sz="1200" kern="1200" dirty="0" err="1">
                <a:solidFill>
                  <a:schemeClr val="tx1"/>
                </a:solidFill>
                <a:effectLst/>
                <a:latin typeface="+mn-lt"/>
                <a:ea typeface="+mn-ea"/>
                <a:cs typeface="+mn-cs"/>
              </a:rPr>
              <a:t>Andriod</a:t>
            </a:r>
            <a:r>
              <a:rPr lang="ku-Arab-IQ" sz="1200" kern="1200" dirty="0">
                <a:solidFill>
                  <a:schemeClr val="tx1"/>
                </a:solidFill>
                <a:effectLst/>
                <a:latin typeface="+mn-lt"/>
                <a:ea typeface="+mn-ea"/>
                <a:cs typeface="+mn-cs"/>
              </a:rPr>
              <a:t> أصابعهم على الشاشة ویسحبون البرنامج إلى ...</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98365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ku-Arab-IQ" sz="1200" kern="1200" dirty="0">
                <a:solidFill>
                  <a:schemeClr val="tx1"/>
                </a:solidFill>
                <a:effectLst/>
                <a:latin typeface="+mn-lt"/>
                <a:ea typeface="+mn-ea"/>
                <a:cs typeface="+mn-cs"/>
              </a:rPr>
              <a:t>... سلة المهملات و ...</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1172091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ku-Arab-IQ" sz="1200" kern="1200" dirty="0">
                <a:solidFill>
                  <a:schemeClr val="tx1"/>
                </a:solidFill>
                <a:effectLst/>
                <a:latin typeface="+mn-lt"/>
                <a:ea typeface="+mn-ea"/>
                <a:cs typeface="+mn-cs"/>
              </a:rPr>
              <a:t>... من ثم یسقطونە.</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57876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يوجد أيضًا الكثيرون ممن لديهم هواتف تعمل علی نظام </a:t>
            </a:r>
            <a:r>
              <a:rPr lang="ku-Arab-IQ" sz="1200" kern="1200" dirty="0">
                <a:solidFill>
                  <a:schemeClr val="tx1"/>
                </a:solidFill>
                <a:effectLst/>
                <a:latin typeface="+mn-lt"/>
                <a:ea typeface="+mn-ea"/>
                <a:cs typeface="+mn-cs"/>
              </a:rPr>
              <a:t>أندروید </a:t>
            </a:r>
            <a:r>
              <a:rPr lang="nb-NO" sz="1200" kern="1200" dirty="0">
                <a:solidFill>
                  <a:schemeClr val="tx1"/>
                </a:solidFill>
                <a:effectLst/>
                <a:latin typeface="+mn-lt"/>
                <a:ea typeface="+mn-ea"/>
                <a:cs typeface="+mn-cs"/>
              </a:rPr>
              <a:t>Android</a:t>
            </a:r>
            <a:r>
              <a:rPr lang="ar-SA" sz="1200" kern="1200" dirty="0">
                <a:solidFill>
                  <a:schemeClr val="tx1"/>
                </a:solidFill>
                <a:effectLst/>
                <a:latin typeface="+mn-lt"/>
                <a:ea typeface="+mn-ea"/>
                <a:cs typeface="+mn-cs"/>
              </a:rPr>
              <a:t> وکمبیوترات لوحية.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122451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ku-Arab-IQ" sz="1200" kern="1200" dirty="0">
                <a:solidFill>
                  <a:schemeClr val="tx1"/>
                </a:solidFill>
                <a:effectLst/>
                <a:latin typeface="+mn-lt"/>
                <a:ea typeface="+mn-ea"/>
                <a:cs typeface="+mn-cs"/>
              </a:rPr>
              <a:t>أما مستخدمو ویندوز فیضغطون علی "إلغاء التثبیت" (</a:t>
            </a:r>
            <a:r>
              <a:rPr lang="nb-NO" sz="1200" kern="1200" dirty="0">
                <a:solidFill>
                  <a:schemeClr val="tx1"/>
                </a:solidFill>
                <a:effectLst/>
                <a:latin typeface="+mn-lt"/>
                <a:ea typeface="+mn-ea"/>
                <a:cs typeface="+mn-cs"/>
              </a:rPr>
              <a:t>Avinstaller</a:t>
            </a:r>
            <a:r>
              <a:rPr lang="ku-Arab-IQ" sz="1200" kern="1200" dirty="0">
                <a:solidFill>
                  <a:schemeClr val="tx1"/>
                </a:solidFill>
                <a:effectLst/>
                <a:latin typeface="+mn-lt"/>
                <a:ea typeface="+mn-ea"/>
                <a:cs typeface="+mn-cs"/>
              </a:rPr>
              <a:t>). </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592674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إذا طُلب منك التأكيد، اضغط علی" نعم" أو علی "إلغاء التثبيت". </a:t>
            </a:r>
            <a:endParaRPr lang="nb-NO"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ينبغي الآن أن یکون التطبيق قد حذف من جهازك اللوحي أو هاتفك.</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17930357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157429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يستخدم بعض الأشخاص هواتف و</a:t>
            </a:r>
            <a:r>
              <a:rPr lang="ku-Arab-IQ" sz="1200" kern="1200" dirty="0">
                <a:solidFill>
                  <a:schemeClr val="tx1"/>
                </a:solidFill>
                <a:effectLst/>
                <a:latin typeface="+mn-lt"/>
                <a:ea typeface="+mn-ea"/>
                <a:cs typeface="+mn-cs"/>
              </a:rPr>
              <a:t>کمبیوترات </a:t>
            </a:r>
            <a:r>
              <a:rPr lang="ar-SA" sz="1200" kern="1200" dirty="0">
                <a:solidFill>
                  <a:schemeClr val="tx1"/>
                </a:solidFill>
                <a:effectLst/>
                <a:latin typeface="+mn-lt"/>
                <a:ea typeface="+mn-ea"/>
                <a:cs typeface="+mn-cs"/>
              </a:rPr>
              <a:t>لوحیة من طراز ویندوز </a:t>
            </a:r>
            <a:r>
              <a:rPr lang="nb-NO" sz="1200" kern="1200" dirty="0">
                <a:solidFill>
                  <a:schemeClr val="tx1"/>
                </a:solidFill>
                <a:effectLst/>
                <a:latin typeface="+mn-lt"/>
                <a:ea typeface="+mn-ea"/>
                <a:cs typeface="+mn-cs"/>
              </a:rPr>
              <a:t>Windows</a:t>
            </a:r>
            <a:r>
              <a:rPr lang="ar-SA"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وغالبًا ما يحتوي الهاتف الذكي على ميزات أكثر من الكمبيوتر اللوحي، والکمبیوترات اللوحية والهواتف من مختلف البائعين ليست هي نفسها تمامًا، لكنها متشابهة جدًا ويمكنها بالعموم القيام بالأشياء نفسها.</a:t>
            </a:r>
            <a:endParaRPr lang="nb-NO"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p>
          <a:p>
            <a:pPr algn="r" rtl="1"/>
            <a:r>
              <a:rPr lang="ar-SA" sz="1200" kern="1200" dirty="0">
                <a:solidFill>
                  <a:schemeClr val="tx1"/>
                </a:solidFill>
                <a:effectLst/>
                <a:latin typeface="+mn-lt"/>
                <a:ea typeface="+mn-ea"/>
                <a:cs typeface="+mn-cs"/>
              </a:rPr>
              <a:t>في هذه الدورة، سوف نتعلم كيفية تنزيل تطبيقات للأجهزة اللوحية والهواتف. وسيتم استخدام الصور والشروحات المناسبة لجميع الهواتف الذكية والکمبیوترات اللوحية الشائعة.</a:t>
            </a:r>
            <a:endParaRPr lang="nb-NO" sz="1200" kern="1200" dirty="0">
              <a:solidFill>
                <a:schemeClr val="tx1"/>
              </a:solidFill>
              <a:effectLst/>
              <a:latin typeface="+mn-lt"/>
              <a:ea typeface="+mn-ea"/>
              <a:cs typeface="+mn-cs"/>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171120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127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إذا كانت هذه هي المرة الأولى التي تستخدم فيها متجر التطبيقات (</a:t>
            </a:r>
            <a:r>
              <a:rPr lang="nb-NO" sz="1200" kern="1200" dirty="0">
                <a:solidFill>
                  <a:schemeClr val="tx1"/>
                </a:solidFill>
                <a:effectLst/>
                <a:latin typeface="+mn-lt"/>
                <a:ea typeface="+mn-ea"/>
                <a:cs typeface="+mn-cs"/>
              </a:rPr>
              <a:t>app-butikken</a:t>
            </a:r>
            <a:r>
              <a:rPr lang="ar-SA" sz="1200" kern="1200" dirty="0">
                <a:solidFill>
                  <a:schemeClr val="tx1"/>
                </a:solidFill>
                <a:effectLst/>
                <a:latin typeface="+mn-lt"/>
                <a:ea typeface="+mn-ea"/>
                <a:cs typeface="+mn-cs"/>
              </a:rPr>
              <a:t>)، فيجب تسجيل الدخول باستخدام حساب مستخدم وكلمة مرور. معظم </a:t>
            </a:r>
            <a:r>
              <a:rPr lang="ku-Arab-IQ" sz="1200" kern="1200" dirty="0">
                <a:solidFill>
                  <a:schemeClr val="tx1"/>
                </a:solidFill>
                <a:effectLst/>
                <a:latin typeface="+mn-lt"/>
                <a:ea typeface="+mn-ea"/>
                <a:cs typeface="+mn-cs"/>
              </a:rPr>
              <a:t>الناس </a:t>
            </a:r>
            <a:r>
              <a:rPr lang="ar-SA" sz="1200" kern="1200" dirty="0">
                <a:solidFill>
                  <a:schemeClr val="tx1"/>
                </a:solidFill>
                <a:effectLst/>
                <a:latin typeface="+mn-lt"/>
                <a:ea typeface="+mn-ea"/>
                <a:cs typeface="+mn-cs"/>
              </a:rPr>
              <a:t>لديهم بالأصل حساب مستخدم، وغالبًا ما يتم إنشاؤه عند شراء الکمبیوتر اللوحي أو الهاتف وبدء تشغيله لأول مرة. لمعرفة ما إذا كان لديك حساب من هذا القبيل، انتقل إلى الإعدادات على هاتفك. رمز الإعدادات يشبه هذا.</a:t>
            </a:r>
            <a:endParaRPr lang="nb-NO"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p>
          <a:p>
            <a:pPr algn="r" rtl="1"/>
            <a:r>
              <a:rPr lang="ar-SA" sz="1200" kern="1200" dirty="0">
                <a:solidFill>
                  <a:schemeClr val="tx1"/>
                </a:solidFill>
                <a:effectLst/>
                <a:latin typeface="+mn-lt"/>
                <a:ea typeface="+mn-ea"/>
                <a:cs typeface="+mn-cs"/>
              </a:rPr>
              <a:t>اضغط على أيقونة الإعدادات</a:t>
            </a:r>
            <a:r>
              <a:rPr lang="ku-Arab-IQ"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1073583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 اضغط على أيقونة الإعدادات</a:t>
            </a:r>
            <a:r>
              <a:rPr lang="ku-Arab-IQ" sz="1200" kern="1200" dirty="0">
                <a:solidFill>
                  <a:schemeClr val="tx1"/>
                </a:solidFill>
                <a:effectLst/>
                <a:latin typeface="+mn-lt"/>
                <a:ea typeface="+mn-ea"/>
                <a:cs typeface="+mn-cs"/>
              </a:rPr>
              <a:t>.</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125539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أنت الآن في الإعدادات</a:t>
            </a:r>
            <a:r>
              <a:rPr lang="ku-Arab-IQ"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على الشاشة، تظهر قائمة طويلة تحتوي على العديد من النقاط.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مستخدمو آیباد و آیفون یضغطون علی عنصر القائمة المسمی " </a:t>
            </a:r>
            <a:r>
              <a:rPr lang="nb-NO" sz="1200" kern="1200" dirty="0">
                <a:solidFill>
                  <a:schemeClr val="tx1"/>
                </a:solidFill>
                <a:effectLst/>
                <a:latin typeface="+mn-lt"/>
                <a:ea typeface="+mn-ea"/>
                <a:cs typeface="+mn-cs"/>
              </a:rPr>
              <a:t>iTunes og Appstore</a:t>
            </a:r>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أولئك الذين يستخدمون أجهزة آندروید یضغطون علی عنصر القائمة "حسابات" (</a:t>
            </a:r>
            <a:r>
              <a:rPr lang="nb-NO" sz="1200" kern="1200" dirty="0">
                <a:solidFill>
                  <a:schemeClr val="tx1"/>
                </a:solidFill>
                <a:effectLst/>
                <a:latin typeface="+mn-lt"/>
                <a:ea typeface="+mn-ea"/>
                <a:cs typeface="+mn-cs"/>
              </a:rPr>
              <a:t>Kontoer</a:t>
            </a:r>
            <a:r>
              <a:rPr lang="ar-SA"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وأولئك الذين يستخدمون أجهزة تعمل علی نظام ویندوز </a:t>
            </a:r>
            <a:r>
              <a:rPr lang="nb-NO" sz="1200" kern="1200" dirty="0">
                <a:solidFill>
                  <a:schemeClr val="tx1"/>
                </a:solidFill>
                <a:effectLst/>
                <a:latin typeface="+mn-lt"/>
                <a:ea typeface="+mn-ea"/>
                <a:cs typeface="+mn-cs"/>
              </a:rPr>
              <a:t>Windows</a:t>
            </a:r>
            <a:r>
              <a:rPr lang="ar-SA" sz="1200" kern="1200" dirty="0">
                <a:solidFill>
                  <a:schemeClr val="tx1"/>
                </a:solidFill>
                <a:effectLst/>
                <a:latin typeface="+mn-lt"/>
                <a:ea typeface="+mn-ea"/>
                <a:cs typeface="+mn-cs"/>
              </a:rPr>
              <a:t>، یضغط ون على عنصر القائمة " </a:t>
            </a:r>
            <a:r>
              <a:rPr lang="nb-NO" sz="1200" kern="1200" dirty="0">
                <a:solidFill>
                  <a:schemeClr val="tx1"/>
                </a:solidFill>
                <a:effectLst/>
                <a:latin typeface="+mn-lt"/>
                <a:ea typeface="+mn-ea"/>
                <a:cs typeface="+mn-cs"/>
              </a:rPr>
              <a:t>E-post</a:t>
            </a:r>
            <a:r>
              <a:rPr lang="ar-SA" sz="1200" kern="1200" dirty="0">
                <a:solidFill>
                  <a:schemeClr val="tx1"/>
                </a:solidFill>
                <a:effectLst/>
                <a:latin typeface="+mn-lt"/>
                <a:ea typeface="+mn-ea"/>
                <a:cs typeface="+mn-cs"/>
              </a:rPr>
              <a:t>" (البريد الإلكتروني).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20723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26.08.2019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26.08.2019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26.08.2019</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26.08.2019</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26.08.2019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26.08.2019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26.08.2019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fontScale="90000"/>
          </a:bodyPr>
          <a:lstStyle/>
          <a:p>
            <a:pPr algn="l"/>
            <a:r>
              <a:rPr lang="ku-Arab-IQ" dirty="0"/>
              <a:t>تعلم تنزیل التطبیقات                                                </a:t>
            </a:r>
            <a:br>
              <a:rPr lang="ku-Arab-IQ" dirty="0"/>
            </a:br>
            <a:r>
              <a:rPr lang="nb-NO" dirty="0"/>
              <a:t>LÆR Å LASTE NED APPER</a:t>
            </a:r>
          </a:p>
        </p:txBody>
      </p:sp>
      <p:sp>
        <p:nvSpPr>
          <p:cNvPr id="7" name="Undertittel 6"/>
          <p:cNvSpPr>
            <a:spLocks noGrp="1"/>
          </p:cNvSpPr>
          <p:nvPr>
            <p:ph type="subTitle" idx="1"/>
          </p:nvPr>
        </p:nvSpPr>
        <p:spPr>
          <a:xfrm>
            <a:off x="828637" y="3566926"/>
            <a:ext cx="9839363" cy="2780711"/>
          </a:xfrm>
        </p:spPr>
        <p:txBody>
          <a:bodyPr>
            <a:noAutofit/>
          </a:bodyPr>
          <a:lstStyle/>
          <a:p>
            <a:pPr marL="0" indent="0">
              <a:buNone/>
            </a:pPr>
            <a:r>
              <a:rPr lang="nb-NO" sz="2400" b="1" dirty="0">
                <a:solidFill>
                  <a:schemeClr val="tx1"/>
                </a:solidFill>
              </a:rPr>
              <a:t>Læringsmål:</a:t>
            </a:r>
            <a:endParaRPr lang="nb-NO" sz="2400" dirty="0"/>
          </a:p>
          <a:p>
            <a:pPr>
              <a:buFontTx/>
              <a:buChar char="-"/>
            </a:pPr>
            <a:r>
              <a:rPr lang="nb-NO" sz="2400" dirty="0"/>
              <a:t>Å kunne finne og åpne </a:t>
            </a:r>
            <a:r>
              <a:rPr lang="nb-NO" sz="2400" dirty="0" err="1"/>
              <a:t>app</a:t>
            </a:r>
            <a:r>
              <a:rPr lang="nb-NO" sz="2400" dirty="0"/>
              <a:t>-butikken</a:t>
            </a:r>
          </a:p>
          <a:p>
            <a:pPr>
              <a:buFontTx/>
              <a:buChar char="-"/>
            </a:pPr>
            <a:r>
              <a:rPr lang="nb-NO" sz="2400" dirty="0"/>
              <a:t>Å kunne søke fram og kjøpe </a:t>
            </a:r>
            <a:r>
              <a:rPr lang="nb-NO" sz="2400" dirty="0" err="1"/>
              <a:t>apper</a:t>
            </a:r>
            <a:endParaRPr lang="nb-NO" sz="2400" dirty="0"/>
          </a:p>
          <a:p>
            <a:pPr>
              <a:buFontTx/>
              <a:buChar char="-"/>
            </a:pPr>
            <a:r>
              <a:rPr lang="nb-NO" sz="2400" dirty="0"/>
              <a:t>Å kunne slette </a:t>
            </a:r>
            <a:r>
              <a:rPr lang="nb-NO" sz="2400" dirty="0" err="1"/>
              <a:t>apper</a:t>
            </a:r>
            <a:endParaRPr lang="nb-NO" sz="2400" dirty="0"/>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 brukernavnet ditt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sp>
        <p:nvSpPr>
          <p:cNvPr id="22" name="TekstSylinder 21"/>
          <p:cNvSpPr txBox="1"/>
          <p:nvPr/>
        </p:nvSpPr>
        <p:spPr>
          <a:xfrm>
            <a:off x="1703560" y="4179071"/>
            <a:ext cx="2774749" cy="2985433"/>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r>
              <a:rPr lang="nb-NO" sz="2000" b="1" dirty="0"/>
              <a:t>Apple-ID</a:t>
            </a:r>
          </a:p>
          <a:p>
            <a:pPr algn="ctr"/>
            <a:endParaRPr lang="nb-NO" sz="2400" b="1" dirty="0"/>
          </a:p>
          <a:p>
            <a:endParaRPr lang="nb-NO" sz="2400" dirty="0"/>
          </a:p>
        </p:txBody>
      </p:sp>
      <p:sp>
        <p:nvSpPr>
          <p:cNvPr id="23" name="TekstSylinder 22"/>
          <p:cNvSpPr txBox="1"/>
          <p:nvPr/>
        </p:nvSpPr>
        <p:spPr>
          <a:xfrm>
            <a:off x="5046963" y="4175954"/>
            <a:ext cx="2102177" cy="2554545"/>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r>
              <a:rPr lang="nb-NO" sz="2000" b="1" dirty="0"/>
              <a:t>Google</a:t>
            </a:r>
          </a:p>
          <a:p>
            <a:pPr algn="ctr"/>
            <a:endParaRPr lang="nb-NO" sz="2000" b="1" dirty="0"/>
          </a:p>
        </p:txBody>
      </p:sp>
      <p:sp>
        <p:nvSpPr>
          <p:cNvPr id="24" name="TekstSylinder 23"/>
          <p:cNvSpPr txBox="1"/>
          <p:nvPr/>
        </p:nvSpPr>
        <p:spPr>
          <a:xfrm>
            <a:off x="7972881"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a:p>
            <a:pPr algn="ctr"/>
            <a:r>
              <a:rPr lang="nb-NO" sz="2000" b="1" dirty="0"/>
              <a:t>Kontoer</a:t>
            </a:r>
          </a:p>
        </p:txBody>
      </p:sp>
      <p:pic>
        <p:nvPicPr>
          <p:cNvPr id="25" name="Bild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pic>
        <p:nvPicPr>
          <p:cNvPr id="32" name="Bild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33" name="Bild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34" name="Bild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cxnSp>
        <p:nvCxnSpPr>
          <p:cNvPr id="20" name="Rett pil 19"/>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Rett pil 34"/>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Rett pil 35"/>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Rett pil 36"/>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Rett pil 37"/>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51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 brukernavnet ditt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sp>
        <p:nvSpPr>
          <p:cNvPr id="14" name="TekstSylinder 13"/>
          <p:cNvSpPr txBox="1"/>
          <p:nvPr/>
        </p:nvSpPr>
        <p:spPr>
          <a:xfrm>
            <a:off x="1703560" y="4179071"/>
            <a:ext cx="2774749" cy="2985433"/>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r>
              <a:rPr lang="nb-NO" sz="2000" b="1" dirty="0"/>
              <a:t>Apple-ID</a:t>
            </a:r>
          </a:p>
          <a:p>
            <a:pPr algn="ctr"/>
            <a:endParaRPr lang="nb-NO" sz="2400" b="1" dirty="0"/>
          </a:p>
          <a:p>
            <a:endParaRPr lang="nb-NO" sz="2400" dirty="0"/>
          </a:p>
        </p:txBody>
      </p:sp>
      <p:sp>
        <p:nvSpPr>
          <p:cNvPr id="18" name="TekstSylinder 17"/>
          <p:cNvSpPr txBox="1"/>
          <p:nvPr/>
        </p:nvSpPr>
        <p:spPr>
          <a:xfrm>
            <a:off x="5046963" y="4175954"/>
            <a:ext cx="2102177" cy="2554545"/>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r>
              <a:rPr lang="nb-NO" sz="2000" b="1" dirty="0"/>
              <a:t>Google</a:t>
            </a:r>
          </a:p>
          <a:p>
            <a:pPr algn="ctr"/>
            <a:endParaRPr lang="nb-NO" sz="2000" b="1" dirty="0"/>
          </a:p>
        </p:txBody>
      </p:sp>
      <p:sp>
        <p:nvSpPr>
          <p:cNvPr id="20" name="TekstSylinder 19"/>
          <p:cNvSpPr txBox="1"/>
          <p:nvPr/>
        </p:nvSpPr>
        <p:spPr>
          <a:xfrm>
            <a:off x="7972881"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a:p>
            <a:pPr algn="ctr"/>
            <a:r>
              <a:rPr lang="nb-NO" sz="2000" b="1" dirty="0"/>
              <a:t>Kontoer</a:t>
            </a:r>
          </a:p>
        </p:txBody>
      </p:sp>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cxnSp>
        <p:nvCxnSpPr>
          <p:cNvPr id="27" name="Rett pil 26"/>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Rett pil 27"/>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Rett pil 28"/>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Rett pil 29"/>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Rett pil 30"/>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47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3</a:t>
            </a:r>
          </a:p>
        </p:txBody>
      </p:sp>
      <p:sp>
        <p:nvSpPr>
          <p:cNvPr id="3" name="Plassholder for tekst 2"/>
          <p:cNvSpPr>
            <a:spLocks noGrp="1"/>
          </p:cNvSpPr>
          <p:nvPr>
            <p:ph type="body" idx="1"/>
          </p:nvPr>
        </p:nvSpPr>
        <p:spPr/>
        <p:txBody>
          <a:bodyPr/>
          <a:lstStyle/>
          <a:p>
            <a:pPr algn="r" rtl="1"/>
            <a:r>
              <a:rPr lang="ar-SA" b="1" dirty="0"/>
              <a:t>سجل الدخول إلى متجر التطبيقات الخاص بك</a:t>
            </a:r>
            <a:endParaRPr lang="nb-NO" b="1" dirty="0"/>
          </a:p>
        </p:txBody>
      </p:sp>
    </p:spTree>
    <p:extLst>
      <p:ext uri="{BB962C8B-B14F-4D97-AF65-F5344CB8AC3E}">
        <p14:creationId xmlns:p14="http://schemas.microsoft.com/office/powerpoint/2010/main" val="1271735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ar-SA" dirty="0"/>
              <a:t>سجل الدخول إلى متجر التطبيقات الخاص بك.</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spTree>
    <p:extLst>
      <p:ext uri="{BB962C8B-B14F-4D97-AF65-F5344CB8AC3E}">
        <p14:creationId xmlns:p14="http://schemas.microsoft.com/office/powerpoint/2010/main" val="190295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ar-SA" dirty="0"/>
              <a:t>سجل الدخول إلى متجر التطبيقات الخاص بك.</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pic>
        <p:nvPicPr>
          <p:cNvPr id="11" name="Bilde 10"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7340479" y="2336460"/>
            <a:ext cx="3869689" cy="4836088"/>
          </a:xfrm>
          <a:prstGeom prst="rect">
            <a:avLst/>
          </a:prstGeom>
        </p:spPr>
      </p:pic>
      <p:pic>
        <p:nvPicPr>
          <p:cNvPr id="12" name="Bilde 11"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3" name="Bilde 12"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42992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4</a:t>
            </a:r>
          </a:p>
        </p:txBody>
      </p:sp>
      <p:sp>
        <p:nvSpPr>
          <p:cNvPr id="3" name="Plassholder for tekst 2"/>
          <p:cNvSpPr>
            <a:spLocks noGrp="1"/>
          </p:cNvSpPr>
          <p:nvPr>
            <p:ph type="body" idx="1"/>
          </p:nvPr>
        </p:nvSpPr>
        <p:spPr/>
        <p:txBody>
          <a:bodyPr/>
          <a:lstStyle/>
          <a:p>
            <a:pPr algn="r" rtl="1"/>
            <a:r>
              <a:rPr lang="ar-SA" b="1" dirty="0"/>
              <a:t>ابحث عن </a:t>
            </a:r>
            <a:r>
              <a:rPr lang="ku-Arab-IQ" b="1" dirty="0"/>
              <a:t>أحد ال</a:t>
            </a:r>
            <a:r>
              <a:rPr lang="ar-SA" b="1" dirty="0"/>
              <a:t>تطبيقات</a:t>
            </a:r>
            <a:endParaRPr lang="nb-NO" b="1" dirty="0"/>
          </a:p>
        </p:txBody>
      </p:sp>
    </p:spTree>
    <p:extLst>
      <p:ext uri="{BB962C8B-B14F-4D97-AF65-F5344CB8AC3E}">
        <p14:creationId xmlns:p14="http://schemas.microsoft.com/office/powerpoint/2010/main" val="197394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ar-SA" dirty="0"/>
              <a:t>ابحث عن </a:t>
            </a:r>
            <a:r>
              <a:rPr lang="ku-Arab-IQ" dirty="0"/>
              <a:t>أحد ال</a:t>
            </a:r>
            <a:r>
              <a:rPr lang="ar-SA" dirty="0"/>
              <a:t>تطبيقات</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7110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ar-SA" dirty="0"/>
              <a:t>ابحث عن </a:t>
            </a:r>
            <a:r>
              <a:rPr lang="ku-Arab-IQ" dirty="0"/>
              <a:t>أحد ال</a:t>
            </a:r>
            <a:r>
              <a:rPr lang="ar-SA" dirty="0"/>
              <a:t>تطبيقات</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8" name="TekstSylinder 7"/>
          <p:cNvSpPr txBox="1"/>
          <p:nvPr/>
        </p:nvSpPr>
        <p:spPr>
          <a:xfrm>
            <a:off x="1144025" y="4528999"/>
            <a:ext cx="2331720" cy="461665"/>
          </a:xfrm>
          <a:prstGeom prst="rect">
            <a:avLst/>
          </a:prstGeom>
          <a:noFill/>
        </p:spPr>
        <p:txBody>
          <a:bodyPr wrap="square" rtlCol="0">
            <a:spAutoFit/>
          </a:bodyPr>
          <a:lstStyle/>
          <a:p>
            <a:pPr algn="ctr"/>
            <a:r>
              <a:rPr lang="nb-NO" sz="2400" dirty="0"/>
              <a:t>NRK Radio</a:t>
            </a:r>
          </a:p>
        </p:txBody>
      </p:sp>
      <p:sp>
        <p:nvSpPr>
          <p:cNvPr id="9" name="TekstSylinder 8"/>
          <p:cNvSpPr txBox="1"/>
          <p:nvPr/>
        </p:nvSpPr>
        <p:spPr>
          <a:xfrm>
            <a:off x="3810818" y="2806306"/>
            <a:ext cx="2331720" cy="461665"/>
          </a:xfrm>
          <a:prstGeom prst="rect">
            <a:avLst/>
          </a:prstGeom>
          <a:noFill/>
        </p:spPr>
        <p:txBody>
          <a:bodyPr wrap="square" rtlCol="0">
            <a:spAutoFit/>
          </a:bodyPr>
          <a:lstStyle/>
          <a:p>
            <a:pPr algn="ctr"/>
            <a:r>
              <a:rPr lang="nb-NO" sz="2400" dirty="0"/>
              <a:t>Vipps fra DNB</a:t>
            </a:r>
          </a:p>
        </p:txBody>
      </p:sp>
      <p:sp>
        <p:nvSpPr>
          <p:cNvPr id="10" name="TekstSylinder 9"/>
          <p:cNvSpPr txBox="1"/>
          <p:nvPr/>
        </p:nvSpPr>
        <p:spPr>
          <a:xfrm>
            <a:off x="6909026" y="3215433"/>
            <a:ext cx="2331720" cy="461665"/>
          </a:xfrm>
          <a:prstGeom prst="rect">
            <a:avLst/>
          </a:prstGeom>
          <a:noFill/>
        </p:spPr>
        <p:txBody>
          <a:bodyPr wrap="square" rtlCol="0">
            <a:spAutoFit/>
          </a:bodyPr>
          <a:lstStyle/>
          <a:p>
            <a:pPr algn="ctr"/>
            <a:r>
              <a:rPr lang="nb-NO" sz="2400" dirty="0" err="1"/>
              <a:t>Facebook</a:t>
            </a:r>
            <a:endParaRPr lang="nb-NO" sz="2400" dirty="0"/>
          </a:p>
        </p:txBody>
      </p:sp>
      <p:pic>
        <p:nvPicPr>
          <p:cNvPr id="12" name="Bil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486" y="2844800"/>
            <a:ext cx="1303274" cy="1303274"/>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179" y="1224904"/>
            <a:ext cx="1312998" cy="1312998"/>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0497" y="1742801"/>
            <a:ext cx="1312998" cy="1312998"/>
          </a:xfrm>
          <a:prstGeom prst="rect">
            <a:avLst/>
          </a:prstGeom>
        </p:spPr>
      </p:pic>
      <p:pic>
        <p:nvPicPr>
          <p:cNvPr id="3" name="Bild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9110" y="4378069"/>
            <a:ext cx="1285334" cy="1285334"/>
          </a:xfrm>
          <a:prstGeom prst="rect">
            <a:avLst/>
          </a:prstGeom>
        </p:spPr>
      </p:pic>
      <p:sp>
        <p:nvSpPr>
          <p:cNvPr id="19" name="TekstSylinder 18"/>
          <p:cNvSpPr txBox="1"/>
          <p:nvPr/>
        </p:nvSpPr>
        <p:spPr>
          <a:xfrm>
            <a:off x="4636316" y="5924799"/>
            <a:ext cx="2331720" cy="461665"/>
          </a:xfrm>
          <a:prstGeom prst="rect">
            <a:avLst/>
          </a:prstGeom>
          <a:noFill/>
        </p:spPr>
        <p:txBody>
          <a:bodyPr wrap="square" rtlCol="0">
            <a:spAutoFit/>
          </a:bodyPr>
          <a:lstStyle/>
          <a:p>
            <a:pPr algn="ctr"/>
            <a:r>
              <a:rPr lang="nb-NO" sz="2400" dirty="0"/>
              <a:t>VG-TV</a:t>
            </a:r>
          </a:p>
        </p:txBody>
      </p:sp>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6147" y="3085415"/>
            <a:ext cx="2392454" cy="1443583"/>
          </a:xfrm>
          <a:prstGeom prst="rect">
            <a:avLst/>
          </a:prstGeom>
        </p:spPr>
      </p:pic>
      <p:sp>
        <p:nvSpPr>
          <p:cNvPr id="20" name="TekstSylinder 19"/>
          <p:cNvSpPr txBox="1"/>
          <p:nvPr/>
        </p:nvSpPr>
        <p:spPr>
          <a:xfrm>
            <a:off x="9295656" y="4561541"/>
            <a:ext cx="2331720" cy="461665"/>
          </a:xfrm>
          <a:prstGeom prst="rect">
            <a:avLst/>
          </a:prstGeom>
          <a:noFill/>
        </p:spPr>
        <p:txBody>
          <a:bodyPr wrap="square" rtlCol="0">
            <a:spAutoFit/>
          </a:bodyPr>
          <a:lstStyle/>
          <a:p>
            <a:pPr algn="ctr"/>
            <a:r>
              <a:rPr lang="nb-NO" sz="2400" dirty="0" err="1"/>
              <a:t>Wordfeud</a:t>
            </a:r>
            <a:endParaRPr lang="nb-NO" sz="2400" dirty="0"/>
          </a:p>
        </p:txBody>
      </p:sp>
    </p:spTree>
    <p:extLst>
      <p:ext uri="{BB962C8B-B14F-4D97-AF65-F5344CB8AC3E}">
        <p14:creationId xmlns:p14="http://schemas.microsoft.com/office/powerpoint/2010/main" val="31105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5</a:t>
            </a:r>
          </a:p>
        </p:txBody>
      </p:sp>
      <p:sp>
        <p:nvSpPr>
          <p:cNvPr id="3" name="Plassholder for tekst 2"/>
          <p:cNvSpPr>
            <a:spLocks noGrp="1"/>
          </p:cNvSpPr>
          <p:nvPr>
            <p:ph type="body" idx="1"/>
          </p:nvPr>
        </p:nvSpPr>
        <p:spPr/>
        <p:txBody>
          <a:bodyPr/>
          <a:lstStyle/>
          <a:p>
            <a:pPr algn="r" rtl="1"/>
            <a:r>
              <a:rPr lang="ku-Arab-IQ" b="1" dirty="0"/>
              <a:t>تنزیل التطبیق</a:t>
            </a:r>
            <a:endParaRPr lang="nb-NO" b="1" dirty="0"/>
          </a:p>
        </p:txBody>
      </p:sp>
    </p:spTree>
    <p:extLst>
      <p:ext uri="{BB962C8B-B14F-4D97-AF65-F5344CB8AC3E}">
        <p14:creationId xmlns:p14="http://schemas.microsoft.com/office/powerpoint/2010/main" val="10713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ku-Arab-IQ" dirty="0"/>
              <a:t>تنزیل التطبیق</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4" name="TekstSylinder 13"/>
          <p:cNvSpPr txBox="1"/>
          <p:nvPr/>
        </p:nvSpPr>
        <p:spPr>
          <a:xfrm>
            <a:off x="4914156" y="3786841"/>
            <a:ext cx="2331720" cy="461665"/>
          </a:xfrm>
          <a:prstGeom prst="rect">
            <a:avLst/>
          </a:prstGeom>
          <a:noFill/>
        </p:spPr>
        <p:txBody>
          <a:bodyPr wrap="square" rtlCol="0">
            <a:spAutoFit/>
          </a:bodyPr>
          <a:lstStyle/>
          <a:p>
            <a:pPr algn="ctr"/>
            <a:r>
              <a:rPr lang="nb-NO" sz="2400" dirty="0" err="1"/>
              <a:t>Wordfeud</a:t>
            </a:r>
            <a:endParaRPr lang="nb-NO" sz="2400" dirty="0"/>
          </a:p>
        </p:txBody>
      </p:sp>
      <p:sp>
        <p:nvSpPr>
          <p:cNvPr id="16"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1943845"/>
            <a:ext cx="1675655" cy="1675655"/>
          </a:xfrm>
          <a:prstGeom prst="rect">
            <a:avLst/>
          </a:prstGeom>
        </p:spPr>
      </p:pic>
    </p:spTree>
    <p:extLst>
      <p:ext uri="{BB962C8B-B14F-4D97-AF65-F5344CB8AC3E}">
        <p14:creationId xmlns:p14="http://schemas.microsoft.com/office/powerpoint/2010/main" val="122731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1</a:t>
            </a:r>
          </a:p>
        </p:txBody>
      </p:sp>
      <p:sp>
        <p:nvSpPr>
          <p:cNvPr id="3" name="Plassholder for tekst 2"/>
          <p:cNvSpPr>
            <a:spLocks noGrp="1"/>
          </p:cNvSpPr>
          <p:nvPr>
            <p:ph type="body" idx="1"/>
          </p:nvPr>
        </p:nvSpPr>
        <p:spPr>
          <a:xfrm>
            <a:off x="4071131" y="2348610"/>
            <a:ext cx="7736949" cy="481694"/>
          </a:xfrm>
        </p:spPr>
        <p:txBody>
          <a:bodyPr/>
          <a:lstStyle/>
          <a:p>
            <a:pPr algn="r" rtl="1"/>
            <a:r>
              <a:rPr lang="ku-Arab-IQ" dirty="0"/>
              <a:t>نبذة حول </a:t>
            </a:r>
            <a:r>
              <a:rPr lang="ar-SA" dirty="0"/>
              <a:t>الهواتف المختلفة </a:t>
            </a:r>
            <a:r>
              <a:rPr lang="ar-SA" b="1" dirty="0"/>
              <a:t>والشبكات</a:t>
            </a:r>
            <a:endParaRPr lang="nb-NO" b="1" dirty="0"/>
          </a:p>
        </p:txBody>
      </p:sp>
    </p:spTree>
    <p:extLst>
      <p:ext uri="{BB962C8B-B14F-4D97-AF65-F5344CB8AC3E}">
        <p14:creationId xmlns:p14="http://schemas.microsoft.com/office/powerpoint/2010/main" val="1862460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ku-Arab-IQ" dirty="0"/>
              <a:t>تنزیل التطبیق</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Tree>
    <p:extLst>
      <p:ext uri="{BB962C8B-B14F-4D97-AF65-F5344CB8AC3E}">
        <p14:creationId xmlns:p14="http://schemas.microsoft.com/office/powerpoint/2010/main" val="143725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ku-Arab-IQ" dirty="0"/>
              <a:t>تنزیل التطبیق</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100962" y="1816100"/>
            <a:ext cx="3499249" cy="21590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05527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ku-Arab-IQ" dirty="0"/>
              <a:t>تنزیل التطبیق</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25901" y="18161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8027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ku-Arab-IQ" dirty="0"/>
              <a:t>تنزیل التطبیق</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15437" y="26924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59308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ku-Arab-IQ" dirty="0"/>
              <a:t>تنزیل التطبیق</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spTree>
    <p:extLst>
      <p:ext uri="{BB962C8B-B14F-4D97-AF65-F5344CB8AC3E}">
        <p14:creationId xmlns:p14="http://schemas.microsoft.com/office/powerpoint/2010/main" val="197859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ku-Arab-IQ" dirty="0"/>
              <a:t>تنزیل التطبیق</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Tree>
    <p:extLst>
      <p:ext uri="{BB962C8B-B14F-4D97-AF65-F5344CB8AC3E}">
        <p14:creationId xmlns:p14="http://schemas.microsoft.com/office/powerpoint/2010/main" val="1795036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44025" y="183126"/>
            <a:ext cx="10354031" cy="364473"/>
          </a:xfrm>
        </p:spPr>
        <p:txBody>
          <a:bodyPr/>
          <a:lstStyle/>
          <a:p>
            <a:pPr algn="r" rtl="1"/>
            <a:r>
              <a:rPr lang="ku-Arab-IQ" dirty="0"/>
              <a:t>تنزیل التطبیق</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
        <p:nvSpPr>
          <p:cNvPr id="9" name="Ellipse 8"/>
          <p:cNvSpPr/>
          <p:nvPr/>
        </p:nvSpPr>
        <p:spPr>
          <a:xfrm>
            <a:off x="4190999" y="2273300"/>
            <a:ext cx="1691831" cy="685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Ellipse 9"/>
          <p:cNvSpPr/>
          <p:nvPr/>
        </p:nvSpPr>
        <p:spPr>
          <a:xfrm>
            <a:off x="8427196" y="3390900"/>
            <a:ext cx="1732804" cy="6731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134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ku-Arab-IQ" dirty="0"/>
              <a:t>تنزیل التطبیق</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323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509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7126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18549" y="2725281"/>
            <a:ext cx="2331720" cy="523220"/>
          </a:xfrm>
          <a:prstGeom prst="rect">
            <a:avLst/>
          </a:prstGeom>
          <a:noFill/>
        </p:spPr>
        <p:txBody>
          <a:bodyPr wrap="square" rtlCol="0">
            <a:spAutoFit/>
          </a:bodyPr>
          <a:lstStyle/>
          <a:p>
            <a:pPr algn="ctr"/>
            <a:r>
              <a:rPr lang="nb-NO" sz="2800" dirty="0"/>
              <a:t>19,00 kr</a:t>
            </a:r>
          </a:p>
        </p:txBody>
      </p:sp>
      <p:sp>
        <p:nvSpPr>
          <p:cNvPr id="21" name="TekstSylinder 20"/>
          <p:cNvSpPr txBox="1"/>
          <p:nvPr/>
        </p:nvSpPr>
        <p:spPr>
          <a:xfrm>
            <a:off x="4824649" y="2756058"/>
            <a:ext cx="2331720" cy="461665"/>
          </a:xfrm>
          <a:prstGeom prst="rect">
            <a:avLst/>
          </a:prstGeom>
          <a:noFill/>
        </p:spPr>
        <p:txBody>
          <a:bodyPr wrap="square" rtlCol="0">
            <a:spAutoFit/>
          </a:bodyPr>
          <a:lstStyle/>
          <a:p>
            <a:pPr algn="ctr"/>
            <a:r>
              <a:rPr lang="nb-NO" sz="2400"/>
              <a:t>eller</a:t>
            </a:r>
            <a:endParaRPr lang="nb-NO" sz="2400" dirty="0"/>
          </a:p>
        </p:txBody>
      </p:sp>
    </p:spTree>
    <p:extLst>
      <p:ext uri="{BB962C8B-B14F-4D97-AF65-F5344CB8AC3E}">
        <p14:creationId xmlns:p14="http://schemas.microsoft.com/office/powerpoint/2010/main" val="128755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ku-Arab-IQ" dirty="0"/>
              <a:t>تنزیل التطبیق</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b-NO" sz="2800" dirty="0"/>
              <a:t>19,00 kr</a:t>
            </a:r>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b-NO" sz="2400" dirty="0"/>
              <a:t>INSTALLER</a:t>
            </a:r>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b-NO" sz="2800" dirty="0"/>
              <a:t>KJØP</a:t>
            </a:r>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nb-NO" sz="2400"/>
              <a:t>eller</a:t>
            </a:r>
            <a:endParaRPr lang="nb-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b-NO" sz="2400"/>
              <a:t>eller</a:t>
            </a:r>
            <a:endParaRPr lang="nb-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73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nb-NO" sz="2800" dirty="0"/>
              <a:t>HENT</a:t>
            </a:r>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b-NO" sz="2800" dirty="0"/>
              <a:t>19,00 kr</a:t>
            </a:r>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b-NO" sz="2400" dirty="0"/>
              <a:t>INSTALLER</a:t>
            </a:r>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b-NO" sz="2800" dirty="0"/>
              <a:t>KJØP</a:t>
            </a:r>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nb-NO" sz="2400"/>
              <a:t>eller</a:t>
            </a:r>
            <a:endParaRPr lang="nb-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b-NO" sz="2400"/>
              <a:t>eller</a:t>
            </a:r>
            <a:endParaRPr lang="nb-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5" name="Bilde 24" descr="pe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6421278" y="3909827"/>
            <a:ext cx="3869689" cy="4836088"/>
          </a:xfrm>
          <a:prstGeom prst="rect">
            <a:avLst/>
          </a:prstGeom>
        </p:spPr>
      </p:pic>
      <p:pic>
        <p:nvPicPr>
          <p:cNvPr id="26" name="Bilde 25" descr="pe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2177542" y="4034596"/>
            <a:ext cx="3869689" cy="4836088"/>
          </a:xfrm>
          <a:prstGeom prst="rect">
            <a:avLst/>
          </a:prstGeom>
        </p:spPr>
      </p:pic>
    </p:spTree>
    <p:extLst>
      <p:ext uri="{BB962C8B-B14F-4D97-AF65-F5344CB8AC3E}">
        <p14:creationId xmlns:p14="http://schemas.microsoft.com/office/powerpoint/2010/main" val="32338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ku-Arab-IQ" dirty="0"/>
              <a:t>نبذة حول </a:t>
            </a:r>
            <a:r>
              <a:rPr lang="ar-SA" dirty="0"/>
              <a:t>الهواتف المختلفة والشبكات</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46665" y="574566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spTree>
    <p:extLst>
      <p:ext uri="{BB962C8B-B14F-4D97-AF65-F5344CB8AC3E}">
        <p14:creationId xmlns:p14="http://schemas.microsoft.com/office/powerpoint/2010/main" val="118706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ktangel 29"/>
          <p:cNvSpPr/>
          <p:nvPr/>
        </p:nvSpPr>
        <p:spPr>
          <a:xfrm>
            <a:off x="2841466" y="4539376"/>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ktangel 30"/>
          <p:cNvSpPr/>
          <p:nvPr/>
        </p:nvSpPr>
        <p:spPr>
          <a:xfrm>
            <a:off x="2850475" y="2733299"/>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sp>
        <p:nvSpPr>
          <p:cNvPr id="18" name="TekstSylinder 17"/>
          <p:cNvSpPr txBox="1"/>
          <p:nvPr/>
        </p:nvSpPr>
        <p:spPr>
          <a:xfrm>
            <a:off x="2850475" y="4580112"/>
            <a:ext cx="2030649" cy="523220"/>
          </a:xfrm>
          <a:prstGeom prst="rect">
            <a:avLst/>
          </a:prstGeom>
          <a:noFill/>
        </p:spPr>
        <p:txBody>
          <a:bodyPr wrap="square" rtlCol="0">
            <a:spAutoFit/>
          </a:bodyPr>
          <a:lstStyle/>
          <a:p>
            <a:pPr algn="ctr"/>
            <a:r>
              <a:rPr lang="nb-NO" sz="2800" dirty="0">
                <a:solidFill>
                  <a:schemeClr val="bg1"/>
                </a:solidFill>
              </a:rPr>
              <a:t>19,00 kr</a:t>
            </a:r>
          </a:p>
        </p:txBody>
      </p:sp>
      <p:sp>
        <p:nvSpPr>
          <p:cNvPr id="25" name="TekstSylinder 24"/>
          <p:cNvSpPr txBox="1"/>
          <p:nvPr/>
        </p:nvSpPr>
        <p:spPr>
          <a:xfrm>
            <a:off x="2690931" y="1521430"/>
            <a:ext cx="2331720" cy="461665"/>
          </a:xfrm>
          <a:prstGeom prst="rect">
            <a:avLst/>
          </a:prstGeom>
          <a:noFill/>
        </p:spPr>
        <p:txBody>
          <a:bodyPr wrap="square" rtlCol="0">
            <a:spAutoFit/>
          </a:bodyPr>
          <a:lstStyle/>
          <a:p>
            <a:pPr algn="ctr"/>
            <a:r>
              <a:rPr lang="nb-NO" sz="2400" u="sng" dirty="0" err="1"/>
              <a:t>Android</a:t>
            </a:r>
            <a:endParaRPr lang="nb-NO" sz="2400" u="sng" dirty="0"/>
          </a:p>
        </p:txBody>
      </p:sp>
      <p:sp>
        <p:nvSpPr>
          <p:cNvPr id="26" name="TekstSylinder 25"/>
          <p:cNvSpPr txBox="1"/>
          <p:nvPr/>
        </p:nvSpPr>
        <p:spPr>
          <a:xfrm>
            <a:off x="6598839" y="1521430"/>
            <a:ext cx="2331720" cy="461665"/>
          </a:xfrm>
          <a:prstGeom prst="rect">
            <a:avLst/>
          </a:prstGeom>
          <a:noFill/>
        </p:spPr>
        <p:txBody>
          <a:bodyPr wrap="square" rtlCol="0">
            <a:spAutoFit/>
          </a:bodyPr>
          <a:lstStyle/>
          <a:p>
            <a:pPr algn="ctr"/>
            <a:r>
              <a:rPr lang="nb-NO" sz="2400" u="sng" dirty="0"/>
              <a:t>Windows</a:t>
            </a:r>
          </a:p>
        </p:txBody>
      </p:sp>
      <p:sp>
        <p:nvSpPr>
          <p:cNvPr id="29" name="TekstSylinder 28"/>
          <p:cNvSpPr txBox="1"/>
          <p:nvPr/>
        </p:nvSpPr>
        <p:spPr>
          <a:xfrm>
            <a:off x="2841465" y="2812270"/>
            <a:ext cx="2030649" cy="461665"/>
          </a:xfrm>
          <a:prstGeom prst="rect">
            <a:avLst/>
          </a:prstGeom>
          <a:noFill/>
        </p:spPr>
        <p:txBody>
          <a:bodyPr wrap="square" rtlCol="0">
            <a:spAutoFit/>
          </a:bodyPr>
          <a:lstStyle/>
          <a:p>
            <a:pPr algn="ctr"/>
            <a:r>
              <a:rPr lang="nb-NO" sz="2400" dirty="0">
                <a:solidFill>
                  <a:schemeClr val="bg1"/>
                </a:solidFill>
              </a:rPr>
              <a:t>INSTALLER</a:t>
            </a:r>
          </a:p>
        </p:txBody>
      </p:sp>
      <p:sp>
        <p:nvSpPr>
          <p:cNvPr id="34" name="TekstSylinder 33"/>
          <p:cNvSpPr txBox="1"/>
          <p:nvPr/>
        </p:nvSpPr>
        <p:spPr>
          <a:xfrm>
            <a:off x="2841465" y="3703694"/>
            <a:ext cx="2039659" cy="461665"/>
          </a:xfrm>
          <a:prstGeom prst="rect">
            <a:avLst/>
          </a:prstGeom>
          <a:noFill/>
        </p:spPr>
        <p:txBody>
          <a:bodyPr wrap="square" rtlCol="0">
            <a:spAutoFit/>
          </a:bodyPr>
          <a:lstStyle/>
          <a:p>
            <a:pPr algn="ctr"/>
            <a:r>
              <a:rPr lang="nb-NO" sz="2400"/>
              <a:t>eller</a:t>
            </a:r>
            <a:endParaRPr lang="nb-NO" sz="2400" dirty="0"/>
          </a:p>
        </p:txBody>
      </p:sp>
      <p:sp>
        <p:nvSpPr>
          <p:cNvPr id="35" name="TekstSylinder 34"/>
          <p:cNvSpPr txBox="1"/>
          <p:nvPr/>
        </p:nvSpPr>
        <p:spPr>
          <a:xfrm>
            <a:off x="6774775" y="3703694"/>
            <a:ext cx="2030649" cy="461665"/>
          </a:xfrm>
          <a:prstGeom prst="rect">
            <a:avLst/>
          </a:prstGeom>
          <a:noFill/>
        </p:spPr>
        <p:txBody>
          <a:bodyPr wrap="square" rtlCol="0">
            <a:spAutoFit/>
          </a:bodyPr>
          <a:lstStyle/>
          <a:p>
            <a:pPr algn="ctr"/>
            <a:r>
              <a:rPr lang="nb-NO" sz="2400"/>
              <a:t>eller</a:t>
            </a:r>
            <a:endParaRPr lang="nb-NO" sz="2400" dirty="0"/>
          </a:p>
        </p:txBody>
      </p:sp>
      <p:sp>
        <p:nvSpPr>
          <p:cNvPr id="36" name="Rektangel 35"/>
          <p:cNvSpPr/>
          <p:nvPr/>
        </p:nvSpPr>
        <p:spPr>
          <a:xfrm>
            <a:off x="6774775" y="2733299"/>
            <a:ext cx="2030649" cy="58275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TekstSylinder 36"/>
          <p:cNvSpPr txBox="1"/>
          <p:nvPr/>
        </p:nvSpPr>
        <p:spPr>
          <a:xfrm>
            <a:off x="6765765" y="2812270"/>
            <a:ext cx="2030649" cy="461665"/>
          </a:xfrm>
          <a:prstGeom prst="rect">
            <a:avLst/>
          </a:prstGeom>
          <a:noFill/>
        </p:spPr>
        <p:txBody>
          <a:bodyPr wrap="square" rtlCol="0">
            <a:spAutoFit/>
          </a:bodyPr>
          <a:lstStyle/>
          <a:p>
            <a:pPr algn="ctr"/>
            <a:r>
              <a:rPr lang="nb-NO" sz="2400" dirty="0">
                <a:solidFill>
                  <a:schemeClr val="bg1"/>
                </a:solidFill>
              </a:rPr>
              <a:t>INSTALLER</a:t>
            </a:r>
          </a:p>
        </p:txBody>
      </p:sp>
      <p:sp>
        <p:nvSpPr>
          <p:cNvPr id="41" name="TekstSylinder 40"/>
          <p:cNvSpPr txBox="1"/>
          <p:nvPr/>
        </p:nvSpPr>
        <p:spPr>
          <a:xfrm>
            <a:off x="6774775" y="4539376"/>
            <a:ext cx="2030649" cy="523220"/>
          </a:xfrm>
          <a:prstGeom prst="rect">
            <a:avLst/>
          </a:prstGeom>
          <a:solidFill>
            <a:schemeClr val="tx1"/>
          </a:solidFill>
        </p:spPr>
        <p:txBody>
          <a:bodyPr wrap="square" rtlCol="0">
            <a:spAutoFit/>
          </a:bodyPr>
          <a:lstStyle/>
          <a:p>
            <a:pPr algn="ctr"/>
            <a:r>
              <a:rPr lang="nb-NO" sz="2800" dirty="0">
                <a:solidFill>
                  <a:schemeClr val="bg1"/>
                </a:solidFill>
              </a:rPr>
              <a:t>19,00 kr</a:t>
            </a:r>
          </a:p>
        </p:txBody>
      </p:sp>
    </p:spTree>
    <p:extLst>
      <p:ext uri="{BB962C8B-B14F-4D97-AF65-F5344CB8AC3E}">
        <p14:creationId xmlns:p14="http://schemas.microsoft.com/office/powerpoint/2010/main" val="1652369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0" y="576472"/>
            <a:ext cx="3255264" cy="5772912"/>
          </a:xfrm>
          <a:prstGeom prst="rect">
            <a:avLst/>
          </a:prstGeom>
        </p:spPr>
      </p:pic>
    </p:spTree>
    <p:extLst>
      <p:ext uri="{BB962C8B-B14F-4D97-AF65-F5344CB8AC3E}">
        <p14:creationId xmlns:p14="http://schemas.microsoft.com/office/powerpoint/2010/main" val="1513430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4" name="Bilde 13"/>
          <p:cNvPicPr>
            <a:picLocks noChangeAspect="1"/>
          </p:cNvPicPr>
          <p:nvPr/>
        </p:nvPicPr>
        <p:blipFill>
          <a:blip r:embed="rId4"/>
          <a:stretch>
            <a:fillRect/>
          </a:stretch>
        </p:blipFill>
        <p:spPr>
          <a:xfrm>
            <a:off x="4662230" y="4919900"/>
            <a:ext cx="2967111" cy="537509"/>
          </a:xfrm>
          <a:prstGeom prst="rect">
            <a:avLst/>
          </a:prstGeom>
        </p:spPr>
      </p:pic>
      <p:pic>
        <p:nvPicPr>
          <p:cNvPr id="15"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899" y="3048000"/>
            <a:ext cx="660400" cy="660400"/>
          </a:xfrm>
          <a:prstGeom prst="rect">
            <a:avLst/>
          </a:prstGeom>
        </p:spPr>
      </p:pic>
      <p:sp>
        <p:nvSpPr>
          <p:cNvPr id="11" name="Rektangel 10"/>
          <p:cNvSpPr/>
          <p:nvPr/>
        </p:nvSpPr>
        <p:spPr>
          <a:xfrm>
            <a:off x="4582753" y="1594254"/>
            <a:ext cx="3055464" cy="3961072"/>
          </a:xfrm>
          <a:prstGeom prst="rect">
            <a:avLst/>
          </a:prstGeom>
          <a:solidFill>
            <a:schemeClr val="bg1">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4131805" y="2200666"/>
            <a:ext cx="4351695" cy="5438468"/>
          </a:xfrm>
          <a:prstGeom prst="rect">
            <a:avLst/>
          </a:prstGeom>
        </p:spPr>
      </p:pic>
      <p:cxnSp>
        <p:nvCxnSpPr>
          <p:cNvPr id="19" name="Rett pil 18"/>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Rett pil 19"/>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7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3.33333E-6 L 0.11497 0.00116 " pathEditMode="relative" rAng="0" ptsTypes="AA">
                                      <p:cBhvr>
                                        <p:cTn id="6" dur="500" fill="hold"/>
                                        <p:tgtEl>
                                          <p:spTgt spid="13"/>
                                        </p:tgtEl>
                                        <p:attrNameLst>
                                          <p:attrName>ppt_x</p:attrName>
                                          <p:attrName>ppt_y</p:attrName>
                                        </p:attrNameLst>
                                      </p:cBhvr>
                                      <p:rCtr x="574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1" name="Bilde 10"/>
          <p:cNvPicPr>
            <a:picLocks noChangeAspect="1"/>
          </p:cNvPicPr>
          <p:nvPr/>
        </p:nvPicPr>
        <p:blipFill>
          <a:blip r:embed="rId4"/>
          <a:stretch>
            <a:fillRect/>
          </a:stretch>
        </p:blipFill>
        <p:spPr>
          <a:xfrm>
            <a:off x="4662230" y="4919900"/>
            <a:ext cx="2967111" cy="537509"/>
          </a:xfrm>
          <a:prstGeom prst="rect">
            <a:avLst/>
          </a:prstGeom>
        </p:spPr>
      </p:pic>
      <p:pic>
        <p:nvPicPr>
          <p:cNvPr id="1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nb-NO" sz="2400" dirty="0"/>
              <a:t>Last ned en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endParaRPr lang="nb-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5600" y="3074408"/>
            <a:ext cx="634999" cy="634999"/>
          </a:xfrm>
          <a:prstGeom prst="rect">
            <a:avLst/>
          </a:prstGeom>
        </p:spPr>
      </p:pic>
      <p:sp>
        <p:nvSpPr>
          <p:cNvPr id="17" name="Ellipse 16"/>
          <p:cNvSpPr/>
          <p:nvPr/>
        </p:nvSpPr>
        <p:spPr>
          <a:xfrm>
            <a:off x="5420448" y="3074408"/>
            <a:ext cx="649508" cy="59869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8" name="Bilde 17"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630874" y="2243969"/>
            <a:ext cx="4529367" cy="5660511"/>
          </a:xfrm>
          <a:prstGeom prst="rect">
            <a:avLst/>
          </a:prstGeom>
        </p:spPr>
      </p:pic>
    </p:spTree>
    <p:extLst>
      <p:ext uri="{BB962C8B-B14F-4D97-AF65-F5344CB8AC3E}">
        <p14:creationId xmlns:p14="http://schemas.microsoft.com/office/powerpoint/2010/main" val="765377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6</a:t>
            </a:r>
          </a:p>
        </p:txBody>
      </p:sp>
      <p:sp>
        <p:nvSpPr>
          <p:cNvPr id="3" name="Plassholder for tekst 2"/>
          <p:cNvSpPr>
            <a:spLocks noGrp="1"/>
          </p:cNvSpPr>
          <p:nvPr>
            <p:ph type="body" idx="1"/>
          </p:nvPr>
        </p:nvSpPr>
        <p:spPr/>
        <p:txBody>
          <a:bodyPr/>
          <a:lstStyle/>
          <a:p>
            <a:pPr algn="r" rtl="1"/>
            <a:r>
              <a:rPr lang="ar-SA" b="1" dirty="0"/>
              <a:t>إزالة التطبیقات</a:t>
            </a:r>
            <a:endParaRPr lang="nb-NO" b="1" dirty="0"/>
          </a:p>
        </p:txBody>
      </p:sp>
    </p:spTree>
    <p:extLst>
      <p:ext uri="{BB962C8B-B14F-4D97-AF65-F5344CB8AC3E}">
        <p14:creationId xmlns:p14="http://schemas.microsoft.com/office/powerpoint/2010/main" val="120071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2" name="Plassholder for innhold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399" y="3099127"/>
            <a:ext cx="520701" cy="520701"/>
          </a:xfrm>
          <a:prstGeom prst="rect">
            <a:avLst/>
          </a:prstGeom>
          <a:effectLst>
            <a:glow rad="393700">
              <a:srgbClr val="FF0000"/>
            </a:glow>
          </a:effectLst>
        </p:spPr>
      </p:pic>
      <p:sp>
        <p:nvSpPr>
          <p:cNvPr id="7" name="Ellipse 6"/>
          <p:cNvSpPr/>
          <p:nvPr/>
        </p:nvSpPr>
        <p:spPr>
          <a:xfrm>
            <a:off x="5427354" y="3073727"/>
            <a:ext cx="592446" cy="546101"/>
          </a:xfrm>
          <a:prstGeom prst="ellipse">
            <a:avLst/>
          </a:prstGeom>
          <a:noFill/>
          <a:ln w="57150" cmpd="sng">
            <a:solidFill>
              <a:srgbClr val="FF0000"/>
            </a:solidFill>
          </a:ln>
          <a:effectLst>
            <a:glow rad="406400">
              <a:schemeClr val="accent1">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p:cNvPicPr>
            <a:picLocks noChangeAspect="1"/>
          </p:cNvPicPr>
          <p:nvPr/>
        </p:nvPicPr>
        <p:blipFill>
          <a:blip r:embed="rId6"/>
          <a:stretch>
            <a:fillRect/>
          </a:stretch>
        </p:blipFill>
        <p:spPr>
          <a:xfrm>
            <a:off x="4662230" y="4919900"/>
            <a:ext cx="2967111" cy="537509"/>
          </a:xfrm>
          <a:prstGeom prst="rect">
            <a:avLst/>
          </a:prstGeom>
        </p:spPr>
      </p:pic>
      <p:pic>
        <p:nvPicPr>
          <p:cNvPr id="8" name="Bilde 7" descr="pe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562843" y="2089644"/>
            <a:ext cx="4529367" cy="5660511"/>
          </a:xfrm>
          <a:prstGeom prst="rect">
            <a:avLst/>
          </a:prstGeom>
        </p:spPr>
      </p:pic>
      <p:pic>
        <p:nvPicPr>
          <p:cNvPr id="10" name="Bilde 9"/>
          <p:cNvPicPr>
            <a:picLocks noChangeAspect="1"/>
          </p:cNvPicPr>
          <p:nvPr/>
        </p:nvPicPr>
        <p:blipFill>
          <a:blip r:embed="rId8"/>
          <a:stretch>
            <a:fillRect/>
          </a:stretch>
        </p:blipFill>
        <p:spPr>
          <a:xfrm>
            <a:off x="9133493" y="1781310"/>
            <a:ext cx="1766811" cy="1793480"/>
          </a:xfrm>
          <a:prstGeom prst="rect">
            <a:avLst/>
          </a:prstGeom>
        </p:spPr>
      </p:pic>
      <p:sp>
        <p:nvSpPr>
          <p:cNvPr id="11" name="TekstSylinder 10"/>
          <p:cNvSpPr txBox="1"/>
          <p:nvPr/>
        </p:nvSpPr>
        <p:spPr>
          <a:xfrm>
            <a:off x="8941124" y="3594428"/>
            <a:ext cx="2133600" cy="461665"/>
          </a:xfrm>
          <a:prstGeom prst="rect">
            <a:avLst/>
          </a:prstGeom>
          <a:noFill/>
        </p:spPr>
        <p:txBody>
          <a:bodyPr wrap="square" rtlCol="0">
            <a:spAutoFit/>
          </a:bodyPr>
          <a:lstStyle/>
          <a:p>
            <a:pPr algn="ctr"/>
            <a:r>
              <a:rPr lang="nb-NO" sz="2400" dirty="0"/>
              <a:t>00:00:01</a:t>
            </a:r>
          </a:p>
        </p:txBody>
      </p:sp>
    </p:spTree>
    <p:extLst>
      <p:ext uri="{BB962C8B-B14F-4D97-AF65-F5344CB8AC3E}">
        <p14:creationId xmlns:p14="http://schemas.microsoft.com/office/powerpoint/2010/main" val="758660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6202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716898" y="3574956"/>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ktangel 52"/>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4" name="TekstSylinder 5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423735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80000">
            <a:off x="1559931" y="2472596"/>
            <a:ext cx="4529367" cy="5660511"/>
          </a:xfrm>
          <a:prstGeom prst="rect">
            <a:avLst/>
          </a:prstGeom>
        </p:spPr>
      </p:pic>
      <p:sp>
        <p:nvSpPr>
          <p:cNvPr id="20" name="Rektangel 19"/>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0"/>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969195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544941" y="2960530"/>
            <a:ext cx="4529367" cy="5660511"/>
          </a:xfrm>
          <a:prstGeom prst="rect">
            <a:avLst/>
          </a:prstGeom>
        </p:spPr>
      </p:pic>
      <p:sp>
        <p:nvSpPr>
          <p:cNvPr id="25" name="Rektangel 24"/>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64577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414" y="2810225"/>
            <a:ext cx="1345455" cy="1345455"/>
          </a:xfrm>
          <a:prstGeom prst="rect">
            <a:avLst/>
          </a:prstGeom>
        </p:spPr>
      </p:pic>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231240" y="2377827"/>
            <a:ext cx="4529367" cy="5660511"/>
          </a:xfrm>
          <a:prstGeom prst="rect">
            <a:avLst/>
          </a:prstGeom>
        </p:spPr>
      </p:pic>
      <p:sp>
        <p:nvSpPr>
          <p:cNvPr id="21" name="Rektangel 20"/>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kstSylinder 21"/>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93532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Litt om forskjellige telefoner og nettbrett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31105" y="5703563"/>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b-NO" sz="2400" dirty="0" err="1"/>
              <a:t>Android</a:t>
            </a:r>
            <a:endParaRPr lang="nb-NO" sz="2400" dirty="0"/>
          </a:p>
        </p:txBody>
      </p:sp>
    </p:spTree>
    <p:extLst>
      <p:ext uri="{BB962C8B-B14F-4D97-AF65-F5344CB8AC3E}">
        <p14:creationId xmlns:p14="http://schemas.microsoft.com/office/powerpoint/2010/main" val="1463137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347762" y="2828098"/>
            <a:ext cx="4529367" cy="5660511"/>
          </a:xfrm>
          <a:prstGeom prst="rect">
            <a:avLst/>
          </a:prstGeom>
        </p:spPr>
      </p:pic>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1512357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pic>
        <p:nvPicPr>
          <p:cNvPr id="21" name="Bilde 20" descr="pe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7406614" y="4325970"/>
            <a:ext cx="4529367" cy="5660511"/>
          </a:xfrm>
          <a:prstGeom prst="rect">
            <a:avLst/>
          </a:prstGeom>
        </p:spPr>
      </p:pic>
    </p:spTree>
    <p:extLst>
      <p:ext uri="{BB962C8B-B14F-4D97-AF65-F5344CB8AC3E}">
        <p14:creationId xmlns:p14="http://schemas.microsoft.com/office/powerpoint/2010/main" val="2000196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t>Slett </a:t>
            </a:r>
            <a:r>
              <a:rPr lang="nb-NO" sz="2400" dirty="0" err="1"/>
              <a:t>apper</a:t>
            </a:r>
            <a:endParaRPr lang="nb-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6</a:t>
            </a: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b-NO" dirty="0">
                <a:solidFill>
                  <a:schemeClr val="bg1"/>
                </a:solidFill>
              </a:rPr>
              <a:t>AVINSTALLER</a:t>
            </a:r>
          </a:p>
        </p:txBody>
      </p:sp>
    </p:spTree>
    <p:extLst>
      <p:ext uri="{BB962C8B-B14F-4D97-AF65-F5344CB8AC3E}">
        <p14:creationId xmlns:p14="http://schemas.microsoft.com/office/powerpoint/2010/main" val="2956667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ku-Arab-IQ" dirty="0"/>
              <a:t>انتهی</a:t>
            </a:r>
            <a:br>
              <a:rPr lang="ku-Arab-IQ" dirty="0"/>
            </a:br>
            <a:r>
              <a:rPr lang="nb-NO" dirty="0"/>
              <a:t>Ferdig – godt jobba alle sammen!</a:t>
            </a:r>
          </a:p>
        </p:txBody>
      </p:sp>
      <p:sp>
        <p:nvSpPr>
          <p:cNvPr id="3" name="Undertittel 2"/>
          <p:cNvSpPr>
            <a:spLocks noGrp="1"/>
          </p:cNvSpPr>
          <p:nvPr>
            <p:ph type="subTitle" idx="1"/>
          </p:nvPr>
        </p:nvSpPr>
        <p:spPr>
          <a:xfrm>
            <a:off x="828637" y="3566926"/>
            <a:ext cx="9839363" cy="2323511"/>
          </a:xfrm>
        </p:spPr>
        <p:txBody>
          <a:bodyPr>
            <a:normAutofit/>
          </a:bodyPr>
          <a:lstStyle/>
          <a:p>
            <a:pPr marL="0" indent="0">
              <a:buNone/>
            </a:pPr>
            <a:r>
              <a:rPr lang="nb-NO" sz="2400" b="1" dirty="0">
                <a:solidFill>
                  <a:schemeClr val="tx1"/>
                </a:solidFill>
              </a:rPr>
              <a:t>Nå kan dere øve på:</a:t>
            </a:r>
          </a:p>
          <a:p>
            <a:pPr>
              <a:buFontTx/>
              <a:buChar char="-"/>
            </a:pPr>
            <a:r>
              <a:rPr lang="nb-NO" sz="2400" dirty="0"/>
              <a:t>Søke fram </a:t>
            </a:r>
            <a:r>
              <a:rPr lang="nb-NO" sz="2400" dirty="0" err="1"/>
              <a:t>apper</a:t>
            </a:r>
            <a:endParaRPr lang="nb-NO" sz="2400" dirty="0"/>
          </a:p>
          <a:p>
            <a:pPr>
              <a:buFontTx/>
              <a:buChar char="-"/>
            </a:pPr>
            <a:r>
              <a:rPr lang="nb-NO" sz="2400" dirty="0">
                <a:solidFill>
                  <a:schemeClr val="tx1"/>
                </a:solidFill>
              </a:rPr>
              <a:t>Laste ned </a:t>
            </a:r>
            <a:r>
              <a:rPr lang="nb-NO" sz="2400" dirty="0" err="1">
                <a:solidFill>
                  <a:schemeClr val="tx1"/>
                </a:solidFill>
              </a:rPr>
              <a:t>apper</a:t>
            </a:r>
            <a:endParaRPr lang="nb-NO" sz="2400" dirty="0">
              <a:solidFill>
                <a:schemeClr val="tx1"/>
              </a:solidFill>
            </a:endParaRPr>
          </a:p>
          <a:p>
            <a:pPr>
              <a:buFontTx/>
              <a:buChar char="-"/>
            </a:pPr>
            <a:r>
              <a:rPr lang="nb-NO" sz="2400" dirty="0"/>
              <a:t>Slette </a:t>
            </a:r>
            <a:r>
              <a:rPr lang="nb-NO" sz="2400" dirty="0" err="1"/>
              <a:t>apper</a:t>
            </a:r>
            <a:r>
              <a:rPr lang="nb-NO" sz="2400" dirty="0"/>
              <a:t> fra smarttelefonen</a:t>
            </a:r>
            <a:endParaRPr lang="nb-NO" sz="2400" dirty="0">
              <a:solidFill>
                <a:schemeClr val="tx1"/>
              </a:solidFill>
            </a:endParaRPr>
          </a:p>
        </p:txBody>
      </p:sp>
    </p:spTree>
    <p:extLst>
      <p:ext uri="{BB962C8B-B14F-4D97-AF65-F5344CB8AC3E}">
        <p14:creationId xmlns:p14="http://schemas.microsoft.com/office/powerpoint/2010/main" val="46335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Litt om forskjellige telefoner og nettbrett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243805" y="5703563"/>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700" y="1333500"/>
            <a:ext cx="2284929" cy="416560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1" name="TekstSylinder 10"/>
          <p:cNvSpPr txBox="1"/>
          <p:nvPr/>
        </p:nvSpPr>
        <p:spPr>
          <a:xfrm>
            <a:off x="7785001" y="5703563"/>
            <a:ext cx="2331720" cy="461665"/>
          </a:xfrm>
          <a:prstGeom prst="rect">
            <a:avLst/>
          </a:prstGeom>
          <a:noFill/>
        </p:spPr>
        <p:txBody>
          <a:bodyPr wrap="square" rtlCol="0">
            <a:spAutoFit/>
          </a:bodyPr>
          <a:lstStyle/>
          <a:p>
            <a:pPr algn="ctr"/>
            <a:r>
              <a:rPr lang="nb-NO" sz="2400" dirty="0"/>
              <a:t>Windows</a:t>
            </a:r>
          </a:p>
        </p:txBody>
      </p:sp>
      <p:pic>
        <p:nvPicPr>
          <p:cNvPr id="12" name="Bild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Tree>
    <p:extLst>
      <p:ext uri="{BB962C8B-B14F-4D97-AF65-F5344CB8AC3E}">
        <p14:creationId xmlns:p14="http://schemas.microsoft.com/office/powerpoint/2010/main" val="164185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 2</a:t>
            </a:r>
          </a:p>
        </p:txBody>
      </p:sp>
      <p:sp>
        <p:nvSpPr>
          <p:cNvPr id="3" name="Plassholder for tekst 2"/>
          <p:cNvSpPr>
            <a:spLocks noGrp="1"/>
          </p:cNvSpPr>
          <p:nvPr>
            <p:ph type="body" idx="1"/>
          </p:nvPr>
        </p:nvSpPr>
        <p:spPr/>
        <p:txBody>
          <a:bodyPr/>
          <a:lstStyle/>
          <a:p>
            <a:pPr algn="r"/>
            <a:r>
              <a:rPr lang="ar-SA" dirty="0"/>
              <a:t> </a:t>
            </a:r>
            <a:r>
              <a:rPr lang="ar-SA" b="1" dirty="0"/>
              <a:t>أعثر علی اسم المستخدم الخاص بك. </a:t>
            </a:r>
            <a:endParaRPr lang="nb-NO" b="1" dirty="0"/>
          </a:p>
        </p:txBody>
      </p:sp>
    </p:spTree>
    <p:extLst>
      <p:ext uri="{BB962C8B-B14F-4D97-AF65-F5344CB8AC3E}">
        <p14:creationId xmlns:p14="http://schemas.microsoft.com/office/powerpoint/2010/main" val="44907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 brukernavnet ditt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349947"/>
            <a:ext cx="1587169" cy="1587169"/>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22" name="Bild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spTree>
    <p:extLst>
      <p:ext uri="{BB962C8B-B14F-4D97-AF65-F5344CB8AC3E}">
        <p14:creationId xmlns:p14="http://schemas.microsoft.com/office/powerpoint/2010/main" val="14304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 brukernavnet ditt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515047"/>
            <a:ext cx="1587169" cy="1587169"/>
          </a:xfrm>
          <a:prstGeom prst="rect">
            <a:avLst/>
          </a:prstGeom>
        </p:spPr>
      </p:pic>
      <p:pic>
        <p:nvPicPr>
          <p:cNvPr id="16" name="Bilde 15"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7422358" y="2436486"/>
            <a:ext cx="3869689" cy="4836088"/>
          </a:xfrm>
          <a:prstGeom prst="rect">
            <a:avLst/>
          </a:prstGeom>
        </p:spPr>
      </p:pic>
      <p:pic>
        <p:nvPicPr>
          <p:cNvPr id="17" name="Bild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pic>
        <p:nvPicPr>
          <p:cNvPr id="14" name="Bilde 13"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8" name="Bild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19" name="Bilde 18" descr="pe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170086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 brukernavnet ditt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sp>
        <p:nvSpPr>
          <p:cNvPr id="16" name="TekstSylinder 15"/>
          <p:cNvSpPr txBox="1"/>
          <p:nvPr/>
        </p:nvSpPr>
        <p:spPr>
          <a:xfrm>
            <a:off x="2014139" y="1595299"/>
            <a:ext cx="2331720" cy="461665"/>
          </a:xfrm>
          <a:prstGeom prst="rect">
            <a:avLst/>
          </a:prstGeom>
          <a:noFill/>
        </p:spPr>
        <p:txBody>
          <a:bodyPr wrap="square" rtlCol="0">
            <a:spAutoFit/>
          </a:bodyPr>
          <a:lstStyle/>
          <a:p>
            <a:pPr algn="ctr"/>
            <a:r>
              <a:rPr lang="nb-NO" sz="2400" dirty="0" err="1"/>
              <a:t>iPad</a:t>
            </a:r>
            <a:r>
              <a:rPr lang="nb-NO" sz="2400" dirty="0"/>
              <a:t>/</a:t>
            </a:r>
            <a:r>
              <a:rPr lang="nb-NO" sz="2400" dirty="0" err="1"/>
              <a:t>iPhone</a:t>
            </a:r>
            <a:endParaRPr lang="nb-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b-NO" sz="2400" dirty="0" err="1"/>
              <a:t>Android</a:t>
            </a:r>
            <a:endParaRPr lang="nb-NO" sz="2400" dirty="0"/>
          </a:p>
        </p:txBody>
      </p:sp>
      <p:sp>
        <p:nvSpPr>
          <p:cNvPr id="18" name="TekstSylinder 17"/>
          <p:cNvSpPr txBox="1"/>
          <p:nvPr/>
        </p:nvSpPr>
        <p:spPr>
          <a:xfrm>
            <a:off x="7832711" y="1595299"/>
            <a:ext cx="2331720" cy="461665"/>
          </a:xfrm>
          <a:prstGeom prst="rect">
            <a:avLst/>
          </a:prstGeom>
          <a:noFill/>
        </p:spPr>
        <p:txBody>
          <a:bodyPr wrap="square" rtlCol="0">
            <a:spAutoFit/>
          </a:bodyPr>
          <a:lstStyle/>
          <a:p>
            <a:pPr algn="ctr"/>
            <a:r>
              <a:rPr lang="nb-NO" sz="2400" dirty="0"/>
              <a:t>Windows</a:t>
            </a:r>
          </a:p>
        </p:txBody>
      </p:sp>
      <p:pic>
        <p:nvPicPr>
          <p:cNvPr id="19" name="Bil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20" name="Bild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21" name="Bild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sp>
        <p:nvSpPr>
          <p:cNvPr id="22" name="TekstSylinder 21"/>
          <p:cNvSpPr txBox="1"/>
          <p:nvPr/>
        </p:nvSpPr>
        <p:spPr>
          <a:xfrm>
            <a:off x="1703560" y="4179071"/>
            <a:ext cx="2774749" cy="2677656"/>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iTunes og </a:t>
            </a:r>
            <a:r>
              <a:rPr lang="nb-NO" sz="2000" dirty="0" err="1"/>
              <a:t>Appstore</a:t>
            </a:r>
            <a:endParaRPr lang="nb-NO" sz="2000" dirty="0"/>
          </a:p>
          <a:p>
            <a:pPr algn="ctr"/>
            <a:endParaRPr lang="nb-NO" sz="2000" dirty="0"/>
          </a:p>
          <a:p>
            <a:pPr algn="ctr"/>
            <a:endParaRPr lang="nb-NO" sz="2000" b="1" dirty="0"/>
          </a:p>
          <a:p>
            <a:pPr algn="ctr"/>
            <a:endParaRPr lang="nb-NO" sz="2400" b="1" dirty="0"/>
          </a:p>
          <a:p>
            <a:endParaRPr lang="nb-NO" sz="2400" dirty="0"/>
          </a:p>
        </p:txBody>
      </p:sp>
      <p:sp>
        <p:nvSpPr>
          <p:cNvPr id="23" name="TekstSylinder 22"/>
          <p:cNvSpPr txBox="1"/>
          <p:nvPr/>
        </p:nvSpPr>
        <p:spPr>
          <a:xfrm>
            <a:off x="5046963" y="4175954"/>
            <a:ext cx="2102177" cy="2246769"/>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Kontoer</a:t>
            </a:r>
          </a:p>
          <a:p>
            <a:pPr algn="ctr"/>
            <a:endParaRPr lang="nb-NO" sz="2000" dirty="0"/>
          </a:p>
          <a:p>
            <a:pPr algn="ctr"/>
            <a:r>
              <a:rPr lang="nb-NO" sz="2000" b="1" dirty="0"/>
              <a:t>      </a:t>
            </a:r>
          </a:p>
          <a:p>
            <a:pPr algn="ctr"/>
            <a:endParaRPr lang="nb-NO" sz="2000" b="1" dirty="0"/>
          </a:p>
        </p:txBody>
      </p:sp>
      <p:sp>
        <p:nvSpPr>
          <p:cNvPr id="24" name="TekstSylinder 23"/>
          <p:cNvSpPr txBox="1"/>
          <p:nvPr/>
        </p:nvSpPr>
        <p:spPr>
          <a:xfrm>
            <a:off x="7972881" y="4175954"/>
            <a:ext cx="2102177" cy="1938992"/>
          </a:xfrm>
          <a:prstGeom prst="rect">
            <a:avLst/>
          </a:prstGeom>
          <a:noFill/>
        </p:spPr>
        <p:txBody>
          <a:bodyPr wrap="square" rtlCol="0">
            <a:spAutoFit/>
          </a:bodyPr>
          <a:lstStyle/>
          <a:p>
            <a:pPr algn="ctr"/>
            <a:r>
              <a:rPr lang="nb-NO" sz="2000" dirty="0"/>
              <a:t>Innstillinger</a:t>
            </a:r>
          </a:p>
          <a:p>
            <a:pPr algn="ctr"/>
            <a:endParaRPr lang="nb-NO" sz="2000" dirty="0"/>
          </a:p>
          <a:p>
            <a:pPr algn="ctr"/>
            <a:endParaRPr lang="nb-NO" sz="2000" dirty="0"/>
          </a:p>
          <a:p>
            <a:pPr algn="ctr"/>
            <a:r>
              <a:rPr lang="nb-NO" sz="2000" dirty="0"/>
              <a:t>E-post</a:t>
            </a:r>
          </a:p>
          <a:p>
            <a:pPr algn="ctr"/>
            <a:endParaRPr lang="nb-NO" sz="2000" dirty="0"/>
          </a:p>
          <a:p>
            <a:pPr algn="ctr"/>
            <a:endParaRPr lang="nb-NO" sz="2000" b="1" dirty="0"/>
          </a:p>
        </p:txBody>
      </p:sp>
      <p:cxnSp>
        <p:nvCxnSpPr>
          <p:cNvPr id="26" name="Rett pil 25"/>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Rett pil 24"/>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Rett pil 26"/>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83909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2438</TotalTime>
  <Words>1256</Words>
  <Application>Microsoft Office PowerPoint</Application>
  <PresentationFormat>Widescreen</PresentationFormat>
  <Paragraphs>405</Paragraphs>
  <Slides>43</Slides>
  <Notes>42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43</vt:i4>
      </vt:variant>
    </vt:vector>
  </HeadingPairs>
  <TitlesOfParts>
    <vt:vector size="48" baseType="lpstr">
      <vt:lpstr>Arial</vt:lpstr>
      <vt:lpstr>Calibri</vt:lpstr>
      <vt:lpstr>Calibri Light</vt:lpstr>
      <vt:lpstr>Wingdings</vt:lpstr>
      <vt:lpstr>Office-tema</vt:lpstr>
      <vt:lpstr>تعلم تنزیل التطبیقات                                                 LÆR Å LASTE NED APPER</vt:lpstr>
      <vt:lpstr>Del 1</vt:lpstr>
      <vt:lpstr>نبذة حول الهواتف المختلفة والشبكات</vt:lpstr>
      <vt:lpstr>Litt om forskjellige telefoner og nettbrett</vt:lpstr>
      <vt:lpstr>Litt om forskjellige telefoner og nettbrett</vt:lpstr>
      <vt:lpstr>Del 2</vt:lpstr>
      <vt:lpstr>Finn brukernavnet ditt</vt:lpstr>
      <vt:lpstr>Finn brukernavnet ditt</vt:lpstr>
      <vt:lpstr>Finn brukernavnet ditt</vt:lpstr>
      <vt:lpstr>Finn brukernavnet ditt</vt:lpstr>
      <vt:lpstr>Finn brukernavnet ditt</vt:lpstr>
      <vt:lpstr>Del 3</vt:lpstr>
      <vt:lpstr>سجل الدخول إلى متجر التطبيقات الخاص بك.</vt:lpstr>
      <vt:lpstr>سجل الدخول إلى متجر التطبيقات الخاص بك.</vt:lpstr>
      <vt:lpstr>Del 4</vt:lpstr>
      <vt:lpstr>ابحث عن أحد التطبيقات</vt:lpstr>
      <vt:lpstr>ابحث عن أحد التطبيقات</vt:lpstr>
      <vt:lpstr>Del 5</vt:lpstr>
      <vt:lpstr>تنزیل التطبیق</vt:lpstr>
      <vt:lpstr>تنزیل التطبیق</vt:lpstr>
      <vt:lpstr>تنزیل التطبیق</vt:lpstr>
      <vt:lpstr>تنزیل التطبیق</vt:lpstr>
      <vt:lpstr>تنزیل التطبیق</vt:lpstr>
      <vt:lpstr>تنزیل التطبیق</vt:lpstr>
      <vt:lpstr>تنزیل التطبیق</vt:lpstr>
      <vt:lpstr>تنزیل التطبیق</vt:lpstr>
      <vt:lpstr>تنزیل التطبیق</vt:lpstr>
      <vt:lpstr>تنزیل التطبیق</vt:lpstr>
      <vt:lpstr>Last ned en app</vt:lpstr>
      <vt:lpstr>Last ned en app</vt:lpstr>
      <vt:lpstr>Last ned en app</vt:lpstr>
      <vt:lpstr>Last ned en app</vt:lpstr>
      <vt:lpstr>Last ned en app</vt:lpstr>
      <vt:lpstr>Del 6</vt:lpstr>
      <vt:lpstr>Slett apper</vt:lpstr>
      <vt:lpstr>Slett apper</vt:lpstr>
      <vt:lpstr>Slett apper</vt:lpstr>
      <vt:lpstr>Slett apper</vt:lpstr>
      <vt:lpstr>Slett apper</vt:lpstr>
      <vt:lpstr>Slett apper</vt:lpstr>
      <vt:lpstr>Slett apper</vt:lpstr>
      <vt:lpstr>Slett apper</vt:lpstr>
      <vt:lpstr>انتهی 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Goran Hajo</cp:lastModifiedBy>
  <cp:revision>491</cp:revision>
  <dcterms:created xsi:type="dcterms:W3CDTF">2015-09-22T07:17:48Z</dcterms:created>
  <dcterms:modified xsi:type="dcterms:W3CDTF">2019-08-26T15:15:01Z</dcterms:modified>
</cp:coreProperties>
</file>