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28" r:id="rId29"/>
    <p:sldId id="350" r:id="rId30"/>
    <p:sldId id="329" r:id="rId31"/>
    <p:sldId id="351" r:id="rId32"/>
    <p:sldId id="306" r:id="rId33"/>
    <p:sldId id="331" r:id="rId34"/>
    <p:sldId id="346"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1" autoAdjust="0"/>
    <p:restoredTop sz="62894" autoAdjust="0"/>
  </p:normalViewPr>
  <p:slideViewPr>
    <p:cSldViewPr snapToGrid="0">
      <p:cViewPr varScale="1">
        <p:scale>
          <a:sx n="42" d="100"/>
          <a:sy n="42" d="100"/>
        </p:scale>
        <p:origin x="14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20.12.2023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07000"/>
              </a:lnSpc>
              <a:spcAft>
                <a:spcPts val="800"/>
              </a:spcAft>
              <a:buFont typeface="+mj-lt"/>
              <a:buNone/>
            </a:pPr>
            <a:r>
              <a:rPr lang="ar-SA" sz="1800" b="1" dirty="0">
                <a:effectLst/>
                <a:latin typeface="Calibri" panose="020F0502020204030204" pitchFamily="34" charset="0"/>
                <a:ea typeface="Calibri" panose="020F0502020204030204" pitchFamily="34" charset="0"/>
                <a:cs typeface="Arial" panose="020B0604020202020204" pitchFamily="34" charset="0"/>
              </a:rPr>
              <a:t>راجع الأهداف التعليمية مع المشاركين في الدورة قبل البدء بالت</a:t>
            </a:r>
            <a:r>
              <a:rPr lang="ku-Arab-IQ" sz="1800" b="1" dirty="0">
                <a:effectLst/>
                <a:latin typeface="Calibri" panose="020F0502020204030204" pitchFamily="34" charset="0"/>
                <a:ea typeface="Calibri" panose="020F0502020204030204" pitchFamily="34" charset="0"/>
                <a:cs typeface="Arial" panose="020B0604020202020204" pitchFamily="34" charset="0"/>
              </a:rPr>
              <a:t>دریب</a:t>
            </a:r>
            <a:r>
              <a:rPr lang="ar-SA" sz="1800" b="1" dirty="0">
                <a:effectLst/>
                <a:latin typeface="Calibri" panose="020F0502020204030204" pitchFamily="34" charset="0"/>
                <a:ea typeface="Calibri" panose="020F0502020204030204" pitchFamily="34" charset="0"/>
                <a:cs typeface="Arial" panose="020B0604020202020204" pitchFamily="34" charset="0"/>
              </a:rPr>
              <a:t> الفعلي.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800" b="1" dirty="0">
                <a:effectLst/>
                <a:latin typeface="Calibri" panose="020F0502020204030204" pitchFamily="34" charset="0"/>
                <a:ea typeface="Calibri" panose="020F0502020204030204" pitchFamily="34" charset="0"/>
                <a:cs typeface="Arial" panose="020B0604020202020204" pitchFamily="34" charset="0"/>
              </a:rPr>
              <a:t>هذا سيسهّل عليهم التعلم وتذكّر ما تعلموه</a:t>
            </a:r>
            <a:r>
              <a:rPr lang="ku-Arab-IQ" sz="1800" b="1"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 alle om å lukke</a:t>
            </a:r>
            <a:r>
              <a:rPr lang="nb-NO" b="1" baseline="0" dirty="0"/>
              <a:t> nettleserne og programmene de har oppe på sin maskin og gå tilbake til skrivebordet sitt.</a:t>
            </a:r>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50000"/>
              </a:lnSpc>
              <a:spcAft>
                <a:spcPts val="800"/>
              </a:spcAft>
              <a:buFont typeface="+mj-lt"/>
              <a:buNone/>
            </a:pPr>
            <a:r>
              <a:rPr lang="ar-SA" sz="1800" dirty="0">
                <a:effectLst/>
                <a:latin typeface="Calibri" panose="020F0502020204030204" pitchFamily="34" charset="0"/>
                <a:ea typeface="Calibri" panose="020F0502020204030204" pitchFamily="34" charset="0"/>
                <a:cs typeface="Arial" panose="020B0604020202020204" pitchFamily="34" charset="0"/>
              </a:rPr>
              <a:t>في تطبیقات </a:t>
            </a:r>
            <a:r>
              <a:rPr lang="nb-NO" sz="1800" dirty="0">
                <a:effectLst/>
                <a:latin typeface="Calibri" panose="020F0502020204030204" pitchFamily="34" charset="0"/>
                <a:ea typeface="Calibri" panose="020F0502020204030204" pitchFamily="34" charset="0"/>
                <a:cs typeface="Arial" panose="020B0604020202020204" pitchFamily="34" charset="0"/>
              </a:rPr>
              <a:t>Teams</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err="1">
                <a:effectLst/>
                <a:latin typeface="Calibri" panose="020F0502020204030204" pitchFamily="34" charset="0"/>
                <a:ea typeface="Calibri" panose="020F0502020204030204" pitchFamily="34" charset="0"/>
                <a:cs typeface="Arial" panose="020B0604020202020204" pitchFamily="34" charset="0"/>
              </a:rPr>
              <a:t>Facetime</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a:effectLst/>
                <a:latin typeface="Calibri" panose="020F0502020204030204" pitchFamily="34" charset="0"/>
                <a:ea typeface="Calibri" panose="020F0502020204030204" pitchFamily="34" charset="0"/>
                <a:cs typeface="Arial" panose="020B0604020202020204" pitchFamily="34" charset="0"/>
              </a:rPr>
              <a:t>Messenger</a:t>
            </a:r>
            <a:r>
              <a:rPr lang="ar-SA" sz="1800" dirty="0">
                <a:effectLst/>
                <a:latin typeface="Calibri" panose="020F0502020204030204" pitchFamily="34" charset="0"/>
                <a:ea typeface="Calibri" panose="020F0502020204030204" pitchFamily="34" charset="0"/>
                <a:cs typeface="Arial" panose="020B0604020202020204" pitchFamily="34" charset="0"/>
              </a:rPr>
              <a:t> وغيرها، يمكن</a:t>
            </a:r>
            <a:r>
              <a:rPr lang="ku-Arab-IQ" sz="1800" dirty="0">
                <a:effectLst/>
                <a:latin typeface="Calibri" panose="020F0502020204030204" pitchFamily="34" charset="0"/>
                <a:ea typeface="Calibri" panose="020F0502020204030204" pitchFamily="34" charset="0"/>
                <a:cs typeface="Arial" panose="020B0604020202020204" pitchFamily="34" charset="0"/>
              </a:rPr>
              <a:t>ك</a:t>
            </a:r>
            <a:r>
              <a:rPr lang="ar-SA" sz="1800" dirty="0">
                <a:effectLst/>
                <a:latin typeface="Calibri" panose="020F0502020204030204" pitchFamily="34" charset="0"/>
                <a:ea typeface="Calibri" panose="020F0502020204030204" pitchFamily="34" charset="0"/>
                <a:cs typeface="Arial" panose="020B0604020202020204" pitchFamily="34" charset="0"/>
              </a:rPr>
              <a:t> العثور على جهات الاتصال التي تريد التحدث معها أو البحث عنها في التطبيق</a:t>
            </a:r>
            <a:r>
              <a:rPr lang="ku-Arab-IQ" sz="1800" dirty="0">
                <a:effectLst/>
                <a:latin typeface="Calibri" panose="020F0502020204030204" pitchFamily="34" charset="0"/>
                <a:ea typeface="Calibri" panose="020F0502020204030204" pitchFamily="34" charset="0"/>
                <a:cs typeface="Arial" panose="020B0604020202020204" pitchFamily="34" charset="0"/>
              </a:rPr>
              <a: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عندما تجد جهة الاتّصال التي تريد التحدث معها، اضغط إمَّا على رمز كاميرا الفيديو أو رمز الهاتف الموجود على الشاشة لإجراء الاتصال.</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إذا ضغطت على رمز الهاتف، فإنك تتّصل بدون صورة ويمكنك إجراء </a:t>
            </a:r>
            <a:r>
              <a:rPr lang="ku-Arab-IQ" sz="1800" dirty="0">
                <a:effectLst/>
                <a:latin typeface="Calibri" panose="020F0502020204030204" pitchFamily="34" charset="0"/>
                <a:ea typeface="Calibri" panose="020F0502020204030204" pitchFamily="34" charset="0"/>
                <a:cs typeface="Arial" panose="020B0604020202020204" pitchFamily="34" charset="0"/>
              </a:rPr>
              <a:t>مکالمة</a:t>
            </a:r>
            <a:r>
              <a:rPr lang="ar-SA" sz="1800" dirty="0">
                <a:effectLst/>
                <a:latin typeface="Calibri" panose="020F0502020204030204" pitchFamily="34" charset="0"/>
                <a:ea typeface="Calibri" panose="020F0502020204030204" pitchFamily="34" charset="0"/>
                <a:cs typeface="Arial" panose="020B0604020202020204" pitchFamily="34" charset="0"/>
              </a:rPr>
              <a:t> عادية كما لو كانت عبر مكالمة هاتفية عادية.</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إذا ضغطتَ على رمز الكاميرا، فإنَّك تجري مکالمة فيديو مباشرة.</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عندما يتصل بك شخص ما، فإنَّك تسمع صوت رنين وتظهر هذه الصورة على شاشتك.</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dirty="0"/>
              <a:t>يمكنك اختيار </a:t>
            </a:r>
            <a:r>
              <a:rPr lang="ar-SY" dirty="0"/>
              <a:t>واحد من</a:t>
            </a:r>
            <a:r>
              <a:rPr lang="ku-Arab-IQ" dirty="0"/>
              <a:t> الخيارات الثلاثة عندما يتصل </a:t>
            </a:r>
            <a:r>
              <a:rPr lang="ar-SY" dirty="0"/>
              <a:t>بك </a:t>
            </a:r>
            <a:r>
              <a:rPr lang="ku-Arab-IQ" dirty="0"/>
              <a:t>شخص ما.</a:t>
            </a:r>
          </a:p>
          <a:p>
            <a:pPr algn="r" rtl="1"/>
            <a:endParaRPr lang="ku-Arab-IQ" dirty="0"/>
          </a:p>
          <a:p>
            <a:pPr algn="r" rtl="1"/>
            <a:r>
              <a:rPr lang="ku-Arab-IQ" dirty="0"/>
              <a:t>الضغط على الزر الأحمر هو </a:t>
            </a:r>
            <a:r>
              <a:rPr lang="ar-SY" dirty="0"/>
              <a:t>معناه </a:t>
            </a:r>
            <a:r>
              <a:rPr lang="ku-Arab-IQ" dirty="0"/>
              <a:t>رفض المكالمة.</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800" dirty="0">
                <a:effectLst/>
                <a:latin typeface="Calibri" panose="020F0502020204030204" pitchFamily="34" charset="0"/>
                <a:ea typeface="Calibri" panose="020F0502020204030204" pitchFamily="34" charset="0"/>
                <a:cs typeface="Arial" panose="020B0604020202020204" pitchFamily="34" charset="0"/>
              </a:rPr>
              <a:t>و</a:t>
            </a:r>
            <a:r>
              <a:rPr lang="ar-SA" sz="1800" dirty="0">
                <a:effectLst/>
                <a:latin typeface="Calibri" panose="020F0502020204030204" pitchFamily="34" charset="0"/>
                <a:ea typeface="Calibri" panose="020F0502020204030204" pitchFamily="34" charset="0"/>
                <a:cs typeface="Arial" panose="020B0604020202020204" pitchFamily="34" charset="0"/>
              </a:rPr>
              <a:t>إذا قمت بالضغط على الزرّ الأخضر الذي يحمل صورة سماعة الهاتف، فإنك تقبل المكالمة، ولكن الشخص المتّصل يمكنه فقط</a:t>
            </a:r>
            <a:r>
              <a:rPr lang="ar-SY"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سماع صوتك، ولن يتمكن من رؤية صورتك بینما تتحدَّثان معا</a:t>
            </a:r>
            <a:r>
              <a:rPr lang="ar-SY" sz="18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إذا قمت بالضغط على الزرّ الأخضر الذي یحمل صورة </a:t>
            </a:r>
            <a:r>
              <a:rPr lang="ar-SY" sz="1800" dirty="0">
                <a:effectLst/>
                <a:latin typeface="Calibri" panose="020F0502020204030204" pitchFamily="34" charset="0"/>
                <a:ea typeface="Calibri" panose="020F0502020204030204" pitchFamily="34" charset="0"/>
                <a:cs typeface="Arial" panose="020B0604020202020204" pitchFamily="34" charset="0"/>
              </a:rPr>
              <a:t>ال</a:t>
            </a:r>
            <a:r>
              <a:rPr lang="ar-SA" sz="1800" dirty="0">
                <a:effectLst/>
                <a:latin typeface="Calibri" panose="020F0502020204030204" pitchFamily="34" charset="0"/>
                <a:ea typeface="Calibri" panose="020F0502020204030204" pitchFamily="34" charset="0"/>
                <a:cs typeface="Arial" panose="020B0604020202020204" pitchFamily="34" charset="0"/>
              </a:rPr>
              <a:t>كاميرا، فإنك </a:t>
            </a:r>
            <a:r>
              <a:rPr lang="ar-SY" sz="1800" dirty="0">
                <a:effectLst/>
                <a:latin typeface="Calibri" panose="020F0502020204030204" pitchFamily="34" charset="0"/>
                <a:ea typeface="Calibri" panose="020F0502020204030204" pitchFamily="34" charset="0"/>
                <a:cs typeface="Arial" panose="020B0604020202020204" pitchFamily="34" charset="0"/>
              </a:rPr>
              <a:t>بذلك </a:t>
            </a:r>
            <a:r>
              <a:rPr lang="ar-SA" sz="1800" dirty="0">
                <a:effectLst/>
                <a:latin typeface="Calibri" panose="020F0502020204030204" pitchFamily="34" charset="0"/>
                <a:ea typeface="Calibri" panose="020F0502020204030204" pitchFamily="34" charset="0"/>
                <a:cs typeface="Arial" panose="020B0604020202020204" pitchFamily="34" charset="0"/>
              </a:rPr>
              <a:t>تبدأ مكالمة فيديو حيث يمكنكما رؤية بعضكما البعض والتحدث معًا إذا كان لدى كل منكما المعدَّات اللازمة.</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ستبدو الصورة على شاشتك بهذا الشكل.</a:t>
            </a:r>
            <a:endParaRPr lang="ku-Arab-IQ"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تحصل على صورة كبيرة للشخص الذي تتحدَّث معه تغطي الشاشة</a:t>
            </a:r>
            <a:r>
              <a:rPr lang="ar-SY" sz="1800" dirty="0">
                <a:effectLst/>
                <a:latin typeface="Calibri" panose="020F0502020204030204" pitchFamily="34" charset="0"/>
                <a:ea typeface="Calibri" panose="020F0502020204030204" pitchFamily="34" charset="0"/>
                <a:cs typeface="Arial" panose="020B0604020202020204" pitchFamily="34" charset="0"/>
              </a:rPr>
              <a:t> كلّها</a:t>
            </a:r>
            <a:r>
              <a:rPr lang="ar-SA" sz="1800" dirty="0">
                <a:effectLst/>
                <a:latin typeface="Calibri" panose="020F0502020204030204" pitchFamily="34" charset="0"/>
                <a:ea typeface="Calibri" panose="020F0502020204030204" pitchFamily="34" charset="0"/>
                <a:cs typeface="Arial" panose="020B0604020202020204" pitchFamily="34" charset="0"/>
              </a:rPr>
              <a:t> وصورة صغيرة لنفسك في الزاوية السفلية اليمنى للشاشة.</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gn="r" rtl="1">
              <a:lnSpc>
                <a:spcPct val="107000"/>
              </a:lnSpc>
              <a:spcAft>
                <a:spcPts val="800"/>
              </a:spcAft>
              <a:buFont typeface="+mj-lt"/>
              <a:buNone/>
            </a:pPr>
            <a:r>
              <a:rPr lang="ar-SA" sz="1800" dirty="0">
                <a:effectLst/>
                <a:latin typeface="Calibri" panose="020F0502020204030204" pitchFamily="34" charset="0"/>
                <a:ea typeface="Calibri" panose="020F0502020204030204" pitchFamily="34" charset="0"/>
                <a:cs typeface="Arial" panose="020B0604020202020204" pitchFamily="34" charset="0"/>
              </a:rPr>
              <a:t>أماكن الاجتماع الرقمية هي خدمات متنوّعة تسمح لك بالاتصال وإجراء مكالمات الفيديو والدردشة عبر الإنترنت. بعض الأمثلة الشائعة لأماكن الاجتماع الرقمية هي خدمات </a:t>
            </a:r>
            <a:r>
              <a:rPr lang="nb-NO" sz="1800" dirty="0">
                <a:effectLst/>
                <a:latin typeface="Calibri" panose="020F0502020204030204" pitchFamily="34" charset="0"/>
                <a:ea typeface="Calibri" panose="020F0502020204030204" pitchFamily="34" charset="0"/>
                <a:cs typeface="Arial" panose="020B0604020202020204" pitchFamily="34" charset="0"/>
              </a:rPr>
              <a:t>Teams</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a:effectLst/>
                <a:latin typeface="Calibri" panose="020F0502020204030204" pitchFamily="34" charset="0"/>
                <a:ea typeface="Calibri" panose="020F0502020204030204" pitchFamily="34" charset="0"/>
                <a:cs typeface="Arial" panose="020B0604020202020204" pitchFamily="34" charset="0"/>
              </a:rPr>
              <a:t>Zoom</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err="1">
                <a:effectLst/>
                <a:latin typeface="Calibri" panose="020F0502020204030204" pitchFamily="34" charset="0"/>
                <a:ea typeface="Calibri" panose="020F0502020204030204" pitchFamily="34" charset="0"/>
                <a:cs typeface="Arial" panose="020B0604020202020204" pitchFamily="34" charset="0"/>
              </a:rPr>
              <a:t>Facetime</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a:effectLst/>
                <a:latin typeface="Calibri" panose="020F0502020204030204" pitchFamily="34" charset="0"/>
                <a:ea typeface="Calibri" panose="020F0502020204030204" pitchFamily="34" charset="0"/>
                <a:cs typeface="Arial" panose="020B0604020202020204" pitchFamily="34" charset="0"/>
              </a:rPr>
              <a:t>Messenger</a:t>
            </a:r>
            <a:r>
              <a:rPr lang="ar-SA" sz="1800" dirty="0">
                <a:effectLst/>
                <a:latin typeface="Calibri" panose="020F0502020204030204" pitchFamily="34" charset="0"/>
                <a:ea typeface="Calibri" panose="020F0502020204030204" pitchFamily="34" charset="0"/>
                <a:cs typeface="Arial" panose="020B0604020202020204" pitchFamily="34" charset="0"/>
              </a:rPr>
              <a:t> و</a:t>
            </a:r>
            <a:r>
              <a:rPr lang="nb-NO" sz="1800" dirty="0">
                <a:effectLst/>
                <a:latin typeface="Calibri" panose="020F0502020204030204" pitchFamily="34" charset="0"/>
                <a:ea typeface="Calibri" panose="020F0502020204030204" pitchFamily="34" charset="0"/>
                <a:cs typeface="Arial" panose="020B0604020202020204" pitchFamily="34" charset="0"/>
              </a:rPr>
              <a:t>Skype</a:t>
            </a:r>
            <a:r>
              <a:rPr lang="ar-SA" sz="1800" dirty="0">
                <a:effectLst/>
                <a:latin typeface="Calibri" panose="020F0502020204030204" pitchFamily="34" charset="0"/>
                <a:ea typeface="Calibri" panose="020F0502020204030204" pitchFamily="34" charset="0"/>
                <a:cs typeface="Arial" panose="020B0604020202020204" pitchFamily="34" charset="0"/>
              </a:rPr>
              <a:t>. كثير من الأشخاص الذين يستخدمون أماكن الاجتماع الرقمية المختلفة يستخدمونها على وجه التحديد لأنَّ الاتصال وإجراء مكالمات الفيديو بواسطت هذه الخدمات مجانیة، بغضّ النظر عن طول المكالمة والبلدان التي یتواجد فيها المستخدمون. طالما تقوم بتسجيل الدخول إلى شبكة  الـ واي فاي </a:t>
            </a:r>
            <a:r>
              <a:rPr lang="nb-NO" sz="1800" dirty="0" err="1">
                <a:effectLst/>
                <a:latin typeface="Calibri" panose="020F0502020204030204" pitchFamily="34" charset="0"/>
                <a:ea typeface="Calibri" panose="020F0502020204030204" pitchFamily="34" charset="0"/>
                <a:cs typeface="Arial" panose="020B0604020202020204" pitchFamily="34" charset="0"/>
              </a:rPr>
              <a:t>Wi-Fi</a:t>
            </a:r>
            <a:r>
              <a:rPr lang="ar-SA" sz="1800" dirty="0">
                <a:effectLst/>
                <a:latin typeface="Calibri" panose="020F0502020204030204" pitchFamily="34" charset="0"/>
                <a:ea typeface="Calibri" panose="020F0502020204030204" pitchFamily="34" charset="0"/>
                <a:cs typeface="Arial" panose="020B0604020202020204" pitchFamily="34" charset="0"/>
              </a:rPr>
              <a:t>، فإن استخدام أماكن الاجتماع الرقمية لا يكلّفك أي شيء. </a:t>
            </a:r>
            <a:r>
              <a:rPr lang="ku-Arab-IQ" sz="1800" dirty="0">
                <a:effectLst/>
                <a:latin typeface="Calibri" panose="020F0502020204030204" pitchFamily="34" charset="0"/>
                <a:ea typeface="Calibri" panose="020F0502020204030204" pitchFamily="34" charset="0"/>
                <a:cs typeface="Arial" panose="020B0604020202020204" pitchFamily="34" charset="0"/>
              </a:rPr>
              <a:t> </a:t>
            </a:r>
          </a:p>
          <a:p>
            <a:pPr marL="0" lvl="0" indent="0" algn="r" rtl="1">
              <a:lnSpc>
                <a:spcPct val="107000"/>
              </a:lnSpc>
              <a:spcAft>
                <a:spcPts val="800"/>
              </a:spcAft>
              <a:buFont typeface="+mj-lt"/>
              <a:buNone/>
            </a:pPr>
            <a:endParaRPr lang="ku-Arab-IQ"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r" rtl="1">
              <a:lnSpc>
                <a:spcPct val="107000"/>
              </a:lnSpc>
              <a:spcAft>
                <a:spcPts val="800"/>
              </a:spcAft>
              <a:buFont typeface="+mj-lt"/>
              <a:buNone/>
            </a:pPr>
            <a:r>
              <a:rPr lang="ar-SA" sz="1800" dirty="0">
                <a:effectLst/>
                <a:latin typeface="Calibri" panose="020F0502020204030204" pitchFamily="34" charset="0"/>
                <a:ea typeface="Calibri" panose="020F0502020204030204" pitchFamily="34" charset="0"/>
                <a:cs typeface="Arial" panose="020B0604020202020204" pitchFamily="34" charset="0"/>
              </a:rPr>
              <a:t>يمكنك العثور على أماكن الاجتماع الرقمية على جهازك اللوحي أو هاتفك الذكي أو على الكمبيوتر. ونوع المعدَّات التي تختار استخدامها هو أمرٌ متروك لك.</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صورتك هي نفسها الصورة التي تظهر على شاشة الشخص الذي تتحدَّث معه.</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نفس الشيء يحدث مع الشخص الذي تتحدَّث معه. فهو یحصل على صورة كبيرة لك على شاشته، و</a:t>
            </a:r>
            <a:r>
              <a:rPr lang="ar-SY" sz="1800" dirty="0">
                <a:effectLst/>
                <a:latin typeface="Calibri" panose="020F0502020204030204" pitchFamily="34" charset="0"/>
                <a:ea typeface="Calibri" panose="020F0502020204030204" pitchFamily="34" charset="0"/>
                <a:cs typeface="Arial" panose="020B0604020202020204" pitchFamily="34" charset="0"/>
              </a:rPr>
              <a:t>على </a:t>
            </a:r>
            <a:r>
              <a:rPr lang="ar-SA" sz="1800" dirty="0">
                <a:effectLst/>
                <a:latin typeface="Calibri" panose="020F0502020204030204" pitchFamily="34" charset="0"/>
                <a:ea typeface="Calibri" panose="020F0502020204030204" pitchFamily="34" charset="0"/>
                <a:cs typeface="Arial" panose="020B0604020202020204" pitchFamily="34" charset="0"/>
              </a:rPr>
              <a:t>صورته في نسخة مصغرة في الزاویة الیمنی السفلی لشاشته.</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800" dirty="0">
                <a:effectLst/>
                <a:latin typeface="Calibri" panose="020F0502020204030204" pitchFamily="34" charset="0"/>
                <a:ea typeface="Calibri" panose="020F0502020204030204" pitchFamily="34" charset="0"/>
                <a:cs typeface="Arial" panose="020B0604020202020204" pitchFamily="34" charset="0"/>
              </a:rPr>
              <a:t>أنت </a:t>
            </a:r>
            <a:r>
              <a:rPr lang="ar-SA" sz="1800" dirty="0">
                <a:effectLst/>
                <a:latin typeface="Calibri" panose="020F0502020204030204" pitchFamily="34" charset="0"/>
                <a:ea typeface="Calibri" panose="020F0502020204030204" pitchFamily="34" charset="0"/>
                <a:cs typeface="Arial" panose="020B0604020202020204" pitchFamily="34" charset="0"/>
              </a:rPr>
              <a:t>ترى أربعة رموز باستمرار</a:t>
            </a:r>
            <a:r>
              <a:rPr lang="ku-Arab-IQ" sz="1800" dirty="0">
                <a:effectLst/>
                <a:latin typeface="Calibri" panose="020F0502020204030204" pitchFamily="34" charset="0"/>
                <a:ea typeface="Calibri" panose="020F0502020204030204" pitchFamily="34" charset="0"/>
                <a:cs typeface="Arial" panose="020B0604020202020204" pitchFamily="34" charset="0"/>
              </a:rPr>
              <a:t> </a:t>
            </a:r>
            <a:r>
              <a:rPr lang="ar-SA" sz="1200" dirty="0">
                <a:effectLst/>
                <a:latin typeface="Calibri" panose="020F0502020204030204" pitchFamily="34" charset="0"/>
                <a:ea typeface="Calibri" panose="020F0502020204030204" pitchFamily="34" charset="0"/>
                <a:cs typeface="Arial" panose="020B0604020202020204" pitchFamily="34" charset="0"/>
              </a:rPr>
              <a:t>على شاشة جهاز الكمبيوتر</a:t>
            </a:r>
            <a:r>
              <a:rPr lang="ku-Arab-IQ" sz="1200" dirty="0">
                <a:effectLst/>
                <a:latin typeface="Calibri" panose="020F0502020204030204" pitchFamily="34" charset="0"/>
                <a:ea typeface="Calibri" panose="020F0502020204030204" pitchFamily="34" charset="0"/>
                <a:cs typeface="Arial" panose="020B0604020202020204" pitchFamily="34" charset="0"/>
              </a:rPr>
              <a:t>.</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إذا قمت بالضغط مرّة واحدة على شاشة الجهاز اللوحي أو الهاتف الذكي، فستظهر نفس الرموز علی الشاشة.</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إذا ضغطت مرّة واحدة على صورة الكاميرا، فلن يتمكن الشخص الذي تتحدَّث معه من رؤیتك بعد</a:t>
            </a:r>
            <a:r>
              <a:rPr lang="ku-Arab-IQ" sz="1800" dirty="0">
                <a:effectLst/>
                <a:latin typeface="Calibri" panose="020F0502020204030204" pitchFamily="34" charset="0"/>
                <a:ea typeface="Calibri" panose="020F0502020204030204" pitchFamily="34" charset="0"/>
                <a:cs typeface="Arial" panose="020B0604020202020204" pitchFamily="34" charset="0"/>
              </a:rPr>
              <a:t> الآن</a:t>
            </a:r>
            <a:r>
              <a:rPr lang="ar-SA"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25</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إذا قمت بالضغط على الزرّ مرّة أخرى، ستعود الصورة.</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26</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إذا ضغطت مرّة واحدة على صورة الميكروفون، فلن يتمكن الشخص الذي تتحدث معە من سماع ما تقوله بعد الآن.</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baseline="0" dirty="0"/>
              <a:t>إذا ضغطت مرة أخرى، سيعود الصوت.</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لإنهاء المكالمة، اضغط على الزرّ الأحمر.</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C917EA7-E792-47B8-AA35-E4A805CC8BC5}" type="slidenum">
              <a:rPr lang="nb-NO" smtClean="0"/>
              <a:t>4</a:t>
            </a:fld>
            <a:endParaRPr lang="nb-NO"/>
          </a:p>
        </p:txBody>
      </p:sp>
    </p:spTree>
    <p:extLst>
      <p:ext uri="{BB962C8B-B14F-4D97-AF65-F5344CB8AC3E}">
        <p14:creationId xmlns:p14="http://schemas.microsoft.com/office/powerpoint/2010/main" val="328628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مکالمات الفیدیو هي الطريقة الأكثر شيوعًا لاستخدام مكان الاجتماع الرقمي. بهذە الطریقة، يمكنك رؤية وسماع الشخص الذي تتحدث معه، ويمكنه أيضًا رؤيتك وسماعك</a:t>
            </a:r>
            <a:r>
              <a:rPr lang="ku-Arab-IQ" sz="1800" dirty="0">
                <a:effectLst/>
                <a:latin typeface="Calibri" panose="020F0502020204030204" pitchFamily="34" charset="0"/>
                <a:ea typeface="Calibri" panose="020F0502020204030204" pitchFamily="34" charset="0"/>
                <a:cs typeface="Arial" panose="020B0604020202020204" pitchFamily="34" charset="0"/>
              </a:rPr>
              <a:t>.</a:t>
            </a:r>
            <a:endParaRPr lang="nb-NO" baseline="0"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ar-SA" sz="1800" dirty="0">
                <a:effectLst/>
                <a:latin typeface="Calibri" panose="020F0502020204030204" pitchFamily="34" charset="0"/>
                <a:ea typeface="Calibri" panose="020F0502020204030204" pitchFamily="34" charset="0"/>
                <a:cs typeface="Arial" panose="020B0604020202020204" pitchFamily="34" charset="0"/>
              </a:rPr>
              <a:t>تحتوي الأجهزة اللوحية والهواتف الذكية على شاشة وكاميرا وميكروفون ومكبّر صوت ممَّا يجعل إجراء مكالمات الفيديو ممكنًا. وكذلك هو الحال بالنسبة لمعظم أجهزة الكمبيوتر المحمولة الحديثة.</a:t>
            </a:r>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قد يكون استخدام سمّاعات الرأس ذات الميكروفون ميّزة للبعض، ولكن</a:t>
            </a:r>
            <a:r>
              <a:rPr lang="ku-Arab-IQ" sz="1800" dirty="0">
                <a:effectLst/>
                <a:latin typeface="Calibri" panose="020F0502020204030204" pitchFamily="34" charset="0"/>
                <a:ea typeface="Calibri" panose="020F0502020204030204" pitchFamily="34" charset="0"/>
                <a:cs typeface="Arial" panose="020B0604020202020204" pitchFamily="34" charset="0"/>
              </a:rPr>
              <a:t> استخدامها</a:t>
            </a:r>
            <a:r>
              <a:rPr lang="ar-SA" sz="1800" dirty="0">
                <a:effectLst/>
                <a:latin typeface="Calibri" panose="020F0502020204030204" pitchFamily="34" charset="0"/>
                <a:ea typeface="Calibri" panose="020F0502020204030204" pitchFamily="34" charset="0"/>
                <a:cs typeface="Arial" panose="020B0604020202020204" pitchFamily="34" charset="0"/>
              </a:rPr>
              <a:t> اختياري.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توجد مدخلات لهذه الأجهزة على طول حافّة كلٍّ من الجهاز اللوحي وبعض الهواتف الذكية وأجهزة الكمبيوتر المحمولة.</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lnSpc>
                <a:spcPct val="107000"/>
              </a:lnSpc>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الشيء الذي يجب أن یتوفَّر عند الجميع هو إمکانیة الوصول إلى الإنترنت وإلى مكان الاجتماع الرقمي - سواء استخدم المرء تیمس </a:t>
            </a:r>
            <a:r>
              <a:rPr lang="nb-NO" sz="1800" dirty="0">
                <a:effectLst/>
                <a:latin typeface="Calibri" panose="020F0502020204030204" pitchFamily="34" charset="0"/>
                <a:ea typeface="Calibri" panose="020F0502020204030204" pitchFamily="34" charset="0"/>
                <a:cs typeface="Arial" panose="020B0604020202020204" pitchFamily="34" charset="0"/>
              </a:rPr>
              <a:t>Teams</a:t>
            </a:r>
            <a:r>
              <a:rPr lang="ar-SA" sz="1800" dirty="0">
                <a:effectLst/>
                <a:latin typeface="Calibri" panose="020F0502020204030204" pitchFamily="34" charset="0"/>
                <a:ea typeface="Calibri" panose="020F0502020204030204" pitchFamily="34" charset="0"/>
                <a:cs typeface="Arial" panose="020B0604020202020204" pitchFamily="34" charset="0"/>
              </a:rPr>
              <a:t>، أو زوم </a:t>
            </a:r>
            <a:r>
              <a:rPr lang="nb-NO" sz="1800" dirty="0">
                <a:effectLst/>
                <a:latin typeface="Calibri" panose="020F0502020204030204" pitchFamily="34" charset="0"/>
                <a:ea typeface="Calibri" panose="020F0502020204030204" pitchFamily="34" charset="0"/>
                <a:cs typeface="Arial" panose="020B0604020202020204" pitchFamily="34" charset="0"/>
              </a:rPr>
              <a:t>Zoom</a:t>
            </a:r>
            <a:r>
              <a:rPr lang="ar-SA" sz="1800" dirty="0">
                <a:effectLst/>
                <a:latin typeface="Calibri" panose="020F0502020204030204" pitchFamily="34" charset="0"/>
                <a:ea typeface="Calibri" panose="020F0502020204030204" pitchFamily="34" charset="0"/>
                <a:cs typeface="Arial" panose="020B0604020202020204" pitchFamily="34" charset="0"/>
              </a:rPr>
              <a:t>، أو فایس تایم </a:t>
            </a:r>
            <a:r>
              <a:rPr lang="nb-NO" sz="1800" dirty="0" err="1">
                <a:effectLst/>
                <a:latin typeface="Calibri" panose="020F0502020204030204" pitchFamily="34" charset="0"/>
                <a:ea typeface="Calibri" panose="020F0502020204030204" pitchFamily="34" charset="0"/>
                <a:cs typeface="Arial" panose="020B0604020202020204" pitchFamily="34" charset="0"/>
              </a:rPr>
              <a:t>Facetime</a:t>
            </a:r>
            <a:r>
              <a:rPr lang="ar-SA" sz="1800" dirty="0">
                <a:effectLst/>
                <a:latin typeface="Calibri" panose="020F0502020204030204" pitchFamily="34" charset="0"/>
                <a:ea typeface="Calibri" panose="020F0502020204030204" pitchFamily="34" charset="0"/>
                <a:cs typeface="Arial" panose="020B0604020202020204" pitchFamily="34" charset="0"/>
              </a:rPr>
              <a:t> أو مسنجر</a:t>
            </a:r>
            <a:r>
              <a:rPr lang="nb-NO" sz="1800" dirty="0">
                <a:effectLst/>
                <a:latin typeface="Calibri" panose="020F0502020204030204" pitchFamily="34" charset="0"/>
                <a:ea typeface="Calibri" panose="020F0502020204030204" pitchFamily="34" charset="0"/>
                <a:cs typeface="Arial" panose="020B0604020202020204" pitchFamily="34" charset="0"/>
              </a:rPr>
              <a:t>Messenger</a:t>
            </a:r>
            <a:r>
              <a:rPr lang="ar-SA" sz="1800" dirty="0">
                <a:effectLst/>
                <a:latin typeface="Calibri" panose="020F0502020204030204" pitchFamily="34" charset="0"/>
                <a:ea typeface="Calibri" panose="020F0502020204030204" pitchFamily="34" charset="0"/>
                <a:cs typeface="Arial" panose="020B0604020202020204" pitchFamily="34" charset="0"/>
              </a:rPr>
              <a:t> أو منصَّات أخرى.</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2C917EA7-E792-47B8-AA35-E4A805CC8BC5}"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اختر مكان الاجتماع الذي لديك وقمّ بتنزيل التطبيق على هاتفك الذكي أو جهازك اللوحي. في بعض هذه التطبيقات، يتعيّن عليك أيضًا إنشاء حساب مستخدم أو تسجيل الدخول.</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br>
              <a:rPr lang="nb-NO" sz="1800" b="1" dirty="0">
                <a:effectLst/>
                <a:latin typeface="Calibri" panose="020F0502020204030204" pitchFamily="34" charset="0"/>
                <a:ea typeface="Calibri" panose="020F0502020204030204" pitchFamily="34" charset="0"/>
                <a:cs typeface="Times New Roman" panose="02020603050405020304" pitchFamily="18" charset="0"/>
              </a:rPr>
            </a:br>
            <a:r>
              <a:rPr lang="ar-SA" sz="1800" b="1" dirty="0">
                <a:effectLst/>
                <a:latin typeface="Calibri" panose="020F0502020204030204" pitchFamily="34" charset="0"/>
                <a:ea typeface="Calibri" panose="020F0502020204030204" pitchFamily="34" charset="0"/>
                <a:cs typeface="Arial" panose="020B0604020202020204" pitchFamily="34" charset="0"/>
              </a:rPr>
              <a:t>تأكَّد من قيام الجميع بتنزيل التطبيق بنجاح قبل الاستمرار. </a:t>
            </a:r>
            <a:r>
              <a:rPr lang="ku-Arab-IQ" sz="1800" b="1" dirty="0">
                <a:effectLst/>
                <a:latin typeface="Calibri" panose="020F0502020204030204" pitchFamily="34" charset="0"/>
                <a:ea typeface="Calibri" panose="020F0502020204030204" pitchFamily="34" charset="0"/>
                <a:cs typeface="Arial" panose="020B0604020202020204" pitchFamily="34" charset="0"/>
              </a:rPr>
              <a:t>‌ألقِ نظرة علی</a:t>
            </a:r>
            <a:r>
              <a:rPr lang="ar-SA" sz="1800" b="1" dirty="0">
                <a:effectLst/>
                <a:latin typeface="Calibri" panose="020F0502020204030204" pitchFamily="34" charset="0"/>
                <a:ea typeface="Calibri" panose="020F0502020204030204" pitchFamily="34" charset="0"/>
                <a:cs typeface="Arial" panose="020B0604020202020204" pitchFamily="34" charset="0"/>
              </a:rPr>
              <a:t> أنواع المنصَّات المختلفة التي لدی المشارکین المختلفین. يمكن لمستخدمي أجهزة آیفون </a:t>
            </a:r>
            <a:r>
              <a:rPr lang="nb-NO" sz="1800" b="1" dirty="0" err="1">
                <a:effectLst/>
                <a:latin typeface="Calibri" panose="020F0502020204030204" pitchFamily="34" charset="0"/>
                <a:ea typeface="Calibri" panose="020F0502020204030204" pitchFamily="34" charset="0"/>
                <a:cs typeface="Arial" panose="020B0604020202020204" pitchFamily="34" charset="0"/>
              </a:rPr>
              <a:t>Iphone</a:t>
            </a:r>
            <a:r>
              <a:rPr lang="ar-SA" sz="1800" b="1" dirty="0">
                <a:effectLst/>
                <a:latin typeface="Calibri" panose="020F0502020204030204" pitchFamily="34" charset="0"/>
                <a:ea typeface="Calibri" panose="020F0502020204030204" pitchFamily="34" charset="0"/>
                <a:cs typeface="Arial" panose="020B0604020202020204" pitchFamily="34" charset="0"/>
              </a:rPr>
              <a:t> استخدام</a:t>
            </a:r>
            <a:r>
              <a:rPr lang="ku-Arab-IQ" sz="1800" b="1" dirty="0">
                <a:effectLst/>
                <a:latin typeface="Calibri" panose="020F0502020204030204" pitchFamily="34" charset="0"/>
                <a:ea typeface="Calibri" panose="020F0502020204030204" pitchFamily="34" charset="0"/>
                <a:cs typeface="Arial" panose="020B0604020202020204" pitchFamily="34" charset="0"/>
              </a:rPr>
              <a:t> تطبیق فایس تایم </a:t>
            </a:r>
            <a:r>
              <a:rPr lang="nb-NO" sz="1800" b="1" dirty="0" err="1">
                <a:effectLst/>
                <a:latin typeface="Calibri" panose="020F0502020204030204" pitchFamily="34" charset="0"/>
                <a:ea typeface="Calibri" panose="020F0502020204030204" pitchFamily="34" charset="0"/>
                <a:cs typeface="Arial" panose="020B0604020202020204" pitchFamily="34" charset="0"/>
              </a:rPr>
              <a:t>Facetime</a:t>
            </a:r>
            <a:r>
              <a:rPr lang="ar-SA" sz="1800" b="1" dirty="0">
                <a:effectLst/>
                <a:latin typeface="Calibri" panose="020F0502020204030204" pitchFamily="34" charset="0"/>
                <a:ea typeface="Calibri" panose="020F0502020204030204" pitchFamily="34" charset="0"/>
                <a:cs typeface="Arial" panose="020B0604020202020204" pitchFamily="34" charset="0"/>
              </a:rPr>
              <a:t> ويمكن لمستخدمي </a:t>
            </a:r>
            <a:r>
              <a:rPr lang="ku-Arab-IQ" sz="1800" b="1" dirty="0">
                <a:effectLst/>
                <a:latin typeface="Calibri" panose="020F0502020204030204" pitchFamily="34" charset="0"/>
                <a:ea typeface="Calibri" panose="020F0502020204030204" pitchFamily="34" charset="0"/>
                <a:cs typeface="Arial" panose="020B0604020202020204" pitchFamily="34" charset="0"/>
              </a:rPr>
              <a:t>فیسبوك </a:t>
            </a:r>
            <a:r>
              <a:rPr lang="nb-NO" sz="1800" b="1" dirty="0">
                <a:effectLst/>
                <a:latin typeface="Calibri" panose="020F0502020204030204" pitchFamily="34" charset="0"/>
                <a:ea typeface="Calibri" panose="020F0502020204030204" pitchFamily="34" charset="0"/>
                <a:cs typeface="Arial" panose="020B0604020202020204" pitchFamily="34" charset="0"/>
              </a:rPr>
              <a:t>Facebook</a:t>
            </a:r>
            <a:r>
              <a:rPr lang="ar-SA" sz="1800" b="1" dirty="0">
                <a:effectLst/>
                <a:latin typeface="Calibri" panose="020F0502020204030204" pitchFamily="34" charset="0"/>
                <a:ea typeface="Calibri" panose="020F0502020204030204" pitchFamily="34" charset="0"/>
                <a:cs typeface="Arial" panose="020B0604020202020204" pitchFamily="34" charset="0"/>
              </a:rPr>
              <a:t> استخدام تطبیق مسنجر </a:t>
            </a:r>
            <a:r>
              <a:rPr lang="nb-NO" sz="1800" b="1" dirty="0">
                <a:effectLst/>
                <a:latin typeface="Calibri" panose="020F0502020204030204" pitchFamily="34" charset="0"/>
                <a:ea typeface="Calibri" panose="020F0502020204030204" pitchFamily="34" charset="0"/>
                <a:cs typeface="Arial" panose="020B0604020202020204" pitchFamily="34" charset="0"/>
              </a:rPr>
              <a:t>Messenger</a:t>
            </a:r>
            <a:r>
              <a:rPr lang="ar-SA" sz="1800" b="1" dirty="0">
                <a:effectLst/>
                <a:latin typeface="Calibri" panose="020F0502020204030204" pitchFamily="34" charset="0"/>
                <a:ea typeface="Calibri" panose="020F0502020204030204" pitchFamily="34" charset="0"/>
                <a:cs typeface="Arial" panose="020B0604020202020204" pitchFamily="34" charset="0"/>
              </a:rPr>
              <a:t>، أو اختر تطبیقًا آخرًا يمكنكم جميعًا استخدامه في الدورة.</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b="1" dirty="0"/>
          </a:p>
        </p:txBody>
      </p:sp>
      <p:sp>
        <p:nvSpPr>
          <p:cNvPr id="4" name="Plassholder for lysbildenummer 3"/>
          <p:cNvSpPr>
            <a:spLocks noGrp="1"/>
          </p:cNvSpPr>
          <p:nvPr>
            <p:ph type="sldNum" sz="quarter" idx="10"/>
          </p:nvPr>
        </p:nvSpPr>
        <p:spPr/>
        <p:txBody>
          <a:bodyPr/>
          <a:lstStyle/>
          <a:p>
            <a:fld id="{2C917EA7-E792-47B8-AA35-E4A805CC8BC5}"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20.12.2023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20.12.2023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20.12.2023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20.12.2023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20.12.2023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20.12.2023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20.12.2023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20.12.2023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20.12.2023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20.12.2023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20.12.2023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24000" y="3602038"/>
            <a:ext cx="9144000" cy="2443920"/>
          </a:xfrm>
        </p:spPr>
        <p:txBody>
          <a:bodyPr>
            <a:normAutofit fontScale="85000" lnSpcReduction="20000"/>
          </a:bodyPr>
          <a:lstStyle/>
          <a:p>
            <a:pPr marL="0" indent="0">
              <a:buNone/>
            </a:pPr>
            <a:r>
              <a:rPr lang="nb-NO" b="1" dirty="0"/>
              <a:t>Læringsmål:</a:t>
            </a:r>
          </a:p>
          <a:p>
            <a:pPr>
              <a:buFontTx/>
              <a:buChar char="-"/>
            </a:pPr>
            <a:r>
              <a:rPr lang="nb-NO" dirty="0"/>
              <a:t>Å kunne ringe med og uten video</a:t>
            </a:r>
          </a:p>
          <a:p>
            <a:pPr>
              <a:buFontTx/>
              <a:buChar char="-"/>
            </a:pPr>
            <a:r>
              <a:rPr lang="nb-NO" dirty="0"/>
              <a:t>Å  kunne motta samtaler</a:t>
            </a:r>
          </a:p>
          <a:p>
            <a:pPr>
              <a:buFontTx/>
              <a:buChar char="-"/>
            </a:pPr>
            <a:r>
              <a:rPr lang="nb-NO" dirty="0"/>
              <a:t>Å kunne avvise samtaler</a:t>
            </a:r>
          </a:p>
          <a:p>
            <a:pPr>
              <a:buFontTx/>
              <a:buChar char="-"/>
            </a:pPr>
            <a:r>
              <a:rPr lang="nb-NO" dirty="0"/>
              <a:t>Å kunne skru av og på lyd og bilde i en samtale</a:t>
            </a:r>
          </a:p>
          <a:p>
            <a:pPr>
              <a:buFontTx/>
              <a:buChar char="-"/>
            </a:pPr>
            <a:r>
              <a:rPr lang="nb-NO" dirty="0"/>
              <a:t>Å kunne legge på når samtalen er ferdig</a:t>
            </a:r>
          </a:p>
          <a:p>
            <a:endParaRPr lang="nb-NO" dirty="0"/>
          </a:p>
        </p:txBody>
      </p:sp>
      <p:sp>
        <p:nvSpPr>
          <p:cNvPr id="4" name="Tittel 3"/>
          <p:cNvSpPr>
            <a:spLocks noGrp="1"/>
          </p:cNvSpPr>
          <p:nvPr>
            <p:ph type="ctrTitle"/>
          </p:nvPr>
        </p:nvSpPr>
        <p:spPr/>
        <p:txBody>
          <a:bodyPr/>
          <a:lstStyle/>
          <a:p>
            <a:r>
              <a:rPr lang="nb-NO" dirty="0"/>
              <a:t>Kom i gang med digitale møteplasser</a:t>
            </a:r>
          </a:p>
        </p:txBody>
      </p:sp>
    </p:spTree>
    <p:extLst>
      <p:ext uri="{BB962C8B-B14F-4D97-AF65-F5344CB8AC3E}">
        <p14:creationId xmlns:p14="http://schemas.microsoft.com/office/powerpoint/2010/main" val="3986433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Last ned appen</a:t>
            </a:r>
          </a:p>
        </p:txBody>
      </p:sp>
      <p:sp>
        <p:nvSpPr>
          <p:cNvPr id="1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8046" y="3104490"/>
            <a:ext cx="2934030" cy="707886"/>
          </a:xfrm>
          <a:prstGeom prst="rect">
            <a:avLst/>
          </a:prstGeom>
          <a:noFill/>
        </p:spPr>
        <p:txBody>
          <a:bodyPr wrap="square" rtlCol="0">
            <a:spAutoFit/>
          </a:bodyPr>
          <a:lstStyle/>
          <a:p>
            <a:pPr algn="ctr"/>
            <a:r>
              <a:rPr lang="nb-NO" sz="4000" dirty="0" err="1"/>
              <a:t>app</a:t>
            </a:r>
            <a:r>
              <a:rPr lang="nb-NO" sz="4000" dirty="0"/>
              <a:t>-butikk</a:t>
            </a:r>
          </a:p>
        </p:txBody>
      </p:sp>
      <p:pic>
        <p:nvPicPr>
          <p:cNvPr id="23" name="Picture 2" descr="http://mddnmr.spektrino.com/dow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4</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2800" dirty="0">
                <a:effectLst/>
                <a:latin typeface="Calibri" panose="020F0502020204030204" pitchFamily="34" charset="0"/>
                <a:ea typeface="Calibri" panose="020F0502020204030204" pitchFamily="34" charset="0"/>
                <a:cs typeface="Arial" panose="020B0604020202020204" pitchFamily="34" charset="0"/>
              </a:rPr>
              <a:t>بدء مكالمة أو تلق</a:t>
            </a:r>
            <a:r>
              <a:rPr lang="ar-SY" sz="2800" dirty="0">
                <a:effectLst/>
                <a:latin typeface="Calibri" panose="020F0502020204030204" pitchFamily="34" charset="0"/>
                <a:ea typeface="Calibri" panose="020F0502020204030204" pitchFamily="34" charset="0"/>
                <a:cs typeface="Arial" panose="020B0604020202020204" pitchFamily="34" charset="0"/>
              </a:rPr>
              <a:t>يّ</a:t>
            </a:r>
            <a:r>
              <a:rPr lang="ar-SA" sz="2800" dirty="0">
                <a:effectLst/>
                <a:latin typeface="Calibri" panose="020F0502020204030204" pitchFamily="34" charset="0"/>
                <a:ea typeface="Calibri" panose="020F0502020204030204" pitchFamily="34" charset="0"/>
                <a:cs typeface="Arial" panose="020B0604020202020204" pitchFamily="34" charset="0"/>
              </a:rPr>
              <a:t>ها </a:t>
            </a:r>
            <a:endParaRPr lang="nb-NO" sz="2800" dirty="0"/>
          </a:p>
        </p:txBody>
      </p:sp>
    </p:spTree>
    <p:extLst>
      <p:ext uri="{BB962C8B-B14F-4D97-AF65-F5344CB8AC3E}">
        <p14:creationId xmlns:p14="http://schemas.microsoft.com/office/powerpoint/2010/main" val="12359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5">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7"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1</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2400" dirty="0">
                <a:effectLst/>
                <a:latin typeface="Calibri" panose="020F0502020204030204" pitchFamily="34" charset="0"/>
                <a:ea typeface="Calibri" panose="020F0502020204030204" pitchFamily="34" charset="0"/>
                <a:cs typeface="Arial" panose="020B0604020202020204" pitchFamily="34" charset="0"/>
              </a:rPr>
              <a:t>ما هي أماكن الاجتماع الرقمية؟</a:t>
            </a:r>
            <a:endParaRPr lang="nb-NO" sz="24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nb-NO" sz="2400" dirty="0"/>
          </a:p>
        </p:txBody>
      </p:sp>
    </p:spTree>
    <p:extLst>
      <p:ext uri="{BB962C8B-B14F-4D97-AF65-F5344CB8AC3E}">
        <p14:creationId xmlns:p14="http://schemas.microsoft.com/office/powerpoint/2010/main" val="337630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a:spLocks/>
          </p:cNvSpPr>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pic>
        <p:nvPicPr>
          <p:cNvPr id="38" name="Bilde 37" descr="laptop.pn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Kari</a:t>
            </a:r>
          </a:p>
        </p:txBody>
      </p:sp>
      <p:sp>
        <p:nvSpPr>
          <p:cNvPr id="19" name="Tittel 1"/>
          <p:cNvSpPr txBox="1">
            <a:spLocks/>
          </p:cNvSpPr>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6"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a:spLocks/>
          </p:cNvSpPr>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chemeClr val="tx1"/>
                </a:solidFill>
                <a:latin typeface="+mn-lt"/>
              </a:rPr>
              <a:t>Kari</a:t>
            </a:r>
          </a:p>
        </p:txBody>
      </p:sp>
      <p:sp>
        <p:nvSpPr>
          <p:cNvPr id="17" name="Tittel 1"/>
          <p:cNvSpPr txBox="1">
            <a:spLocks/>
          </p:cNvSpPr>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b="1" dirty="0">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6">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rotWithShape="1">
            <a:blip r:embed="rId8"/>
            <a:srcRect t="2891" r="79202"/>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6">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rotWithShape="1">
            <a:blip r:embed="rId6"/>
            <a:srcRect t="2891" r="79202"/>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6">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5</a:t>
              </a:r>
            </a:p>
          </p:txBody>
        </p:sp>
        <p:sp>
          <p:nvSpPr>
            <p:cNvPr id="5" name="Plassholder for tekst 2"/>
            <p:cNvSpPr txBox="1">
              <a:spLocks/>
            </p:cNvSpPr>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3600" dirty="0">
                  <a:effectLst/>
                  <a:latin typeface="Calibri" panose="020F0502020204030204" pitchFamily="34" charset="0"/>
                  <a:ea typeface="Calibri" panose="020F0502020204030204" pitchFamily="34" charset="0"/>
                  <a:cs typeface="Arial" panose="020B0604020202020204" pitchFamily="34" charset="0"/>
                </a:rPr>
                <a:t>إنهاء المکالمة</a:t>
              </a:r>
              <a:endParaRPr lang="nb-NO" sz="3600" dirty="0"/>
            </a:p>
          </p:txBody>
        </p:sp>
      </p:grpSp>
    </p:spTree>
    <p:extLst>
      <p:ext uri="{BB962C8B-B14F-4D97-AF65-F5344CB8AC3E}">
        <p14:creationId xmlns:p14="http://schemas.microsoft.com/office/powerpoint/2010/main" val="24577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b="30"/>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fontScale="90000"/>
          </a:bodyPr>
          <a:lstStyle>
            <a:lvl1pPr>
              <a:defRPr sz="2000">
                <a:solidFill>
                  <a:srgbClr val="000000"/>
                </a:solidFill>
              </a:defRPr>
            </a:lvl1pPr>
          </a:lstStyle>
          <a:p>
            <a:pPr algn="r" rtl="1"/>
            <a:r>
              <a:rPr lang="ar-SA" sz="4400" dirty="0">
                <a:solidFill>
                  <a:schemeClr val="tx1"/>
                </a:solidFill>
                <a:latin typeface="Calibri" panose="020F0502020204030204" pitchFamily="34" charset="0"/>
                <a:ea typeface="Calibri" panose="020F0502020204030204" pitchFamily="34" charset="0"/>
                <a:cs typeface="Arial" panose="020B0604020202020204" pitchFamily="34" charset="0"/>
              </a:rPr>
              <a:t>ما هي أماكن الاجتماع الرقمية؟</a:t>
            </a:r>
            <a:br>
              <a:rPr lang="nb-NO" sz="4400" dirty="0">
                <a:latin typeface="Calibri" panose="020F0502020204030204" pitchFamily="34" charset="0"/>
                <a:ea typeface="Calibri" panose="020F0502020204030204" pitchFamily="34" charset="0"/>
                <a:cs typeface="Arial" panose="020B0604020202020204" pitchFamily="34" charset="0"/>
              </a:rPr>
            </a:br>
            <a:br>
              <a:rPr lang="nb-NO" sz="4400" dirty="0"/>
            </a:br>
            <a:endParaRPr lang="en-US" sz="4400" kern="1200" dirty="0">
              <a:solidFill>
                <a:schemeClr val="tx1"/>
              </a:solidFill>
              <a:latin typeface="+mj-lt"/>
              <a:ea typeface="+mj-ea"/>
              <a:cs typeface="+mj-cs"/>
            </a:endParaRP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rotWithShape="1">
          <a:blip r:embed="rId4"/>
          <a:srcRect t="19456" r="2" b="2045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rotWithShape="1">
          <a:blip r:embed="rId5"/>
          <a:srcRect l="11851" r="692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rotWithShape="1">
          <a:blip r:embed="rId6"/>
          <a:srcRect t="4506" r="4" b="80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rotWithShape="1">
          <a:blip r:embed="rId7"/>
          <a:srcRect l="7146" r="3910"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rotWithShape="1">
          <a:blip r:embed="rId8"/>
          <a:srcRect l="23757" r="12359"/>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Ring eller motta en samtale</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a:spLocks/>
          </p:cNvSpPr>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r>
              <a:rPr lang="nb-NO" dirty="0">
                <a:latin typeface="+mn-lt"/>
              </a:rPr>
              <a:t>Avslutte samtale</a:t>
            </a:r>
          </a:p>
        </p:txBody>
      </p:sp>
    </p:spTree>
    <p:extLst>
      <p:ext uri="{BB962C8B-B14F-4D97-AF65-F5344CB8AC3E}">
        <p14:creationId xmlns:p14="http://schemas.microsoft.com/office/powerpoint/2010/main" val="30746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r>
              <a:rPr lang="nb-NO" dirty="0"/>
              <a:t>Ferdig – godt jobba alle sammen!</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lgn="r" rtl="1">
              <a:buNone/>
            </a:pPr>
            <a:r>
              <a:rPr lang="ku-Arab-IQ" b="1" dirty="0"/>
              <a:t>الآن يمكنك</a:t>
            </a:r>
            <a:r>
              <a:rPr lang="ar-SY" b="1" dirty="0"/>
              <a:t>م </a:t>
            </a:r>
            <a:r>
              <a:rPr lang="ku-Arab-IQ" b="1" dirty="0"/>
              <a:t>التد</a:t>
            </a:r>
            <a:r>
              <a:rPr lang="ar-SY" b="1" dirty="0"/>
              <a:t>رّ</a:t>
            </a:r>
            <a:r>
              <a:rPr lang="ku-Arab-IQ" b="1" dirty="0"/>
              <a:t>ب على:</a:t>
            </a:r>
          </a:p>
          <a:p>
            <a:pPr algn="r" rtl="1">
              <a:buFontTx/>
              <a:buChar char="-"/>
            </a:pPr>
            <a:r>
              <a:rPr lang="ku-Arab-IQ" sz="1600" dirty="0"/>
              <a:t>الاتصال ببعض</a:t>
            </a:r>
            <a:r>
              <a:rPr lang="ar-SY" sz="1600" dirty="0"/>
              <a:t>كم</a:t>
            </a:r>
            <a:r>
              <a:rPr lang="ku-Arab-IQ" sz="1600" dirty="0"/>
              <a:t> البعض، مع وبدون فيديو</a:t>
            </a:r>
          </a:p>
          <a:p>
            <a:pPr algn="r" rtl="1">
              <a:buFontTx/>
              <a:buChar char="-"/>
            </a:pPr>
            <a:r>
              <a:rPr lang="ku-Arab-IQ" sz="1600" dirty="0"/>
              <a:t>إستقبال و رفض المكالمات</a:t>
            </a:r>
          </a:p>
          <a:p>
            <a:pPr algn="r" rtl="1">
              <a:buFontTx/>
              <a:buChar char="-"/>
            </a:pPr>
            <a:r>
              <a:rPr lang="ku-Arab-IQ" sz="1600" dirty="0"/>
              <a:t>لتشغيل وإيقاف الصوت والصورة في المحادثة</a:t>
            </a:r>
            <a:endParaRPr lang="nb-NO" sz="1600" dirty="0"/>
          </a:p>
        </p:txBody>
      </p:sp>
      <p:sp>
        <p:nvSpPr>
          <p:cNvPr id="4" name="Tittel 1"/>
          <p:cNvSpPr txBox="1">
            <a:spLocks/>
          </p:cNvSpPr>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rtl="1"/>
            <a:r>
              <a:rPr lang="ku-Arab-IQ" dirty="0"/>
              <a:t>انتهی – لقد قمتم بعم</a:t>
            </a:r>
            <a:r>
              <a:rPr lang="ar-SY" dirty="0"/>
              <a:t>لٍ</a:t>
            </a:r>
            <a:r>
              <a:rPr lang="ku-Arab-IQ" dirty="0"/>
              <a:t> جيد جميع</a:t>
            </a:r>
            <a:r>
              <a:rPr lang="ar-SY" dirty="0"/>
              <a:t>ًا</a:t>
            </a:r>
            <a:r>
              <a:rPr lang="ku-Arab-IQ" dirty="0"/>
              <a:t>!</a:t>
            </a:r>
            <a:endParaRPr lang="nb-NO" dirty="0"/>
          </a:p>
        </p:txBody>
      </p:sp>
    </p:spTree>
    <p:extLst>
      <p:ext uri="{BB962C8B-B14F-4D97-AF65-F5344CB8AC3E}">
        <p14:creationId xmlns:p14="http://schemas.microsoft.com/office/powerpoint/2010/main" val="345277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2</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2800" dirty="0">
                <a:effectLst/>
                <a:latin typeface="Calibri" panose="020F0502020204030204" pitchFamily="34" charset="0"/>
                <a:ea typeface="Calibri" panose="020F0502020204030204" pitchFamily="34" charset="0"/>
                <a:cs typeface="Arial" panose="020B0604020202020204" pitchFamily="34" charset="0"/>
              </a:rPr>
              <a:t>المعدَّات</a:t>
            </a:r>
            <a:endParaRPr lang="nb-NO" sz="2800" dirty="0"/>
          </a:p>
        </p:txBody>
      </p:sp>
    </p:spTree>
    <p:extLst>
      <p:ext uri="{BB962C8B-B14F-4D97-AF65-F5344CB8AC3E}">
        <p14:creationId xmlns:p14="http://schemas.microsoft.com/office/powerpoint/2010/main" val="35707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Utstyr</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8" y="2190310"/>
            <a:ext cx="1114601" cy="2031325"/>
          </a:xfrm>
          <a:prstGeom prst="rect">
            <a:avLst/>
          </a:prstGeom>
        </p:spPr>
        <p:txBody>
          <a:bodyPr wrap="none">
            <a:spAutoFit/>
          </a:bodyPr>
          <a:lstStyle/>
          <a:p>
            <a:r>
              <a:rPr lang="nb-NO" dirty="0"/>
              <a:t>Skjerm</a:t>
            </a:r>
          </a:p>
          <a:p>
            <a:endParaRPr lang="nb-NO" dirty="0"/>
          </a:p>
          <a:p>
            <a:r>
              <a:rPr lang="nb-NO" dirty="0"/>
              <a:t>Kamera</a:t>
            </a:r>
          </a:p>
          <a:p>
            <a:endParaRPr lang="nb-NO" dirty="0"/>
          </a:p>
          <a:p>
            <a:r>
              <a:rPr lang="nb-NO" dirty="0"/>
              <a:t>Mikrofon</a:t>
            </a:r>
          </a:p>
          <a:p>
            <a:endParaRPr lang="nb-NO" dirty="0"/>
          </a:p>
          <a:p>
            <a:r>
              <a:rPr lang="nb-NO" dirty="0"/>
              <a:t>Høyttaler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2"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cstate="print">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dirty="0"/>
              <a:t>Tema</a:t>
            </a:r>
          </a:p>
        </p:txBody>
      </p:sp>
      <p:sp>
        <p:nvSpPr>
          <p:cNvPr id="10"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a:spLocks/>
          </p:cNvSpPr>
          <p:nvPr/>
        </p:nvSpPr>
        <p:spPr>
          <a:xfrm>
            <a:off x="2413856" y="2468007"/>
            <a:ext cx="1260969"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r>
              <a:rPr lang="nb-NO" dirty="0"/>
              <a:t>Del 3</a:t>
            </a:r>
          </a:p>
        </p:txBody>
      </p:sp>
      <p:sp>
        <p:nvSpPr>
          <p:cNvPr id="6" name="Plassholder for tekst 2"/>
          <p:cNvSpPr txBox="1">
            <a:spLocks/>
          </p:cNvSpPr>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ar-SA" sz="2800" dirty="0">
                <a:effectLst/>
                <a:latin typeface="Calibri" panose="020F0502020204030204" pitchFamily="34" charset="0"/>
                <a:ea typeface="Calibri" panose="020F0502020204030204" pitchFamily="34" charset="0"/>
                <a:cs typeface="Arial" panose="020B0604020202020204" pitchFamily="34" charset="0"/>
              </a:rPr>
              <a:t>قمّ بتنزيل التطبيق</a:t>
            </a:r>
            <a:endParaRPr lang="nb-NO" sz="2800" dirty="0"/>
          </a:p>
        </p:txBody>
      </p:sp>
    </p:spTree>
    <p:extLst>
      <p:ext uri="{BB962C8B-B14F-4D97-AF65-F5344CB8AC3E}">
        <p14:creationId xmlns:p14="http://schemas.microsoft.com/office/powerpoint/2010/main" val="35358385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7D5FD3-46C8-4EA7-BD71-7089BE7BD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7D1973-7193-4F72-B503-9AA3BDA88FB2}">
  <ds:schemaRefs>
    <ds:schemaRef ds:uri="2f7cfdae-b7db-49af-a969-37a801cfc466"/>
    <ds:schemaRef ds:uri="http://schemas.openxmlformats.org/package/2006/metadata/core-properties"/>
    <ds:schemaRef ds:uri="http://schemas.microsoft.com/office/infopath/2007/PartnerControls"/>
    <ds:schemaRef ds:uri="http://purl.org/dc/elements/1.1/"/>
    <ds:schemaRef ds:uri="8ce05ccd-f718-4116-8745-425bc5dd2d25"/>
    <ds:schemaRef ds:uri="http://www.w3.org/XML/1998/namespace"/>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4A5F559-ABC2-4447-B606-3F203AEFAC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1902</TotalTime>
  <Words>995</Words>
  <Application>Microsoft Office PowerPoint</Application>
  <PresentationFormat>Widescreen</PresentationFormat>
  <Paragraphs>146</Paragraphs>
  <Slides>31</Slides>
  <Notes>29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31</vt:i4>
      </vt:variant>
    </vt:vector>
  </HeadingPairs>
  <TitlesOfParts>
    <vt:vector size="35" baseType="lpstr">
      <vt:lpstr>Arial</vt:lpstr>
      <vt:lpstr>Calibri</vt:lpstr>
      <vt:lpstr>Calibri Light</vt:lpstr>
      <vt:lpstr>Office-tema</vt:lpstr>
      <vt:lpstr>Kom i gang med digitale møteplasser</vt:lpstr>
      <vt:lpstr>PowerPoint-presentasjon</vt:lpstr>
      <vt:lpstr>ما هي أماكن الاجتماع الرقمية؟  </vt:lpstr>
      <vt:lpstr>PowerPoint-presentasjon</vt:lpstr>
      <vt:lpstr>Utstyr</vt:lpstr>
      <vt:lpstr>Tema</vt:lpstr>
      <vt:lpstr>Tema</vt:lpstr>
      <vt:lpstr>Tema</vt:lpstr>
      <vt:lpstr>PowerPoint-presentasjon</vt:lpstr>
      <vt:lpstr>Last ned appen</vt:lpstr>
      <vt:lpstr>PowerPoint-presentasjon</vt:lpstr>
      <vt:lpstr>PowerPoint-presentasjon</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Ring eller motta en samtale</vt:lpstr>
      <vt:lpstr>PowerPoint-presentasjon</vt:lpstr>
      <vt:lpstr>Ring eller motta en samtale</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Tanja Aas</cp:lastModifiedBy>
  <cp:revision>446</cp:revision>
  <dcterms:created xsi:type="dcterms:W3CDTF">2016-06-15T11:17:11Z</dcterms:created>
  <dcterms:modified xsi:type="dcterms:W3CDTF">2023-12-20T15:09:41Z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12811f-b717-4099-a412-3cacd3519ab9_Enabled">
    <vt:lpwstr>true</vt:lpwstr>
  </property>
  <property fmtid="{D5CDD505-2E9C-101B-9397-08002B2CF9AE}" pid="3" name="MSIP_Label_4012811f-b717-4099-a412-3cacd3519ab9_SetDate">
    <vt:lpwstr>2023-09-11T15:08:33Z</vt:lpwstr>
  </property>
  <property fmtid="{D5CDD505-2E9C-101B-9397-08002B2CF9AE}" pid="4" name="MSIP_Label_4012811f-b717-4099-a412-3cacd3519ab9_Method">
    <vt:lpwstr>Privileged</vt:lpwstr>
  </property>
  <property fmtid="{D5CDD505-2E9C-101B-9397-08002B2CF9AE}" pid="5" name="MSIP_Label_4012811f-b717-4099-a412-3cacd3519ab9_Name">
    <vt:lpwstr>Åpen</vt:lpwstr>
  </property>
  <property fmtid="{D5CDD505-2E9C-101B-9397-08002B2CF9AE}" pid="6" name="MSIP_Label_4012811f-b717-4099-a412-3cacd3519ab9_SiteId">
    <vt:lpwstr>1ec46890-73f8-4a2a-9b2c-9a6611f1c922</vt:lpwstr>
  </property>
  <property fmtid="{D5CDD505-2E9C-101B-9397-08002B2CF9AE}" pid="7" name="MSIP_Label_4012811f-b717-4099-a412-3cacd3519ab9_ActionId">
    <vt:lpwstr>e648b5bf-ac39-4e77-8526-f51c05a7a071</vt:lpwstr>
  </property>
  <property fmtid="{D5CDD505-2E9C-101B-9397-08002B2CF9AE}" pid="8" name="MSIP_Label_4012811f-b717-4099-a412-3cacd3519ab9_ContentBits">
    <vt:lpwstr>0</vt:lpwstr>
  </property>
  <property fmtid="{D5CDD505-2E9C-101B-9397-08002B2CF9AE}" pid="9" name="ContentTypeId">
    <vt:lpwstr>0x010100EA66922755D75343AA6FC2D19ACCF025</vt:lpwstr>
  </property>
</Properties>
</file>