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76" r:id="rId2"/>
    <p:sldId id="287" r:id="rId3"/>
    <p:sldId id="290" r:id="rId4"/>
    <p:sldId id="307" r:id="rId5"/>
    <p:sldId id="308" r:id="rId6"/>
    <p:sldId id="311" r:id="rId7"/>
    <p:sldId id="312" r:id="rId8"/>
    <p:sldId id="313" r:id="rId9"/>
    <p:sldId id="314" r:id="rId10"/>
    <p:sldId id="316" r:id="rId11"/>
    <p:sldId id="317" r:id="rId12"/>
    <p:sldId id="318" r:id="rId13"/>
    <p:sldId id="319" r:id="rId14"/>
    <p:sldId id="320" r:id="rId15"/>
    <p:sldId id="321" r:id="rId16"/>
    <p:sldId id="322" r:id="rId17"/>
    <p:sldId id="323" r:id="rId18"/>
    <p:sldId id="325" r:id="rId19"/>
    <p:sldId id="326" r:id="rId20"/>
    <p:sldId id="327" r:id="rId21"/>
    <p:sldId id="324" r:id="rId22"/>
    <p:sldId id="329" r:id="rId23"/>
    <p:sldId id="330" r:id="rId24"/>
    <p:sldId id="381" r:id="rId25"/>
    <p:sldId id="382" r:id="rId26"/>
    <p:sldId id="336" r:id="rId27"/>
    <p:sldId id="337" r:id="rId28"/>
    <p:sldId id="346" r:id="rId29"/>
    <p:sldId id="338" r:id="rId30"/>
    <p:sldId id="339" r:id="rId31"/>
    <p:sldId id="293" r:id="rId32"/>
    <p:sldId id="295" r:id="rId33"/>
    <p:sldId id="340" r:id="rId34"/>
    <p:sldId id="341" r:id="rId35"/>
    <p:sldId id="342" r:id="rId36"/>
    <p:sldId id="343" r:id="rId37"/>
    <p:sldId id="344" r:id="rId38"/>
    <p:sldId id="296" r:id="rId39"/>
    <p:sldId id="301" r:id="rId40"/>
    <p:sldId id="347" r:id="rId41"/>
    <p:sldId id="349" r:id="rId42"/>
    <p:sldId id="350" r:id="rId43"/>
    <p:sldId id="351" r:id="rId44"/>
    <p:sldId id="353" r:id="rId45"/>
    <p:sldId id="354" r:id="rId46"/>
    <p:sldId id="355" r:id="rId47"/>
    <p:sldId id="356" r:id="rId48"/>
    <p:sldId id="357" r:id="rId49"/>
    <p:sldId id="358" r:id="rId50"/>
    <p:sldId id="359" r:id="rId51"/>
    <p:sldId id="360" r:id="rId52"/>
    <p:sldId id="361" r:id="rId53"/>
    <p:sldId id="302" r:id="rId54"/>
    <p:sldId id="303" r:id="rId55"/>
    <p:sldId id="362" r:id="rId56"/>
    <p:sldId id="363" r:id="rId57"/>
    <p:sldId id="364" r:id="rId58"/>
    <p:sldId id="365" r:id="rId59"/>
    <p:sldId id="368" r:id="rId60"/>
    <p:sldId id="366" r:id="rId61"/>
    <p:sldId id="367" r:id="rId62"/>
    <p:sldId id="369" r:id="rId63"/>
    <p:sldId id="370" r:id="rId64"/>
    <p:sldId id="371" r:id="rId65"/>
    <p:sldId id="372" r:id="rId66"/>
    <p:sldId id="373" r:id="rId67"/>
    <p:sldId id="374" r:id="rId68"/>
    <p:sldId id="376" r:id="rId69"/>
    <p:sldId id="377" r:id="rId70"/>
    <p:sldId id="378" r:id="rId71"/>
    <p:sldId id="379" r:id="rId72"/>
    <p:sldId id="380" r:id="rId73"/>
    <p:sldId id="305" r:id="rId7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892" autoAdjust="0"/>
  </p:normalViewPr>
  <p:slideViewPr>
    <p:cSldViewPr snapToGrid="0">
      <p:cViewPr varScale="1">
        <p:scale>
          <a:sx n="53" d="100"/>
          <a:sy n="53" d="100"/>
        </p:scale>
        <p:origin x="11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70279B06-D79F-405C-AAE6-D6414054A6E5}"/>
    <pc:docChg chg="modSld">
      <pc:chgData name="Eddie Pedersen" userId="eee76c53-a7c6-4321-8a16-ac0d319d0a31" providerId="ADAL" clId="{70279B06-D79F-405C-AAE6-D6414054A6E5}" dt="2020-05-07T11:56:53.218" v="1" actId="1076"/>
      <pc:docMkLst>
        <pc:docMk/>
      </pc:docMkLst>
      <pc:sldChg chg="modSp mod">
        <pc:chgData name="Eddie Pedersen" userId="eee76c53-a7c6-4321-8a16-ac0d319d0a31" providerId="ADAL" clId="{70279B06-D79F-405C-AAE6-D6414054A6E5}" dt="2020-05-07T08:48:46.090" v="0" actId="1076"/>
        <pc:sldMkLst>
          <pc:docMk/>
          <pc:sldMk cId="3435316557" sldId="307"/>
        </pc:sldMkLst>
        <pc:picChg chg="mod">
          <ac:chgData name="Eddie Pedersen" userId="eee76c53-a7c6-4321-8a16-ac0d319d0a31" providerId="ADAL" clId="{70279B06-D79F-405C-AAE6-D6414054A6E5}" dt="2020-05-07T08:48:46.090" v="0" actId="1076"/>
          <ac:picMkLst>
            <pc:docMk/>
            <pc:sldMk cId="3435316557" sldId="307"/>
            <ac:picMk id="7" creationId="{6967CF0C-47C1-4332-A3B6-76AF55E22450}"/>
          </ac:picMkLst>
        </pc:picChg>
      </pc:sldChg>
      <pc:sldChg chg="modSp mod">
        <pc:chgData name="Eddie Pedersen" userId="eee76c53-a7c6-4321-8a16-ac0d319d0a31" providerId="ADAL" clId="{70279B06-D79F-405C-AAE6-D6414054A6E5}" dt="2020-05-07T11:56:53.218" v="1" actId="1076"/>
        <pc:sldMkLst>
          <pc:docMk/>
          <pc:sldMk cId="2611164557" sldId="308"/>
        </pc:sldMkLst>
        <pc:picChg chg="mod">
          <ac:chgData name="Eddie Pedersen" userId="eee76c53-a7c6-4321-8a16-ac0d319d0a31" providerId="ADAL" clId="{70279B06-D79F-405C-AAE6-D6414054A6E5}" dt="2020-05-07T11:56:53.218" v="1" actId="1076"/>
          <ac:picMkLst>
            <pc:docMk/>
            <pc:sldMk cId="2611164557" sldId="308"/>
            <ac:picMk id="5" creationId="{D6E840CD-D1EC-4C8D-8FF4-89F99CD5D5D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07.05.2020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07.05.2020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Na tym kursie uczestnicy nauczą się korzystać z poczty elektronicznej </a:t>
            </a:r>
            <a:r>
              <a:rPr lang="pl-PL" sz="1200" b="1" kern="1200" dirty="0" err="1">
                <a:solidFill>
                  <a:schemeClr val="tx1"/>
                </a:solidFill>
                <a:effectLst/>
                <a:latin typeface="+mn-lt"/>
                <a:ea typeface="+mn-ea"/>
                <a:cs typeface="+mn-cs"/>
              </a:rPr>
              <a:t>Gmail</a:t>
            </a:r>
            <a:r>
              <a:rPr lang="pl-PL"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Wiele serwisów poczty elektronicznej regularnie aktualizuje swoje usługi. W związku z tym może się zdarzyć, że zakładanie konta, logowanie oraz inne funkcje wyglądać będą nieco inaczej niż na ilustracjach w niniejszej prezentacji. W związku z tym, zanim poprowadzisz kurs, spróbuj sam/a założyć konto użytkownika na </a:t>
            </a:r>
            <a:r>
              <a:rPr lang="pl-PL" sz="1200" b="1" kern="1200" dirty="0" err="1">
                <a:solidFill>
                  <a:schemeClr val="tx1"/>
                </a:solidFill>
                <a:effectLst/>
                <a:latin typeface="+mn-lt"/>
                <a:ea typeface="+mn-ea"/>
                <a:cs typeface="+mn-cs"/>
              </a:rPr>
              <a:t>Gmail</a:t>
            </a:r>
            <a:r>
              <a:rPr lang="pl-PL" sz="1200" b="1" kern="1200" dirty="0">
                <a:solidFill>
                  <a:schemeClr val="tx1"/>
                </a:solidFill>
                <a:effectLst/>
                <a:latin typeface="+mn-lt"/>
                <a:ea typeface="+mn-ea"/>
                <a:cs typeface="+mn-cs"/>
              </a:rPr>
              <a:t>, wysłać oraz odebrać e-mail. W razie zmian zaktualizuj prezentację, aby kursantom łatwiej było przyswoić wiedzę.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Przed rozpoczęciem szkolenia omów cele nauki z kursantami. Dzięki temu łatwiej będzie im się skoncentrować i zapamiętywać najważniejsze informacje.</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Jeśli ktoś korzysta już z takiej nazwy użytkownika, jaką wpisaliście, pod polem nazwy użytkownika pojawi się taki komunikat, napisany na czerwono.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Jeśli ktoś używa już tej nazwy jako swojej nazwy użytkownika, musicie ją nieco zmodyfikować. Wiele osób decyduje się np. dodać inicjał albo liczbę na końcu nazwy. Wypróbujcie różne opcje, aż znajdziecie nazwę, której nikt inny nie używa. </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Poczekaj z przejściem do dalszych etapów kursu, aż wszyscy znajdą wolną nazwę użytkownika. Poświęć czas tym kursantom, którzy potrzebują pomocy w znalezieniu odpowiedniej nazwy użytkownika.</a:t>
            </a:r>
            <a:endParaRPr lang="pl-PL" sz="1200" kern="1200" dirty="0">
              <a:solidFill>
                <a:schemeClr val="tx1"/>
              </a:solidFill>
              <a:effectLst/>
              <a:latin typeface="+mn-lt"/>
              <a:ea typeface="+mn-ea"/>
              <a:cs typeface="+mn-cs"/>
            </a:endParaRP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Teraz, kiedy wszyscy mają już nazwę użytkownika, dobrze byłoby ją zapisać, aby jej nie zapomnieć.</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Kliknijcie/naciśnijcie na kolejne pole, aby utworzyć hasło.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Hasło musi się składać z co najmniej 8 znaków. Ponadto w haśle muszą się znaleźć co najmniej dwa rodzaje znaków. Hasło powinno być łatwe do zapamiętania przez was i trudne do odgadnięcia przez innych.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Hasło można potem zmienić; można też otrzymać nowe hasło, jeśli go zapomnicie, ale najlepiej, jeśli wybierzecie takie hasło, które na pewno zapamiętacie.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jak PIN do karty płatniczej, hasło do poczty elektronicznej jest tajne.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Wpiszcie hasło, którego chcecie używać. Gdy wpisujecie hasło, na ekranie nie pojawiają się znaki. Zamiast nich w polu hasła pojawiają się czarne kropki. Dzieje się tak dlatego, by nikt inny nie mógł zobaczyć, jakie hasło wpisujecie.</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Kiedy będziecie gotowi, naciśnijcie „</a:t>
            </a:r>
            <a:r>
              <a:rPr lang="pl-PL" sz="1200" kern="1200" dirty="0" err="1">
                <a:solidFill>
                  <a:schemeClr val="tx1"/>
                </a:solidFill>
                <a:effectLst/>
                <a:latin typeface="+mn-lt"/>
                <a:ea typeface="+mn-ea"/>
                <a:cs typeface="+mn-cs"/>
              </a:rPr>
              <a:t>Enter</a:t>
            </a:r>
            <a:r>
              <a:rPr lang="pl-PL" sz="1200" kern="1200" dirty="0">
                <a:solidFill>
                  <a:schemeClr val="tx1"/>
                </a:solidFill>
                <a:effectLst/>
                <a:latin typeface="+mn-lt"/>
                <a:ea typeface="+mn-ea"/>
                <a:cs typeface="+mn-cs"/>
              </a:rPr>
              <a:t>” lub „Dalej” na klawiaturze.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Jeśli wasze hasło jest za krótkie albo nie zawiera wymaganej liczby różnych znaków, pojawi się taki komunikat. Wtedy musicie spróbować jeszcze raz.</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Pamiętajcie, by stosować się do podanych wcześniej zasad.</a:t>
            </a:r>
            <a:br>
              <a:rPr lang="pl-PL" sz="1200" b="1" kern="1200" dirty="0">
                <a:solidFill>
                  <a:schemeClr val="tx1"/>
                </a:solidFill>
                <a:effectLst/>
                <a:latin typeface="+mn-lt"/>
                <a:ea typeface="+mn-ea"/>
                <a:cs typeface="+mn-cs"/>
              </a:rPr>
            </a:br>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Poczekaj z przejściem do dalszych etapów kursu, aż wszyscy wpiszą prawidłowe hasło.</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 następnym polu musicie ponownie wpisać wasze hasło. W ten sposób serwis sprawdza, czy nie zrobiliście błędu, wpisując je.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Jeśli wasze hasło jest za krótkie albo nie zawiera wymaganej liczby różnych znaków, pojawi się taki komunikat. Wtedy musicie spróbować jeszcze raz.</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Jeśli wciąż otrzymujecie powiadomienia o niezgodności haseł, zapewne zrobiliście błąd podczas wpisywania hasła w poprzednim polu. W takim przypadku musicie się cofnąć i ponownie wpisać hasło, zanim spróbujecie ponownie.</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Pomóż osobom mającym problem z utworzeniem lub potwierdzeniem hasła, zanim przejdziesz dalej.</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następnym polu należy wpisać miesiąc urodzenia. Wtedy otworzy nam się rozwijana lista.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 kolejnym polu należy podać dzień miesiąca, w którym się urodziliście.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Teraz wybieramy rok. Użytkownicy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muszą kliknąć na pole i wpisać pełny rok.</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 kolejnym polu należy podać płeć. Aby to zrobić, kliknijcie na strzałkę po prawej stronie pola. Otworzy się rozwijana lista. Zaznaczcie/kliknijcie jedną z opcji, aby ją wybrać.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Odszukajcie pole „Numer telefonu komórkowego”. Serwis uzupełnił już numer kierunkowy Norwegii (+47). Wpiszcie wasz numer telefonu. Powinien to być numer telefonu komórkowego.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Ci, którzy mają już inny adres e-mail, mogą go wpisać w kolejnym polu. Nie jest to konieczne do założenia konta, ale może się przydać, jeśli na przykład zapomnicie swoje hasło. Wtedy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może przesłać wam nowe hasło na drugi adres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Pojawi się okno, zawierające warunki korzystania z usługi Google. Aby je zaakceptować, musicie przewinąć w dół, aż do samego dołu okna.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Przycisk „Zgadzam się” zrobił się niebieski. Naciśnijcie go.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Teraz pojawi się komunikat powitalny. Naciśnijcie niebieski przycisk.</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Gratulacje! Właśnie założyliście sobie konto użytkownika i adres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Wasz adres e-mail ma następującą strukturę:</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Najpierw nazwa użytkownika.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 nazwie użytkownika znajduje się tak zwana „małpa” (@). Wszystkie adresy e-mail zawierają znak @. To dzięki niemu widzimy różnicę między adresem e-mail a adresem strony internetowej.</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móc wysyłać i odbierać e-maile, trzeba mieć adres e-mail. Aby utworzyć adres e-mail, trzeba założyć konto w serwisie poczty elektronicznej. Proces ten może być nieco trudny, lecz na szczęście jest to coś, co trzeba zrobić jedynie raz. Skoncentrujcie się i nie przejmujcie się, jeśli nie zapamiętacie wszystkich informacji z tej części kursu.</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Istnieje wiele serwisów poczty elektronicznej. Można mieć wiele adresów e-mail w wielu różnych serwisach.</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Na tym kursie dowiemy się trochę o poczcie elektronicznej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należy do Google i jest popularnym serwisem poczty elektronicznej. </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Aby móc wysyłać i odbierać e-maile, trzeba najpierw założyć adres e-mail.</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Aby utworzyć adres e-mail, otwórzcie przeglądarkę i wpiszcie adres serwisu poczty elektronicznej.</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 znaku @ następuje nazwa serwisu poczty elektronicznej, z którego korzystacie (w naszym przypadku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a na końcu znajduje się kropka i litery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To, co widzicie teraz na ekranie, to folder „Odebrane”. Poszczególne serwisy pocztowe różnią się nieco wyglądem, ale główne elementy są takie same. Ja korzystam z uproszczonej wersji, aby łatwiej wam było zorientować się, co macie robić.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Folder „Odebrane” to miejsce, do którego trafiają wysłane do was wiadomości. Tu znajdziecie też to, co potrzebne, by samemu/samej wysłać e-mail. Tym zajmiemy się później. Teraz się wylogujemy.</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prawym górnym rogu folderu „Odebrane” widoczna jest wasza nazwa użytkownika lub adres e-mail. Kliknijcie na niego jeden raz.</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Otworzy się wtedy menu. Znajdziecie w nim opcję „Wyloguj się”. Kliknijcie na nią, aby się wylogować.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Obraz, który się teraz pojawi, powinien przypominać obraz, który widzieliśmy przed założeniem konta.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Skorzystamy z tej strony, by ponownie zalogować się na nasze konto e-mail, ale najpierw porozmawiamy o różnych sposobach logowania się na swoje konto.</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Na tym kursie nauczycie się logować i korzystać z konta e-mail za pośrednictwem przeglądarki internetowej.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Należy otworzyć przeglądarkę, a następnie wpisać adres serwisu poczty elektronicznej, z której korzystacie. Zrobiliśmy to już na początku Części 1 tego kursu.</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Część z was ma być może specjalny program w komputerze lub aplikację w tablecie/smartfonie, której możecie użyć do sprawdzenia poczty. To zazwyczaj dobre rozwiązanie. Kiedy wpiszemy już swoje konto użytkownika i hasło w tego rodzaju program/aplikację, nie będziemy musieli wpisywać tej informacji za każdym razem, kiedy będziemy chcieli sprawdzić pocztę. To dobre rozwiązanie, jednak sprawdza się ono tylko na waszym własnym komputerze, smartfonie czy tablecie. Jeśli nie macie ich przy sobie, musicie wejść na stronę serwisu poczty i stamtąd zalogować się na swoje konto. Często zabiera to nieco więcej czasu, ale ma tę zaletę, że możecie sprawdzić pocztę na innych komputerach. Pamiętajcie, by się wylogować, kiedy skończycie, aby nikt inny nie mógł wejść na wasze konto, czytać przesłanych do was e-maili czy wysyłać e-maili z waszego konta.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 tym kursie nauczymy się korzystać z poczty za pośrednictwem przeglądarki internetowej, ponieważ wtedy nie ma znaczenia, czy korzystacie z komputera należącego do osoby z rodziny, stojącego w lokalach, w których odbywa się kurs czy też z innego komputera.</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ponownie zalogujemy się na nasze konto.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Wielu użytkowników serwisu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zobaczy, że ich adres e-mail został wpisany automatycznie przez serwis.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Muszą więc jedynie wpisać hasło.</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Następnie należy nacisnąć na niebieski przycisk „Zaloguj się”.</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 ekranie ponownie pojawił się folder „Odebrane”.</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Poproś uczestników, aby kilkukrotnie wylogowali się i zalogowali do serwisu.</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Upewnij się, że wszyscy są zalogowani.</a:t>
            </a:r>
            <a:endParaRPr lang="pl-PL" sz="1200" kern="1200" dirty="0">
              <a:solidFill>
                <a:schemeClr val="tx1"/>
              </a:solidFill>
              <a:effectLst/>
              <a:latin typeface="+mn-lt"/>
              <a:ea typeface="+mn-ea"/>
              <a:cs typeface="+mn-cs"/>
            </a:endParaRP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Wszystkie serwisy pocztowe mają przycisk służący do rozpoczęcia pisania nowej wiadomości e-mail.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Przycisk ten znajduje się na górze strony po lewej.</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Pojawiło się okno, w którym będziecie pisać wiadomość.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US" sz="1200" kern="1200" dirty="0" err="1">
                <a:solidFill>
                  <a:schemeClr val="tx1"/>
                </a:solidFill>
                <a:effectLst/>
                <a:latin typeface="+mn-lt"/>
                <a:ea typeface="+mn-ea"/>
                <a:cs typeface="+mn-cs"/>
              </a:rPr>
              <a:t>Adres</a:t>
            </a:r>
            <a:r>
              <a:rPr lang="en-US" sz="1200" kern="1200" dirty="0">
                <a:solidFill>
                  <a:schemeClr val="tx1"/>
                </a:solidFill>
                <a:effectLst/>
                <a:latin typeface="+mn-lt"/>
                <a:ea typeface="+mn-ea"/>
                <a:cs typeface="+mn-cs"/>
              </a:rPr>
              <a:t> Gmail to www.gmail.no.</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Poproś wszystkich, by weszli na stronę </a:t>
            </a:r>
            <a:r>
              <a:rPr lang="pl-PL" sz="1200" b="1" kern="1200" dirty="0" err="1">
                <a:solidFill>
                  <a:schemeClr val="tx1"/>
                </a:solidFill>
                <a:effectLst/>
                <a:latin typeface="+mn-lt"/>
                <a:ea typeface="+mn-ea"/>
                <a:cs typeface="+mn-cs"/>
              </a:rPr>
              <a:t>Gmail</a:t>
            </a:r>
            <a:r>
              <a:rPr lang="pl-PL" sz="1200" b="1" kern="1200" dirty="0">
                <a:solidFill>
                  <a:schemeClr val="tx1"/>
                </a:solidFill>
                <a:effectLst/>
                <a:latin typeface="+mn-lt"/>
                <a:ea typeface="+mn-ea"/>
                <a:cs typeface="+mn-cs"/>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U niektórych użytkowników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okno to może być dosyć małe. W takim przypadku można kliknąć na dwukierunkową strzałkę, znajdującą się na górze okna po prawej. Jeśli uważacie, że rozmiar okna jest odpowiedni, nie musicie tego robić.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To uproszczone okno pokazuje wszystkie najważniejsze elementy, potrzebne do wysłania wiadomości</a:t>
            </a:r>
            <a:r>
              <a:rPr lang="nb-NO" baseline="0" dirty="0"/>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a:solidFill>
                  <a:schemeClr val="tx1"/>
                </a:solidFill>
                <a:effectLst/>
                <a:latin typeface="+mn-lt"/>
                <a:ea typeface="+mn-ea"/>
                <a:cs typeface="+mn-cs"/>
              </a:rPr>
              <a:t>W polu „Do” wpisujemy adres e-mail osoby, która jest odbiorcą wiadomości.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a:solidFill>
                  <a:schemeClr val="tx1"/>
                </a:solidFill>
                <a:effectLst/>
                <a:latin typeface="+mn-lt"/>
                <a:ea typeface="+mn-ea"/>
                <a:cs typeface="+mn-cs"/>
              </a:rPr>
              <a:t>W polu „Temat” można wpisać tytuł wiadomości.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a:solidFill>
                  <a:schemeClr val="tx1"/>
                </a:solidFill>
                <a:effectLst/>
                <a:latin typeface="+mn-lt"/>
                <a:ea typeface="+mn-ea"/>
                <a:cs typeface="+mn-cs"/>
              </a:rPr>
              <a:t>Największą część okna stanowi pole, w którym będziemy wpisywać tekst wiadomości.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Na końcu znajduje się przycisk, który należy nacisnąć, żeby wysłać wiadomość do odbiorcy.</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Teraz omówimy i wypełnimy wszystkie pola po kolei, żebyście mogli wysłać wasz pierwszy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Wszyscy wyślecie teraz e-mail do mnie.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Zaczynamy od wpisania adresu e-mail.</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Odszukajcie pole „Do” i kliknijcie w 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Mój adres e-mail to: </a:t>
            </a:r>
            <a:r>
              <a:rPr lang="pl-PL" sz="1200" b="1" kern="1200" dirty="0">
                <a:solidFill>
                  <a:schemeClr val="tx1"/>
                </a:solidFill>
                <a:effectLst/>
                <a:latin typeface="+mn-lt"/>
                <a:ea typeface="+mn-ea"/>
                <a:cs typeface="+mn-cs"/>
              </a:rPr>
              <a:t>Podaj swój adres e-mail lub adres, który utworzyłeś/</a:t>
            </a:r>
            <a:r>
              <a:rPr lang="pl-PL" sz="1200" b="1" kern="1200" dirty="0" err="1">
                <a:solidFill>
                  <a:schemeClr val="tx1"/>
                </a:solidFill>
                <a:effectLst/>
                <a:latin typeface="+mn-lt"/>
                <a:ea typeface="+mn-ea"/>
                <a:cs typeface="+mn-cs"/>
              </a:rPr>
              <a:t>aś</a:t>
            </a:r>
            <a:r>
              <a:rPr lang="pl-PL" sz="1200" b="1" kern="1200" dirty="0">
                <a:solidFill>
                  <a:schemeClr val="tx1"/>
                </a:solidFill>
                <a:effectLst/>
                <a:latin typeface="+mn-lt"/>
                <a:ea typeface="+mn-ea"/>
                <a:cs typeface="+mn-cs"/>
              </a:rPr>
              <a:t> na potrzeby kursu. Przed kursem możesz dodać do prezentacji slajd z adresem e-mail lub napisać adres na tablicy, aby wszyscy kursanci poprawnie go przepisali.</a:t>
            </a:r>
            <a:br>
              <a:rPr lang="pl-PL" sz="1200" b="1"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Poczekaj z przejściem do dalszych etapów kursu, aż wszyscy wpiszą adres e-mail.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możemy dodać tytuł.</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Odszukajcie pole tematu i kliknijcie w 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zawsze wpisać jakiś tytuł wiadomości. Odbiorcy łatwiej się wtedy zorientować, jaki jest cel e-maila, a także odszukać daną wiadomość w późniejszym czasie.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Ponieważ podejmujecie właśnie próbę napisania pierwszego e-maila, możecie go zatytułować „próba”.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Wpiszcie „Próba” w polu tematu.</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Zanim przejdziesz dalej, upewnij się, czy wszyscy wpisali tytuł wiadomości.</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możemy wpisać treść wiadomości.</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Kliknijcie w duże białe pole.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Możecie tu wpisać krótką wiadomość albo pozdrowienia dla mnie. Tak jak w przypadku papierowych listów, tak i tu grzecznie jest zacząć od „Dzień dobry/cześć” itp., a zakończyć „Pozdrawiam/z poważaniem” itp.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Kiedy skończycie pisać wiadomość do mnie, musicie nacisnąć na przycisk „Wyślij”, abym mógł otrzymać wasz e-mail i zobaczyć, co do mnie napisaliście.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Przycisk „Wyślij” znajduje się na dole po lewej stronie.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Naciśnijcie przycisk „Wyślij”.</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Poczekaj z przejściem do dalszych etapów kursu, aż wszyscy wyślą swój e-mail.</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Jeśli wpisaliście prawidłowy adres, na waszych ekranach powinien się pojawić jeden z tych obrazów.</a:t>
            </a:r>
          </a:p>
          <a:p>
            <a:r>
              <a:rPr lang="pl-PL"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Zanim przejdziesz dalej, upewnij się, że wszyscy otworzyli stronę logowania.</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Ta strona będzie pokazywać się wam w późniejszym czasie, gdy będziecie korzystać z poczty; póki co nie mamy jednak jeszcze adresów e-mail, zatem najpierw musimy utworzyć konto i zarejestrować się w serwisie.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znów jesteście w folderze „Odebrane”.</a:t>
            </a:r>
          </a:p>
          <a:p>
            <a:pPr lvl="0"/>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Spróbujcie wysłać mi jeszcze jedną wiadomość.</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Zacznijcie od odszukania przycisku „Utwórz” lub „Nowa wiadomość”.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Zostawię ten obraz na ekranie, aby łatwiej było wam pamiętać, co macie po kolei zrobić.</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Podczas gdy wy wysyłacie do mnie wiadomości, ja spróbuję odpowiedzieć na te e-maile, które dostałem od was przed chwilą, żebyście mogli nauczyć się otwierać przychodzące wiadomości i odpisywać na nie.</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Wykorzystaj ten czas na wysłanie krótkich odpowiedzi na wiadomości zatytułowane „Próba”, które otrzymałeś/</a:t>
            </a:r>
            <a:r>
              <a:rPr lang="pl-PL" sz="1200" b="1" kern="1200" dirty="0" err="1">
                <a:solidFill>
                  <a:schemeClr val="tx1"/>
                </a:solidFill>
                <a:effectLst/>
                <a:latin typeface="+mn-lt"/>
                <a:ea typeface="+mn-ea"/>
                <a:cs typeface="+mn-cs"/>
              </a:rPr>
              <a:t>aś</a:t>
            </a:r>
            <a:r>
              <a:rPr lang="pl-PL" sz="1200" b="1" kern="1200" dirty="0">
                <a:solidFill>
                  <a:schemeClr val="tx1"/>
                </a:solidFill>
                <a:effectLst/>
                <a:latin typeface="+mn-lt"/>
                <a:ea typeface="+mn-ea"/>
                <a:cs typeface="+mn-cs"/>
              </a:rPr>
              <a:t> od kursantów. Przykładowa treść wiadomości:</a:t>
            </a:r>
            <a:endParaRPr lang="pl-PL" sz="1200" kern="1200" dirty="0">
              <a:solidFill>
                <a:schemeClr val="tx1"/>
              </a:solidFill>
              <a:effectLst/>
              <a:latin typeface="+mn-lt"/>
              <a:ea typeface="+mn-ea"/>
              <a:cs typeface="+mn-cs"/>
            </a:endParaRP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„Cześć,</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Otrzymałem/am Twoją wiadomość.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Dobra robota!</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Pozdrawiam, prowadzący/a”</a:t>
            </a:r>
            <a:endParaRPr lang="pl-PL" sz="1200" kern="1200" dirty="0">
              <a:solidFill>
                <a:schemeClr val="tx1"/>
              </a:solidFill>
              <a:effectLst/>
              <a:latin typeface="+mn-lt"/>
              <a:ea typeface="+mn-ea"/>
              <a:cs typeface="+mn-cs"/>
            </a:endParaRP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Kiedy już odpiszesz na wszystkie wiadomości i jeśli otrzymałeś/</a:t>
            </a:r>
            <a:r>
              <a:rPr lang="pl-PL" sz="1200" b="1" kern="1200" dirty="0" err="1">
                <a:solidFill>
                  <a:schemeClr val="tx1"/>
                </a:solidFill>
                <a:effectLst/>
                <a:latin typeface="+mn-lt"/>
                <a:ea typeface="+mn-ea"/>
                <a:cs typeface="+mn-cs"/>
              </a:rPr>
              <a:t>aś</a:t>
            </a:r>
            <a:r>
              <a:rPr lang="pl-PL" sz="1200" b="1" kern="1200" dirty="0">
                <a:solidFill>
                  <a:schemeClr val="tx1"/>
                </a:solidFill>
                <a:effectLst/>
                <a:latin typeface="+mn-lt"/>
                <a:ea typeface="+mn-ea"/>
                <a:cs typeface="+mn-cs"/>
              </a:rPr>
              <a:t> co najmniej jedną wiadomość od każdego kursanta, możesz przejść do dalszej części kursu.</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r>
              <a:rPr lang="pl-PL" dirty="0"/>
              <a:t>.</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Upewnij się, czy wszyscy mają na ekranie folder „Odebrane”.</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Po lewej stronie obrazka widzicie listę wszystkich folderów przynależących do waszego konta e-mail.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Najważniejszy jest folder „Odebrane”.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Jeśli macie w nim nieprzeczytane wiadomości, za napisem „Odebrane” pojawia się liczba. Jeśli nie ma żadnej liczby, oznacza to, że nie macie żadnych nowych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Wykaz wszystkich otrzymanych przez was e-maili widoczny jest w głównej części obrazu w postaci listy.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Najnowsze wiadomości znajdują się na górze listy. Najstarsze są na dole listy.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Każda wiadomość zawiera imię/nazwisko lub adres e-mail nadawcy oraz tytuł (to, co nadawca wpisał w pole tematu).</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Nieotwarta wiadomość jest wyróżniona pogrubioną czcionką.</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otworzyć e-mail i przeczytać jego treść, kliknijcie raz na nazwę nadawcy lub tytuł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otworzyć e-mail, trzeba kliknąć na nadawcę lub tytuł wiadomości.</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Poproś, by wszyscy kliknęli na e-maile, które mają w skrzynce.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Tak wygląda typowy e-mail w Google.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Na samej górze widoczny jest tytuł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Poniżej widoczna jest nazwa/imię i nazwisko i/lub e-mail osoby, która jest nadawcą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Poniżej znajduje się treść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Aby wypełnić pole, należy w nie kliknąć/nacisnąć. Kliknijcie/naciśnijcie na pole na samej górze. Należy w nie wpisać swoje imię.</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powrócić do folderu „Odebrane” i listy wszystkich otrzymanych e-maili,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naciśnijcie „Odebrane” w menu po lewej stronie. </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Zanim przejdziesz dalej, upewnij się, że wszyscy powrócili do folderu „Odebrane”.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Jak widzicie, liczba przy „Odebrane” w menu zmniejszyła się.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Widać też, że wiadomość, którą otworzyliście, nie jest już wyróżniona pogrubioną czcionką.</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t>Send en e-post til alle på kurset</a:t>
            </a:r>
            <a:r>
              <a:rPr lang="pl-PL"/>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odpowiedzieć na e-mail, wybierzcie go z listy w folderze „Odebrane”.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Powinniście wszyscy otrzymać ode mnie e-mail, będący odpowiedzią na wiadomości, które przesłaliście do mnie wcześniej. Część z was może go już widziała.</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Odszukajcie go na liście w folderze „Odebrane” i kliknijcie na niego.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Aby przesłać mi odpowiedź, użytkownik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musi kliknąć białe pole na dole okna, w którym jest napisane „Odpowiedz lub przekaż dalej”.</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E-mail będący odpowiedzią wygląda bardzo podobnie do nowej wiadomości, jednak pole „Do” i pole tematu są już wypełnione.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Ponadto treść wiadomości, na którą odpowiadacie, będzie widoczna nad lub pod polem, w którym wpisujecie treść odpowiedzi.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Tak to zazwyczaj wygląda w </a:t>
            </a:r>
            <a:r>
              <a:rPr lang="pl-PL"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To jest tekst nadawcy.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Kliknijcie/naciśnijcie na pole „Nazwisko” i wpiszcie swoje nazwiska.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A tu wpisujecie swoją odpowiedź.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Kiedy skończycie pisanie odpowiedzi, naciśnijcie przycisk „Wyślij”.</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a:solidFill>
                  <a:schemeClr val="tx1"/>
                </a:solidFill>
                <a:effectLst/>
                <a:latin typeface="+mn-lt"/>
                <a:ea typeface="+mn-ea"/>
                <a:cs typeface="+mn-cs"/>
              </a:rPr>
              <a:t>GOTOWE</a:t>
            </a:r>
          </a:p>
          <a:p>
            <a:endParaRPr lang="pl-PL"/>
          </a:p>
        </p:txBody>
      </p:sp>
      <p:sp>
        <p:nvSpPr>
          <p:cNvPr id="4" name="Symbol zastępczy numeru slajdu 3"/>
          <p:cNvSpPr>
            <a:spLocks noGrp="1"/>
          </p:cNvSpPr>
          <p:nvPr>
            <p:ph type="sldNum" sz="quarter" idx="10"/>
          </p:nvPr>
        </p:nvSpPr>
        <p:spPr/>
        <p:txBody>
          <a:bodyPr/>
          <a:lstStyle/>
          <a:p>
            <a:fld id="{6C254B7B-5006-4AAE-B324-0D18C385F145}" type="slidenum">
              <a:rPr lang="nb-NO" smtClean="0"/>
              <a:t>73</a:t>
            </a:fld>
            <a:endParaRPr lang="nb-NO"/>
          </a:p>
        </p:txBody>
      </p:sp>
    </p:spTree>
    <p:extLst>
      <p:ext uri="{BB962C8B-B14F-4D97-AF65-F5344CB8AC3E}">
        <p14:creationId xmlns:p14="http://schemas.microsoft.com/office/powerpoint/2010/main" val="96534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 kolejnym polu wybierzemy sobie nazwę użytkownika. Nazwa użytkownika odróżnia wasz adres e-mail od adresów innych użytkowników. Możecie wybrać dowolną nazwę użytkownika, jednak warto, by przypominała ona nieco wasze imię/nazwisko. Wtedy łatwiej jest zapamiętać nazwę użytkownika i adres e-mail - zarówno wam, jak i innym osobom.</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Nazwa użytkownika nie może zawierać spacji ani znaków „ć”, „ż”, „ą” itp. Jeśli chcecie, by wasza nazwa użytkownika składała się z waszego imienia i nazwiska, musicie zamienić takie znaki na inne, np. </a:t>
            </a:r>
            <a:r>
              <a:rPr lang="pl-PL" sz="1200" kern="1200">
                <a:solidFill>
                  <a:schemeClr val="tx1"/>
                </a:solidFill>
                <a:effectLst/>
                <a:latin typeface="+mn-lt"/>
                <a:ea typeface="+mn-ea"/>
                <a:cs typeface="+mn-cs"/>
              </a:rPr>
              <a:t>„ć” na „c” </a:t>
            </a:r>
            <a:r>
              <a:rPr lang="pl-PL" sz="1200" kern="1200" dirty="0">
                <a:solidFill>
                  <a:schemeClr val="tx1"/>
                </a:solidFill>
                <a:effectLst/>
                <a:latin typeface="+mn-lt"/>
                <a:ea typeface="+mn-ea"/>
                <a:cs typeface="+mn-cs"/>
              </a:rPr>
              <a:t>itd.; zamiast spacji między imieniem i nazwiskiem zazwyczaj stosuje się kropkę.</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07.05.2020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fontScale="90000"/>
          </a:bodyPr>
          <a:lstStyle/>
          <a:p>
            <a:r>
              <a:rPr lang="pl-PL" dirty="0"/>
              <a:t>NAUCZ SIĘ KORZYSTAĆ Z POCZTY ELEKTRONICZNEJ</a:t>
            </a:r>
            <a:endParaRPr lang="nb-NO" dirty="0"/>
          </a:p>
        </p:txBody>
      </p:sp>
      <p:sp>
        <p:nvSpPr>
          <p:cNvPr id="7" name="Undertittel 6"/>
          <p:cNvSpPr>
            <a:spLocks noGrp="1"/>
          </p:cNvSpPr>
          <p:nvPr>
            <p:ph type="subTitle" idx="1"/>
          </p:nvPr>
        </p:nvSpPr>
        <p:spPr>
          <a:xfrm>
            <a:off x="828637" y="3572540"/>
            <a:ext cx="9839363" cy="2169041"/>
          </a:xfrm>
        </p:spPr>
        <p:txBody>
          <a:bodyPr>
            <a:noAutofit/>
          </a:bodyPr>
          <a:lstStyle/>
          <a:p>
            <a:pPr marL="0" indent="0">
              <a:buNone/>
            </a:pPr>
            <a:r>
              <a:rPr lang="nb-NO" sz="2400" b="1" dirty="0">
                <a:solidFill>
                  <a:schemeClr val="tx1"/>
                </a:solidFill>
              </a:rPr>
              <a:t>Læringsmål:</a:t>
            </a:r>
          </a:p>
          <a:p>
            <a:pPr>
              <a:buFontTx/>
              <a:buChar char="-"/>
            </a:pPr>
            <a:r>
              <a:rPr lang="nb-NO" sz="2400" dirty="0"/>
              <a:t>Å kunne logge av og på en </a:t>
            </a:r>
            <a:r>
              <a:rPr lang="nb-NO" sz="2400" dirty="0" err="1"/>
              <a:t>e-postkonto</a:t>
            </a:r>
            <a:endParaRPr lang="nb-NO" sz="2400" dirty="0"/>
          </a:p>
          <a:p>
            <a:pPr>
              <a:buFontTx/>
              <a:buChar char="-"/>
            </a:pPr>
            <a:r>
              <a:rPr lang="nb-NO" sz="2400"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ABD062BB-E517-4280-8762-4304B9A18776}"/>
              </a:ext>
            </a:extLst>
          </p:cNvPr>
          <p:cNvPicPr>
            <a:picLocks noChangeAspect="1"/>
          </p:cNvPicPr>
          <p:nvPr/>
        </p:nvPicPr>
        <p:blipFill>
          <a:blip r:embed="rId3"/>
          <a:stretch>
            <a:fillRect/>
          </a:stretch>
        </p:blipFill>
        <p:spPr>
          <a:xfrm>
            <a:off x="2657475" y="782090"/>
            <a:ext cx="6496253" cy="5542509"/>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308324"/>
          </a:xfrm>
          <a:prstGeom prst="rect">
            <a:avLst/>
          </a:prstGeom>
          <a:noFill/>
        </p:spPr>
        <p:txBody>
          <a:bodyPr wrap="square" rtlCol="0">
            <a:spAutoFit/>
          </a:bodyPr>
          <a:lstStyle/>
          <a:p>
            <a:r>
              <a:rPr lang="nb-NO" sz="3600" dirty="0" err="1">
                <a:solidFill>
                  <a:srgbClr val="000000"/>
                </a:solidFill>
              </a:rPr>
              <a:t>navn.i.etternavn</a:t>
            </a:r>
            <a:endParaRPr lang="nb-NO" sz="3600" dirty="0">
              <a:solidFill>
                <a:srgbClr val="000000"/>
              </a:solidFill>
            </a:endParaRPr>
          </a:p>
          <a:p>
            <a:endParaRPr lang="nb-NO" sz="3600" dirty="0">
              <a:solidFill>
                <a:srgbClr val="000000"/>
              </a:solidFill>
            </a:endParaRPr>
          </a:p>
          <a:p>
            <a:r>
              <a:rPr lang="nb-NO" sz="3600" dirty="0">
                <a:solidFill>
                  <a:srgbClr val="000000"/>
                </a:solidFill>
              </a:rPr>
              <a:t>navn.etternavn123</a:t>
            </a:r>
          </a:p>
          <a:p>
            <a:pPr algn="ctr"/>
            <a:endParaRPr lang="nb-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0CE97FAC-4D0E-49E2-A0D6-A6969A155C32}"/>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11" name="Ellipse 10">
            <a:extLst>
              <a:ext uri="{FF2B5EF4-FFF2-40B4-BE49-F238E27FC236}">
                <a16:creationId xmlns:a16="http://schemas.microsoft.com/office/drawing/2014/main" id="{76F77A8E-F87D-444E-BF0B-C8323A2767AC}"/>
              </a:ext>
            </a:extLst>
          </p:cNvPr>
          <p:cNvSpPr/>
          <p:nvPr/>
        </p:nvSpPr>
        <p:spPr>
          <a:xfrm>
            <a:off x="2592828" y="3677055"/>
            <a:ext cx="3739878" cy="64227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dirty="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58500B86-3CC6-47D8-9255-2275499A74D2}"/>
              </a:ext>
            </a:extLst>
          </p:cNvPr>
          <p:cNvPicPr>
            <a:picLocks noChangeAspect="1"/>
          </p:cNvPicPr>
          <p:nvPr/>
        </p:nvPicPr>
        <p:blipFill>
          <a:blip r:embed="rId3"/>
          <a:stretch>
            <a:fillRect/>
          </a:stretch>
        </p:blipFill>
        <p:spPr>
          <a:xfrm>
            <a:off x="2425024" y="1148269"/>
            <a:ext cx="6972300" cy="5067300"/>
          </a:xfrm>
          <a:prstGeom prst="rect">
            <a:avLst/>
          </a:prstGeom>
        </p:spPr>
      </p:pic>
    </p:spTree>
    <p:extLst>
      <p:ext uri="{BB962C8B-B14F-4D97-AF65-F5344CB8AC3E}">
        <p14:creationId xmlns:p14="http://schemas.microsoft.com/office/powerpoint/2010/main" val="252095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9" name="Bilde 8">
            <a:extLst>
              <a:ext uri="{FF2B5EF4-FFF2-40B4-BE49-F238E27FC236}">
                <a16:creationId xmlns:a16="http://schemas.microsoft.com/office/drawing/2014/main" id="{31AD2076-BC9F-4C10-BFFC-EE19235E54EB}"/>
              </a:ext>
            </a:extLst>
          </p:cNvPr>
          <p:cNvPicPr>
            <a:picLocks noChangeAspect="1"/>
          </p:cNvPicPr>
          <p:nvPr/>
        </p:nvPicPr>
        <p:blipFill>
          <a:blip r:embed="rId3"/>
          <a:stretch>
            <a:fillRect/>
          </a:stretch>
        </p:blipFill>
        <p:spPr>
          <a:xfrm>
            <a:off x="2536763" y="1213649"/>
            <a:ext cx="6972300" cy="5067300"/>
          </a:xfrm>
          <a:prstGeom prst="rect">
            <a:avLst/>
          </a:prstGeom>
        </p:spPr>
      </p:pic>
    </p:spTree>
    <p:extLst>
      <p:ext uri="{BB962C8B-B14F-4D97-AF65-F5344CB8AC3E}">
        <p14:creationId xmlns:p14="http://schemas.microsoft.com/office/powerpoint/2010/main" val="250886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C7CFDBA0-3956-4DBD-B401-8A52A808661F}"/>
              </a:ext>
            </a:extLst>
          </p:cNvPr>
          <p:cNvPicPr>
            <a:picLocks noChangeAspect="1"/>
          </p:cNvPicPr>
          <p:nvPr/>
        </p:nvPicPr>
        <p:blipFill>
          <a:blip r:embed="rId3"/>
          <a:stretch>
            <a:fillRect/>
          </a:stretch>
        </p:blipFill>
        <p:spPr>
          <a:xfrm>
            <a:off x="4043362" y="2515455"/>
            <a:ext cx="4677557" cy="1627920"/>
          </a:xfrm>
          <a:prstGeom prst="rect">
            <a:avLst/>
          </a:prstGeom>
        </p:spPr>
      </p:pic>
    </p:spTree>
    <p:extLst>
      <p:ext uri="{BB962C8B-B14F-4D97-AF65-F5344CB8AC3E}">
        <p14:creationId xmlns:p14="http://schemas.microsoft.com/office/powerpoint/2010/main" val="10065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9BFD919-55C6-4125-8D07-D70792624078}"/>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350430" y="3542618"/>
            <a:ext cx="980766" cy="32694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196" y="4275443"/>
            <a:ext cx="482545" cy="719551"/>
          </a:xfrm>
          <a:prstGeom prst="rect">
            <a:avLst/>
          </a:prstGeom>
        </p:spPr>
      </p:pic>
    </p:spTree>
    <p:extLst>
      <p:ext uri="{BB962C8B-B14F-4D97-AF65-F5344CB8AC3E}">
        <p14:creationId xmlns:p14="http://schemas.microsoft.com/office/powerpoint/2010/main" val="37304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B7E91E0-CAB1-442C-9948-EC6CE2CBBA72}"/>
              </a:ext>
            </a:extLst>
          </p:cNvPr>
          <p:cNvPicPr>
            <a:picLocks noChangeAspect="1"/>
          </p:cNvPicPr>
          <p:nvPr/>
        </p:nvPicPr>
        <p:blipFill>
          <a:blip r:embed="rId3"/>
          <a:stretch>
            <a:fillRect/>
          </a:stretch>
        </p:blipFill>
        <p:spPr>
          <a:xfrm>
            <a:off x="2820277" y="660440"/>
            <a:ext cx="5319714" cy="5598233"/>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2720295" y="3292195"/>
            <a:ext cx="1322315" cy="6661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330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1360" y="2468008"/>
            <a:ext cx="1683465" cy="362172"/>
          </a:xfrm>
        </p:spPr>
        <p:txBody>
          <a:bodyPr/>
          <a:lstStyle/>
          <a:p>
            <a:r>
              <a:rPr lang="pl-PL" dirty="0"/>
              <a:t>Część</a:t>
            </a:r>
            <a:r>
              <a:rPr lang="nb-NO" dirty="0"/>
              <a:t> 1</a:t>
            </a:r>
          </a:p>
        </p:txBody>
      </p:sp>
      <p:sp>
        <p:nvSpPr>
          <p:cNvPr id="3" name="Plassholder for tekst 2"/>
          <p:cNvSpPr>
            <a:spLocks noGrp="1"/>
          </p:cNvSpPr>
          <p:nvPr>
            <p:ph type="body" idx="1"/>
          </p:nvPr>
        </p:nvSpPr>
        <p:spPr>
          <a:xfrm>
            <a:off x="4071131" y="2348485"/>
            <a:ext cx="7736949" cy="481694"/>
          </a:xfrm>
        </p:spPr>
        <p:txBody>
          <a:bodyPr/>
          <a:lstStyle/>
          <a:p>
            <a:pPr lvl="0"/>
            <a:r>
              <a:rPr lang="pl-PL" dirty="0"/>
              <a:t>Utworzenie konta e-mail</a:t>
            </a: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6453A05-B8FD-4E8B-84CD-2B4AC9152B63}"/>
              </a:ext>
            </a:extLst>
          </p:cNvPr>
          <p:cNvPicPr>
            <a:picLocks noChangeAspect="1"/>
          </p:cNvPicPr>
          <p:nvPr/>
        </p:nvPicPr>
        <p:blipFill>
          <a:blip r:embed="rId3"/>
          <a:stretch>
            <a:fillRect/>
          </a:stretch>
        </p:blipFill>
        <p:spPr>
          <a:xfrm>
            <a:off x="3205288" y="824031"/>
            <a:ext cx="5319714" cy="5598233"/>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5085348" y="3429000"/>
            <a:ext cx="1196880" cy="59400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10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6A0E403-2349-4B02-85B6-194E4302E64E}"/>
              </a:ext>
            </a:extLst>
          </p:cNvPr>
          <p:cNvPicPr>
            <a:picLocks noChangeAspect="1"/>
          </p:cNvPicPr>
          <p:nvPr/>
        </p:nvPicPr>
        <p:blipFill>
          <a:blip r:embed="rId3"/>
          <a:stretch>
            <a:fillRect/>
          </a:stretch>
        </p:blipFill>
        <p:spPr>
          <a:xfrm>
            <a:off x="3367087" y="557212"/>
            <a:ext cx="5457825" cy="5743575"/>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367087" y="3996835"/>
            <a:ext cx="1922951" cy="75449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279" y="4835604"/>
            <a:ext cx="463030" cy="690451"/>
          </a:xfrm>
          <a:prstGeom prst="rect">
            <a:avLst/>
          </a:prstGeom>
        </p:spPr>
      </p:pic>
    </p:spTree>
    <p:extLst>
      <p:ext uri="{BB962C8B-B14F-4D97-AF65-F5344CB8AC3E}">
        <p14:creationId xmlns:p14="http://schemas.microsoft.com/office/powerpoint/2010/main" val="401199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FE1BFAE-F010-41D0-AEB8-0D1706490DD0}"/>
              </a:ext>
            </a:extLst>
          </p:cNvPr>
          <p:cNvPicPr>
            <a:picLocks noChangeAspect="1"/>
          </p:cNvPicPr>
          <p:nvPr/>
        </p:nvPicPr>
        <p:blipFill>
          <a:blip r:embed="rId3"/>
          <a:stretch>
            <a:fillRect/>
          </a:stretch>
        </p:blipFill>
        <p:spPr>
          <a:xfrm>
            <a:off x="3639462" y="836579"/>
            <a:ext cx="5395718" cy="5678216"/>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051319" y="2388052"/>
            <a:ext cx="2502213" cy="37724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997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B021FFF-F94E-44A7-8DF2-84D899C1B220}"/>
              </a:ext>
            </a:extLst>
          </p:cNvPr>
          <p:cNvPicPr>
            <a:picLocks noChangeAspect="1"/>
          </p:cNvPicPr>
          <p:nvPr/>
        </p:nvPicPr>
        <p:blipFill>
          <a:blip r:embed="rId3"/>
          <a:stretch>
            <a:fillRect/>
          </a:stretch>
        </p:blipFill>
        <p:spPr>
          <a:xfrm>
            <a:off x="2784243" y="681069"/>
            <a:ext cx="5222436" cy="5495862"/>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2784243" y="2945481"/>
            <a:ext cx="2389047" cy="36467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240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E18F94E-7E09-4ED5-A320-AC84280AD664}"/>
              </a:ext>
            </a:extLst>
          </p:cNvPr>
          <p:cNvPicPr>
            <a:picLocks noChangeAspect="1"/>
          </p:cNvPicPr>
          <p:nvPr/>
        </p:nvPicPr>
        <p:blipFill>
          <a:blip r:embed="rId3"/>
          <a:stretch>
            <a:fillRect/>
          </a:stretch>
        </p:blipFill>
        <p:spPr>
          <a:xfrm>
            <a:off x="2897221" y="394235"/>
            <a:ext cx="6923054" cy="6281361"/>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421" y="5956045"/>
            <a:ext cx="482545" cy="719551"/>
          </a:xfrm>
          <a:prstGeom prst="rect">
            <a:avLst/>
          </a:prstGeom>
        </p:spPr>
      </p:pic>
    </p:spTree>
    <p:extLst>
      <p:ext uri="{BB962C8B-B14F-4D97-AF65-F5344CB8AC3E}">
        <p14:creationId xmlns:p14="http://schemas.microsoft.com/office/powerpoint/2010/main" val="43954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E8F40DA-7386-48D5-8D74-F0CC8E13E5D0}"/>
              </a:ext>
            </a:extLst>
          </p:cNvPr>
          <p:cNvPicPr>
            <a:picLocks noChangeAspect="1"/>
          </p:cNvPicPr>
          <p:nvPr/>
        </p:nvPicPr>
        <p:blipFill>
          <a:blip r:embed="rId3"/>
          <a:stretch>
            <a:fillRect/>
          </a:stretch>
        </p:blipFill>
        <p:spPr>
          <a:xfrm>
            <a:off x="2533650" y="554992"/>
            <a:ext cx="6814631" cy="6022020"/>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Ellipse 9"/>
          <p:cNvSpPr/>
          <p:nvPr/>
        </p:nvSpPr>
        <p:spPr>
          <a:xfrm>
            <a:off x="4884821" y="5537232"/>
            <a:ext cx="1860727" cy="89831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6361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D0B5B9-6BB6-43D3-B4B4-34F5046607F4}"/>
              </a:ext>
            </a:extLst>
          </p:cNvPr>
          <p:cNvPicPr>
            <a:picLocks noChangeAspect="1"/>
          </p:cNvPicPr>
          <p:nvPr/>
        </p:nvPicPr>
        <p:blipFill>
          <a:blip r:embed="rId3"/>
          <a:stretch>
            <a:fillRect/>
          </a:stretch>
        </p:blipFill>
        <p:spPr>
          <a:xfrm>
            <a:off x="3048000" y="738344"/>
            <a:ext cx="5794443" cy="5676743"/>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5469728" y="5646187"/>
            <a:ext cx="950985" cy="473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0713" y="5907596"/>
            <a:ext cx="482545" cy="719551"/>
          </a:xfrm>
          <a:prstGeom prst="rect">
            <a:avLst/>
          </a:prstGeom>
        </p:spPr>
      </p:pic>
    </p:spTree>
    <p:extLst>
      <p:ext uri="{BB962C8B-B14F-4D97-AF65-F5344CB8AC3E}">
        <p14:creationId xmlns:p14="http://schemas.microsoft.com/office/powerpoint/2010/main" val="420913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294369" y="2890524"/>
            <a:ext cx="5821731" cy="1200329"/>
          </a:xfrm>
          <a:prstGeom prst="rect">
            <a:avLst/>
          </a:prstGeom>
          <a:noFill/>
        </p:spPr>
        <p:txBody>
          <a:bodyPr wrap="square" rtlCol="0">
            <a:spAutoFit/>
          </a:bodyPr>
          <a:lstStyle/>
          <a:p>
            <a:pPr algn="ctr"/>
            <a:r>
              <a:rPr lang="nb-NO" sz="3600" dirty="0">
                <a:solidFill>
                  <a:srgbClr val="000000"/>
                </a:solidFill>
              </a:rPr>
              <a:t>Gratulerer med brukerkonto og e-postadresse!</a:t>
            </a:r>
          </a:p>
        </p:txBody>
      </p:sp>
    </p:spTree>
    <p:extLst>
      <p:ext uri="{BB962C8B-B14F-4D97-AF65-F5344CB8AC3E}">
        <p14:creationId xmlns:p14="http://schemas.microsoft.com/office/powerpoint/2010/main" val="158032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dirty="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pl-PL" sz="2400" dirty="0"/>
              <a:t>Utworzenie konta e-mail</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3659014" y="2890524"/>
            <a:ext cx="4979278" cy="1200329"/>
          </a:xfrm>
          <a:prstGeom prst="rect">
            <a:avLst/>
          </a:prstGeom>
          <a:noFill/>
        </p:spPr>
        <p:txBody>
          <a:bodyPr wrap="square" rtlCol="0">
            <a:spAutoFit/>
          </a:bodyPr>
          <a:lstStyle/>
          <a:p>
            <a:r>
              <a:rPr lang="nb-NO" sz="3600">
                <a:solidFill>
                  <a:srgbClr val="000000"/>
                </a:solidFill>
              </a:rPr>
              <a:t>brukernavn@gmail.com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1360" y="2468007"/>
            <a:ext cx="1683465" cy="349597"/>
          </a:xfrm>
        </p:spPr>
        <p:txBody>
          <a:bodyPr/>
          <a:lstStyle/>
          <a:p>
            <a:r>
              <a:rPr lang="pl-PL" dirty="0"/>
              <a:t>Część</a:t>
            </a:r>
            <a:r>
              <a:rPr lang="nb-NO" dirty="0"/>
              <a:t> 2</a:t>
            </a:r>
          </a:p>
        </p:txBody>
      </p:sp>
      <p:sp>
        <p:nvSpPr>
          <p:cNvPr id="3" name="Plassholder for tekst 2"/>
          <p:cNvSpPr>
            <a:spLocks noGrp="1"/>
          </p:cNvSpPr>
          <p:nvPr>
            <p:ph type="body" idx="1"/>
          </p:nvPr>
        </p:nvSpPr>
        <p:spPr/>
        <p:txBody>
          <a:bodyPr/>
          <a:lstStyle/>
          <a:p>
            <a:r>
              <a:rPr lang="pl-PL" dirty="0"/>
              <a:t>Logowanie i </a:t>
            </a:r>
            <a:r>
              <a:rPr lang="pl-PL" dirty="0" err="1"/>
              <a:t>wylogowywanie</a:t>
            </a:r>
            <a:endParaRPr lang="nb-NO"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EB1879C-9DCA-4470-BB14-F05832D8F60E}"/>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r>
              <a:rPr lang="pl-PL" sz="2400" dirty="0"/>
              <a:t>Logowanie i </a:t>
            </a:r>
            <a:r>
              <a:rPr lang="pl-PL" sz="2400" dirty="0" err="1"/>
              <a:t>wylogowywanie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314864" y="1773110"/>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3242" y="2682733"/>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6BD55BA5-215D-45A4-B944-EB5B27ECDBA9}"/>
              </a:ext>
            </a:extLst>
          </p:cNvPr>
          <p:cNvPicPr>
            <a:picLocks noChangeAspect="1"/>
          </p:cNvPicPr>
          <p:nvPr/>
        </p:nvPicPr>
        <p:blipFill>
          <a:blip r:embed="rId3"/>
          <a:stretch>
            <a:fillRect/>
          </a:stretch>
        </p:blipFill>
        <p:spPr>
          <a:xfrm>
            <a:off x="781085" y="1485900"/>
            <a:ext cx="11329952" cy="3660032"/>
          </a:xfrm>
          <a:prstGeom prst="rect">
            <a:avLst/>
          </a:prstGeom>
        </p:spPr>
      </p:pic>
      <p:sp>
        <p:nvSpPr>
          <p:cNvPr id="2" name="Tittel 1"/>
          <p:cNvSpPr>
            <a:spLocks noGrp="1"/>
          </p:cNvSpPr>
          <p:nvPr>
            <p:ph type="title"/>
          </p:nvPr>
        </p:nvSpPr>
        <p:spPr/>
        <p:txBody>
          <a:bodyPr/>
          <a:lstStyle/>
          <a:p>
            <a:r>
              <a:rPr lang="pl-PL" sz="2400" dirty="0"/>
              <a:t>Logowanie i </a:t>
            </a:r>
            <a:r>
              <a:rPr lang="pl-PL" sz="2400" dirty="0" err="1"/>
              <a:t>wylogowywanie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251217" y="3963485"/>
            <a:ext cx="1307688" cy="7195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9361" y="4875633"/>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Logowanie i </a:t>
            </a:r>
            <a:r>
              <a:rPr lang="pl-PL" sz="2400" dirty="0" err="1"/>
              <a:t>wylogowywanie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a:extLst>
              <a:ext uri="{FF2B5EF4-FFF2-40B4-BE49-F238E27FC236}">
                <a16:creationId xmlns:a16="http://schemas.microsoft.com/office/drawing/2014/main" id="{ED6399CD-231D-41B6-9A92-61FA65395EF7}"/>
              </a:ext>
            </a:extLst>
          </p:cNvPr>
          <p:cNvPicPr>
            <a:picLocks noChangeAspect="1"/>
          </p:cNvPicPr>
          <p:nvPr/>
        </p:nvPicPr>
        <p:blipFill>
          <a:blip r:embed="rId3"/>
          <a:stretch>
            <a:fillRect/>
          </a:stretch>
        </p:blipFill>
        <p:spPr>
          <a:xfrm>
            <a:off x="3180398" y="881637"/>
            <a:ext cx="4352925" cy="5495925"/>
          </a:xfrm>
          <a:prstGeom prst="rect">
            <a:avLst/>
          </a:prstGeom>
        </p:spPr>
      </p:pic>
    </p:spTree>
    <p:extLst>
      <p:ext uri="{BB962C8B-B14F-4D97-AF65-F5344CB8AC3E}">
        <p14:creationId xmlns:p14="http://schemas.microsoft.com/office/powerpoint/2010/main" val="258796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Logowanie i </a:t>
            </a:r>
            <a:r>
              <a:rPr lang="pl-PL" sz="2400" dirty="0" err="1"/>
              <a:t>wylogowywanie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www.gmail.com</a:t>
            </a:r>
          </a:p>
        </p:txBody>
      </p:sp>
    </p:spTree>
    <p:extLst>
      <p:ext uri="{BB962C8B-B14F-4D97-AF65-F5344CB8AC3E}">
        <p14:creationId xmlns:p14="http://schemas.microsoft.com/office/powerpoint/2010/main" val="3202059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Logowanie i </a:t>
            </a:r>
            <a:r>
              <a:rPr lang="pl-PL" sz="2400" dirty="0" err="1"/>
              <a:t>wylogowywanie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13" name="Tittel 1">
            <a:extLst>
              <a:ext uri="{FF2B5EF4-FFF2-40B4-BE49-F238E27FC236}">
                <a16:creationId xmlns:a16="http://schemas.microsoft.com/office/drawing/2014/main" id="{CB94F359-21E3-4DD9-A129-D7445BABBD36}"/>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19" name="Bilde 18">
            <a:extLst>
              <a:ext uri="{FF2B5EF4-FFF2-40B4-BE49-F238E27FC236}">
                <a16:creationId xmlns:a16="http://schemas.microsoft.com/office/drawing/2014/main" id="{A33DC7FC-518F-4A36-919C-CE04E7999F02}"/>
              </a:ext>
            </a:extLst>
          </p:cNvPr>
          <p:cNvPicPr>
            <a:picLocks noChangeAspect="1"/>
          </p:cNvPicPr>
          <p:nvPr/>
        </p:nvPicPr>
        <p:blipFill>
          <a:blip r:embed="rId3"/>
          <a:stretch>
            <a:fillRect/>
          </a:stretch>
        </p:blipFill>
        <p:spPr>
          <a:xfrm>
            <a:off x="3343275" y="1005153"/>
            <a:ext cx="4759865" cy="5748072"/>
          </a:xfrm>
          <a:prstGeom prst="rect">
            <a:avLst/>
          </a:prstGeom>
        </p:spPr>
      </p:pic>
      <p:sp>
        <p:nvSpPr>
          <p:cNvPr id="21" name="Tittel 1">
            <a:extLst>
              <a:ext uri="{FF2B5EF4-FFF2-40B4-BE49-F238E27FC236}">
                <a16:creationId xmlns:a16="http://schemas.microsoft.com/office/drawing/2014/main" id="{857A1EB8-DC23-411F-B0CF-6553D95B2714}"/>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22" name="Ellipse 21">
            <a:extLst>
              <a:ext uri="{FF2B5EF4-FFF2-40B4-BE49-F238E27FC236}">
                <a16:creationId xmlns:a16="http://schemas.microsoft.com/office/drawing/2014/main" id="{99E4B98D-C7AD-4B03-83A8-4CB93585CB75}"/>
              </a:ext>
            </a:extLst>
          </p:cNvPr>
          <p:cNvSpPr/>
          <p:nvPr/>
        </p:nvSpPr>
        <p:spPr>
          <a:xfrm>
            <a:off x="3498935" y="3276583"/>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ekstSylinder 22">
            <a:extLst>
              <a:ext uri="{FF2B5EF4-FFF2-40B4-BE49-F238E27FC236}">
                <a16:creationId xmlns:a16="http://schemas.microsoft.com/office/drawing/2014/main" id="{9EF63148-4698-436D-BD57-EC94D6A30FBC}"/>
              </a:ext>
            </a:extLst>
          </p:cNvPr>
          <p:cNvSpPr txBox="1"/>
          <p:nvPr/>
        </p:nvSpPr>
        <p:spPr>
          <a:xfrm>
            <a:off x="586619" y="3429000"/>
            <a:ext cx="1405859" cy="369332"/>
          </a:xfrm>
          <a:prstGeom prst="rect">
            <a:avLst/>
          </a:prstGeom>
          <a:noFill/>
        </p:spPr>
        <p:txBody>
          <a:bodyPr wrap="square" rtlCol="0">
            <a:spAutoFit/>
          </a:bodyPr>
          <a:lstStyle/>
          <a:p>
            <a:r>
              <a:rPr lang="nb-NO" dirty="0">
                <a:solidFill>
                  <a:srgbClr val="000000"/>
                </a:solidFill>
              </a:rPr>
              <a:t>Passord</a:t>
            </a:r>
          </a:p>
        </p:txBody>
      </p:sp>
      <p:cxnSp>
        <p:nvCxnSpPr>
          <p:cNvPr id="24" name="Rett pil 7">
            <a:extLst>
              <a:ext uri="{FF2B5EF4-FFF2-40B4-BE49-F238E27FC236}">
                <a16:creationId xmlns:a16="http://schemas.microsoft.com/office/drawing/2014/main" id="{443B8606-3D2C-46FC-A524-3DFAB5999A57}"/>
              </a:ext>
            </a:extLst>
          </p:cNvPr>
          <p:cNvCxnSpPr/>
          <p:nvPr/>
        </p:nvCxnSpPr>
        <p:spPr>
          <a:xfrm>
            <a:off x="1567931" y="3621156"/>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TekstSylinder 24">
            <a:extLst>
              <a:ext uri="{FF2B5EF4-FFF2-40B4-BE49-F238E27FC236}">
                <a16:creationId xmlns:a16="http://schemas.microsoft.com/office/drawing/2014/main" id="{936D6187-D2C7-421C-B50C-B6ACEBD69F28}"/>
              </a:ext>
            </a:extLst>
          </p:cNvPr>
          <p:cNvSpPr txBox="1"/>
          <p:nvPr/>
        </p:nvSpPr>
        <p:spPr>
          <a:xfrm>
            <a:off x="586619" y="2281160"/>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26" name="Rett pil 9">
            <a:extLst>
              <a:ext uri="{FF2B5EF4-FFF2-40B4-BE49-F238E27FC236}">
                <a16:creationId xmlns:a16="http://schemas.microsoft.com/office/drawing/2014/main" id="{24168C08-E75D-40BB-9531-3B8D47C8331C}"/>
              </a:ext>
            </a:extLst>
          </p:cNvPr>
          <p:cNvCxnSpPr/>
          <p:nvPr/>
        </p:nvCxnSpPr>
        <p:spPr>
          <a:xfrm flipV="1">
            <a:off x="2372117" y="2475288"/>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5658A3C-40A2-4777-A9D5-AA09F5804B15}"/>
              </a:ext>
            </a:extLst>
          </p:cNvPr>
          <p:cNvPicPr>
            <a:picLocks noChangeAspect="1"/>
          </p:cNvPicPr>
          <p:nvPr/>
        </p:nvPicPr>
        <p:blipFill>
          <a:blip r:embed="rId3"/>
          <a:stretch>
            <a:fillRect/>
          </a:stretch>
        </p:blipFill>
        <p:spPr>
          <a:xfrm>
            <a:off x="2891962" y="897929"/>
            <a:ext cx="4759865" cy="5748072"/>
          </a:xfrm>
          <a:prstGeom prst="rect">
            <a:avLst/>
          </a:prstGeom>
        </p:spPr>
      </p:pic>
      <p:sp>
        <p:nvSpPr>
          <p:cNvPr id="2" name="Tittel 1"/>
          <p:cNvSpPr>
            <a:spLocks noGrp="1"/>
          </p:cNvSpPr>
          <p:nvPr>
            <p:ph type="title"/>
          </p:nvPr>
        </p:nvSpPr>
        <p:spPr/>
        <p:txBody>
          <a:bodyPr/>
          <a:lstStyle/>
          <a:p>
            <a:r>
              <a:rPr lang="pl-PL" sz="2400" dirty="0"/>
              <a:t>Logowanie i </a:t>
            </a:r>
            <a:r>
              <a:rPr lang="pl-PL" sz="2400" dirty="0" err="1"/>
              <a:t>wylogowywanie</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5529011" y="4180334"/>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415" y="4766486"/>
            <a:ext cx="482545" cy="719551"/>
          </a:xfrm>
          <a:prstGeom prst="rect">
            <a:avLst/>
          </a:prstGeom>
        </p:spPr>
      </p:pic>
    </p:spTree>
    <p:extLst>
      <p:ext uri="{BB962C8B-B14F-4D97-AF65-F5344CB8AC3E}">
        <p14:creationId xmlns:p14="http://schemas.microsoft.com/office/powerpoint/2010/main" val="1749925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1360" y="2468007"/>
            <a:ext cx="1683465" cy="349597"/>
          </a:xfrm>
        </p:spPr>
        <p:txBody>
          <a:bodyPr/>
          <a:lstStyle/>
          <a:p>
            <a:r>
              <a:rPr lang="pl-PL" dirty="0"/>
              <a:t>Część</a:t>
            </a:r>
            <a:r>
              <a:rPr lang="nb-NO" dirty="0"/>
              <a:t> 3</a:t>
            </a:r>
          </a:p>
        </p:txBody>
      </p:sp>
      <p:sp>
        <p:nvSpPr>
          <p:cNvPr id="3" name="Plassholder for tekst 2"/>
          <p:cNvSpPr>
            <a:spLocks noGrp="1"/>
          </p:cNvSpPr>
          <p:nvPr>
            <p:ph type="body" idx="1"/>
          </p:nvPr>
        </p:nvSpPr>
        <p:spPr>
          <a:xfrm>
            <a:off x="4071131" y="2335910"/>
            <a:ext cx="7736949" cy="481694"/>
          </a:xfrm>
        </p:spPr>
        <p:txBody>
          <a:bodyPr/>
          <a:lstStyle/>
          <a:p>
            <a:r>
              <a:rPr lang="pl-PL" dirty="0"/>
              <a:t>Wysyłanie e-maili</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F446CDE4-B161-4125-BE4A-29C1BFE080B3}"/>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104007" y="176365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6967CF0C-47C1-4332-A3B6-76AF55E22450}"/>
              </a:ext>
            </a:extLst>
          </p:cNvPr>
          <p:cNvPicPr>
            <a:picLocks noChangeAspect="1"/>
          </p:cNvPicPr>
          <p:nvPr/>
        </p:nvPicPr>
        <p:blipFill>
          <a:blip r:embed="rId3"/>
          <a:stretch>
            <a:fillRect/>
          </a:stretch>
        </p:blipFill>
        <p:spPr>
          <a:xfrm>
            <a:off x="1340838" y="1027448"/>
            <a:ext cx="9277324" cy="4538407"/>
          </a:xfrm>
          <a:prstGeom prst="rect">
            <a:avLst/>
          </a:prstGeom>
        </p:spPr>
      </p:pic>
      <p:sp>
        <p:nvSpPr>
          <p:cNvPr id="8" name="Ellipse 7">
            <a:extLst>
              <a:ext uri="{FF2B5EF4-FFF2-40B4-BE49-F238E27FC236}">
                <a16:creationId xmlns:a16="http://schemas.microsoft.com/office/drawing/2014/main" id="{F3880195-410E-4462-A1DB-1DCCBB1FD916}"/>
              </a:ext>
            </a:extLst>
          </p:cNvPr>
          <p:cNvSpPr/>
          <p:nvPr/>
        </p:nvSpPr>
        <p:spPr>
          <a:xfrm>
            <a:off x="1573838" y="3692976"/>
            <a:ext cx="1207098" cy="5532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a:extLst>
              <a:ext uri="{FF2B5EF4-FFF2-40B4-BE49-F238E27FC236}">
                <a16:creationId xmlns:a16="http://schemas.microsoft.com/office/drawing/2014/main" id="{EB614EBB-6F9F-4916-AFCE-3642C66A13FD}"/>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F212F27-CD37-4B72-90FA-77FA1DDA4725}"/>
              </a:ext>
            </a:extLst>
          </p:cNvPr>
          <p:cNvPicPr>
            <a:picLocks noChangeAspect="1"/>
          </p:cNvPicPr>
          <p:nvPr/>
        </p:nvPicPr>
        <p:blipFill>
          <a:blip r:embed="rId3"/>
          <a:stretch>
            <a:fillRect/>
          </a:stretch>
        </p:blipFill>
        <p:spPr>
          <a:xfrm>
            <a:off x="2706506" y="895032"/>
            <a:ext cx="5766285" cy="5750969"/>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7736305" y="748782"/>
            <a:ext cx="457200" cy="753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101862" y="1125354"/>
            <a:ext cx="1246674" cy="11590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028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B299B09B-C5F6-4659-B1D5-841865C8DF9B}"/>
              </a:ext>
            </a:extLst>
          </p:cNvPr>
          <p:cNvPicPr>
            <a:picLocks noChangeAspect="1"/>
          </p:cNvPicPr>
          <p:nvPr/>
        </p:nvPicPr>
        <p:blipFill>
          <a:blip r:embed="rId3"/>
          <a:stretch>
            <a:fillRect/>
          </a:stretch>
        </p:blipFill>
        <p:spPr>
          <a:xfrm>
            <a:off x="2881604" y="778610"/>
            <a:ext cx="5883017" cy="5867391"/>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F206F3E-D3DF-4143-80B8-74934500E159}"/>
              </a:ext>
            </a:extLst>
          </p:cNvPr>
          <p:cNvPicPr>
            <a:picLocks noChangeAspect="1"/>
          </p:cNvPicPr>
          <p:nvPr/>
        </p:nvPicPr>
        <p:blipFill>
          <a:blip r:embed="rId3"/>
          <a:stretch>
            <a:fillRect/>
          </a:stretch>
        </p:blipFill>
        <p:spPr>
          <a:xfrm>
            <a:off x="2657868" y="1204054"/>
            <a:ext cx="5669003" cy="5653946"/>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657868" y="660440"/>
            <a:ext cx="6252492"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3418376" y="1204054"/>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A3966E5-C783-43D6-B3CA-48510810DE40}"/>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CA69983A-A16F-414B-B85D-DFE5214DF486}"/>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1" name="Ellipse 10"/>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8224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B7F21729-5AE0-4134-8386-0A95657C9740}"/>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1" name="Ellipse 10"/>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3240638" y="5759300"/>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19ADD46-BBFC-4BD1-8439-0064D0DF7F19}"/>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6" name="Bil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0006" y="3443985"/>
            <a:ext cx="1104709" cy="518732"/>
          </a:xfrm>
          <a:prstGeom prst="rect">
            <a:avLst/>
          </a:prstGeom>
        </p:spPr>
      </p:pic>
      <p:sp>
        <p:nvSpPr>
          <p:cNvPr id="17" name="Ellipse 16"/>
          <p:cNvSpPr/>
          <p:nvPr/>
        </p:nvSpPr>
        <p:spPr>
          <a:xfrm>
            <a:off x="2493592" y="1121557"/>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4040559-006F-44A0-B16C-463BF716805A}"/>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624854" y="1456188"/>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1BE7564-E6FB-40AA-8590-3FEDA83B0A5B}"/>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3007894" y="3005385"/>
            <a:ext cx="5101389" cy="15844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D6E840CD-D1EC-4C8D-8FF4-89F99CD5D5D6}"/>
              </a:ext>
            </a:extLst>
          </p:cNvPr>
          <p:cNvPicPr>
            <a:picLocks noChangeAspect="1"/>
          </p:cNvPicPr>
          <p:nvPr/>
        </p:nvPicPr>
        <p:blipFill>
          <a:blip r:embed="rId3"/>
          <a:stretch>
            <a:fillRect/>
          </a:stretch>
        </p:blipFill>
        <p:spPr>
          <a:xfrm>
            <a:off x="2439083" y="1014675"/>
            <a:ext cx="6655036" cy="5144490"/>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413F91B-CF0F-4C59-A5C2-BD456F01710E}"/>
              </a:ext>
            </a:extLst>
          </p:cNvPr>
          <p:cNvPicPr>
            <a:picLocks noChangeAspect="1"/>
          </p:cNvPicPr>
          <p:nvPr/>
        </p:nvPicPr>
        <p:blipFill>
          <a:blip r:embed="rId3"/>
          <a:stretch>
            <a:fillRect/>
          </a:stretch>
        </p:blipFill>
        <p:spPr>
          <a:xfrm>
            <a:off x="2939970" y="495304"/>
            <a:ext cx="5883017" cy="5302381"/>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2776825" y="5326971"/>
            <a:ext cx="1097343" cy="4492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422" y="6002920"/>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D2B0A0ED-24D2-4252-9EE6-8AC994D7CC39}"/>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9" name="Ellipse 8">
            <a:extLst>
              <a:ext uri="{FF2B5EF4-FFF2-40B4-BE49-F238E27FC236}">
                <a16:creationId xmlns:a16="http://schemas.microsoft.com/office/drawing/2014/main" id="{A12DB8CD-FA75-41FB-A2B6-4456AAF6DE77}"/>
              </a:ext>
            </a:extLst>
          </p:cNvPr>
          <p:cNvSpPr/>
          <p:nvPr/>
        </p:nvSpPr>
        <p:spPr>
          <a:xfrm>
            <a:off x="368545" y="1799618"/>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200147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FD7DA2ED-DC81-4851-87EA-4676AE46EB0D}"/>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2" name="Tittel 1"/>
          <p:cNvSpPr>
            <a:spLocks noGrp="1"/>
          </p:cNvSpPr>
          <p:nvPr>
            <p:ph type="title"/>
          </p:nvPr>
        </p:nvSpPr>
        <p:spPr/>
        <p:txBody>
          <a:bodyPr/>
          <a:lstStyle/>
          <a:p>
            <a:r>
              <a:rPr lang="pl-PL" sz="2400" dirty="0"/>
              <a:t>Wysyłanie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9" name="TekstSylinder 8"/>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0" name="Rett pil 9"/>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12" name="Rett pil 11"/>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kstSylinder 12"/>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4" name="Ellipse 13"/>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3121376" y="5687864"/>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412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0720" y="2468007"/>
            <a:ext cx="1724105" cy="349597"/>
          </a:xfrm>
        </p:spPr>
        <p:txBody>
          <a:bodyPr/>
          <a:lstStyle/>
          <a:p>
            <a:r>
              <a:rPr lang="pl-PL" dirty="0"/>
              <a:t>Część</a:t>
            </a:r>
            <a:r>
              <a:rPr lang="nb-NO" dirty="0"/>
              <a:t> 4</a:t>
            </a:r>
          </a:p>
        </p:txBody>
      </p:sp>
      <p:sp>
        <p:nvSpPr>
          <p:cNvPr id="3" name="Plassholder for tekst 2"/>
          <p:cNvSpPr>
            <a:spLocks noGrp="1"/>
          </p:cNvSpPr>
          <p:nvPr>
            <p:ph type="body" idx="1"/>
          </p:nvPr>
        </p:nvSpPr>
        <p:spPr/>
        <p:txBody>
          <a:bodyPr/>
          <a:lstStyle/>
          <a:p>
            <a:r>
              <a:rPr lang="pl-PL" dirty="0"/>
              <a:t>Otwieranie e-maili</a:t>
            </a:r>
            <a:endParaRPr lang="nb-NO" dirty="0"/>
          </a:p>
        </p:txBody>
      </p:sp>
    </p:spTree>
    <p:extLst>
      <p:ext uri="{BB962C8B-B14F-4D97-AF65-F5344CB8AC3E}">
        <p14:creationId xmlns:p14="http://schemas.microsoft.com/office/powerpoint/2010/main" val="188491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6203E-D554-4BE9-8754-2BB04357A6E3}"/>
              </a:ext>
            </a:extLst>
          </p:cNvPr>
          <p:cNvPicPr>
            <a:picLocks noChangeAspect="1"/>
          </p:cNvPicPr>
          <p:nvPr/>
        </p:nvPicPr>
        <p:blipFill>
          <a:blip r:embed="rId3"/>
          <a:stretch>
            <a:fillRect/>
          </a:stretch>
        </p:blipFill>
        <p:spPr>
          <a:xfrm>
            <a:off x="709118" y="1917065"/>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853443" y="2971801"/>
            <a:ext cx="1504746"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6973366-B6AD-4FE6-AF11-1FB774E8114F}"/>
              </a:ext>
            </a:extLst>
          </p:cNvPr>
          <p:cNvPicPr>
            <a:picLocks noChangeAspect="1"/>
          </p:cNvPicPr>
          <p:nvPr/>
        </p:nvPicPr>
        <p:blipFill>
          <a:blip r:embed="rId3"/>
          <a:stretch>
            <a:fillRect/>
          </a:stretch>
        </p:blipFill>
        <p:spPr>
          <a:xfrm>
            <a:off x="756285" y="1447987"/>
            <a:ext cx="10554511" cy="353568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435690" y="2423603"/>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ECA6DC52-D7A2-43C2-9DA8-6AC04EE95D8F}"/>
              </a:ext>
            </a:extLst>
          </p:cNvPr>
          <p:cNvPicPr>
            <a:picLocks noChangeAspect="1"/>
          </p:cNvPicPr>
          <p:nvPr/>
        </p:nvPicPr>
        <p:blipFill>
          <a:blip r:embed="rId3"/>
          <a:stretch>
            <a:fillRect/>
          </a:stretch>
        </p:blipFill>
        <p:spPr>
          <a:xfrm>
            <a:off x="908535" y="1823668"/>
            <a:ext cx="10554511" cy="353568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363501" y="3316096"/>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039" y="4394356"/>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6C335AB9-3269-4E3D-9665-32DEE4293EC9}"/>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D188751-2BB7-440E-906D-53B634FC4B70}"/>
              </a:ext>
            </a:extLst>
          </p:cNvPr>
          <p:cNvPicPr>
            <a:picLocks noChangeAspect="1"/>
          </p:cNvPicPr>
          <p:nvPr/>
        </p:nvPicPr>
        <p:blipFill>
          <a:blip r:embed="rId3"/>
          <a:stretch>
            <a:fillRect/>
          </a:stretch>
        </p:blipFill>
        <p:spPr>
          <a:xfrm>
            <a:off x="2169093" y="1504026"/>
            <a:ext cx="8033395" cy="440470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553848" y="2619501"/>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2513053" y="1321370"/>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5392947" y="1690702"/>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C1BB66C-4CF2-44F6-98FD-EBF4C53B8468}"/>
              </a:ext>
            </a:extLst>
          </p:cNvPr>
          <p:cNvPicPr>
            <a:picLocks noChangeAspect="1"/>
          </p:cNvPicPr>
          <p:nvPr/>
        </p:nvPicPr>
        <p:blipFill>
          <a:blip r:embed="rId3"/>
          <a:stretch>
            <a:fillRect/>
          </a:stretch>
        </p:blipFill>
        <p:spPr>
          <a:xfrm>
            <a:off x="2079302" y="1671895"/>
            <a:ext cx="8033395" cy="440470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614006" y="3227802"/>
            <a:ext cx="1735201" cy="4023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2186131" y="1321370"/>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5481606" y="2111022"/>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5ABE077-FEAD-472F-8C0F-FEFD70744AAE}"/>
              </a:ext>
            </a:extLst>
          </p:cNvPr>
          <p:cNvPicPr>
            <a:picLocks noChangeAspect="1"/>
          </p:cNvPicPr>
          <p:nvPr/>
        </p:nvPicPr>
        <p:blipFill>
          <a:blip r:embed="rId3"/>
          <a:stretch>
            <a:fillRect/>
          </a:stretch>
        </p:blipFill>
        <p:spPr>
          <a:xfrm>
            <a:off x="2424112" y="669790"/>
            <a:ext cx="7343775" cy="5518420"/>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545080" y="2172368"/>
            <a:ext cx="1649789" cy="81467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08994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454ED6B-24C0-4AF8-AEFE-0057D561206F}"/>
              </a:ext>
            </a:extLst>
          </p:cNvPr>
          <p:cNvPicPr>
            <a:picLocks noChangeAspect="1"/>
          </p:cNvPicPr>
          <p:nvPr/>
        </p:nvPicPr>
        <p:blipFill>
          <a:blip r:embed="rId3"/>
          <a:stretch>
            <a:fillRect/>
          </a:stretch>
        </p:blipFill>
        <p:spPr>
          <a:xfrm>
            <a:off x="1144025" y="1220772"/>
            <a:ext cx="7000875" cy="383857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344CCAD-9E6D-41C8-9E83-ABF556C9CA9A}"/>
              </a:ext>
            </a:extLst>
          </p:cNvPr>
          <p:cNvPicPr>
            <a:picLocks noChangeAspect="1"/>
          </p:cNvPicPr>
          <p:nvPr/>
        </p:nvPicPr>
        <p:blipFill>
          <a:blip r:embed="rId3"/>
          <a:stretch>
            <a:fillRect/>
          </a:stretch>
        </p:blipFill>
        <p:spPr>
          <a:xfrm>
            <a:off x="710118" y="2577830"/>
            <a:ext cx="10397599" cy="2227634"/>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818390" y="3290419"/>
            <a:ext cx="1118693" cy="6198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51826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917858E-717F-4322-AEC5-305573CEE95F}"/>
              </a:ext>
            </a:extLst>
          </p:cNvPr>
          <p:cNvPicPr>
            <a:picLocks noChangeAspect="1"/>
          </p:cNvPicPr>
          <p:nvPr/>
        </p:nvPicPr>
        <p:blipFill>
          <a:blip r:embed="rId3"/>
          <a:stretch>
            <a:fillRect/>
          </a:stretch>
        </p:blipFill>
        <p:spPr>
          <a:xfrm>
            <a:off x="710118" y="2577830"/>
            <a:ext cx="10397599" cy="2227634"/>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881845" y="3410192"/>
            <a:ext cx="867602" cy="4652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51203AD-097E-411D-959A-98C7045D118D}"/>
              </a:ext>
            </a:extLst>
          </p:cNvPr>
          <p:cNvPicPr>
            <a:picLocks noChangeAspect="1"/>
          </p:cNvPicPr>
          <p:nvPr/>
        </p:nvPicPr>
        <p:blipFill>
          <a:blip r:embed="rId3"/>
          <a:stretch>
            <a:fillRect/>
          </a:stretch>
        </p:blipFill>
        <p:spPr>
          <a:xfrm>
            <a:off x="1286000" y="2813821"/>
            <a:ext cx="9445558" cy="2650863"/>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Otwieranie e-maili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305511" y="3137188"/>
            <a:ext cx="3244075" cy="27413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0080" y="2468007"/>
            <a:ext cx="1764745" cy="349597"/>
          </a:xfrm>
        </p:spPr>
        <p:txBody>
          <a:bodyPr/>
          <a:lstStyle/>
          <a:p>
            <a:r>
              <a:rPr lang="pl-PL" dirty="0"/>
              <a:t>Część</a:t>
            </a:r>
            <a:r>
              <a:rPr lang="nb-NO" dirty="0"/>
              <a:t> 5</a:t>
            </a:r>
          </a:p>
        </p:txBody>
      </p:sp>
      <p:sp>
        <p:nvSpPr>
          <p:cNvPr id="3" name="Plassholder for tekst 2"/>
          <p:cNvSpPr>
            <a:spLocks noGrp="1"/>
          </p:cNvSpPr>
          <p:nvPr>
            <p:ph type="body" idx="1"/>
          </p:nvPr>
        </p:nvSpPr>
        <p:spPr/>
        <p:txBody>
          <a:bodyPr/>
          <a:lstStyle/>
          <a:p>
            <a:r>
              <a:rPr lang="pl-PL" dirty="0"/>
              <a:t>Odpowiadanie na e-maile</a:t>
            </a:r>
            <a:endParaRPr lang="nb-NO" dirty="0"/>
          </a:p>
        </p:txBody>
      </p:sp>
    </p:spTree>
    <p:extLst>
      <p:ext uri="{BB962C8B-B14F-4D97-AF65-F5344CB8AC3E}">
        <p14:creationId xmlns:p14="http://schemas.microsoft.com/office/powerpoint/2010/main" val="3364243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99CAF2C-55EE-4EA5-9165-54788A2300D6}"/>
              </a:ext>
            </a:extLst>
          </p:cNvPr>
          <p:cNvPicPr>
            <a:picLocks noChangeAspect="1"/>
          </p:cNvPicPr>
          <p:nvPr/>
        </p:nvPicPr>
        <p:blipFill>
          <a:blip r:embed="rId3"/>
          <a:stretch>
            <a:fillRect/>
          </a:stretch>
        </p:blipFill>
        <p:spPr>
          <a:xfrm>
            <a:off x="1001949" y="2373550"/>
            <a:ext cx="10188102" cy="2704288"/>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3155" y="4104686"/>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A6CDBF1-00FD-4CD9-A381-1DFD71B6D9ED}"/>
              </a:ext>
            </a:extLst>
          </p:cNvPr>
          <p:cNvPicPr>
            <a:picLocks noChangeAspect="1"/>
          </p:cNvPicPr>
          <p:nvPr/>
        </p:nvPicPr>
        <p:blipFill>
          <a:blip r:embed="rId3"/>
          <a:stretch>
            <a:fillRect/>
          </a:stretch>
        </p:blipFill>
        <p:spPr>
          <a:xfrm>
            <a:off x="342900"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6" name="Ellipse 5"/>
          <p:cNvSpPr/>
          <p:nvPr/>
        </p:nvSpPr>
        <p:spPr>
          <a:xfrm>
            <a:off x="2062125" y="4099396"/>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09352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5C88CFD1-59A1-4145-938D-523F95C01190}"/>
              </a:ext>
            </a:extLst>
          </p:cNvPr>
          <p:cNvPicPr>
            <a:picLocks noChangeAspect="1"/>
          </p:cNvPicPr>
          <p:nvPr/>
        </p:nvPicPr>
        <p:blipFill>
          <a:blip r:embed="rId3"/>
          <a:stretch>
            <a:fillRect/>
          </a:stretch>
        </p:blipFill>
        <p:spPr>
          <a:xfrm>
            <a:off x="804862" y="1684062"/>
            <a:ext cx="10582275" cy="3899602"/>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5253544" y="232875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3281797" y="1345507"/>
            <a:ext cx="2115383" cy="338554"/>
          </a:xfrm>
          <a:prstGeom prst="rect">
            <a:avLst/>
          </a:prstGeom>
          <a:noFill/>
        </p:spPr>
        <p:txBody>
          <a:bodyPr wrap="none" rtlCol="0">
            <a:spAutoFit/>
          </a:bodyPr>
          <a:lstStyle/>
          <a:p>
            <a:r>
              <a:rPr lang="nb-NO" sz="1600"/>
              <a:t>brukernavn@e.post.no</a:t>
            </a:r>
          </a:p>
        </p:txBody>
      </p:sp>
    </p:spTree>
    <p:extLst>
      <p:ext uri="{BB962C8B-B14F-4D97-AF65-F5344CB8AC3E}">
        <p14:creationId xmlns:p14="http://schemas.microsoft.com/office/powerpoint/2010/main" val="355161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0E19D478-AE13-4FFD-9684-4F63C9E926D8}"/>
              </a:ext>
            </a:extLst>
          </p:cNvPr>
          <p:cNvPicPr>
            <a:picLocks noChangeAspect="1"/>
          </p:cNvPicPr>
          <p:nvPr/>
        </p:nvPicPr>
        <p:blipFill>
          <a:blip r:embed="rId3"/>
          <a:stretch>
            <a:fillRect/>
          </a:stretch>
        </p:blipFill>
        <p:spPr>
          <a:xfrm>
            <a:off x="442912" y="129540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TekstSylinder 4"/>
          <p:cNvSpPr txBox="1"/>
          <p:nvPr/>
        </p:nvSpPr>
        <p:spPr>
          <a:xfrm>
            <a:off x="3281797" y="1345507"/>
            <a:ext cx="2115383" cy="338554"/>
          </a:xfrm>
          <a:prstGeom prst="rect">
            <a:avLst/>
          </a:prstGeom>
          <a:noFill/>
        </p:spPr>
        <p:txBody>
          <a:bodyPr wrap="none" rtlCol="0">
            <a:spAutoFit/>
          </a:bodyPr>
          <a:lstStyle/>
          <a:p>
            <a:r>
              <a:rPr lang="nb-NO" sz="1600"/>
              <a:t>brukernavn@e.post.no</a:t>
            </a:r>
          </a:p>
        </p:txBody>
      </p:sp>
      <p:sp>
        <p:nvSpPr>
          <p:cNvPr id="12" name="TekstSylinder 11"/>
          <p:cNvSpPr txBox="1"/>
          <p:nvPr/>
        </p:nvSpPr>
        <p:spPr>
          <a:xfrm>
            <a:off x="3281797" y="1710177"/>
            <a:ext cx="963725" cy="338554"/>
          </a:xfrm>
          <a:prstGeom prst="rect">
            <a:avLst/>
          </a:prstGeom>
          <a:noFill/>
        </p:spPr>
        <p:txBody>
          <a:bodyPr wrap="none" rtlCol="0">
            <a:spAutoFit/>
          </a:bodyPr>
          <a:lstStyle/>
          <a:p>
            <a:r>
              <a:rPr lang="nb-NO" sz="1600" dirty="0"/>
              <a:t>Re: Tema</a:t>
            </a:r>
          </a:p>
        </p:txBody>
      </p:sp>
      <p:sp>
        <p:nvSpPr>
          <p:cNvPr id="11" name="Ellipse 10"/>
          <p:cNvSpPr/>
          <p:nvPr/>
        </p:nvSpPr>
        <p:spPr>
          <a:xfrm>
            <a:off x="1807836" y="2261937"/>
            <a:ext cx="3101048" cy="13836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5" name="Bilde 4">
            <a:extLst>
              <a:ext uri="{FF2B5EF4-FFF2-40B4-BE49-F238E27FC236}">
                <a16:creationId xmlns:a16="http://schemas.microsoft.com/office/drawing/2014/main" id="{5D193B0A-BC81-4762-90D9-287F7BB6ADFF}"/>
              </a:ext>
            </a:extLst>
          </p:cNvPr>
          <p:cNvPicPr>
            <a:picLocks noChangeAspect="1"/>
          </p:cNvPicPr>
          <p:nvPr/>
        </p:nvPicPr>
        <p:blipFill>
          <a:blip r:embed="rId3"/>
          <a:stretch>
            <a:fillRect/>
          </a:stretch>
        </p:blipFill>
        <p:spPr>
          <a:xfrm>
            <a:off x="1148338" y="1410510"/>
            <a:ext cx="10074905" cy="4296281"/>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B1F102F-5CCA-4DF3-A698-5A0D29EDC00D}"/>
              </a:ext>
            </a:extLst>
          </p:cNvPr>
          <p:cNvPicPr>
            <a:picLocks noChangeAspect="1"/>
          </p:cNvPicPr>
          <p:nvPr/>
        </p:nvPicPr>
        <p:blipFill>
          <a:blip r:embed="rId3"/>
          <a:stretch>
            <a:fillRect/>
          </a:stretch>
        </p:blipFill>
        <p:spPr>
          <a:xfrm>
            <a:off x="2424112" y="794750"/>
            <a:ext cx="7343775" cy="5518420"/>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4514911" y="2520976"/>
            <a:ext cx="1357984" cy="47784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5800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0B23A92-4E46-48EA-AF76-CF3C4DB25CC4}"/>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087273" y="2452094"/>
            <a:ext cx="2778839" cy="1647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4CFF9C2-5B5C-41F5-8C0C-50D7CB7C825E}"/>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326179" y="3873048"/>
            <a:ext cx="2150142" cy="13203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15193447-A654-4042-8777-7BED3F755889}"/>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a:t>Odpowiadanie na e-maile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2758104" y="4964713"/>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69080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8254E6A-630F-42F7-9A4C-CD7A415B31F2}"/>
              </a:ext>
            </a:extLst>
          </p:cNvPr>
          <p:cNvPicPr>
            <a:picLocks noChangeAspect="1"/>
          </p:cNvPicPr>
          <p:nvPr/>
        </p:nvPicPr>
        <p:blipFill>
          <a:blip r:embed="rId3"/>
          <a:stretch>
            <a:fillRect/>
          </a:stretch>
        </p:blipFill>
        <p:spPr>
          <a:xfrm>
            <a:off x="2513903" y="590550"/>
            <a:ext cx="7343775" cy="5676900"/>
          </a:xfrm>
          <a:prstGeom prst="rect">
            <a:avLst/>
          </a:prstGeom>
        </p:spPr>
      </p:pic>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651760" y="2796530"/>
            <a:ext cx="2568481" cy="76962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Utworzenie konta e-mail</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3082</TotalTime>
  <Words>3339</Words>
  <Application>Microsoft Office PowerPoint</Application>
  <PresentationFormat>Widescreen</PresentationFormat>
  <Paragraphs>416</Paragraphs>
  <Slides>73</Slides>
  <Notes>72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73</vt:i4>
      </vt:variant>
    </vt:vector>
  </HeadingPairs>
  <TitlesOfParts>
    <vt:vector size="78" baseType="lpstr">
      <vt:lpstr>Arial</vt:lpstr>
      <vt:lpstr>Calibri</vt:lpstr>
      <vt:lpstr>Calibri Light</vt:lpstr>
      <vt:lpstr>Wingdings</vt:lpstr>
      <vt:lpstr>Office-tema</vt:lpstr>
      <vt:lpstr>NAUCZ SIĘ KORZYSTAĆ Z POCZTY ELEKTRONICZNEJ</vt:lpstr>
      <vt:lpstr>Część 1</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Utworzenie konta e-mail</vt:lpstr>
      <vt:lpstr>Część 2</vt:lpstr>
      <vt:lpstr>Logowanie i wylogowywanie</vt:lpstr>
      <vt:lpstr>Logowanie i wylogowywanie</vt:lpstr>
      <vt:lpstr>Logowanie i wylogowywanie</vt:lpstr>
      <vt:lpstr>Logowanie i wylogowywanie</vt:lpstr>
      <vt:lpstr>Logowanie i wylogowywanie</vt:lpstr>
      <vt:lpstr>Logowanie i wylogowywanie</vt:lpstr>
      <vt:lpstr>Część 3</vt:lpstr>
      <vt:lpstr>Wysyłanie e-maili</vt:lpstr>
      <vt:lpstr>Wysyłanie e-maili</vt:lpstr>
      <vt:lpstr>Wysyłanie e-maili</vt:lpstr>
      <vt:lpstr>Wysyłanie e-maili</vt:lpstr>
      <vt:lpstr>Wysyłanie e-maili</vt:lpstr>
      <vt:lpstr>Wysyłanie e-maili</vt:lpstr>
      <vt:lpstr>Wysyłanie e-maili</vt:lpstr>
      <vt:lpstr>Wysyłanie e-maili</vt:lpstr>
      <vt:lpstr>Wysyłanie e-maili</vt:lpstr>
      <vt:lpstr>Wysyłanie e-maili</vt:lpstr>
      <vt:lpstr>Wysyłanie e-maili</vt:lpstr>
      <vt:lpstr>Wysyłanie e-maili</vt:lpstr>
      <vt:lpstr>Wysyłanie e-maili</vt:lpstr>
      <vt:lpstr>Wysyłanie e-maili</vt:lpstr>
      <vt:lpstr>Część 4</vt:lpstr>
      <vt:lpstr>Otwieranie e-maili</vt:lpstr>
      <vt:lpstr>Otwieranie e-maili</vt:lpstr>
      <vt:lpstr>Otwieranie e-maili</vt:lpstr>
      <vt:lpstr>Otwieranie e-maili</vt:lpstr>
      <vt:lpstr>Otwieranie e-maili</vt:lpstr>
      <vt:lpstr>Otwieranie e-maili</vt:lpstr>
      <vt:lpstr>Otwieranie e-maili</vt:lpstr>
      <vt:lpstr>Otwieranie e-maili</vt:lpstr>
      <vt:lpstr>Otwieranie e-maili</vt:lpstr>
      <vt:lpstr>Otwieranie e-maili</vt:lpstr>
      <vt:lpstr>Część 5</vt:lpstr>
      <vt:lpstr>Odpowiadanie na e-maile</vt:lpstr>
      <vt:lpstr>Odpowiadanie na e-maile</vt:lpstr>
      <vt:lpstr>Odpowiadanie na e-maile</vt:lpstr>
      <vt:lpstr>Odpowiadanie na e-maile</vt:lpstr>
      <vt:lpstr>Odpowiadanie na e-maile</vt:lpstr>
      <vt:lpstr>Odpowiadanie na e-maile</vt:lpstr>
      <vt:lpstr>Odpowiadanie na e-maile</vt:lpstr>
      <vt:lpstr>Odpowiadanie na e-maile</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573</cp:revision>
  <dcterms:created xsi:type="dcterms:W3CDTF">2015-09-22T07:17:48Z</dcterms:created>
  <dcterms:modified xsi:type="dcterms:W3CDTF">2020-05-07T11:56:56Z</dcterms:modified>
</cp:coreProperties>
</file>