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6"/>
  </p:notesMasterIdLst>
  <p:handoutMasterIdLst>
    <p:handoutMasterId r:id="rId67"/>
  </p:handoutMasterIdLst>
  <p:sldIdLst>
    <p:sldId id="276" r:id="rId5"/>
    <p:sldId id="287" r:id="rId6"/>
    <p:sldId id="290" r:id="rId7"/>
    <p:sldId id="307" r:id="rId8"/>
    <p:sldId id="308" r:id="rId9"/>
    <p:sldId id="309" r:id="rId10"/>
    <p:sldId id="310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6" r:id="rId19"/>
    <p:sldId id="327" r:id="rId20"/>
    <p:sldId id="332" r:id="rId21"/>
    <p:sldId id="337" r:id="rId22"/>
    <p:sldId id="346" r:id="rId23"/>
    <p:sldId id="338" r:id="rId24"/>
    <p:sldId id="339" r:id="rId25"/>
    <p:sldId id="293" r:id="rId26"/>
    <p:sldId id="295" r:id="rId27"/>
    <p:sldId id="340" r:id="rId28"/>
    <p:sldId id="342" r:id="rId29"/>
    <p:sldId id="343" r:id="rId30"/>
    <p:sldId id="344" r:id="rId31"/>
    <p:sldId id="296" r:id="rId32"/>
    <p:sldId id="301" r:id="rId33"/>
    <p:sldId id="345" r:id="rId34"/>
    <p:sldId id="347" r:id="rId35"/>
    <p:sldId id="350" r:id="rId36"/>
    <p:sldId id="351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02" r:id="rId45"/>
    <p:sldId id="303" r:id="rId46"/>
    <p:sldId id="362" r:id="rId47"/>
    <p:sldId id="363" r:id="rId48"/>
    <p:sldId id="364" r:id="rId49"/>
    <p:sldId id="365" r:id="rId50"/>
    <p:sldId id="368" r:id="rId51"/>
    <p:sldId id="366" r:id="rId52"/>
    <p:sldId id="367" r:id="rId53"/>
    <p:sldId id="370" r:id="rId54"/>
    <p:sldId id="371" r:id="rId55"/>
    <p:sldId id="372" r:id="rId56"/>
    <p:sldId id="373" r:id="rId57"/>
    <p:sldId id="374" r:id="rId58"/>
    <p:sldId id="376" r:id="rId59"/>
    <p:sldId id="375" r:id="rId60"/>
    <p:sldId id="377" r:id="rId61"/>
    <p:sldId id="378" r:id="rId62"/>
    <p:sldId id="379" r:id="rId63"/>
    <p:sldId id="380" r:id="rId64"/>
    <p:sldId id="305" r:id="rId6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 Aspeslåen Erikstad" initials="IAE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6876" autoAdjust="0"/>
  </p:normalViewPr>
  <p:slideViewPr>
    <p:cSldViewPr snapToGrid="0">
      <p:cViewPr varScale="1">
        <p:scale>
          <a:sx n="87" d="100"/>
          <a:sy n="87" d="100"/>
        </p:scale>
        <p:origin x="15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die Pedersen" userId="eee76c53-a7c6-4321-8a16-ac0d319d0a31" providerId="ADAL" clId="{8FC23683-CA53-4366-A1BE-3464EACBB399}"/>
    <pc:docChg chg="delSld">
      <pc:chgData name="Eddie Pedersen" userId="eee76c53-a7c6-4321-8a16-ac0d319d0a31" providerId="ADAL" clId="{8FC23683-CA53-4366-A1BE-3464EACBB399}" dt="2020-02-10T12:15:48.721" v="17" actId="47"/>
      <pc:docMkLst>
        <pc:docMk/>
      </pc:docMkLst>
      <pc:sldChg chg="del">
        <pc:chgData name="Eddie Pedersen" userId="eee76c53-a7c6-4321-8a16-ac0d319d0a31" providerId="ADAL" clId="{8FC23683-CA53-4366-A1BE-3464EACBB399}" dt="2020-02-10T12:14:48.071" v="0" actId="47"/>
        <pc:sldMkLst>
          <pc:docMk/>
          <pc:sldMk cId="3708994211" sldId="311"/>
        </pc:sldMkLst>
      </pc:sldChg>
      <pc:sldChg chg="del">
        <pc:chgData name="Eddie Pedersen" userId="eee76c53-a7c6-4321-8a16-ac0d319d0a31" providerId="ADAL" clId="{8FC23683-CA53-4366-A1BE-3464EACBB399}" dt="2020-02-10T12:14:49.706" v="1" actId="47"/>
        <pc:sldMkLst>
          <pc:docMk/>
          <pc:sldMk cId="3835800799" sldId="312"/>
        </pc:sldMkLst>
      </pc:sldChg>
      <pc:sldChg chg="del">
        <pc:chgData name="Eddie Pedersen" userId="eee76c53-a7c6-4321-8a16-ac0d319d0a31" providerId="ADAL" clId="{8FC23683-CA53-4366-A1BE-3464EACBB399}" dt="2020-02-10T12:14:54.753" v="2" actId="47"/>
        <pc:sldMkLst>
          <pc:docMk/>
          <pc:sldMk cId="2520952774" sldId="320"/>
        </pc:sldMkLst>
      </pc:sldChg>
      <pc:sldChg chg="del">
        <pc:chgData name="Eddie Pedersen" userId="eee76c53-a7c6-4321-8a16-ac0d319d0a31" providerId="ADAL" clId="{8FC23683-CA53-4366-A1BE-3464EACBB399}" dt="2020-02-10T12:14:56.711" v="3" actId="47"/>
        <pc:sldMkLst>
          <pc:docMk/>
          <pc:sldMk cId="2478527513" sldId="321"/>
        </pc:sldMkLst>
      </pc:sldChg>
      <pc:sldChg chg="del">
        <pc:chgData name="Eddie Pedersen" userId="eee76c53-a7c6-4321-8a16-ac0d319d0a31" providerId="ADAL" clId="{8FC23683-CA53-4366-A1BE-3464EACBB399}" dt="2020-02-10T12:14:57.669" v="4" actId="47"/>
        <pc:sldMkLst>
          <pc:docMk/>
          <pc:sldMk cId="2508868123" sldId="322"/>
        </pc:sldMkLst>
      </pc:sldChg>
      <pc:sldChg chg="del">
        <pc:chgData name="Eddie Pedersen" userId="eee76c53-a7c6-4321-8a16-ac0d319d0a31" providerId="ADAL" clId="{8FC23683-CA53-4366-A1BE-3464EACBB399}" dt="2020-02-10T12:14:59.318" v="5" actId="47"/>
        <pc:sldMkLst>
          <pc:docMk/>
          <pc:sldMk cId="1006502807" sldId="323"/>
        </pc:sldMkLst>
      </pc:sldChg>
      <pc:sldChg chg="del">
        <pc:chgData name="Eddie Pedersen" userId="eee76c53-a7c6-4321-8a16-ac0d319d0a31" providerId="ADAL" clId="{8FC23683-CA53-4366-A1BE-3464EACBB399}" dt="2020-02-10T12:15:00.807" v="6" actId="47"/>
        <pc:sldMkLst>
          <pc:docMk/>
          <pc:sldMk cId="3730467991" sldId="325"/>
        </pc:sldMkLst>
      </pc:sldChg>
      <pc:sldChg chg="del">
        <pc:chgData name="Eddie Pedersen" userId="eee76c53-a7c6-4321-8a16-ac0d319d0a31" providerId="ADAL" clId="{8FC23683-CA53-4366-A1BE-3464EACBB399}" dt="2020-02-10T12:15:08.436" v="9" actId="47"/>
        <pc:sldMkLst>
          <pc:docMk/>
          <pc:sldMk cId="1819904385" sldId="328"/>
        </pc:sldMkLst>
      </pc:sldChg>
      <pc:sldChg chg="del">
        <pc:chgData name="Eddie Pedersen" userId="eee76c53-a7c6-4321-8a16-ac0d319d0a31" providerId="ADAL" clId="{8FC23683-CA53-4366-A1BE-3464EACBB399}" dt="2020-02-10T12:15:10.332" v="10" actId="47"/>
        <pc:sldMkLst>
          <pc:docMk/>
          <pc:sldMk cId="3469971598" sldId="329"/>
        </pc:sldMkLst>
      </pc:sldChg>
      <pc:sldChg chg="del">
        <pc:chgData name="Eddie Pedersen" userId="eee76c53-a7c6-4321-8a16-ac0d319d0a31" providerId="ADAL" clId="{8FC23683-CA53-4366-A1BE-3464EACBB399}" dt="2020-02-10T12:15:11.561" v="11" actId="47"/>
        <pc:sldMkLst>
          <pc:docMk/>
          <pc:sldMk cId="1624038258" sldId="330"/>
        </pc:sldMkLst>
      </pc:sldChg>
      <pc:sldChg chg="del">
        <pc:chgData name="Eddie Pedersen" userId="eee76c53-a7c6-4321-8a16-ac0d319d0a31" providerId="ADAL" clId="{8FC23683-CA53-4366-A1BE-3464EACBB399}" dt="2020-02-10T12:15:14.750" v="12" actId="47"/>
        <pc:sldMkLst>
          <pc:docMk/>
          <pc:sldMk cId="3242361102" sldId="335"/>
        </pc:sldMkLst>
      </pc:sldChg>
      <pc:sldChg chg="del">
        <pc:chgData name="Eddie Pedersen" userId="eee76c53-a7c6-4321-8a16-ac0d319d0a31" providerId="ADAL" clId="{8FC23683-CA53-4366-A1BE-3464EACBB399}" dt="2020-02-10T12:15:15.517" v="13" actId="47"/>
        <pc:sldMkLst>
          <pc:docMk/>
          <pc:sldMk cId="4209134179" sldId="336"/>
        </pc:sldMkLst>
      </pc:sldChg>
      <pc:sldChg chg="del">
        <pc:chgData name="Eddie Pedersen" userId="eee76c53-a7c6-4321-8a16-ac0d319d0a31" providerId="ADAL" clId="{8FC23683-CA53-4366-A1BE-3464EACBB399}" dt="2020-02-10T12:15:22.637" v="14" actId="47"/>
        <pc:sldMkLst>
          <pc:docMk/>
          <pc:sldMk cId="2587969980" sldId="341"/>
        </pc:sldMkLst>
      </pc:sldChg>
      <pc:sldChg chg="del">
        <pc:chgData name="Eddie Pedersen" userId="eee76c53-a7c6-4321-8a16-ac0d319d0a31" providerId="ADAL" clId="{8FC23683-CA53-4366-A1BE-3464EACBB399}" dt="2020-02-10T12:15:36.585" v="15" actId="47"/>
        <pc:sldMkLst>
          <pc:docMk/>
          <pc:sldMk cId="1200147965" sldId="360"/>
        </pc:sldMkLst>
      </pc:sldChg>
      <pc:sldChg chg="del">
        <pc:chgData name="Eddie Pedersen" userId="eee76c53-a7c6-4321-8a16-ac0d319d0a31" providerId="ADAL" clId="{8FC23683-CA53-4366-A1BE-3464EACBB399}" dt="2020-02-10T12:15:38.051" v="16" actId="47"/>
        <pc:sldMkLst>
          <pc:docMk/>
          <pc:sldMk cId="404412313" sldId="361"/>
        </pc:sldMkLst>
      </pc:sldChg>
      <pc:sldChg chg="del">
        <pc:chgData name="Eddie Pedersen" userId="eee76c53-a7c6-4321-8a16-ac0d319d0a31" providerId="ADAL" clId="{8FC23683-CA53-4366-A1BE-3464EACBB399}" dt="2020-02-10T12:15:48.721" v="17" actId="47"/>
        <pc:sldMkLst>
          <pc:docMk/>
          <pc:sldMk cId="1805615655" sldId="369"/>
        </pc:sldMkLst>
      </pc:sldChg>
      <pc:sldChg chg="del">
        <pc:chgData name="Eddie Pedersen" userId="eee76c53-a7c6-4321-8a16-ac0d319d0a31" providerId="ADAL" clId="{8FC23683-CA53-4366-A1BE-3464EACBB399}" dt="2020-02-10T12:15:03.960" v="7" actId="47"/>
        <pc:sldMkLst>
          <pc:docMk/>
          <pc:sldMk cId="2196247935" sldId="381"/>
        </pc:sldMkLst>
      </pc:sldChg>
      <pc:sldChg chg="del">
        <pc:chgData name="Eddie Pedersen" userId="eee76c53-a7c6-4321-8a16-ac0d319d0a31" providerId="ADAL" clId="{8FC23683-CA53-4366-A1BE-3464EACBB399}" dt="2020-02-10T12:15:07.329" v="8" actId="47"/>
        <pc:sldMkLst>
          <pc:docMk/>
          <pc:sldMk cId="1859891998" sldId="3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91F1-365D-9A44-BAB0-9478600B76DC}" type="datetimeFigureOut">
              <a:t>10.02.2020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6447-93CD-D248-8463-E4F159614110}" type="slidenum"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9310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15F3-F8D5-4A64-AADD-6C8711A9C4A2}" type="datetimeFigureOut">
              <a:rPr lang="nb-NO" smtClean="0"/>
              <a:t>10.02.2020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4B7B-5006-4AAE-B324-0D18C385F145}" type="slidenum">
              <a:rPr lang="nb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72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1" dirty="0"/>
              <a:t>På dette kurset vil deltakarane lære å bruke Outlook.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1" baseline="0" dirty="0"/>
              <a:t>Mange e-posttenester oppgraderer tenestene sine med jamne mellomrom. Derfor kan det hende oppretting av konto, innlogging og andre funksjonar ikkje ser heilt likt ut som illustrasjonane i denne presentasjonen. Prøv derfor å opprette ein brukarkonto og å sende og ta imot e-post med Outlook sjølv før du held kurset. Ser du at noko er forandra, bør du oppdatere presentasjonen, slik at det blir lettare for kursdeltakarane å følgje med.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1" dirty="0"/>
              <a:t>Gå gjennom læringsmåla med kursdeltakarane før du startar opplæringa. Dette vil gjere det lettare å leggje vekt på og hugse den viktigaste kunnskapen.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5029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1" baseline="0" dirty="0"/>
              <a:t>Be alle om å prøve å skrive inn det brukarnamnet dei ønskjer å bruke.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 baseline="0" dirty="0"/>
              <a:t>Når du har skrive inn eit brukarnamn, trykkjer du på «Enter» eller «neste»-knappen på tastaturet. Då sjekkar tenesta om det allereie finst nokon som brukar namnet, eller om du kan bruke det slik som det står skrive no.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Dersom nokon allereie brukar det brukarnamnet du har skrive inn, dukkar denne meldinga opp i raud skrift under feltet for brukarnamn.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Dersom det allereie er nokon som brukar namnet som sitt brukarnamn, må du forandre litt på det. Mange vel å leggje til ein initial eller nokre tal på slutten av namnet. Prøv deg fram til du finn eit namn som ingen andre brukar. </a:t>
            </a:r>
          </a:p>
          <a:p>
            <a:endParaRPr lang="nn-NO" baseline="0" dirty="0"/>
          </a:p>
          <a:p>
            <a:r>
              <a:rPr lang="nn-NO" b="1" baseline="0" dirty="0"/>
              <a:t>Vent med å gå vidare til alle har funne eit ledig brukarnamn. Ta deg tid til å hjelpe dei som treng det, med å finne gode brukarnamn.</a:t>
            </a:r>
          </a:p>
          <a:p>
            <a:endParaRPr lang="nn-NO" b="1" baseline="0" dirty="0"/>
          </a:p>
          <a:p>
            <a:r>
              <a:rPr lang="nn-NO" b="0" baseline="0" dirty="0"/>
              <a:t>No som alle har eit brukarnamn, kan det vere lurt å skrive det ned, så vi ikkje gløymer det. </a:t>
            </a:r>
            <a:endParaRPr lang="nn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Klikk eller trykk på det neste feltet for å lage eit passord.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Eit passord må ha minst 8 teikn. Eit passord må også ha minst to ulike typar teikn. Det bør vere lett for deg å hugse og vanskeleg for andre å gjette. </a:t>
            </a:r>
          </a:p>
          <a:p>
            <a:endParaRPr lang="nn-NO" baseline="0" dirty="0"/>
          </a:p>
          <a:p>
            <a:r>
              <a:rPr lang="nn-NO"/>
              <a:t>Passordet kan du forandre seinare, og det er mogleg å få eit nytt passord dersom ein gløymer det, men det beste og raskaste er å ha eit passord ein er sikker på at ein kjem til å hugse. </a:t>
            </a:r>
          </a:p>
          <a:p>
            <a:endParaRPr lang="nn-NO" baseline="0" dirty="0"/>
          </a:p>
          <a:p>
            <a:r>
              <a:rPr lang="nn-NO"/>
              <a:t>Akkurat som koden til bankkortet er passordet ditt privat.</a:t>
            </a:r>
          </a:p>
          <a:p>
            <a:endParaRPr lang="nn-NO" baseline="0" dirty="0"/>
          </a:p>
          <a:p>
            <a:r>
              <a:rPr lang="nn-NO"/>
              <a:t>Skriv inn passordet du ønskjer å bruke. Når du skriv, blir ikkje teikna viste på skjermen. I staden for ser du ein svart prikk per teikn i passordfeltet. Dette er fordi ingen andre skal kunne sjå kva for passord du skriv inn.</a:t>
            </a:r>
          </a:p>
          <a:p>
            <a:endParaRPr lang="nn-NO" baseline="0" dirty="0"/>
          </a:p>
          <a:p>
            <a:r>
              <a:rPr lang="nn-NO"/>
              <a:t>Når du er ferdig, trykkjer du «Enter» eller «neste» på tastaturet.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I neste felt skal vi leggje inn fødselsmånad. Bruk rullegardina.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Så vel vi feltet for år. Bruk rullegardina.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Litt lenger ned på sida ser du nokre rare bokstavar eller eit bilete med nokre tal. For å bevise for e-posttenesta at du er eit ekte menneske og ikkje eit dataprogram, må du skrive inn bokstavane og tala du ser i feltet under. Trykk så på «Enter» eller «neste» på tastaturet. Dersom du har skrive feil, må du prøve igjen.</a:t>
            </a:r>
          </a:p>
          <a:p>
            <a:endParaRPr lang="nn-NO" baseline="0" dirty="0"/>
          </a:p>
          <a:p>
            <a:r>
              <a:rPr lang="nn-NO" b="1" baseline="0" dirty="0"/>
              <a:t>Det kan vere vanskeleg for ein del å lese teikna som blir viste. Ta deg tid til å hjelpe dei til å få det rett før du går vidare.</a:t>
            </a:r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Gratulerer! De har no alle ein brukarkonto og ei e-postadresse!</a:t>
            </a:r>
          </a:p>
          <a:p>
            <a:endParaRPr lang="nn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E-postadressa di er sett saman slik:</a:t>
            </a:r>
          </a:p>
          <a:p>
            <a:endParaRPr lang="nn-NO" baseline="0" dirty="0"/>
          </a:p>
          <a:p>
            <a:r>
              <a:rPr lang="nn-NO"/>
              <a:t>Først kjem brukarnamnet ditt.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60669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Etter brukarnamnet kjem det ein krøllalfa (@). Alle e-postadresser inneheld ein krøllalfa. Det er den som gjer at ein kan sjå skilnad mellom ei e-postadresse og adressa til ein nettstad.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Etter krøllalfaen kjem namnet på e-posttenesta du brukar (i vårt tilfelle Outlook eller Live), og på slutten eit punktum og bokstavane c-o-m.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8181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Det du ser på skjermen no, er innboksen din. Ulike e-posttenarar har litt ulik utsjånad, men hovudelementa er dei same. Eg brukar ein forenkla versjon, slik at det skal vere lettare å sjå kva de skal gjere. </a:t>
            </a:r>
          </a:p>
          <a:p>
            <a:endParaRPr lang="nn-NO" baseline="0" dirty="0"/>
          </a:p>
          <a:p>
            <a:r>
              <a:rPr lang="nn-NO"/>
              <a:t>Innboksen er staden der e-postar som blir sende til deg, hamnar. Her finn du også det du treng for å sende e-post sjølv. Vi skal sjå på det litt seinare. No skal vi logge ut.</a:t>
            </a:r>
          </a:p>
          <a:p>
            <a:endParaRPr lang="nn-NO" baseline="0" dirty="0"/>
          </a:p>
          <a:p>
            <a:r>
              <a:rPr lang="nn-NO"/>
              <a:t>Øvst i høgre hjørne av innboksen ser du namnet ditt eller e-postadressa di. Klikk éin gong på henne.</a:t>
            </a:r>
            <a:endParaRPr lang="nn-NO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26274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Det dukkar opp ein meny. På denne menyen kan du finne eit punkt som heiter «Logg av» eller «Logg ut». Klikk på dette menypunktet for å logge ut.</a:t>
            </a:r>
            <a:endParaRPr lang="nn-NO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26274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I dette kurset lærer de å logge på og bruke e-postkontoen dykkar i ein nettlesar. Då må ein først opne nettlesaren og så skrive inn nettadressa til e-posttenesta ein brukar. Dette gjorde vi i byrjinga av del 1 av dette kurset.</a:t>
            </a:r>
            <a:endParaRPr lang="nn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Nokre av dykk har kanskje eit program på datamaskina eller ein app på nettbrett eller smarttelefon som de kan bruke til å sjekke e-posten med. Det er ofte ei grei løysing. Når ein først legg inn brukarkontoen sin og passordet sitt i eit slikt program eller ein slik app, slepp ein å skrive inn informasjonen kvar gong ein vil gå inn for å sjekke e-posten sin. Det er ei god løysing, men det fungerer berre på di eiga datamaskin, din eigen smarttelefon og ditt eige nettbrett. Har du ikkje desse i nærleiken, må du gå inn på nettadressa og logge inn derifrå. Det tek ofte litt lenger tid, men fordelen er at du då kan sjekke e-posten din på andre sine maskiner. Hugs å logge ut når du er ferdig, så ikkje andre kan gå inn og lese og sende e-post frå din konto. </a:t>
            </a:r>
            <a:endParaRPr lang="nn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dirty="0"/>
          </a:p>
          <a:p>
            <a:r>
              <a:rPr lang="nn-NO" b="0" dirty="0"/>
              <a:t>I dette kurset lærer vi å bruke e-post i nettlesaren fordi det då ikkje spelar noka rolle om du brukar maskiner som høyrer til slektningar, kurslokala eller nokon andre. </a:t>
            </a:r>
          </a:p>
          <a:p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0" dirty="0"/>
              <a:t>No skal vi logge på e-postkontoen vår igjen.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0" baseline="0" dirty="0"/>
              <a:t>Fyll inn e-postadressa di i det øvste feltet og passord i det neste.</a:t>
            </a:r>
            <a:endParaRPr lang="nn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0" baseline="0" dirty="0"/>
              <a:t>Trykk på den blå «Logg på»-knappen for å logge på.</a:t>
            </a:r>
          </a:p>
          <a:p>
            <a:endParaRPr lang="nn-NO" b="0" baseline="0" dirty="0"/>
          </a:p>
          <a:p>
            <a:r>
              <a:rPr lang="nn-NO" b="0" baseline="0" dirty="0"/>
              <a:t>No dukkar innboksen dykkar opp igjen.</a:t>
            </a:r>
          </a:p>
          <a:p>
            <a:endParaRPr lang="nn-NO" b="0" dirty="0"/>
          </a:p>
          <a:p>
            <a:r>
              <a:rPr lang="nn-NO" b="1" dirty="0"/>
              <a:t>Be alle om å øve på å logge av og på eit par gonger.</a:t>
            </a:r>
          </a:p>
          <a:p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 dirty="0"/>
              <a:t>Pass på at alle er logga på.</a:t>
            </a:r>
          </a:p>
          <a:p>
            <a:endParaRPr lang="nn-NO" b="1" baseline="0" dirty="0"/>
          </a:p>
          <a:p>
            <a:r>
              <a:rPr lang="nn-NO" b="0" dirty="0"/>
              <a:t>Alle e-posttenester har ein knapp for å begynne å skrive ein ny e-post.</a:t>
            </a:r>
          </a:p>
          <a:p>
            <a:endParaRPr lang="nn-NO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For denne tenesta ligg knappen i den øvste delen av biletet, mot venstre.</a:t>
            </a:r>
          </a:p>
          <a:p>
            <a:endParaRPr lang="nn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Outlook brukar ein blå knapp med eit plussteikn og ordet «Ny».</a:t>
            </a:r>
          </a:p>
          <a:p>
            <a:endParaRPr lang="nn-NO" baseline="0" dirty="0"/>
          </a:p>
          <a:p>
            <a:r>
              <a:rPr lang="nn-NO" b="1" baseline="0" dirty="0"/>
              <a:t>Be alle om å trykkje på knappen.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For å kunne sende og ta imot e-post må ein ha ei e-postadresse. For å få ei slik må ein opprette ein konto hos ei e-postteneste. Prosessen kan vere litt tungvint, men dette er heldigvis noko ein berre treng å gjere éin gong. Hald tunga rett i munnen, og ikkje tenk så mykje på å lære denne delen av kurset utanåt.</a:t>
            </a:r>
          </a:p>
          <a:p>
            <a:endParaRPr lang="nn-NO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/>
              <a:t>Det finst mange e-posttenester. Det går an å ha fleire e-postadresser hos fleire ulike e-posttenester.</a:t>
            </a:r>
          </a:p>
          <a:p>
            <a:endParaRPr lang="nn-NO" baseline="0" dirty="0"/>
          </a:p>
          <a:p>
            <a:r>
              <a:rPr lang="nn-NO" dirty="0"/>
              <a:t>For å kunne sende og ta imot e-post må ein først opprette ei e-postadresse.</a:t>
            </a:r>
          </a:p>
          <a:p>
            <a:endParaRPr lang="nn-NO" b="1" baseline="0" dirty="0"/>
          </a:p>
          <a:p>
            <a:r>
              <a:rPr lang="nn-NO" dirty="0"/>
              <a:t>For å opprette ei e-postadresse opnar du </a:t>
            </a:r>
            <a:r>
              <a:rPr lang="nn-NO" dirty="0" err="1"/>
              <a:t>nettleseren</a:t>
            </a:r>
            <a:r>
              <a:rPr lang="nn-NO" dirty="0"/>
              <a:t> din og skriv inn nettadressa til e-posttenesta. </a:t>
            </a:r>
            <a:endParaRPr lang="nn-NO" b="1" dirty="0"/>
          </a:p>
          <a:p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Vindauget som dukkar opp no, er det du skal skrive e-posten din i.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Dette forenkla vindauget viser alle dei viktigaste elementa for å sende e-post.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n-NO"/>
              <a:t>Eit «Til»-felt der ein skriv e-postadressa til den som skal få e-posten.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n-NO"/>
              <a:t>Eit «Emne»-felt der ein kan skrive tittelen på e-posten.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n-NO"/>
              <a:t>Størstedelen av vindauget er delen der du skriv meldinga eller brevteksten.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n-NO"/>
              <a:t>Til slutt er det ein knapp ein trykkjer på når ein ønskjer å sende e-posten til mottakaren.</a:t>
            </a:r>
          </a:p>
          <a:p>
            <a:pPr marL="0" indent="0">
              <a:buFontTx/>
              <a:buNone/>
            </a:pPr>
            <a:endParaRPr lang="nn-NO" baseline="0" dirty="0"/>
          </a:p>
          <a:p>
            <a:pPr marL="0" indent="0">
              <a:buFontTx/>
              <a:buNone/>
            </a:pPr>
            <a:r>
              <a:rPr lang="nn-NO"/>
              <a:t>For at de skal få sendt den første e-posten dykkar, skal vi gå gjennom og fylle ut alle felta steg for steg.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Alle skal no sende ein e-post til meg.</a:t>
            </a:r>
          </a:p>
          <a:p>
            <a:endParaRPr lang="nn-NO" baseline="0" dirty="0"/>
          </a:p>
          <a:p>
            <a:r>
              <a:rPr lang="nn-NO"/>
              <a:t>Vi begynner med å fylle ut e-postadressa.</a:t>
            </a:r>
          </a:p>
          <a:p>
            <a:endParaRPr lang="nn-NO" baseline="0" dirty="0"/>
          </a:p>
          <a:p>
            <a:r>
              <a:rPr lang="nn-NO"/>
              <a:t>Finn «Til»-feltet, og trykk på det.</a:t>
            </a:r>
          </a:p>
          <a:p>
            <a:endParaRPr lang="nn-NO" baseline="0" dirty="0"/>
          </a:p>
          <a:p>
            <a:r>
              <a:rPr lang="nn-NO"/>
              <a:t>E-postadressa eg brukar, er: </a:t>
            </a:r>
            <a:r>
              <a:rPr lang="nn-NO" b="1" baseline="0" dirty="0"/>
              <a:t>Set inn di eiga e-postadresse eller ei e-postadresse du har oppretta til bruk i dette kurset. Før kurset kan du gjerne leggje til eit lysbilete med e-postadressa på i presentasjonen eller skrive henne opp på ei tavle, slik at alle får skrive henne rett.</a:t>
            </a:r>
          </a:p>
          <a:p>
            <a:endParaRPr lang="nn-NO" b="1" baseline="0" dirty="0"/>
          </a:p>
          <a:p>
            <a:r>
              <a:rPr lang="nn-NO" b="1" baseline="0" dirty="0"/>
              <a:t>Vent med å gå vidare til alle har fylt inn e-postadressa.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No kan vi leggje til eit emne.</a:t>
            </a:r>
          </a:p>
          <a:p>
            <a:endParaRPr lang="nn-NO" dirty="0"/>
          </a:p>
          <a:p>
            <a:r>
              <a:rPr lang="nn-NO"/>
              <a:t>Finn emnefeltet, og trykk på det.</a:t>
            </a:r>
          </a:p>
          <a:p>
            <a:endParaRPr lang="nn-NO" dirty="0"/>
          </a:p>
          <a:p>
            <a:r>
              <a:rPr lang="nn-NO"/>
              <a:t>Det er lurt å alltid fylle inn noko i emnefeltet. Det gjer det lettare for mottakaren å skjøne føremålet med e-posten og gjer han lettare å leite fram seinare.</a:t>
            </a:r>
          </a:p>
          <a:p>
            <a:endParaRPr lang="nn-NO" baseline="0" dirty="0"/>
          </a:p>
          <a:p>
            <a:r>
              <a:rPr lang="nn-NO"/>
              <a:t>Sidan de prøver dykk fram, kan de kalle denne e-posten for «Prøve». Skriv «Prøve» i emnefeltet.</a:t>
            </a:r>
          </a:p>
          <a:p>
            <a:endParaRPr lang="nn-NO" baseline="0" dirty="0"/>
          </a:p>
          <a:p>
            <a:r>
              <a:rPr lang="nn-NO" b="1" baseline="0" dirty="0"/>
              <a:t>Pass på at alle har skrive inn eit emne i feltet før du går vidare.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No kan vi begynne å skrive sjølve innhaldet i e-posten.</a:t>
            </a:r>
          </a:p>
          <a:p>
            <a:endParaRPr lang="nn-NO" dirty="0"/>
          </a:p>
          <a:p>
            <a:r>
              <a:rPr lang="nn-NO"/>
              <a:t>Klikk på det store kvite feltet.</a:t>
            </a:r>
          </a:p>
          <a:p>
            <a:endParaRPr lang="nn-NO" baseline="0" dirty="0"/>
          </a:p>
          <a:p>
            <a:r>
              <a:rPr lang="nn-NO"/>
              <a:t>No kan de skrive ei kort melding eller helsing til meg. Akkurat som når ein skriv eit brev, er det høfleg å starte med «Hei» og avslutte med «Helsing».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Når de er ferdige med å skrive til meg, må de trykkje på «Send»-knappen for å sende av garde e-posten, så eg kan sjå kva de har skrive. </a:t>
            </a:r>
          </a:p>
          <a:p>
            <a:endParaRPr lang="nn-NO" baseline="0" dirty="0"/>
          </a:p>
          <a:p>
            <a:r>
              <a:rPr lang="nn-NO"/>
              <a:t>«Send»-knappen ligg øvst i vindauget på den blå linja.</a:t>
            </a:r>
          </a:p>
          <a:p>
            <a:endParaRPr lang="nn-NO" baseline="0" dirty="0"/>
          </a:p>
          <a:p>
            <a:r>
              <a:rPr lang="nn-NO"/>
              <a:t>Trykk på «Send»-knappen.</a:t>
            </a:r>
          </a:p>
          <a:p>
            <a:endParaRPr lang="nn-NO" baseline="0" dirty="0"/>
          </a:p>
          <a:p>
            <a:r>
              <a:rPr lang="nn-NO" b="1" baseline="0" dirty="0"/>
              <a:t>Vent med å gå vidare til alle har fått sendt e-posten sin.</a:t>
            </a:r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Adressa er www.outlook.com.</a:t>
            </a:r>
          </a:p>
          <a:p>
            <a:endParaRPr lang="nn-NO" baseline="0" dirty="0"/>
          </a:p>
          <a:p>
            <a:r>
              <a:rPr lang="nn-NO" b="1" baseline="0" dirty="0"/>
              <a:t>Be alle om å gå til adressa.</a:t>
            </a:r>
          </a:p>
          <a:p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Send ein e-post til alle på kurset</a:t>
            </a:r>
            <a:endParaRPr lang="nn-NO" dirty="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174255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 dirty="0"/>
              <a:t>Pass på at alle har eit vindauge med innboksen sin framfor seg.</a:t>
            </a:r>
          </a:p>
          <a:p>
            <a:endParaRPr lang="nn-NO" b="1" baseline="0" dirty="0"/>
          </a:p>
          <a:p>
            <a:r>
              <a:rPr lang="nn-NO" b="0" baseline="0" dirty="0"/>
              <a:t>Til venstre i biletet ser du ei oversikt over alle mappene som høyrer til e-postkontoen din. Den viktigaste er innboksen. </a:t>
            </a:r>
          </a:p>
          <a:p>
            <a:endParaRPr lang="nn-NO" b="0" baseline="0" dirty="0"/>
          </a:p>
          <a:p>
            <a:r>
              <a:rPr lang="nn-NO" b="0" baseline="0" dirty="0"/>
              <a:t>Når du har ulesne e-postar i innboksen din, dukkar det opp eit tal bak der det står «Innboks» i oversikta. Står det ikkje noko tal der, vil det seie at du ikkje har nokon nye e-postar som ventar på deg.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Oversiktene over alle e-postane du har fått, ligg som ei liste i hovuddelen av biletet. Dei nyaste e-postane ligg øvst i lista. Dei eldste ligg lengst nede. </a:t>
            </a:r>
          </a:p>
          <a:p>
            <a:endParaRPr lang="nn-NO" baseline="0" dirty="0"/>
          </a:p>
          <a:p>
            <a:r>
              <a:rPr lang="nn-NO"/>
              <a:t>Kvar e-post inneheld namnet eller e-postadressa til avsendaren, og tittelen på e-posten (det avsendaren har skrive i emnefeltet).</a:t>
            </a:r>
          </a:p>
          <a:p>
            <a:endParaRPr lang="nn-NO" baseline="0" dirty="0"/>
          </a:p>
          <a:p>
            <a:r>
              <a:rPr lang="nn-NO"/>
              <a:t>Ein e-post som ikkje har vore opna, har utheva/feit skrift.</a:t>
            </a:r>
            <a:endParaRPr lang="nn-NO" dirty="0"/>
          </a:p>
          <a:p>
            <a:endParaRPr lang="nn-NO" dirty="0"/>
          </a:p>
          <a:p>
            <a:r>
              <a:rPr lang="nn-NO"/>
              <a:t>For å opne ein e-post og lese innhaldet, trykkjer du éin gong på anten namnet på avsendaren eller tittelen.</a:t>
            </a:r>
            <a:endParaRPr lang="nn-NO" dirty="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For å opne ein e-post trykkjer du på avsendaren eller tittelen.</a:t>
            </a:r>
          </a:p>
          <a:p>
            <a:endParaRPr lang="nn-NO" baseline="0" dirty="0"/>
          </a:p>
          <a:p>
            <a:r>
              <a:rPr lang="nn-NO" b="1" baseline="0" dirty="0"/>
              <a:t>Be alle om å trykkje på ein av e-postane dei har i innboksen sin.</a:t>
            </a:r>
            <a:endParaRPr lang="nn-NO" b="1" dirty="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Slik ser ein typisk e-post ut i Outlook.</a:t>
            </a:r>
            <a:endParaRPr lang="nn-NO" dirty="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Øvst ser du tittelen på e-posten.</a:t>
            </a:r>
            <a:endParaRPr lang="nn-NO" dirty="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Så ser du namn og/eller e-postadresse til den som har sendt deg e-posten.</a:t>
            </a:r>
            <a:endParaRPr lang="nn-NO" dirty="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Under det kjem meldinga frå avsendaren.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For å kome tilbake igjen til innboksen og lista over alle e-postane du har fått, trykkjer du på «Innboks» i menyen til venstre i biletet. </a:t>
            </a:r>
          </a:p>
          <a:p>
            <a:endParaRPr lang="nn-NO" dirty="0"/>
          </a:p>
          <a:p>
            <a:r>
              <a:rPr lang="nn-NO" b="1" dirty="0"/>
              <a:t>Pass på at alle er tilbake i innboksen igjen før du held fram.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0" baseline="0" dirty="0"/>
              <a:t>Du kan også sjå at den e-posten du har opna, ikkje lenger har feit eller utheva skrift.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Dersom de har skrive rett adresse, bør de sjå dette biletet på skjermen. </a:t>
            </a:r>
          </a:p>
          <a:p>
            <a:endParaRPr lang="nn-NO" baseline="0" dirty="0"/>
          </a:p>
          <a:p>
            <a:r>
              <a:rPr lang="nn-NO" b="1" baseline="0" dirty="0"/>
              <a:t>Pass på at alle har kome til innloggingssida før du held fram.</a:t>
            </a:r>
          </a:p>
          <a:p>
            <a:endParaRPr lang="nn-NO" b="1" baseline="0" dirty="0"/>
          </a:p>
          <a:p>
            <a:r>
              <a:rPr lang="nn-NO" b="0" baseline="0" dirty="0"/>
              <a:t>Dette er sida som vil møte deg når du skal bruke e-postadressa di framover, men sidan vi ikkje har e-postadresser endå, må vi først opprette ein konto og registrere oss hos tenesta.</a:t>
            </a:r>
            <a:endParaRPr lang="nn-NO" b="0" dirty="0"/>
          </a:p>
          <a:p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Send ein e-post til alle på kurset</a:t>
            </a:r>
            <a:endParaRPr lang="nn-NO" dirty="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174255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For å svare på ein e-post vel du han frå lista i innboksen.</a:t>
            </a:r>
          </a:p>
          <a:p>
            <a:endParaRPr lang="nn-NO" baseline="0" dirty="0"/>
          </a:p>
          <a:p>
            <a:r>
              <a:rPr lang="nn-NO"/>
              <a:t>De skal alle ha fått ein e-post frå meg med svar på den e-posten de sende meg tidlegare. Nokre har kanskje sett på han allereie.</a:t>
            </a:r>
          </a:p>
          <a:p>
            <a:endParaRPr lang="nn-NO" baseline="0" dirty="0"/>
          </a:p>
          <a:p>
            <a:r>
              <a:rPr lang="nn-NO"/>
              <a:t>Finn denne i lista i innboksen din, og trykk på han.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For å sende meg eit svar må Outlook-brukarar finne «Svar»-knappen på den blå linja øvst i biletet.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Ein svar-e-post liknar ganske mykje på ein ny e-post, men her er «til»- og «emne»-felta ferdig utfylte.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I tillegg vil teksten i e-posten du svarar på, vere synleg over eller under det feltet du skal skrive i.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Alt du må gjere, er å skrive svaret ditt.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Slik ser det typisk ut i Outlook.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Dette er teksten frå avsendaren.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Og her skriv du svar-teksten din.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Når du er ferdig med å skrive svaret ditt, trykkjer du på «Send»-knappen.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0" dirty="0"/>
              <a:t>Klikk på lenkja for å registrere deg og opprette ein konto.</a:t>
            </a:r>
          </a:p>
          <a:p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36679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Dette er skjemaet vi må fylle ut for å få ein brukarkonto og ei e-postadresse. Vi skal gå gjennom og fylle det ut steg for steg.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I neste felt skal vi lage oss eit brukarnamn. Brukarnamnet er det som skil di e-postadresse frå alle andre e-postadresser. Brukarnamnet kan vere kva enn du vil, men det er lurt å ha eit brukarnamn som minner litt om det vanlege namnet ditt. Slik blir det lettare for både deg og andre å hugse brukarnamnet ditt og e-postadressa di.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/>
              <a:t>Brukarnamnet ditt kan ikkje innehalde mellomrom eller bokstavane «æ», «ø» og «å». Vil du ha eit brukarnamn med føre- og etternamnet ditt, må du byte ut slike bokstavar med til dømes «aa» eller «o», og i staden for mellomrom mellom føre- og etternamn er det vanleg å bruke eit punktum.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810623" y="1666368"/>
            <a:ext cx="8286372" cy="40532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09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37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413856" y="2468007"/>
            <a:ext cx="1260969" cy="419077"/>
          </a:xfrm>
        </p:spPr>
        <p:txBody>
          <a:bodyPr anchor="b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Del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071131" y="2335910"/>
            <a:ext cx="7736949" cy="481694"/>
          </a:xfrm>
        </p:spPr>
        <p:txBody>
          <a:bodyPr>
            <a:noAutofit/>
          </a:bodyPr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Tema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89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/>
              <a:t>Tema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18454" y="180144"/>
            <a:ext cx="447135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nb-NO" sz="3200" b="0" i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5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42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78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5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79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51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1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9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AutoNum type="arabicPlai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/>
              <a:t>LÆR Å BRUKE E-POST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n-NO" b="1" dirty="0">
                <a:solidFill>
                  <a:schemeClr val="tx1"/>
                </a:solidFill>
              </a:rPr>
              <a:t>Læringsmål:</a:t>
            </a:r>
          </a:p>
          <a:p>
            <a:pPr>
              <a:buFontTx/>
              <a:buChar char="-"/>
            </a:pPr>
            <a:r>
              <a:rPr lang="nn-NO"/>
              <a:t>å kunne logge av og på ein e-postkonto</a:t>
            </a:r>
            <a:endParaRPr lang="nn-NO" dirty="0"/>
          </a:p>
          <a:p>
            <a:pPr>
              <a:buFontTx/>
              <a:buChar char="-"/>
            </a:pPr>
            <a:r>
              <a:rPr lang="nn-NO"/>
              <a:t>å kunne sende, ta imot og svare på e-post</a:t>
            </a:r>
          </a:p>
        </p:txBody>
      </p:sp>
    </p:spTree>
    <p:extLst>
      <p:ext uri="{BB962C8B-B14F-4D97-AF65-F5344CB8AC3E}">
        <p14:creationId xmlns:p14="http://schemas.microsoft.com/office/powerpoint/2010/main" val="1644683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B4D65035-1472-45F5-A776-BA123C151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FD522F1-90E1-414E-B481-01C0ACB97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1033462"/>
            <a:ext cx="6915150" cy="4791075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39B1EBAA-7EB3-414F-8B76-A30C25D10730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Opprette en e-postkonto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3C6C6E8-2523-42F2-A7D6-85500DD19F81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D3F35E9-9771-4D6A-9820-D93273CA885F}"/>
              </a:ext>
            </a:extLst>
          </p:cNvPr>
          <p:cNvSpPr/>
          <p:nvPr/>
        </p:nvSpPr>
        <p:spPr>
          <a:xfrm>
            <a:off x="4228776" y="2658518"/>
            <a:ext cx="1169489" cy="66646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448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8EF40D9-2118-41FC-9D09-2A3BFB05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0129F68-0961-4038-A863-E433ACAE9639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Opprette en e-postkonto</a:t>
            </a:r>
            <a:endParaRPr lang="nb-NO" sz="2400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144897AF-8023-4838-9E2B-DE133A26B234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2B838D3-A94D-4085-9B63-750572286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2" y="1062037"/>
            <a:ext cx="60102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57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086528" y="2551004"/>
            <a:ext cx="39985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200">
                <a:solidFill>
                  <a:srgbClr val="000000"/>
                </a:solidFill>
              </a:rPr>
              <a:t>namn.i.etternamn</a:t>
            </a:r>
          </a:p>
          <a:p>
            <a:endParaRPr lang="nn-NO" sz="3200">
              <a:solidFill>
                <a:srgbClr val="000000"/>
              </a:solidFill>
            </a:endParaRPr>
          </a:p>
          <a:p>
            <a:r>
              <a:rPr lang="nn-NO" sz="3200">
                <a:solidFill>
                  <a:srgbClr val="000000"/>
                </a:solidFill>
              </a:rPr>
              <a:t>namn.etternamn123</a:t>
            </a:r>
          </a:p>
          <a:p>
            <a:pPr algn="ctr"/>
            <a:endParaRPr lang="nn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0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0BB5A73E-305B-442E-9D96-17985D5B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832B1571-9DFA-481A-B54F-27A5437A1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98" y="1211855"/>
            <a:ext cx="6345715" cy="4946574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C161696A-E6F7-4DEC-9A20-9E5DBE3156BC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Opprette en e-postkonto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8F965679-D1E6-41C9-B183-2653F4D3B7A1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75410A71-CE74-420B-AF26-8A0C2EC34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641" y="750389"/>
            <a:ext cx="1508112" cy="458991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0270125F-0A04-45F9-B8A8-8BEB4C402E20}"/>
              </a:ext>
            </a:extLst>
          </p:cNvPr>
          <p:cNvSpPr/>
          <p:nvPr/>
        </p:nvSpPr>
        <p:spPr>
          <a:xfrm>
            <a:off x="3852645" y="2985571"/>
            <a:ext cx="1902755" cy="57154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76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482979" y="1645615"/>
            <a:ext cx="49541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200" dirty="0"/>
              <a:t>Minimum 8 teikn</a:t>
            </a:r>
          </a:p>
          <a:p>
            <a:r>
              <a:rPr lang="nn-NO"/>
              <a:t> </a:t>
            </a:r>
          </a:p>
          <a:p>
            <a:r>
              <a:rPr lang="nn-NO" sz="3200" dirty="0"/>
              <a:t>Minimum 2 av desse: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STORE BOKSTAVAR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små bokstavar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tal</a:t>
            </a:r>
          </a:p>
          <a:p>
            <a:pPr marL="571500" indent="-571500">
              <a:buFont typeface="Arial"/>
              <a:buChar char="•"/>
            </a:pPr>
            <a:r>
              <a:rPr lang="nn-NO" sz="3200" dirty="0"/>
              <a:t>symbol</a:t>
            </a:r>
          </a:p>
          <a:p>
            <a:pPr algn="ctr"/>
            <a:endParaRPr lang="nn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88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A86A0489-6B25-4909-B8BB-3DCBB4B12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89" y="958467"/>
            <a:ext cx="7381473" cy="5313745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890B4B3F-0B71-4448-BE5E-37A4AE99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8D2CFB28-EC45-4411-91E3-B3B28B1E2D21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5F623E5-3C70-4E13-A3DD-D8BB77146083}"/>
              </a:ext>
            </a:extLst>
          </p:cNvPr>
          <p:cNvSpPr/>
          <p:nvPr/>
        </p:nvSpPr>
        <p:spPr>
          <a:xfrm>
            <a:off x="3516913" y="3978657"/>
            <a:ext cx="2927954" cy="52814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 descr="pil.png">
            <a:extLst>
              <a:ext uri="{FF2B5EF4-FFF2-40B4-BE49-F238E27FC236}">
                <a16:creationId xmlns:a16="http://schemas.microsoft.com/office/drawing/2014/main" id="{1CA2CDAA-B9D2-4194-BBA4-988BFC8C1E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21" y="4247834"/>
            <a:ext cx="429841" cy="64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01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DD4F4131-C2C5-44C6-8628-F490DC958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8A1D9BF-501F-4732-9A70-3BAE2F033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89" y="958467"/>
            <a:ext cx="7381473" cy="5313745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38D87D77-00DB-4C2B-9193-3A4CBFC472CD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Opprette en e-postkonto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18157922-0015-46A1-A67B-16527F8B809B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A50FE0F-6A7F-4B4B-A5C0-945DD3E7F9CA}"/>
              </a:ext>
            </a:extLst>
          </p:cNvPr>
          <p:cNvSpPr/>
          <p:nvPr/>
        </p:nvSpPr>
        <p:spPr>
          <a:xfrm>
            <a:off x="5785482" y="3966072"/>
            <a:ext cx="2014459" cy="50300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pil.png">
            <a:extLst>
              <a:ext uri="{FF2B5EF4-FFF2-40B4-BE49-F238E27FC236}">
                <a16:creationId xmlns:a16="http://schemas.microsoft.com/office/drawing/2014/main" id="{A84B9DB9-1033-448B-B19D-ED85CED427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18" y="4469079"/>
            <a:ext cx="429841" cy="64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85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E40E4168-6262-4B3B-B5EF-B01E44DE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B41914D-0DD6-4FA7-833F-13ABB1474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15" y="1183951"/>
            <a:ext cx="5972175" cy="5619750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F639CD59-1F15-4DC2-B9BB-F598396A4696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Opprette en e-postkonto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AF0FB522-647D-4B55-9F70-D72EC2BAE753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EC550F1-17E0-475C-90AA-3B315FB50D03}"/>
              </a:ext>
            </a:extLst>
          </p:cNvPr>
          <p:cNvSpPr/>
          <p:nvPr/>
        </p:nvSpPr>
        <p:spPr>
          <a:xfrm>
            <a:off x="3910492" y="3429000"/>
            <a:ext cx="1862347" cy="9336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Rett pil 11">
            <a:extLst>
              <a:ext uri="{FF2B5EF4-FFF2-40B4-BE49-F238E27FC236}">
                <a16:creationId xmlns:a16="http://schemas.microsoft.com/office/drawing/2014/main" id="{0C775324-614F-4ABA-8CD6-5EA2DFE8BD93}"/>
              </a:ext>
            </a:extLst>
          </p:cNvPr>
          <p:cNvCxnSpPr>
            <a:cxnSpLocks/>
            <a:stCxn id="15" idx="4"/>
          </p:cNvCxnSpPr>
          <p:nvPr/>
        </p:nvCxnSpPr>
        <p:spPr>
          <a:xfrm>
            <a:off x="4841666" y="4362680"/>
            <a:ext cx="66149" cy="4785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15BDA4D-F3D8-414C-B9BC-0267284E21DE}"/>
              </a:ext>
            </a:extLst>
          </p:cNvPr>
          <p:cNvSpPr txBox="1"/>
          <p:nvPr/>
        </p:nvSpPr>
        <p:spPr>
          <a:xfrm>
            <a:off x="4027785" y="4656589"/>
            <a:ext cx="115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mssppjsy6</a:t>
            </a:r>
          </a:p>
        </p:txBody>
      </p:sp>
    </p:spTree>
    <p:extLst>
      <p:ext uri="{BB962C8B-B14F-4D97-AF65-F5344CB8AC3E}">
        <p14:creationId xmlns:p14="http://schemas.microsoft.com/office/powerpoint/2010/main" val="36268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6BDF8B0-62FB-4996-AAEB-7E3181C4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B8CA45E-0DF7-4164-82E9-9E773FDD8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237" y="1145754"/>
            <a:ext cx="9633525" cy="477774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1B75C837-8B4D-43E7-AE20-F42B79FDF2B9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Opprette en e-postkonto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6E2E9224-214C-4769-A940-D3A8969F975F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545D3C9-CD83-4B58-B4C9-150E09914E27}"/>
              </a:ext>
            </a:extLst>
          </p:cNvPr>
          <p:cNvSpPr txBox="1"/>
          <p:nvPr/>
        </p:nvSpPr>
        <p:spPr>
          <a:xfrm>
            <a:off x="4429106" y="2648153"/>
            <a:ext cx="5821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rgbClr val="000000"/>
                </a:solidFill>
              </a:rPr>
              <a:t>Gratulerer med brukerkonto og </a:t>
            </a:r>
            <a:br>
              <a:rPr lang="nb-NO" sz="3200" dirty="0">
                <a:solidFill>
                  <a:srgbClr val="000000"/>
                </a:solidFill>
              </a:rPr>
            </a:br>
            <a:r>
              <a:rPr lang="nb-NO" sz="3200" dirty="0">
                <a:solidFill>
                  <a:srgbClr val="000000"/>
                </a:solidFill>
              </a:rPr>
              <a:t>e-postadresse!</a:t>
            </a:r>
          </a:p>
        </p:txBody>
      </p:sp>
    </p:spTree>
    <p:extLst>
      <p:ext uri="{BB962C8B-B14F-4D97-AF65-F5344CB8AC3E}">
        <p14:creationId xmlns:p14="http://schemas.microsoft.com/office/powerpoint/2010/main" val="1580327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659014" y="2890524"/>
            <a:ext cx="497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>
                <a:solidFill>
                  <a:srgbClr val="000000"/>
                </a:solidFill>
              </a:rPr>
              <a:t>brukarnamn</a:t>
            </a:r>
          </a:p>
        </p:txBody>
      </p:sp>
    </p:spTree>
    <p:extLst>
      <p:ext uri="{BB962C8B-B14F-4D97-AF65-F5344CB8AC3E}">
        <p14:creationId xmlns:p14="http://schemas.microsoft.com/office/powerpoint/2010/main" val="115969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1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48485"/>
            <a:ext cx="7736949" cy="481694"/>
          </a:xfrm>
        </p:spPr>
        <p:txBody>
          <a:bodyPr/>
          <a:lstStyle/>
          <a:p>
            <a:r>
              <a:rPr lang="nn-NO" dirty="0">
                <a:solidFill>
                  <a:srgbClr val="000000"/>
                </a:solidFill>
                <a:latin typeface="+mj-lt"/>
              </a:rPr>
              <a:t>Opprette ei e-postadresse</a:t>
            </a:r>
          </a:p>
        </p:txBody>
      </p:sp>
    </p:spTree>
    <p:extLst>
      <p:ext uri="{BB962C8B-B14F-4D97-AF65-F5344CB8AC3E}">
        <p14:creationId xmlns:p14="http://schemas.microsoft.com/office/powerpoint/2010/main" val="3396825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3659014" y="2890524"/>
            <a:ext cx="497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>
                <a:solidFill>
                  <a:srgbClr val="000000"/>
                </a:solidFill>
              </a:rPr>
              <a:t>brukarnamn@</a:t>
            </a:r>
          </a:p>
        </p:txBody>
      </p:sp>
    </p:spTree>
    <p:extLst>
      <p:ext uri="{BB962C8B-B14F-4D97-AF65-F5344CB8AC3E}">
        <p14:creationId xmlns:p14="http://schemas.microsoft.com/office/powerpoint/2010/main" val="2489358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2753691" y="2890524"/>
            <a:ext cx="647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600">
                <a:solidFill>
                  <a:srgbClr val="000000"/>
                </a:solidFill>
              </a:rPr>
              <a:t>brukarnamn@live.com</a:t>
            </a:r>
          </a:p>
          <a:p>
            <a:pPr algn="ctr"/>
            <a:endParaRPr lang="nn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66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2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>
                <a:solidFill>
                  <a:srgbClr val="000000"/>
                </a:solidFill>
              </a:rPr>
              <a:t>Logge av og på</a:t>
            </a:r>
          </a:p>
        </p:txBody>
      </p:sp>
    </p:spTree>
    <p:extLst>
      <p:ext uri="{BB962C8B-B14F-4D97-AF65-F5344CB8AC3E}">
        <p14:creationId xmlns:p14="http://schemas.microsoft.com/office/powerpoint/2010/main" val="1251633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87371096-FF66-4A9A-917F-8868EDB2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EB76D6B-EEB8-4370-BBD4-20F7EF96E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89" y="913023"/>
            <a:ext cx="10890918" cy="5031954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6642453F-3BB7-4AB6-8829-F40BA41142EE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Logge av og på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63C4AC6-F619-43B6-ACC3-28B0AF6CD577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E89117F-F3D6-40D8-BC3C-C1BAF282D748}"/>
              </a:ext>
            </a:extLst>
          </p:cNvPr>
          <p:cNvSpPr/>
          <p:nvPr/>
        </p:nvSpPr>
        <p:spPr>
          <a:xfrm>
            <a:off x="9994945" y="1090028"/>
            <a:ext cx="1809537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 descr="pil.png">
            <a:extLst>
              <a:ext uri="{FF2B5EF4-FFF2-40B4-BE49-F238E27FC236}">
                <a16:creationId xmlns:a16="http://schemas.microsoft.com/office/drawing/2014/main" id="{BA5FE86D-BC64-4981-97DC-B1DDF708E1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566" y="149287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19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750A3C61-C67E-46F5-8EE4-D0061CCD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4537D2CC-10F9-4A7F-A5F2-18B42D107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0" y="988645"/>
            <a:ext cx="11630139" cy="5215514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BD83D84C-6FE0-4723-A36E-2F640ED25912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Logge av og på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F499519D-3135-45C3-BA71-7711DBF294F6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5A30942-3CFE-44B3-A2F8-E94AAAEE6E02}"/>
              </a:ext>
            </a:extLst>
          </p:cNvPr>
          <p:cNvSpPr/>
          <p:nvPr/>
        </p:nvSpPr>
        <p:spPr>
          <a:xfrm>
            <a:off x="10157417" y="2674657"/>
            <a:ext cx="1307688" cy="4149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 descr="pil.png">
            <a:extLst>
              <a:ext uri="{FF2B5EF4-FFF2-40B4-BE49-F238E27FC236}">
                <a16:creationId xmlns:a16="http://schemas.microsoft.com/office/drawing/2014/main" id="{73C94E98-92EC-44D9-B6E5-66EFDDC0D2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84" y="298250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40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Logge av og på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652354" y="4412081"/>
            <a:ext cx="29045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200">
                <a:solidFill>
                  <a:srgbClr val="000000"/>
                </a:solidFill>
              </a:rPr>
              <a:t>www.live.com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926" y="2730220"/>
            <a:ext cx="2953676" cy="9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59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18C3F146-B64C-41C3-A611-AB3C1641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E7669A56-E73D-423E-A8CA-39969454EF88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 dirty="0"/>
              <a:t>Logge av og på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80802CFB-1E10-4E30-A7EC-F907C9B20B07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5" name="Bilde 14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E53DD138-79F1-4BD4-9AC4-0419511A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11" y="645177"/>
            <a:ext cx="3395239" cy="2716191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607801D-EFAB-4831-9D61-01BCAFE69F86}"/>
              </a:ext>
            </a:extLst>
          </p:cNvPr>
          <p:cNvSpPr txBox="1"/>
          <p:nvPr/>
        </p:nvSpPr>
        <p:spPr>
          <a:xfrm>
            <a:off x="251276" y="1109721"/>
            <a:ext cx="178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0000"/>
                </a:solidFill>
              </a:rPr>
              <a:t>E-postadressen</a:t>
            </a:r>
          </a:p>
        </p:txBody>
      </p:sp>
      <p:cxnSp>
        <p:nvCxnSpPr>
          <p:cNvPr id="17" name="Rett pil 9">
            <a:extLst>
              <a:ext uri="{FF2B5EF4-FFF2-40B4-BE49-F238E27FC236}">
                <a16:creationId xmlns:a16="http://schemas.microsoft.com/office/drawing/2014/main" id="{1AF764CA-15A1-4347-8C91-29B8438D6580}"/>
              </a:ext>
            </a:extLst>
          </p:cNvPr>
          <p:cNvCxnSpPr/>
          <p:nvPr/>
        </p:nvCxnSpPr>
        <p:spPr>
          <a:xfrm flipV="1">
            <a:off x="368545" y="1693347"/>
            <a:ext cx="1798072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e 17">
            <a:extLst>
              <a:ext uri="{FF2B5EF4-FFF2-40B4-BE49-F238E27FC236}">
                <a16:creationId xmlns:a16="http://schemas.microsoft.com/office/drawing/2014/main" id="{E14A376B-9F0C-496F-95AD-AEC113215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44" y="2897436"/>
            <a:ext cx="3915273" cy="3266623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2C100FE-04E3-42D5-AB7B-EF3DECAB8B2A}"/>
              </a:ext>
            </a:extLst>
          </p:cNvPr>
          <p:cNvSpPr txBox="1"/>
          <p:nvPr/>
        </p:nvSpPr>
        <p:spPr>
          <a:xfrm>
            <a:off x="3484500" y="3779864"/>
            <a:ext cx="140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0000"/>
                </a:solidFill>
              </a:rPr>
              <a:t>Passord</a:t>
            </a:r>
          </a:p>
        </p:txBody>
      </p:sp>
      <p:cxnSp>
        <p:nvCxnSpPr>
          <p:cNvPr id="20" name="Rett pil 11">
            <a:extLst>
              <a:ext uri="{FF2B5EF4-FFF2-40B4-BE49-F238E27FC236}">
                <a16:creationId xmlns:a16="http://schemas.microsoft.com/office/drawing/2014/main" id="{F54A7027-F0BE-4206-B93F-BC1E39F772FC}"/>
              </a:ext>
            </a:extLst>
          </p:cNvPr>
          <p:cNvCxnSpPr/>
          <p:nvPr/>
        </p:nvCxnSpPr>
        <p:spPr>
          <a:xfrm flipV="1">
            <a:off x="3586140" y="4449273"/>
            <a:ext cx="1798072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378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CABD4949-78B6-42FA-B010-D6C0332E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CEEFF34-9D35-43E0-B22A-32E2D6A9E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98" y="872635"/>
            <a:ext cx="6381750" cy="5324475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8D90610-F390-496E-93B9-CE17AA603B6F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Logge av og på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3E73E9C2-CCFD-4EA6-A0DF-89F2F798B8AC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6FD7598-A556-465B-8B4C-953E255A7B3E}"/>
              </a:ext>
            </a:extLst>
          </p:cNvPr>
          <p:cNvSpPr/>
          <p:nvPr/>
        </p:nvSpPr>
        <p:spPr>
          <a:xfrm>
            <a:off x="6952120" y="4177181"/>
            <a:ext cx="1307689" cy="6161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9925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3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35910"/>
            <a:ext cx="7736949" cy="481694"/>
          </a:xfrm>
        </p:spPr>
        <p:txBody>
          <a:bodyPr/>
          <a:lstStyle/>
          <a:p>
            <a:r>
              <a:rPr lang="nn-NO"/>
              <a:t>Sende e-post</a:t>
            </a:r>
          </a:p>
        </p:txBody>
      </p:sp>
    </p:spTree>
    <p:extLst>
      <p:ext uri="{BB962C8B-B14F-4D97-AF65-F5344CB8AC3E}">
        <p14:creationId xmlns:p14="http://schemas.microsoft.com/office/powerpoint/2010/main" val="2579246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130D39B8-F8E5-4C25-992C-9473047B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C2157EB-B7B5-452F-88E2-E3B7240CD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97" y="732489"/>
            <a:ext cx="10651187" cy="591351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E0D9D509-91A7-4AC4-9D59-97BF7C164163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B2D8B61-5586-4A69-AF7E-0A105E54A888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C9CAD08-07A8-472A-9B6C-255800F81815}"/>
              </a:ext>
            </a:extLst>
          </p:cNvPr>
          <p:cNvSpPr/>
          <p:nvPr/>
        </p:nvSpPr>
        <p:spPr>
          <a:xfrm>
            <a:off x="860197" y="1021904"/>
            <a:ext cx="1809537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90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222" y="2541598"/>
            <a:ext cx="2953676" cy="9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04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718EB0C-AED3-4167-BC54-D8B5A500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6DC1D4B-F08C-40A5-9466-6546786BC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97" y="732489"/>
            <a:ext cx="10651187" cy="5913512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F79B65B3-B4AE-4AE6-8F7A-5E651122CD41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7E85FAA9-B805-4C58-99E8-CC348A2C79DB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0BB2F4A-9B10-4850-B8B7-F96E78332C44}"/>
              </a:ext>
            </a:extLst>
          </p:cNvPr>
          <p:cNvSpPr/>
          <p:nvPr/>
        </p:nvSpPr>
        <p:spPr>
          <a:xfrm>
            <a:off x="860197" y="1065971"/>
            <a:ext cx="1809537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pil.png">
            <a:extLst>
              <a:ext uri="{FF2B5EF4-FFF2-40B4-BE49-F238E27FC236}">
                <a16:creationId xmlns:a16="http://schemas.microsoft.com/office/drawing/2014/main" id="{6748FA18-2E77-445C-9257-705D0FCB4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15" y="1447011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78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21328004-6F81-487D-8BD4-D3AE55DC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8D100AC1-5C1F-4FCB-8AE5-6D961489145F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3C11199F-8A4C-4F90-99E3-0FE5CC055F4F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4A82184-8F01-4D00-A626-000FDA5B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633" y="1116632"/>
            <a:ext cx="9404733" cy="412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79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231E80D9-7DE8-4917-B42A-BD6DB793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7002E5D0-3ECD-4AA4-871D-9744BA30B65B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5D7DAC89-2B7F-4E8C-B151-2D3B5F8C33B4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2E6D7CE-6C4B-4664-B52E-53534D82D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6" y="1455287"/>
            <a:ext cx="9988627" cy="43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62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8EA758F-9ABB-435F-8A4A-7D0CCB6C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F7BD7EA8-2211-4C65-B822-E23DF259E1FE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6A8E6F14-9DC9-48A3-B7B4-FE1256F18ABC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EFEE91E-4AC2-4788-BB78-A7DEA9C7B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6" y="1455287"/>
            <a:ext cx="9988627" cy="438615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D297AB5-ECB9-42C6-AB51-5FE136C607FD}"/>
              </a:ext>
            </a:extLst>
          </p:cNvPr>
          <p:cNvSpPr txBox="1"/>
          <p:nvPr/>
        </p:nvSpPr>
        <p:spPr>
          <a:xfrm>
            <a:off x="1651849" y="812774"/>
            <a:ext cx="62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Mottagers e-postadresse</a:t>
            </a:r>
          </a:p>
        </p:txBody>
      </p:sp>
      <p:cxnSp>
        <p:nvCxnSpPr>
          <p:cNvPr id="13" name="Rett pil 13">
            <a:extLst>
              <a:ext uri="{FF2B5EF4-FFF2-40B4-BE49-F238E27FC236}">
                <a16:creationId xmlns:a16="http://schemas.microsoft.com/office/drawing/2014/main" id="{BE395830-2099-4AD7-BDB9-3514529E9F42}"/>
              </a:ext>
            </a:extLst>
          </p:cNvPr>
          <p:cNvCxnSpPr>
            <a:cxnSpLocks/>
          </p:cNvCxnSpPr>
          <p:nvPr/>
        </p:nvCxnSpPr>
        <p:spPr>
          <a:xfrm>
            <a:off x="2089980" y="1182106"/>
            <a:ext cx="0" cy="74540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6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C86F9F5-7CFA-4F33-9CF6-7D6D49F51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7AB35E7-6EC8-4E0C-97CE-D11DACF57724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1D70F152-4545-4566-9664-8C158EE7E355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A3D556-06B8-4545-9701-B938107C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474376"/>
            <a:ext cx="9988627" cy="4386150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46276BD-CBED-4219-B573-5073E36598AF}"/>
              </a:ext>
            </a:extLst>
          </p:cNvPr>
          <p:cNvSpPr txBox="1"/>
          <p:nvPr/>
        </p:nvSpPr>
        <p:spPr>
          <a:xfrm>
            <a:off x="1233208" y="846714"/>
            <a:ext cx="62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Mottagers e-postadresse</a:t>
            </a:r>
          </a:p>
        </p:txBody>
      </p:sp>
      <p:cxnSp>
        <p:nvCxnSpPr>
          <p:cNvPr id="17" name="Rett pil 13">
            <a:extLst>
              <a:ext uri="{FF2B5EF4-FFF2-40B4-BE49-F238E27FC236}">
                <a16:creationId xmlns:a16="http://schemas.microsoft.com/office/drawing/2014/main" id="{777F29B9-8915-4E53-9E9A-F9ACA17DBF8B}"/>
              </a:ext>
            </a:extLst>
          </p:cNvPr>
          <p:cNvCxnSpPr/>
          <p:nvPr/>
        </p:nvCxnSpPr>
        <p:spPr>
          <a:xfrm>
            <a:off x="2089980" y="1349068"/>
            <a:ext cx="0" cy="578442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2ECB769-952E-404D-8D47-75A36B3D5E6D}"/>
              </a:ext>
            </a:extLst>
          </p:cNvPr>
          <p:cNvSpPr txBox="1"/>
          <p:nvPr/>
        </p:nvSpPr>
        <p:spPr>
          <a:xfrm>
            <a:off x="5262081" y="840758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Hva handler e-posten om</a:t>
            </a:r>
          </a:p>
        </p:txBody>
      </p:sp>
      <p:cxnSp>
        <p:nvCxnSpPr>
          <p:cNvPr id="19" name="Rett pil 8">
            <a:extLst>
              <a:ext uri="{FF2B5EF4-FFF2-40B4-BE49-F238E27FC236}">
                <a16:creationId xmlns:a16="http://schemas.microsoft.com/office/drawing/2014/main" id="{2326D69C-A3B7-4C42-B775-778EC5732363}"/>
              </a:ext>
            </a:extLst>
          </p:cNvPr>
          <p:cNvCxnSpPr/>
          <p:nvPr/>
        </p:nvCxnSpPr>
        <p:spPr>
          <a:xfrm flipH="1">
            <a:off x="6449136" y="1281201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044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543D8A0-3DE5-42C5-82B2-C9A1D3D9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6E2C06FB-0962-4DE6-A9FD-BF816B68332E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66F0EA26-3C8C-4A99-8BD4-55C29B118D9A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42FBEF0-CE30-4922-9400-3C0BEA7C4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422154"/>
            <a:ext cx="9988627" cy="4386150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9A6D379-2BB5-4D5C-8D00-C951B926EB46}"/>
              </a:ext>
            </a:extLst>
          </p:cNvPr>
          <p:cNvSpPr txBox="1"/>
          <p:nvPr/>
        </p:nvSpPr>
        <p:spPr>
          <a:xfrm>
            <a:off x="1651849" y="812774"/>
            <a:ext cx="62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Mottagers e-postadresse</a:t>
            </a:r>
          </a:p>
        </p:txBody>
      </p:sp>
      <p:cxnSp>
        <p:nvCxnSpPr>
          <p:cNvPr id="18" name="Rett pil 13">
            <a:extLst>
              <a:ext uri="{FF2B5EF4-FFF2-40B4-BE49-F238E27FC236}">
                <a16:creationId xmlns:a16="http://schemas.microsoft.com/office/drawing/2014/main" id="{554AE65C-B6E0-422E-8E22-65FD4AEA41C1}"/>
              </a:ext>
            </a:extLst>
          </p:cNvPr>
          <p:cNvCxnSpPr/>
          <p:nvPr/>
        </p:nvCxnSpPr>
        <p:spPr>
          <a:xfrm>
            <a:off x="2089980" y="1349068"/>
            <a:ext cx="0" cy="578442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8CF9AAB1-E969-488E-8E40-08F25DA6FE91}"/>
              </a:ext>
            </a:extLst>
          </p:cNvPr>
          <p:cNvSpPr txBox="1"/>
          <p:nvPr/>
        </p:nvSpPr>
        <p:spPr>
          <a:xfrm>
            <a:off x="5868009" y="815785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Hva handler e-posten om</a:t>
            </a:r>
          </a:p>
        </p:txBody>
      </p:sp>
      <p:cxnSp>
        <p:nvCxnSpPr>
          <p:cNvPr id="20" name="Rett pil 8">
            <a:extLst>
              <a:ext uri="{FF2B5EF4-FFF2-40B4-BE49-F238E27FC236}">
                <a16:creationId xmlns:a16="http://schemas.microsoft.com/office/drawing/2014/main" id="{C6CF79DF-E6C5-44CF-9FD4-3EE997D5A59B}"/>
              </a:ext>
            </a:extLst>
          </p:cNvPr>
          <p:cNvCxnSpPr/>
          <p:nvPr/>
        </p:nvCxnSpPr>
        <p:spPr>
          <a:xfrm flipH="1">
            <a:off x="6449136" y="1281201"/>
            <a:ext cx="1514" cy="903885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247D0882-17EC-40E8-A248-5772CF2E9972}"/>
              </a:ext>
            </a:extLst>
          </p:cNvPr>
          <p:cNvSpPr/>
          <p:nvPr/>
        </p:nvSpPr>
        <p:spPr>
          <a:xfrm>
            <a:off x="2489639" y="2250895"/>
            <a:ext cx="7104272" cy="23321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0297EF59-29C5-4CB5-9301-AFA028E2ED21}"/>
              </a:ext>
            </a:extLst>
          </p:cNvPr>
          <p:cNvSpPr txBox="1"/>
          <p:nvPr/>
        </p:nvSpPr>
        <p:spPr>
          <a:xfrm>
            <a:off x="3372260" y="3105834"/>
            <a:ext cx="5532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 dette feltet skrives det man ønsker som en beskjed eller</a:t>
            </a:r>
          </a:p>
          <a:p>
            <a:r>
              <a:rPr lang="nb-NO" dirty="0"/>
              <a:t>som et brev, fra «Hei» til «Hilsen </a:t>
            </a:r>
          </a:p>
        </p:txBody>
      </p:sp>
    </p:spTree>
    <p:extLst>
      <p:ext uri="{BB962C8B-B14F-4D97-AF65-F5344CB8AC3E}">
        <p14:creationId xmlns:p14="http://schemas.microsoft.com/office/powerpoint/2010/main" val="2382245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822E869-DC94-4BA3-9904-4AC4245C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5" name="Tittel 1">
            <a:extLst>
              <a:ext uri="{FF2B5EF4-FFF2-40B4-BE49-F238E27FC236}">
                <a16:creationId xmlns:a16="http://schemas.microsoft.com/office/drawing/2014/main" id="{77EA1066-88A8-4E0C-85BF-6D005CECBE6C}"/>
              </a:ext>
            </a:extLst>
          </p:cNvPr>
          <p:cNvSpPr txBox="1">
            <a:spLocks/>
          </p:cNvSpPr>
          <p:nvPr/>
        </p:nvSpPr>
        <p:spPr>
          <a:xfrm>
            <a:off x="1008776" y="213027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26" name="Tittel 1">
            <a:extLst>
              <a:ext uri="{FF2B5EF4-FFF2-40B4-BE49-F238E27FC236}">
                <a16:creationId xmlns:a16="http://schemas.microsoft.com/office/drawing/2014/main" id="{0C2E0612-1E6A-446C-9120-C97426C10257}"/>
              </a:ext>
            </a:extLst>
          </p:cNvPr>
          <p:cNvSpPr txBox="1">
            <a:spLocks/>
          </p:cNvSpPr>
          <p:nvPr/>
        </p:nvSpPr>
        <p:spPr>
          <a:xfrm>
            <a:off x="368545" y="129059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A694D37C-4055-41D2-9A34-921A20278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61" y="1419436"/>
            <a:ext cx="9988627" cy="4386150"/>
          </a:xfrm>
          <a:prstGeom prst="rect">
            <a:avLst/>
          </a:prstGeom>
        </p:spPr>
      </p:pic>
      <p:sp>
        <p:nvSpPr>
          <p:cNvPr id="28" name="TekstSylinder 27">
            <a:extLst>
              <a:ext uri="{FF2B5EF4-FFF2-40B4-BE49-F238E27FC236}">
                <a16:creationId xmlns:a16="http://schemas.microsoft.com/office/drawing/2014/main" id="{1E14CF1B-38D4-43C5-BDF8-7DCA3AF53141}"/>
              </a:ext>
            </a:extLst>
          </p:cNvPr>
          <p:cNvSpPr txBox="1"/>
          <p:nvPr/>
        </p:nvSpPr>
        <p:spPr>
          <a:xfrm>
            <a:off x="1651849" y="813802"/>
            <a:ext cx="62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Mottagers e-postadresse</a:t>
            </a:r>
          </a:p>
        </p:txBody>
      </p:sp>
      <p:cxnSp>
        <p:nvCxnSpPr>
          <p:cNvPr id="29" name="Rett pil 13">
            <a:extLst>
              <a:ext uri="{FF2B5EF4-FFF2-40B4-BE49-F238E27FC236}">
                <a16:creationId xmlns:a16="http://schemas.microsoft.com/office/drawing/2014/main" id="{7E62D25B-1072-4E0A-AB6D-127FAD7B5073}"/>
              </a:ext>
            </a:extLst>
          </p:cNvPr>
          <p:cNvCxnSpPr/>
          <p:nvPr/>
        </p:nvCxnSpPr>
        <p:spPr>
          <a:xfrm>
            <a:off x="2089980" y="1350096"/>
            <a:ext cx="0" cy="578442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438F350-9D5D-48EC-AEEF-037324269E1C}"/>
              </a:ext>
            </a:extLst>
          </p:cNvPr>
          <p:cNvSpPr txBox="1"/>
          <p:nvPr/>
        </p:nvSpPr>
        <p:spPr>
          <a:xfrm>
            <a:off x="5868009" y="816813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Hva handler e-posten om</a:t>
            </a:r>
          </a:p>
        </p:txBody>
      </p:sp>
      <p:cxnSp>
        <p:nvCxnSpPr>
          <p:cNvPr id="31" name="Rett pil 8">
            <a:extLst>
              <a:ext uri="{FF2B5EF4-FFF2-40B4-BE49-F238E27FC236}">
                <a16:creationId xmlns:a16="http://schemas.microsoft.com/office/drawing/2014/main" id="{93165927-E68B-44FD-BE3C-429BB85BECF7}"/>
              </a:ext>
            </a:extLst>
          </p:cNvPr>
          <p:cNvCxnSpPr/>
          <p:nvPr/>
        </p:nvCxnSpPr>
        <p:spPr>
          <a:xfrm flipH="1">
            <a:off x="6449136" y="1282229"/>
            <a:ext cx="1514" cy="903885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92E69137-C52F-4B0D-A828-2B64BF01D6B6}"/>
              </a:ext>
            </a:extLst>
          </p:cNvPr>
          <p:cNvSpPr/>
          <p:nvPr/>
        </p:nvSpPr>
        <p:spPr>
          <a:xfrm>
            <a:off x="2489639" y="2251923"/>
            <a:ext cx="7104272" cy="2332122"/>
          </a:xfrm>
          <a:prstGeom prst="ellipse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C18F74-BC09-4569-A9BA-7FF915B78984}"/>
              </a:ext>
            </a:extLst>
          </p:cNvPr>
          <p:cNvSpPr txBox="1"/>
          <p:nvPr/>
        </p:nvSpPr>
        <p:spPr>
          <a:xfrm>
            <a:off x="3372260" y="3106862"/>
            <a:ext cx="5532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 dette feltet skrives det man ønsker som en beskjed eller</a:t>
            </a:r>
          </a:p>
          <a:p>
            <a:r>
              <a:rPr lang="nb-NO" dirty="0"/>
              <a:t>som et brev, fra «Hei» til «Hilsen 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CCAE4CBE-BEE8-40C3-A1C5-65504D223173}"/>
              </a:ext>
            </a:extLst>
          </p:cNvPr>
          <p:cNvSpPr/>
          <p:nvPr/>
        </p:nvSpPr>
        <p:spPr>
          <a:xfrm>
            <a:off x="937015" y="4976710"/>
            <a:ext cx="1429667" cy="4492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697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F7263CF-EE4A-476E-BC4C-2F8BCC56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C6EA2BB-F56F-425B-A9D8-D65BDCCA5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12192000" cy="5181600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F331A1C2-56AE-4803-83CC-B507DA5158F0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9A8AAD03-5250-4D94-8C8F-7AEDA7DB55D9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6B72449-C47F-43B1-A4A7-91B8D53A6500}"/>
              </a:ext>
            </a:extLst>
          </p:cNvPr>
          <p:cNvSpPr/>
          <p:nvPr/>
        </p:nvSpPr>
        <p:spPr>
          <a:xfrm>
            <a:off x="368545" y="1177251"/>
            <a:ext cx="3520703" cy="6916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7619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4A4EE8A-F7B6-46B3-9268-0629B2D5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BC93E5F-521B-481C-9679-12106E5E2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2168"/>
            <a:ext cx="12192000" cy="5181600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047F1F76-4CEB-4D93-ACB4-DA80AA9045CE}"/>
              </a:ext>
            </a:extLst>
          </p:cNvPr>
          <p:cNvSpPr txBox="1">
            <a:spLocks/>
          </p:cNvSpPr>
          <p:nvPr/>
        </p:nvSpPr>
        <p:spPr>
          <a:xfrm>
            <a:off x="1008776" y="295967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7883539-A6AA-42D1-BBB9-812F15B7AC1A}"/>
              </a:ext>
            </a:extLst>
          </p:cNvPr>
          <p:cNvSpPr txBox="1">
            <a:spLocks/>
          </p:cNvSpPr>
          <p:nvPr/>
        </p:nvSpPr>
        <p:spPr>
          <a:xfrm>
            <a:off x="368545" y="211999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A09731E-80AA-4A2B-BD13-CF2421C2A5D6}"/>
              </a:ext>
            </a:extLst>
          </p:cNvPr>
          <p:cNvSpPr/>
          <p:nvPr/>
        </p:nvSpPr>
        <p:spPr>
          <a:xfrm>
            <a:off x="247359" y="1712911"/>
            <a:ext cx="3520703" cy="6916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5915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C0755D5F-C501-4D4E-AFEA-FC0EB26D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B10F735-68BC-4D9E-9A5B-820A7756A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0303"/>
            <a:ext cx="12192000" cy="518160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77E21661-0FDB-4671-835C-4002F0FEEBB4}"/>
              </a:ext>
            </a:extLst>
          </p:cNvPr>
          <p:cNvSpPr txBox="1">
            <a:spLocks/>
          </p:cNvSpPr>
          <p:nvPr/>
        </p:nvSpPr>
        <p:spPr>
          <a:xfrm>
            <a:off x="1008776" y="295967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AEAB6FDB-275A-445D-9326-9833EEAF26BC}"/>
              </a:ext>
            </a:extLst>
          </p:cNvPr>
          <p:cNvSpPr txBox="1">
            <a:spLocks/>
          </p:cNvSpPr>
          <p:nvPr/>
        </p:nvSpPr>
        <p:spPr>
          <a:xfrm>
            <a:off x="368545" y="211999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21D1AE6-6616-42A5-8B6E-572FEC93A3E7}"/>
              </a:ext>
            </a:extLst>
          </p:cNvPr>
          <p:cNvSpPr/>
          <p:nvPr/>
        </p:nvSpPr>
        <p:spPr>
          <a:xfrm>
            <a:off x="1833788" y="2544896"/>
            <a:ext cx="7045807" cy="21593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56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222" y="2541598"/>
            <a:ext cx="2953676" cy="96166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536414" y="4412081"/>
            <a:ext cx="402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200" dirty="0">
                <a:solidFill>
                  <a:srgbClr val="000000"/>
                </a:solidFill>
              </a:rPr>
              <a:t>www.Outlook.com</a:t>
            </a:r>
          </a:p>
        </p:txBody>
      </p:sp>
    </p:spTree>
    <p:extLst>
      <p:ext uri="{BB962C8B-B14F-4D97-AF65-F5344CB8AC3E}">
        <p14:creationId xmlns:p14="http://schemas.microsoft.com/office/powerpoint/2010/main" val="3435316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83428062-5991-45BD-921C-6C9EEEC6C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85C5643-F4E3-4BB0-8E5D-FCDE9B7F7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0303"/>
            <a:ext cx="12192000" cy="5181600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A0EDF040-EC69-498D-B1F3-827E3DA7BBC5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E596B673-95A4-4638-AF07-C24982E8D72B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939AD1E-F732-4777-AC19-A7CEFFA4F009}"/>
              </a:ext>
            </a:extLst>
          </p:cNvPr>
          <p:cNvSpPr/>
          <p:nvPr/>
        </p:nvSpPr>
        <p:spPr>
          <a:xfrm>
            <a:off x="628494" y="1009480"/>
            <a:ext cx="515531" cy="4023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 descr="pil.png">
            <a:extLst>
              <a:ext uri="{FF2B5EF4-FFF2-40B4-BE49-F238E27FC236}">
                <a16:creationId xmlns:a16="http://schemas.microsoft.com/office/drawing/2014/main" id="{C2E320F5-CF82-41C4-93BD-76E9F179F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6" y="1331932"/>
            <a:ext cx="482545" cy="719551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8D097F6C-BD1F-42E3-A43E-EEF65051D6CA}"/>
              </a:ext>
            </a:extLst>
          </p:cNvPr>
          <p:cNvSpPr/>
          <p:nvPr/>
        </p:nvSpPr>
        <p:spPr>
          <a:xfrm>
            <a:off x="628493" y="5324870"/>
            <a:ext cx="515531" cy="4023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 descr="pil.png">
            <a:extLst>
              <a:ext uri="{FF2B5EF4-FFF2-40B4-BE49-F238E27FC236}">
                <a16:creationId xmlns:a16="http://schemas.microsoft.com/office/drawing/2014/main" id="{AA8FEFFB-1DFC-4811-B328-A23B86C8DB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24" y="5726442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30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4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Opne e-post</a:t>
            </a:r>
          </a:p>
        </p:txBody>
      </p:sp>
    </p:spTree>
    <p:extLst>
      <p:ext uri="{BB962C8B-B14F-4D97-AF65-F5344CB8AC3E}">
        <p14:creationId xmlns:p14="http://schemas.microsoft.com/office/powerpoint/2010/main" val="1884910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58202CB-B9E1-4A64-B21E-F122F802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6B5CC99-8CDA-4D03-9303-23EA25B30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97" y="743790"/>
            <a:ext cx="10651187" cy="591351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D11F8D39-DC27-4A47-B256-69E97FD1D3C1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Åpne e-post</a:t>
            </a:r>
            <a:endParaRPr lang="nb-NO" sz="2400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1E46D6B-6863-4756-8F41-0AA9460C5029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093A8D3-8C3B-4FEC-945D-13DD1675149B}"/>
              </a:ext>
            </a:extLst>
          </p:cNvPr>
          <p:cNvSpPr/>
          <p:nvPr/>
        </p:nvSpPr>
        <p:spPr>
          <a:xfrm>
            <a:off x="860197" y="1867976"/>
            <a:ext cx="1783851" cy="5887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D137C52-C8CB-4F8D-BB59-F1FBE1F9B4A1}"/>
              </a:ext>
            </a:extLst>
          </p:cNvPr>
          <p:cNvSpPr/>
          <p:nvPr/>
        </p:nvSpPr>
        <p:spPr>
          <a:xfrm>
            <a:off x="860197" y="3800819"/>
            <a:ext cx="1783851" cy="28564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459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3F09765E-0AA0-4933-965A-CCBDC292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DFAD1C-999B-49D5-9CF3-0B14CE7AD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563" y="601622"/>
            <a:ext cx="7255634" cy="612222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5126111-1835-41E7-B07C-935E5827D2AD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Åpne e-post</a:t>
            </a:r>
            <a:endParaRPr lang="nb-NO" sz="2400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F4117F49-94DF-4238-A20C-2219D2D35D32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5208E02-3B25-486E-8A9A-189A5235D9E6}"/>
              </a:ext>
            </a:extLst>
          </p:cNvPr>
          <p:cNvSpPr/>
          <p:nvPr/>
        </p:nvSpPr>
        <p:spPr>
          <a:xfrm>
            <a:off x="4292907" y="1806766"/>
            <a:ext cx="3334438" cy="19940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086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3688E5E8-51DD-4C2B-B2DF-9616984B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142C932-2BEC-40C6-98F0-06310CA00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563" y="601622"/>
            <a:ext cx="7255634" cy="6122220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920380A5-3C0F-4720-A29E-DA7F03252A94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Åpne e-post</a:t>
            </a:r>
            <a:endParaRPr lang="nb-NO" sz="2400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9F0050EA-015C-41D8-9769-1058C6A43C5C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D898D58-54FD-4130-B136-D14FAA82F1E7}"/>
              </a:ext>
            </a:extLst>
          </p:cNvPr>
          <p:cNvSpPr/>
          <p:nvPr/>
        </p:nvSpPr>
        <p:spPr>
          <a:xfrm>
            <a:off x="4543119" y="1823909"/>
            <a:ext cx="3105761" cy="892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 descr="pil.png">
            <a:extLst>
              <a:ext uri="{FF2B5EF4-FFF2-40B4-BE49-F238E27FC236}">
                <a16:creationId xmlns:a16="http://schemas.microsoft.com/office/drawing/2014/main" id="{813BDE0A-DE23-43D7-8744-92E053B2B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139" y="2163097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25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731E104-2848-41F0-AD05-5256E37BC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ABA1FDFB-082B-4133-879B-ACB0F27CD730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Åpne e-post</a:t>
            </a:r>
            <a:endParaRPr lang="nb-NO" sz="2400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CE18CDAE-7C3E-49BD-9C5A-AFCBF8DEE7E0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89D6030-ED5C-4BAD-8BD7-5F503560A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047750"/>
            <a:ext cx="11620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363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tel 18">
            <a:extLst>
              <a:ext uri="{FF2B5EF4-FFF2-40B4-BE49-F238E27FC236}">
                <a16:creationId xmlns:a16="http://schemas.microsoft.com/office/drawing/2014/main" id="{D66CDEB5-2CCD-480C-A18D-7749700C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03B6D92F-0196-4A14-90FA-30521D68D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76" y="1110523"/>
            <a:ext cx="9793918" cy="4636954"/>
          </a:xfrm>
          <a:prstGeom prst="rect">
            <a:avLst/>
          </a:prstGeom>
        </p:spPr>
      </p:pic>
      <p:sp>
        <p:nvSpPr>
          <p:cNvPr id="21" name="Tittel 1">
            <a:extLst>
              <a:ext uri="{FF2B5EF4-FFF2-40B4-BE49-F238E27FC236}">
                <a16:creationId xmlns:a16="http://schemas.microsoft.com/office/drawing/2014/main" id="{A52A63D8-F55D-48D3-BA1C-58746E5C41B6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Åpne e-post</a:t>
            </a:r>
            <a:endParaRPr lang="nb-NO" sz="2400" dirty="0"/>
          </a:p>
        </p:txBody>
      </p:sp>
      <p:sp>
        <p:nvSpPr>
          <p:cNvPr id="22" name="Tittel 1">
            <a:extLst>
              <a:ext uri="{FF2B5EF4-FFF2-40B4-BE49-F238E27FC236}">
                <a16:creationId xmlns:a16="http://schemas.microsoft.com/office/drawing/2014/main" id="{6367DD87-BEEB-425D-90BB-763300D6772C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B287FA6-1E47-4432-972D-E3E7B860AEF5}"/>
              </a:ext>
            </a:extLst>
          </p:cNvPr>
          <p:cNvSpPr/>
          <p:nvPr/>
        </p:nvSpPr>
        <p:spPr>
          <a:xfrm>
            <a:off x="542774" y="1640403"/>
            <a:ext cx="2326177" cy="4023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5B0E8B3D-AF0A-4B53-9313-E1F8DEE34F66}"/>
              </a:ext>
            </a:extLst>
          </p:cNvPr>
          <p:cNvSpPr txBox="1"/>
          <p:nvPr/>
        </p:nvSpPr>
        <p:spPr>
          <a:xfrm>
            <a:off x="2563349" y="1472268"/>
            <a:ext cx="894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Tittel</a:t>
            </a:r>
          </a:p>
        </p:txBody>
      </p:sp>
      <p:cxnSp>
        <p:nvCxnSpPr>
          <p:cNvPr id="25" name="Rett pil 7">
            <a:extLst>
              <a:ext uri="{FF2B5EF4-FFF2-40B4-BE49-F238E27FC236}">
                <a16:creationId xmlns:a16="http://schemas.microsoft.com/office/drawing/2014/main" id="{55900060-51C2-4C45-8A9B-5E75AD8FAF91}"/>
              </a:ext>
            </a:extLst>
          </p:cNvPr>
          <p:cNvCxnSpPr/>
          <p:nvPr/>
        </p:nvCxnSpPr>
        <p:spPr>
          <a:xfrm>
            <a:off x="2904579" y="1911375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6104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B83A6B3-DF28-4D40-AD68-5CD45CCC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6EAE37C4-B404-4976-9A0B-A72A88A0B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45" y="1761934"/>
            <a:ext cx="9667821" cy="4762500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B22A97CD-965D-423F-8665-DDB3ABA804D5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Åpne e-post</a:t>
            </a:r>
            <a:endParaRPr lang="nb-NO" sz="2400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7ED04438-0870-44BC-B933-990B077587E6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EBBF01A-C47F-43A1-9168-18F5BFAC62E7}"/>
              </a:ext>
            </a:extLst>
          </p:cNvPr>
          <p:cNvSpPr/>
          <p:nvPr/>
        </p:nvSpPr>
        <p:spPr>
          <a:xfrm>
            <a:off x="418524" y="2788138"/>
            <a:ext cx="1735201" cy="4729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B2FD1F2-182C-4B7F-A267-5549853D4E7B}"/>
              </a:ext>
            </a:extLst>
          </p:cNvPr>
          <p:cNvSpPr txBox="1"/>
          <p:nvPr/>
        </p:nvSpPr>
        <p:spPr>
          <a:xfrm>
            <a:off x="756285" y="1105326"/>
            <a:ext cx="139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Avsender</a:t>
            </a:r>
          </a:p>
        </p:txBody>
      </p:sp>
      <p:cxnSp>
        <p:nvCxnSpPr>
          <p:cNvPr id="17" name="Rett pil 7">
            <a:extLst>
              <a:ext uri="{FF2B5EF4-FFF2-40B4-BE49-F238E27FC236}">
                <a16:creationId xmlns:a16="http://schemas.microsoft.com/office/drawing/2014/main" id="{3925B23F-78D7-45A9-B24C-2856B7906D81}"/>
              </a:ext>
            </a:extLst>
          </p:cNvPr>
          <p:cNvCxnSpPr/>
          <p:nvPr/>
        </p:nvCxnSpPr>
        <p:spPr>
          <a:xfrm>
            <a:off x="1267884" y="1761934"/>
            <a:ext cx="0" cy="7922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7399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E213977C-1E71-46AD-8A6F-B020EBB9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80B97AC2-30F2-429C-9C4B-F8673CA1E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259" y="1685028"/>
            <a:ext cx="8524338" cy="4030846"/>
          </a:xfrm>
          <a:prstGeom prst="rect">
            <a:avLst/>
          </a:prstGeom>
        </p:spPr>
      </p:pic>
      <p:sp>
        <p:nvSpPr>
          <p:cNvPr id="14" name="Tittel 1">
            <a:extLst>
              <a:ext uri="{FF2B5EF4-FFF2-40B4-BE49-F238E27FC236}">
                <a16:creationId xmlns:a16="http://schemas.microsoft.com/office/drawing/2014/main" id="{00B319C7-6EDF-4073-89DE-CBDA7980CDC8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Åpne e-post</a:t>
            </a:r>
            <a:endParaRPr lang="nb-NO" sz="2400" dirty="0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A0443A3E-C398-41C7-ADA8-8DED0B133FB0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92ADFBA-E245-4A75-A75F-E5A34A437414}"/>
              </a:ext>
            </a:extLst>
          </p:cNvPr>
          <p:cNvSpPr/>
          <p:nvPr/>
        </p:nvSpPr>
        <p:spPr>
          <a:xfrm>
            <a:off x="2049551" y="2779038"/>
            <a:ext cx="3847624" cy="16095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419CBEE-001F-4FA1-BAE3-AF2514703DCC}"/>
              </a:ext>
            </a:extLst>
          </p:cNvPr>
          <p:cNvSpPr txBox="1"/>
          <p:nvPr/>
        </p:nvSpPr>
        <p:spPr>
          <a:xfrm>
            <a:off x="2854283" y="1220772"/>
            <a:ext cx="290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Beskjeden fra avsender</a:t>
            </a:r>
          </a:p>
        </p:txBody>
      </p:sp>
      <p:cxnSp>
        <p:nvCxnSpPr>
          <p:cNvPr id="18" name="Rett pil 8">
            <a:extLst>
              <a:ext uri="{FF2B5EF4-FFF2-40B4-BE49-F238E27FC236}">
                <a16:creationId xmlns:a16="http://schemas.microsoft.com/office/drawing/2014/main" id="{DF9299B5-FDF4-420B-97AA-FD3E3A663230}"/>
              </a:ext>
            </a:extLst>
          </p:cNvPr>
          <p:cNvCxnSpPr/>
          <p:nvPr/>
        </p:nvCxnSpPr>
        <p:spPr>
          <a:xfrm>
            <a:off x="3960789" y="1685028"/>
            <a:ext cx="0" cy="109401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763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3342B45-AABA-4DEB-8673-5ACAD0D4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EDF5E88-AAF6-4C00-BDB3-A11643137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83" y="1145937"/>
            <a:ext cx="7255634" cy="5258599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BA4E766B-D7FC-4757-93B4-968521B4255C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Åpne e-post</a:t>
            </a:r>
            <a:endParaRPr lang="nb-NO" sz="2400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59D5ED08-8560-4C2C-8C8B-396C8D3FC4AC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A0D2395-98DE-49AB-BA39-D6DEE5997474}"/>
              </a:ext>
            </a:extLst>
          </p:cNvPr>
          <p:cNvSpPr/>
          <p:nvPr/>
        </p:nvSpPr>
        <p:spPr>
          <a:xfrm>
            <a:off x="2600386" y="2195118"/>
            <a:ext cx="1707209" cy="5440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 descr="pil.png">
            <a:extLst>
              <a:ext uri="{FF2B5EF4-FFF2-40B4-BE49-F238E27FC236}">
                <a16:creationId xmlns:a16="http://schemas.microsoft.com/office/drawing/2014/main" id="{E8D38191-26F6-40DC-BDC3-39F79F3F41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00" y="2739433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2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77C2B20-19F2-4B25-B6F5-F637971B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452" y="1278169"/>
            <a:ext cx="6184259" cy="43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64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C71F8CA2-09E8-4721-8450-04AB96C0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3E3CF6-7F23-4D8F-B060-C31DD5D81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83" y="1145937"/>
            <a:ext cx="7255634" cy="5258599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6590E78C-39F9-4C6A-8676-7EF116345DF3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Åpne e-post</a:t>
            </a:r>
            <a:endParaRPr lang="nb-NO" sz="2400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D1AC49AC-6330-46B5-8605-BDF6605A7B30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8D0A2BE-9D1B-4BC9-96A7-A147695E3DEC}"/>
              </a:ext>
            </a:extLst>
          </p:cNvPr>
          <p:cNvSpPr/>
          <p:nvPr/>
        </p:nvSpPr>
        <p:spPr>
          <a:xfrm>
            <a:off x="4148662" y="2753421"/>
            <a:ext cx="2571627" cy="10218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0220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Del 5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Svare på e-post</a:t>
            </a:r>
          </a:p>
        </p:txBody>
      </p:sp>
    </p:spTree>
    <p:extLst>
      <p:ext uri="{BB962C8B-B14F-4D97-AF65-F5344CB8AC3E}">
        <p14:creationId xmlns:p14="http://schemas.microsoft.com/office/powerpoint/2010/main" val="3364243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2B623A8D-BF74-4B3F-B5AE-6266BAED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D1145F7-A696-4B03-ABFB-BD4F0F9B7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112705"/>
            <a:ext cx="9619455" cy="4583016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C8D8025A-4E08-42B4-9871-38E1F2960881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Svare på e-post</a:t>
            </a:r>
            <a:endParaRPr lang="nb-NO" sz="2400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3A48DBC-B97B-4F32-92E8-C39A6432B8AC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2" name="Bilde 11" descr="pil.png">
            <a:extLst>
              <a:ext uri="{FF2B5EF4-FFF2-40B4-BE49-F238E27FC236}">
                <a16:creationId xmlns:a16="http://schemas.microsoft.com/office/drawing/2014/main" id="{86671B9C-56FB-4530-8D6E-FE7DDA138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60" y="3677638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63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C53F43AB-E1E5-43DF-AE66-1E81739C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20C9AF3-52D9-438B-9C39-04BA25FFB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1519237"/>
            <a:ext cx="11591925" cy="3819525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3E9E6E30-981A-449E-8876-C27AC645A973}"/>
              </a:ext>
            </a:extLst>
          </p:cNvPr>
          <p:cNvSpPr/>
          <p:nvPr/>
        </p:nvSpPr>
        <p:spPr>
          <a:xfrm>
            <a:off x="502495" y="1543564"/>
            <a:ext cx="786478" cy="483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A2C6C78D-7E72-477C-93C9-1AE04B4A303C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Svare på e-post</a:t>
            </a:r>
            <a:endParaRPr lang="nb-NO" sz="2400" dirty="0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57C1190A-5435-42C7-BC32-093C276E883B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6" name="Bilde 15" descr="pil.png">
            <a:extLst>
              <a:ext uri="{FF2B5EF4-FFF2-40B4-BE49-F238E27FC236}">
                <a16:creationId xmlns:a16="http://schemas.microsoft.com/office/drawing/2014/main" id="{D4A3ADB1-653E-4B89-9FF2-3E508A5608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0" y="2051431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528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6EBFBEC0-38A6-4413-A760-288B44EE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1" name="Bilde 10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B71140CA-72BD-4F0B-8AF7-AB29682B5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28650"/>
            <a:ext cx="11544300" cy="5600700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DAE9EFA6-F763-490F-B919-83286D056B5D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Svare på e-post</a:t>
            </a:r>
            <a:endParaRPr lang="nb-NO" sz="2400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79F5026F-96CE-4FA2-8435-D82F3B993AAB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5" name="Rett pil 8">
            <a:extLst>
              <a:ext uri="{FF2B5EF4-FFF2-40B4-BE49-F238E27FC236}">
                <a16:creationId xmlns:a16="http://schemas.microsoft.com/office/drawing/2014/main" id="{2CD76E8F-3DFB-430B-9331-66CA06679759}"/>
              </a:ext>
            </a:extLst>
          </p:cNvPr>
          <p:cNvCxnSpPr/>
          <p:nvPr/>
        </p:nvCxnSpPr>
        <p:spPr>
          <a:xfrm rot="10800000">
            <a:off x="7353552" y="1422723"/>
            <a:ext cx="1684910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AC3AD2F-C8F4-460B-80AC-0FE8CFF7F131}"/>
              </a:ext>
            </a:extLst>
          </p:cNvPr>
          <p:cNvSpPr txBox="1"/>
          <p:nvPr/>
        </p:nvSpPr>
        <p:spPr>
          <a:xfrm>
            <a:off x="4840005" y="1253446"/>
            <a:ext cx="2115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brukernavn@e.post.no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62C90D24-7128-4D17-9ED7-08795C710BFE}"/>
              </a:ext>
            </a:extLst>
          </p:cNvPr>
          <p:cNvSpPr txBox="1"/>
          <p:nvPr/>
        </p:nvSpPr>
        <p:spPr>
          <a:xfrm>
            <a:off x="1489617" y="1746121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Re: Tema</a:t>
            </a:r>
          </a:p>
        </p:txBody>
      </p:sp>
      <p:cxnSp>
        <p:nvCxnSpPr>
          <p:cNvPr id="19" name="Rett pil 16">
            <a:extLst>
              <a:ext uri="{FF2B5EF4-FFF2-40B4-BE49-F238E27FC236}">
                <a16:creationId xmlns:a16="http://schemas.microsoft.com/office/drawing/2014/main" id="{108FFBEE-74EE-4CAC-9106-6DAE4E2A39F3}"/>
              </a:ext>
            </a:extLst>
          </p:cNvPr>
          <p:cNvCxnSpPr/>
          <p:nvPr/>
        </p:nvCxnSpPr>
        <p:spPr>
          <a:xfrm rot="10800000">
            <a:off x="2946266" y="1915398"/>
            <a:ext cx="1684910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6170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EE39FAB9-D771-4590-B30C-72CE360C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4" name="Bilde 1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6989093E-97D0-45DD-9B05-B6B3B10C3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28650"/>
            <a:ext cx="11544300" cy="5600700"/>
          </a:xfrm>
          <a:prstGeom prst="rect">
            <a:avLst/>
          </a:prstGeom>
        </p:spPr>
      </p:pic>
      <p:sp>
        <p:nvSpPr>
          <p:cNvPr id="15" name="Tittel 1">
            <a:extLst>
              <a:ext uri="{FF2B5EF4-FFF2-40B4-BE49-F238E27FC236}">
                <a16:creationId xmlns:a16="http://schemas.microsoft.com/office/drawing/2014/main" id="{82D07266-6F1B-4E48-A051-40C9992D9E1F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Svare på e-post</a:t>
            </a:r>
            <a:endParaRPr lang="nb-NO" sz="2400" dirty="0"/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43DCB5BA-9EE7-4858-B012-D453B41B45CA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0ED74C1-A609-429B-8239-39FC68E62EA4}"/>
              </a:ext>
            </a:extLst>
          </p:cNvPr>
          <p:cNvSpPr/>
          <p:nvPr/>
        </p:nvSpPr>
        <p:spPr>
          <a:xfrm>
            <a:off x="110170" y="3547431"/>
            <a:ext cx="3249976" cy="1843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33400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3AE6771B-B797-4A98-A076-C970A077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4" name="Bilde 1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2464B302-4867-4F18-AECC-704D8F261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28650"/>
            <a:ext cx="11544300" cy="5600700"/>
          </a:xfrm>
          <a:prstGeom prst="rect">
            <a:avLst/>
          </a:prstGeom>
        </p:spPr>
      </p:pic>
      <p:sp>
        <p:nvSpPr>
          <p:cNvPr id="15" name="Tittel 1">
            <a:extLst>
              <a:ext uri="{FF2B5EF4-FFF2-40B4-BE49-F238E27FC236}">
                <a16:creationId xmlns:a16="http://schemas.microsoft.com/office/drawing/2014/main" id="{02FD7EAB-5643-4F73-A718-D3119AACD6F6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Svare på e-post</a:t>
            </a:r>
            <a:endParaRPr lang="nb-NO" sz="2400" dirty="0"/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60F556C2-BB0F-489B-B362-B5E272F04093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08F7474-7E7F-48D1-B6ED-08D31C629F65}"/>
              </a:ext>
            </a:extLst>
          </p:cNvPr>
          <p:cNvSpPr/>
          <p:nvPr/>
        </p:nvSpPr>
        <p:spPr>
          <a:xfrm>
            <a:off x="323850" y="1846609"/>
            <a:ext cx="5004425" cy="11317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5671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0F984A5F-91A3-492D-9840-F587939B3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D3B5C866-F59E-41DD-8557-52BA0BB687B6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Svare på e-post</a:t>
            </a:r>
            <a:endParaRPr lang="nb-NO" sz="2400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C593C087-BEB6-460D-B9E7-DFA320386233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9" name="Bilde 8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28257940-0B89-4AE2-8BDA-D18ACCB46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6" y="710740"/>
            <a:ext cx="10354032" cy="56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462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099FF3F3-29E2-466B-976C-28016187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40E19E78-9EE5-41C9-8928-A8444B030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25" y="956888"/>
            <a:ext cx="10354031" cy="5663963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56A4441B-55AE-4E6E-ACD7-F8D7CEE626E0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Svare på e-post</a:t>
            </a:r>
            <a:endParaRPr lang="nb-NO" sz="2400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0D44761-EB60-4082-A27B-3D666DC502ED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39C6424-D25F-4BB6-AB12-AA26CC066C66}"/>
              </a:ext>
            </a:extLst>
          </p:cNvPr>
          <p:cNvSpPr/>
          <p:nvPr/>
        </p:nvSpPr>
        <p:spPr>
          <a:xfrm>
            <a:off x="756285" y="4467582"/>
            <a:ext cx="2565082" cy="14335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44197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FE1CF17E-4026-4A29-9786-7559892C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E467205C-1632-45BF-BDE0-66466F4DA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6" y="710740"/>
            <a:ext cx="10354032" cy="5663963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B4485EC5-8175-4C41-822D-B4C2E3CF743A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Svare på e-post</a:t>
            </a:r>
            <a:endParaRPr lang="nb-NO" sz="2400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4FD3BC0B-32A6-4EF0-8C69-60D1AC1C4790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8BD90D8-FD20-4FA9-907C-BB878B5C6A67}"/>
              </a:ext>
            </a:extLst>
          </p:cNvPr>
          <p:cNvSpPr/>
          <p:nvPr/>
        </p:nvSpPr>
        <p:spPr>
          <a:xfrm>
            <a:off x="154238" y="2143233"/>
            <a:ext cx="3094250" cy="12444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605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922D2276-B437-4789-BA9D-E42A14EF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C9830DD-B8C8-4C6D-BFA1-7A7E16A2F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525" y="1065559"/>
            <a:ext cx="6795571" cy="4726881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ED47FE4-3460-4348-8E54-63FAF6D2BE42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Opprette en e-postkonto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35EFD402-E092-461E-AB1E-7D6E2317F801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C5790E8-3E54-478B-844F-4317C755A094}"/>
              </a:ext>
            </a:extLst>
          </p:cNvPr>
          <p:cNvSpPr/>
          <p:nvPr/>
        </p:nvSpPr>
        <p:spPr>
          <a:xfrm>
            <a:off x="7503994" y="943787"/>
            <a:ext cx="1357985" cy="61616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58094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081FD67-2D05-4A7F-AEE8-C146EB98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4" name="Bilde 1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863F8817-5F28-413D-B42D-1D785E121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44" y="767068"/>
            <a:ext cx="9732312" cy="5323864"/>
          </a:xfrm>
          <a:prstGeom prst="rect">
            <a:avLst/>
          </a:prstGeom>
        </p:spPr>
      </p:pic>
      <p:sp>
        <p:nvSpPr>
          <p:cNvPr id="15" name="Tittel 1">
            <a:extLst>
              <a:ext uri="{FF2B5EF4-FFF2-40B4-BE49-F238E27FC236}">
                <a16:creationId xmlns:a16="http://schemas.microsoft.com/office/drawing/2014/main" id="{7C40AA37-3670-4651-8D28-78DB6662D1DF}"/>
              </a:ext>
            </a:extLst>
          </p:cNvPr>
          <p:cNvSpPr txBox="1">
            <a:spLocks/>
          </p:cNvSpPr>
          <p:nvPr/>
        </p:nvSpPr>
        <p:spPr>
          <a:xfrm>
            <a:off x="1008776" y="23714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Svare på e-post</a:t>
            </a:r>
            <a:endParaRPr lang="nb-NO" sz="2400" dirty="0"/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6AAA669F-1DA6-4F7E-8F3A-6851564AF919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ABEFB1A-CA14-4392-891A-4065AC1646BF}"/>
              </a:ext>
            </a:extLst>
          </p:cNvPr>
          <p:cNvSpPr/>
          <p:nvPr/>
        </p:nvSpPr>
        <p:spPr>
          <a:xfrm>
            <a:off x="1144025" y="5348929"/>
            <a:ext cx="968193" cy="9074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 descr="pil.png">
            <a:extLst>
              <a:ext uri="{FF2B5EF4-FFF2-40B4-BE49-F238E27FC236}">
                <a16:creationId xmlns:a16="http://schemas.microsoft.com/office/drawing/2014/main" id="{2E5853FA-25A8-496D-918D-420B65A721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64" y="6083150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801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/>
              <a:t>Ferdig – godt jobba, alle saman!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28637" y="3378301"/>
            <a:ext cx="9839363" cy="2017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n-NO" b="1" dirty="0">
                <a:solidFill>
                  <a:schemeClr val="tx1"/>
                </a:solidFill>
              </a:rPr>
              <a:t>No kan de øve på</a:t>
            </a:r>
          </a:p>
          <a:p>
            <a:r>
              <a:rPr lang="nn-NO"/>
              <a:t>å be om e-postadressa til sidemannen, slik at de kan øve på å sende e-post </a:t>
            </a:r>
            <a:br/>
            <a:r>
              <a:rPr lang="nn-NO"/>
              <a:t>til kvarandre og opne og svare på e-postane til kvarandre</a:t>
            </a:r>
          </a:p>
          <a:p>
            <a:r>
              <a:rPr lang="nn-NO"/>
              <a:t>å logge av og på e-postkontoen</a:t>
            </a:r>
          </a:p>
          <a:p>
            <a:r>
              <a:rPr lang="nn-NO"/>
              <a:t>å lukke nettlesaren heilt, opne han igjen, skrive inn adressa til e-posttenesta og </a:t>
            </a:r>
            <a:br/>
            <a:r>
              <a:rPr lang="nn-NO"/>
              <a:t>logge inn på nytt</a:t>
            </a:r>
          </a:p>
          <a:p>
            <a:endParaRPr lang="nn-NO" dirty="0"/>
          </a:p>
        </p:txBody>
      </p:sp>
      <p:sp>
        <p:nvSpPr>
          <p:cNvPr id="4" name="Undertittel 2"/>
          <p:cNvSpPr txBox="1">
            <a:spLocks/>
          </p:cNvSpPr>
          <p:nvPr/>
        </p:nvSpPr>
        <p:spPr>
          <a:xfrm>
            <a:off x="803489" y="5402850"/>
            <a:ext cx="9839363" cy="126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n-NO" b="1" dirty="0">
                <a:solidFill>
                  <a:schemeClr val="tx1"/>
                </a:solidFill>
              </a:rPr>
              <a:t>Øv heime:</a:t>
            </a:r>
          </a:p>
          <a:p>
            <a:r>
              <a:rPr lang="nn-NO"/>
              <a:t>Finn nokon å øve med som du kan sende og ta imot e-post frå.</a:t>
            </a:r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786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>
            <a:extLst>
              <a:ext uri="{FF2B5EF4-FFF2-40B4-BE49-F238E27FC236}">
                <a16:creationId xmlns:a16="http://schemas.microsoft.com/office/drawing/2014/main" id="{FE4064A6-A198-4CA0-9845-54373B7E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879BC222-93B6-4395-8FC2-497FE2FAFFDD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Opprette en e-postkonto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C0391DCE-9466-4A1B-8AF5-F45ECDAA0B3F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DE68835-A246-4869-9FEB-BB1605CB2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37" y="962025"/>
            <a:ext cx="6715125" cy="4933950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D0C87439-9185-4767-BC9C-E4BF216D4AFA}"/>
              </a:ext>
            </a:extLst>
          </p:cNvPr>
          <p:cNvSpPr/>
          <p:nvPr/>
        </p:nvSpPr>
        <p:spPr>
          <a:xfrm>
            <a:off x="5168418" y="2950130"/>
            <a:ext cx="1357985" cy="61616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393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6A5C9C7-DCF8-49B6-8638-019126C9E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C9DF7E3-3767-4AB8-A596-FC117EAA2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13" y="1033462"/>
            <a:ext cx="6915150" cy="4791075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E9B25B19-E0C6-49CE-826B-0CD5522F5D78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/>
              <a:t>Opprette en e-postkonto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368A12D-BB63-4008-8A84-A33317403EBF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851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400877" y="1760476"/>
            <a:ext cx="3080613" cy="270358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/>
              <a:t>Opprette ein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130162" y="2136036"/>
            <a:ext cx="29045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 dirty="0"/>
              <a:t>æ =&gt; ae</a:t>
            </a:r>
          </a:p>
          <a:p>
            <a:r>
              <a:rPr lang="nn-NO" sz="3600" dirty="0"/>
              <a:t> ø =&gt; o</a:t>
            </a:r>
          </a:p>
          <a:p>
            <a:r>
              <a:rPr lang="nn-NO" sz="3600" dirty="0"/>
              <a:t> å =&gt; aa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237413" y="4713876"/>
            <a:ext cx="338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600">
                <a:solidFill>
                  <a:srgbClr val="000000"/>
                </a:solidFill>
              </a:rPr>
              <a:t>namn.etternamn</a:t>
            </a:r>
          </a:p>
        </p:txBody>
      </p:sp>
    </p:spTree>
    <p:extLst>
      <p:ext uri="{BB962C8B-B14F-4D97-AF65-F5344CB8AC3E}">
        <p14:creationId xmlns:p14="http://schemas.microsoft.com/office/powerpoint/2010/main" val="2117478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7cfdae-b7db-49af-a969-37a801cfc466">
      <Terms xmlns="http://schemas.microsoft.com/office/infopath/2007/PartnerControls"/>
    </lcf76f155ced4ddcb4097134ff3c332f>
    <TaxCatchAll xmlns="8ce05ccd-f718-4116-8745-425bc5dd2d2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66922755D75343AA6FC2D19ACCF025" ma:contentTypeVersion="16" ma:contentTypeDescription="Create a new document." ma:contentTypeScope="" ma:versionID="4e7c78d6704d76da007828982f462f8a">
  <xsd:schema xmlns:xsd="http://www.w3.org/2001/XMLSchema" xmlns:xs="http://www.w3.org/2001/XMLSchema" xmlns:p="http://schemas.microsoft.com/office/2006/metadata/properties" xmlns:ns2="2f7cfdae-b7db-49af-a969-37a801cfc466" xmlns:ns3="8ce05ccd-f718-4116-8745-425bc5dd2d25" targetNamespace="http://schemas.microsoft.com/office/2006/metadata/properties" ma:root="true" ma:fieldsID="395ac007c5a343eee9314ca280217d45" ns2:_="" ns3:_="">
    <xsd:import namespace="2f7cfdae-b7db-49af-a969-37a801cfc466"/>
    <xsd:import namespace="8ce05ccd-f718-4116-8745-425bc5dd2d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cfdae-b7db-49af-a969-37a801cfc4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5a638eb-336d-4a77-9d4b-1a2ff89923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05ccd-f718-4116-8745-425bc5dd2d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d37f2f9-4258-4d96-a1e8-e64302668963}" ma:internalName="TaxCatchAll" ma:showField="CatchAllData" ma:web="8ce05ccd-f718-4116-8745-425bc5dd2d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05B28B-6E7B-4383-B4A3-ACEDC2409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ED7D2C-B613-4FCB-9E20-CB7E7C36CDA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FC5CEF-1BF2-421E-8A4B-783C6AE0AD9D}"/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2933</Words>
  <Application>Microsoft Office PowerPoint</Application>
  <PresentationFormat>Widescreen</PresentationFormat>
  <Paragraphs>385</Paragraphs>
  <Slides>61</Slides>
  <Notes>60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Wingdings</vt:lpstr>
      <vt:lpstr>Office-tema</vt:lpstr>
      <vt:lpstr>LÆR Å BRUKE E-POST</vt:lpstr>
      <vt:lpstr>Del 1</vt:lpstr>
      <vt:lpstr>Opprette ein e-postkonto</vt:lpstr>
      <vt:lpstr>Opprette ein e-postkonto</vt:lpstr>
      <vt:lpstr>Opprette ein e-postkonto</vt:lpstr>
      <vt:lpstr>PowerPoint-presentasjon</vt:lpstr>
      <vt:lpstr>PowerPoint-presentasjon</vt:lpstr>
      <vt:lpstr>PowerPoint-presentasjon</vt:lpstr>
      <vt:lpstr>Opprette ein e-postkonto</vt:lpstr>
      <vt:lpstr>PowerPoint-presentasjon</vt:lpstr>
      <vt:lpstr>PowerPoint-presentasjon</vt:lpstr>
      <vt:lpstr>Opprette ein e-postkonto</vt:lpstr>
      <vt:lpstr>PowerPoint-presentasjon</vt:lpstr>
      <vt:lpstr>Opprette ein e-postkonto</vt:lpstr>
      <vt:lpstr>Opprette en e-postkonto</vt:lpstr>
      <vt:lpstr>PowerPoint-presentasjon</vt:lpstr>
      <vt:lpstr>PowerPoint-presentasjon</vt:lpstr>
      <vt:lpstr>PowerPoint-presentasjon</vt:lpstr>
      <vt:lpstr>Opprette ein e-postkonto</vt:lpstr>
      <vt:lpstr>Opprette ein e-postkonto</vt:lpstr>
      <vt:lpstr>Opprette ein e-postkonto</vt:lpstr>
      <vt:lpstr>Del 2</vt:lpstr>
      <vt:lpstr>PowerPoint-presentasjon</vt:lpstr>
      <vt:lpstr>PowerPoint-presentasjon</vt:lpstr>
      <vt:lpstr>Logge av og på</vt:lpstr>
      <vt:lpstr>PowerPoint-presentasjon</vt:lpstr>
      <vt:lpstr>PowerPoint-presentasjon</vt:lpstr>
      <vt:lpstr>Del 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Del 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Del 5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Ferdig – godt jobba, alle saman!</vt:lpstr>
    </vt:vector>
  </TitlesOfParts>
  <Company>STATEN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Aspeslåen Erikstad</dc:creator>
  <cp:lastModifiedBy>Eddie Pedersen</cp:lastModifiedBy>
  <cp:revision>616</cp:revision>
  <dcterms:created xsi:type="dcterms:W3CDTF">2015-09-22T07:17:48Z</dcterms:created>
  <dcterms:modified xsi:type="dcterms:W3CDTF">2020-02-10T12:15:57Z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0x010100EA66922755D75343AA6FC2D19ACCF025</vt:lpwstr>
  </property>
</Properties>
</file>