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handoutMasterIdLst>
    <p:handoutMasterId r:id="rId67"/>
  </p:handoutMasterIdLst>
  <p:sldIdLst>
    <p:sldId id="276" r:id="rId5"/>
    <p:sldId id="287" r:id="rId6"/>
    <p:sldId id="290" r:id="rId7"/>
    <p:sldId id="307" r:id="rId8"/>
    <p:sldId id="308" r:id="rId9"/>
    <p:sldId id="309" r:id="rId10"/>
    <p:sldId id="310" r:id="rId11"/>
    <p:sldId id="313" r:id="rId12"/>
    <p:sldId id="314" r:id="rId13"/>
    <p:sldId id="315" r:id="rId14"/>
    <p:sldId id="316" r:id="rId15"/>
    <p:sldId id="317" r:id="rId16"/>
    <p:sldId id="318" r:id="rId17"/>
    <p:sldId id="319" r:id="rId18"/>
    <p:sldId id="326" r:id="rId19"/>
    <p:sldId id="327" r:id="rId20"/>
    <p:sldId id="332" r:id="rId21"/>
    <p:sldId id="337" r:id="rId22"/>
    <p:sldId id="346" r:id="rId23"/>
    <p:sldId id="338" r:id="rId24"/>
    <p:sldId id="339" r:id="rId25"/>
    <p:sldId id="293" r:id="rId26"/>
    <p:sldId id="295" r:id="rId27"/>
    <p:sldId id="340" r:id="rId28"/>
    <p:sldId id="342" r:id="rId29"/>
    <p:sldId id="343" r:id="rId30"/>
    <p:sldId id="344" r:id="rId31"/>
    <p:sldId id="296" r:id="rId32"/>
    <p:sldId id="301" r:id="rId33"/>
    <p:sldId id="345" r:id="rId34"/>
    <p:sldId id="347" r:id="rId35"/>
    <p:sldId id="350" r:id="rId36"/>
    <p:sldId id="351" r:id="rId37"/>
    <p:sldId id="353" r:id="rId38"/>
    <p:sldId id="354" r:id="rId39"/>
    <p:sldId id="355" r:id="rId40"/>
    <p:sldId id="356" r:id="rId41"/>
    <p:sldId id="357" r:id="rId42"/>
    <p:sldId id="358" r:id="rId43"/>
    <p:sldId id="359" r:id="rId44"/>
    <p:sldId id="302" r:id="rId45"/>
    <p:sldId id="303" r:id="rId46"/>
    <p:sldId id="362" r:id="rId47"/>
    <p:sldId id="363" r:id="rId48"/>
    <p:sldId id="364" r:id="rId49"/>
    <p:sldId id="365" r:id="rId50"/>
    <p:sldId id="368" r:id="rId51"/>
    <p:sldId id="366" r:id="rId52"/>
    <p:sldId id="367" r:id="rId53"/>
    <p:sldId id="370" r:id="rId54"/>
    <p:sldId id="371" r:id="rId55"/>
    <p:sldId id="372" r:id="rId56"/>
    <p:sldId id="373" r:id="rId57"/>
    <p:sldId id="374" r:id="rId58"/>
    <p:sldId id="376" r:id="rId59"/>
    <p:sldId id="375" r:id="rId60"/>
    <p:sldId id="377" r:id="rId61"/>
    <p:sldId id="378" r:id="rId62"/>
    <p:sldId id="379" r:id="rId63"/>
    <p:sldId id="380" r:id="rId64"/>
    <p:sldId id="305" r:id="rId6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1538" autoAdjust="0"/>
  </p:normalViewPr>
  <p:slideViewPr>
    <p:cSldViewPr snapToGrid="0">
      <p:cViewPr varScale="1">
        <p:scale>
          <a:sx n="41" d="100"/>
          <a:sy n="41" d="100"/>
        </p:scale>
        <p:origin x="1628" y="32"/>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ie Pedersen" userId="eee76c53-a7c6-4321-8a16-ac0d319d0a31" providerId="ADAL" clId="{B226D1F1-51F0-4D11-812C-323465192874}"/>
    <pc:docChg chg="delSld">
      <pc:chgData name="Eddie Pedersen" userId="eee76c53-a7c6-4321-8a16-ac0d319d0a31" providerId="ADAL" clId="{B226D1F1-51F0-4D11-812C-323465192874}" dt="2020-09-30T08:25:09.354" v="1" actId="47"/>
      <pc:docMkLst>
        <pc:docMk/>
      </pc:docMkLst>
      <pc:sldChg chg="del">
        <pc:chgData name="Eddie Pedersen" userId="eee76c53-a7c6-4321-8a16-ac0d319d0a31" providerId="ADAL" clId="{B226D1F1-51F0-4D11-812C-323465192874}" dt="2020-09-30T08:25:06.365" v="0" actId="47"/>
        <pc:sldMkLst>
          <pc:docMk/>
          <pc:sldMk cId="3708994211" sldId="311"/>
        </pc:sldMkLst>
      </pc:sldChg>
      <pc:sldChg chg="del">
        <pc:chgData name="Eddie Pedersen" userId="eee76c53-a7c6-4321-8a16-ac0d319d0a31" providerId="ADAL" clId="{B226D1F1-51F0-4D11-812C-323465192874}" dt="2020-09-30T08:25:09.354" v="1" actId="47"/>
        <pc:sldMkLst>
          <pc:docMk/>
          <pc:sldMk cId="3835800799" sldId="3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30.09.2020</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30.09.2020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b="1" kern="1200" dirty="0">
                <a:solidFill>
                  <a:schemeClr val="tx1"/>
                </a:solidFill>
                <a:effectLst/>
                <a:latin typeface="+mn-lt"/>
                <a:ea typeface="+mn-ea"/>
                <a:cs typeface="+mn-cs"/>
              </a:rPr>
              <a:t>سيتعلم المشاركون في هذه الدورة كيفية استخدام </a:t>
            </a:r>
            <a:r>
              <a:rPr lang="nb-NO" sz="1200" b="1" kern="1200" dirty="0">
                <a:solidFill>
                  <a:schemeClr val="tx1"/>
                </a:solidFill>
                <a:effectLst/>
                <a:latin typeface="+mn-lt"/>
                <a:ea typeface="+mn-ea"/>
                <a:cs typeface="+mn-cs"/>
              </a:rPr>
              <a:t>Outlook</a:t>
            </a:r>
            <a:r>
              <a:rPr lang="ar-SA"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تقوم العديد من خدمات البريد الإلكتروني بترقية خدماتها بانتظام. لذلك، قد لا يبدو إنشاء الحساب وتسجيل الدخول والميزات الأخرى تمامًا مثل الرسوم التوضيحية في هذا العرض التقديمي. لذلك</a:t>
            </a:r>
            <a:r>
              <a:rPr lang="ku-Arab-IQ" sz="1200" b="1" kern="1200" dirty="0">
                <a:solidFill>
                  <a:schemeClr val="tx1"/>
                </a:solidFill>
                <a:effectLst/>
                <a:latin typeface="+mn-lt"/>
                <a:ea typeface="+mn-ea"/>
                <a:cs typeface="+mn-cs"/>
              </a:rPr>
              <a:t>،</a:t>
            </a:r>
            <a:r>
              <a:rPr lang="ar-SA" sz="1200" b="1" kern="1200" dirty="0">
                <a:solidFill>
                  <a:schemeClr val="tx1"/>
                </a:solidFill>
                <a:effectLst/>
                <a:latin typeface="+mn-lt"/>
                <a:ea typeface="+mn-ea"/>
                <a:cs typeface="+mn-cs"/>
              </a:rPr>
              <a:t> حاول بنفسك إنشاء حساب مستخدم ومن ثم إرسال وتلقي البريد الإلكتروني علی </a:t>
            </a:r>
            <a:r>
              <a:rPr lang="nb-NO" sz="1200" b="1" kern="1200" dirty="0">
                <a:solidFill>
                  <a:schemeClr val="tx1"/>
                </a:solidFill>
                <a:effectLst/>
                <a:latin typeface="+mn-lt"/>
                <a:ea typeface="+mn-ea"/>
                <a:cs typeface="+mn-cs"/>
              </a:rPr>
              <a:t>Outlook  </a:t>
            </a:r>
            <a:r>
              <a:rPr lang="ar-SA" sz="1200" b="1" kern="1200" dirty="0">
                <a:solidFill>
                  <a:schemeClr val="tx1"/>
                </a:solidFill>
                <a:effectLst/>
                <a:latin typeface="+mn-lt"/>
                <a:ea typeface="+mn-ea"/>
                <a:cs typeface="+mn-cs"/>
              </a:rPr>
              <a:t>حتى قبل قیامك بتعلیم المشارکین في الدورة التدريبية. وإذا رأيت أن هناك شيئًا ما قد تغير، فيجب عليك تحديث العرض التقديمي حتى يسهل على المشاركين في الدورة متابعة التعلیم.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استعرض الأهداف التعليمية للمشاركين في الدورة قبل بدء التعلیم. فهذا سيجعل من الأسهل التركيز على وتذكر المعارف والمعلومات الأهم.</a:t>
            </a:r>
            <a:endParaRPr lang="nb-NO"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nb-NO" b="1"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200" b="1" kern="1200" dirty="0">
                <a:solidFill>
                  <a:schemeClr val="tx1"/>
                </a:solidFill>
                <a:effectLst/>
                <a:latin typeface="+mn-lt"/>
                <a:ea typeface="+mn-ea"/>
                <a:cs typeface="+mn-cs"/>
              </a:rPr>
              <a:t>اطلب من </a:t>
            </a:r>
            <a:r>
              <a:rPr lang="ar-SA" sz="1200" b="1" kern="1200" dirty="0">
                <a:solidFill>
                  <a:schemeClr val="tx1"/>
                </a:solidFill>
                <a:effectLst/>
                <a:latin typeface="+mn-lt"/>
                <a:ea typeface="+mn-ea"/>
                <a:cs typeface="+mn-cs"/>
              </a:rPr>
              <a:t>الجميع محاولة إدخال اسم المستخدم الذي يريدون استخدامه.</a:t>
            </a:r>
            <a:r>
              <a:rPr lang="ar-SA" sz="1200" kern="1200" dirty="0">
                <a:solidFill>
                  <a:schemeClr val="tx1"/>
                </a:solidFill>
                <a:effectLst/>
                <a:latin typeface="+mn-lt"/>
                <a:ea typeface="+mn-ea"/>
                <a:cs typeface="+mn-cs"/>
              </a:rPr>
              <a:t>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عند إدخالك لاسم المستخدم، اضغط على زر "إدخال" (</a:t>
            </a:r>
            <a:r>
              <a:rPr lang="nb-NO" sz="1200" kern="1200" dirty="0" err="1">
                <a:solidFill>
                  <a:schemeClr val="tx1"/>
                </a:solidFill>
                <a:effectLst/>
                <a:latin typeface="+mn-lt"/>
                <a:ea typeface="+mn-ea"/>
                <a:cs typeface="+mn-cs"/>
              </a:rPr>
              <a:t>enter</a:t>
            </a:r>
            <a:r>
              <a:rPr lang="ar-SA" sz="1200" kern="1200" dirty="0">
                <a:solidFill>
                  <a:schemeClr val="tx1"/>
                </a:solidFill>
                <a:effectLst/>
                <a:latin typeface="+mn-lt"/>
                <a:ea typeface="+mn-ea"/>
                <a:cs typeface="+mn-cs"/>
              </a:rPr>
              <a:t>) أو "التالي" (</a:t>
            </a:r>
            <a:r>
              <a:rPr lang="nb-NO" sz="1200" kern="1200" dirty="0">
                <a:solidFill>
                  <a:schemeClr val="tx1"/>
                </a:solidFill>
                <a:effectLst/>
                <a:latin typeface="+mn-lt"/>
                <a:ea typeface="+mn-ea"/>
                <a:cs typeface="+mn-cs"/>
              </a:rPr>
              <a:t>neste</a:t>
            </a:r>
            <a:r>
              <a:rPr lang="ar-SA" sz="1200" kern="1200" dirty="0">
                <a:solidFill>
                  <a:schemeClr val="tx1"/>
                </a:solidFill>
                <a:effectLst/>
                <a:latin typeface="+mn-lt"/>
                <a:ea typeface="+mn-ea"/>
                <a:cs typeface="+mn-cs"/>
              </a:rPr>
              <a:t>) على لوحة المفاتيح. عندها تقوم الخدمة بالتحقق مما إذا كان هناك بالفعل شخص يستخدم هذا الاسم، أو فیما إذا يمكنك استخدامه كما هو مكتوب الآن.</a:t>
            </a:r>
            <a:endParaRPr lang="nb-NO"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nb-NO"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إذا كان </a:t>
            </a:r>
            <a:r>
              <a:rPr kumimoji="0" lang="ku-Arab-IQ"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هناك </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شخصا ما يستخدم بالفعل اسم المستخدم الذي کتبتە، سیظهر لك هذا الإخطار باللون الأحمر تحت حقل اسم المستخدم. </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إذا كان </a:t>
            </a:r>
            <a:r>
              <a:rPr lang="ku-Arab-IQ" sz="1200" kern="1200" dirty="0">
                <a:solidFill>
                  <a:schemeClr val="tx1"/>
                </a:solidFill>
                <a:effectLst/>
                <a:latin typeface="+mn-lt"/>
                <a:ea typeface="+mn-ea"/>
                <a:cs typeface="+mn-cs"/>
              </a:rPr>
              <a:t>کان هناك </a:t>
            </a:r>
            <a:r>
              <a:rPr lang="ar-SA" sz="1200" kern="1200" dirty="0">
                <a:solidFill>
                  <a:schemeClr val="tx1"/>
                </a:solidFill>
                <a:effectLst/>
                <a:latin typeface="+mn-lt"/>
                <a:ea typeface="+mn-ea"/>
                <a:cs typeface="+mn-cs"/>
              </a:rPr>
              <a:t>شخصا يستخدم بالفعل الاسم كاسم مستخدم له، قم بتغييره قليلاً. يختار العديد من الأشخاص إضافة اختصار  أو رقم معين في نهاية الاسم. جرب صیغا مختلفة حتى تجد اسمًا لا يستخدمه أي شخص آخر.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تریث في المتابعة حتى يجد الجميع اسم مستخدم شاغر. خذ وقتا كافيا لمساعدة أولئك الذين يحتاجون إلی المساعدة للعثور على أسماء مستخدم جيدة لأنفسهم.</a:t>
            </a:r>
            <a:endParaRPr lang="ku-Arab-IQ"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والآن بعد أن أصبح لكل شخص اسم مستخدم، فقد یکون من الحکمة كتابته حتى لا ننساە. </a:t>
            </a:r>
            <a:endParaRPr lang="nb-NO" sz="1200" kern="1200" dirty="0">
              <a:solidFill>
                <a:schemeClr val="tx1"/>
              </a:solidFill>
              <a:effectLst/>
              <a:latin typeface="+mn-lt"/>
              <a:ea typeface="+mn-ea"/>
              <a:cs typeface="+mn-cs"/>
            </a:endParaRPr>
          </a:p>
          <a:p>
            <a:pPr algn="r" rtl="1"/>
            <a:endParaRPr lang="nb-NO" b="0" dirty="0"/>
          </a:p>
          <a:p>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انقر أو </a:t>
            </a:r>
            <a:r>
              <a:rPr kumimoji="0" lang="ku-Arab-IQ"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اضغط علی</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الحقل التالي لإنشاء كلمة مرور. </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يجب أن تكون كلمة المرور </a:t>
            </a:r>
            <a:r>
              <a:rPr lang="ku-Arab-IQ" sz="1200" kern="1200" dirty="0">
                <a:solidFill>
                  <a:schemeClr val="tx1"/>
                </a:solidFill>
                <a:effectLst/>
                <a:latin typeface="+mn-lt"/>
                <a:ea typeface="+mn-ea"/>
                <a:cs typeface="+mn-cs"/>
              </a:rPr>
              <a:t>مؤلفة من</a:t>
            </a:r>
            <a:r>
              <a:rPr lang="ar-SA" sz="1200" kern="1200" dirty="0">
                <a:solidFill>
                  <a:schemeClr val="tx1"/>
                </a:solidFill>
                <a:effectLst/>
                <a:latin typeface="+mn-lt"/>
                <a:ea typeface="+mn-ea"/>
                <a:cs typeface="+mn-cs"/>
              </a:rPr>
              <a:t> 8 أحرف على الأقل. يجب أن تتكون كلمة المرور أيضًا من نوعين مختلفين على الأقل من الأحرف. کما ينبغي أن يكون من السهل عليك تذكرها، ومن الصعب على الآخرين تخمينها.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يمكن تغيير كلمة المرور لاحقًا ومن الممكن الحصول على كلمة مرور جديدة إذا نسيتها، ولكن الأفضل والأسرع هو الحصول على كلمة مرور واحدة أنت متأکد من أنك ستتذكرها.</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تمامًا مثل رمز البطاقة المصرفية، فإن كلمة المرور الخاصة بك خصوصیة.</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أدخل كلمة المرور التي تريد استخدامها. عند الكتابة، لا يتم عرض الأحرف على الشاشة. </a:t>
            </a:r>
            <a:r>
              <a:rPr lang="ku-Arab-IQ" sz="1200" kern="1200" dirty="0">
                <a:solidFill>
                  <a:schemeClr val="tx1"/>
                </a:solidFill>
                <a:effectLst/>
                <a:latin typeface="+mn-lt"/>
                <a:ea typeface="+mn-ea"/>
                <a:cs typeface="+mn-cs"/>
              </a:rPr>
              <a:t>ولکن </a:t>
            </a:r>
            <a:r>
              <a:rPr lang="ar-SA" sz="1200" kern="1200" dirty="0">
                <a:solidFill>
                  <a:schemeClr val="tx1"/>
                </a:solidFill>
                <a:effectLst/>
                <a:latin typeface="+mn-lt"/>
                <a:ea typeface="+mn-ea"/>
                <a:cs typeface="+mn-cs"/>
              </a:rPr>
              <a:t>بدلاً من ذلك، تظهر نقطة سوداء بدلا من كل حرف في حقل كلمة المرور. هذا لأنه لا ينبغي أن يرى الآخرون كلمة المرور التي تدخلها.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عند الانتهاء من ذلك، اضغط على "إدخال" أو "التالي" على لوحة المفاتيح. </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 الحقل التالي، سندخل شهر الميلاد. استخدم القائمة المنسدلة.</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بعد ذلك نختار حقل السنة. استخدم القائمة المنسدلة.</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Litt lenger ned på siden ser</a:t>
            </a:r>
            <a:r>
              <a:rPr lang="nb-NO" baseline="0" dirty="0"/>
              <a:t> du noen rare bokstaver eller et bilde med noen tall. For å bevise for e-posttjenesten at du er et ekte menneske og ikke et dataprogram må du skrive inn bokstavene og tallene du ser i feltet under. Trykk så på "</a:t>
            </a:r>
            <a:r>
              <a:rPr lang="nb-NO" baseline="0" dirty="0" err="1"/>
              <a:t>enter</a:t>
            </a:r>
            <a:r>
              <a:rPr lang="nb-NO" baseline="0" dirty="0"/>
              <a:t>" eller "neste" på tastaturet. Dersom du har skrevet feil må du prøve igjen.</a:t>
            </a:r>
          </a:p>
          <a:p>
            <a:endParaRPr lang="nb-NO" baseline="0" dirty="0"/>
          </a:p>
          <a:p>
            <a:pPr algn="r" rtl="1"/>
            <a:r>
              <a:rPr lang="ar-SA" sz="1200" kern="1200" dirty="0">
                <a:solidFill>
                  <a:schemeClr val="tx1"/>
                </a:solidFill>
                <a:effectLst/>
                <a:latin typeface="+mn-lt"/>
                <a:ea typeface="+mn-ea"/>
                <a:cs typeface="+mn-cs"/>
              </a:rPr>
              <a:t>وقليلا إلی الأسفل علی الصفحة سترى بعض الأحرف الغريبة أو صورة تحتوي على بعض الأرقام. ل</a:t>
            </a:r>
            <a:r>
              <a:rPr lang="ku-Arab-IQ" sz="1200" kern="1200" dirty="0">
                <a:solidFill>
                  <a:schemeClr val="tx1"/>
                </a:solidFill>
                <a:effectLst/>
                <a:latin typeface="+mn-lt"/>
                <a:ea typeface="+mn-ea"/>
                <a:cs typeface="+mn-cs"/>
              </a:rPr>
              <a:t>کي تثبت ل</a:t>
            </a:r>
            <a:r>
              <a:rPr lang="ar-SA" sz="1200" kern="1200" dirty="0">
                <a:solidFill>
                  <a:schemeClr val="tx1"/>
                </a:solidFill>
                <a:effectLst/>
                <a:latin typeface="+mn-lt"/>
                <a:ea typeface="+mn-ea"/>
                <a:cs typeface="+mn-cs"/>
              </a:rPr>
              <a:t>خدمة البريد الإلكتروني أنك شخص حقيقي ولست برنامج كمبيوتر، یجب علیك إدخال الحروف والأرقام التي تراها في الحقل أدناه. ثم اضغط على "إدخال" (</a:t>
            </a:r>
            <a:r>
              <a:rPr lang="nb-NO" sz="1200" kern="1200" dirty="0" err="1">
                <a:solidFill>
                  <a:schemeClr val="tx1"/>
                </a:solidFill>
                <a:effectLst/>
                <a:latin typeface="+mn-lt"/>
                <a:ea typeface="+mn-ea"/>
                <a:cs typeface="+mn-cs"/>
              </a:rPr>
              <a:t>enter</a:t>
            </a:r>
            <a:r>
              <a:rPr lang="ar-SA" sz="1200" kern="1200" dirty="0">
                <a:solidFill>
                  <a:schemeClr val="tx1"/>
                </a:solidFill>
                <a:effectLst/>
                <a:latin typeface="+mn-lt"/>
                <a:ea typeface="+mn-ea"/>
                <a:cs typeface="+mn-cs"/>
              </a:rPr>
              <a:t>) أو "التالي" (</a:t>
            </a:r>
            <a:r>
              <a:rPr lang="nb-NO" sz="1200" kern="1200" dirty="0">
                <a:solidFill>
                  <a:schemeClr val="tx1"/>
                </a:solidFill>
                <a:effectLst/>
                <a:latin typeface="+mn-lt"/>
                <a:ea typeface="+mn-ea"/>
                <a:cs typeface="+mn-cs"/>
              </a:rPr>
              <a:t>neste</a:t>
            </a:r>
            <a:r>
              <a:rPr lang="ar-SA" sz="1200" kern="1200" dirty="0">
                <a:solidFill>
                  <a:schemeClr val="tx1"/>
                </a:solidFill>
                <a:effectLst/>
                <a:latin typeface="+mn-lt"/>
                <a:ea typeface="+mn-ea"/>
                <a:cs typeface="+mn-cs"/>
              </a:rPr>
              <a:t>) على لوحة المفاتيح. إذا كنت قد کتبت بشکل خاطئ، یتعین علیك أن تحاول مرة أخری.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قد يكون من الصعب على البعض قراءة الأحرف المعروضة. خذ وقتا كافيا لمساعدتهم على الکتابة بشکل صحیح قبل الانتقال.</a:t>
            </a:r>
            <a:endParaRPr lang="nb-NO" sz="1200" kern="1200" dirty="0">
              <a:solidFill>
                <a:schemeClr val="tx1"/>
              </a:solidFill>
              <a:effectLst/>
              <a:latin typeface="+mn-lt"/>
              <a:ea typeface="+mn-ea"/>
              <a:cs typeface="+mn-cs"/>
            </a:endParaRPr>
          </a:p>
          <a:p>
            <a:pPr algn="r" rtl="1"/>
            <a:endParaRPr lang="nb-NO" b="1" dirty="0"/>
          </a:p>
          <a:p>
            <a:r>
              <a:rPr lang="nb-NO" b="1" baseline="0" dirty="0"/>
              <a:t>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تهاني لکم! لديكم جمیعا الآن حساب مستخدم وعنوان بريد إلكتروني!</a:t>
            </a:r>
            <a:endParaRPr lang="nb-NO" sz="1200" kern="1200" dirty="0">
              <a:solidFill>
                <a:schemeClr val="tx1"/>
              </a:solidFill>
              <a:effectLst/>
              <a:latin typeface="+mn-lt"/>
              <a:ea typeface="+mn-ea"/>
              <a:cs typeface="+mn-cs"/>
            </a:endParaRPr>
          </a:p>
          <a:p>
            <a:pPr algn="r" rtl="1"/>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عنوان بريدك الإلكتروني هو على النحو التالي: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أولاً، يأتي اسم المستخدم الخاص بك.</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بعد اسم المستخدم یأتي الرمز (@). جميع عناوين البريد الإلكتروني تحتوي على @.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هذا هو الرمز الذي يتيح لك معرفة الفرق بين عنوان البريد الإلكتروني وعنوان موقع الويب.</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Y" sz="1200" kern="1200" dirty="0">
                <a:solidFill>
                  <a:schemeClr val="tx1"/>
                </a:solidFill>
                <a:effectLst/>
                <a:latin typeface="+mn-lt"/>
                <a:ea typeface="+mn-ea"/>
                <a:cs typeface="+mn-cs"/>
              </a:rPr>
              <a:t>بعد </a:t>
            </a:r>
            <a:r>
              <a:rPr lang="ku-Arab-IQ" sz="1200" kern="1200" dirty="0">
                <a:solidFill>
                  <a:schemeClr val="tx1"/>
                </a:solidFill>
                <a:effectLst/>
                <a:latin typeface="+mn-lt"/>
                <a:ea typeface="+mn-ea"/>
                <a:cs typeface="+mn-cs"/>
              </a:rPr>
              <a:t>الرمز </a:t>
            </a:r>
            <a:r>
              <a:rPr lang="nb-NO" sz="1200" kern="1200" dirty="0">
                <a:solidFill>
                  <a:schemeClr val="tx1"/>
                </a:solidFill>
                <a:effectLst/>
                <a:latin typeface="+mn-lt"/>
                <a:ea typeface="+mn-ea"/>
                <a:cs typeface="+mn-cs"/>
              </a:rPr>
              <a:t>@</a:t>
            </a:r>
            <a:r>
              <a:rPr lang="ar-SY" sz="1200" kern="1200" dirty="0">
                <a:solidFill>
                  <a:schemeClr val="tx1"/>
                </a:solidFill>
                <a:effectLst/>
                <a:latin typeface="+mn-lt"/>
                <a:ea typeface="+mn-ea"/>
                <a:cs typeface="+mn-cs"/>
              </a:rPr>
              <a:t>، یأتي اسم خدمة البريد الإلكتروني الذي تستخدمه (اسمە في حالتنا هو </a:t>
            </a:r>
            <a:r>
              <a:rPr lang="nb-NO" sz="1200" kern="1200" dirty="0">
                <a:solidFill>
                  <a:schemeClr val="tx1"/>
                </a:solidFill>
                <a:effectLst/>
                <a:latin typeface="+mn-lt"/>
                <a:ea typeface="+mn-ea"/>
                <a:cs typeface="+mn-cs"/>
              </a:rPr>
              <a:t>Outlook</a:t>
            </a:r>
            <a:r>
              <a:rPr lang="ar-SY" sz="1200" kern="1200" dirty="0">
                <a:solidFill>
                  <a:schemeClr val="tx1"/>
                </a:solidFill>
                <a:effectLst/>
                <a:latin typeface="+mn-lt"/>
                <a:ea typeface="+mn-ea"/>
                <a:cs typeface="+mn-cs"/>
              </a:rPr>
              <a:t> أو </a:t>
            </a:r>
            <a:r>
              <a:rPr lang="nb-NO" sz="1200" kern="1200" dirty="0">
                <a:solidFill>
                  <a:schemeClr val="tx1"/>
                </a:solidFill>
                <a:effectLst/>
                <a:latin typeface="+mn-lt"/>
                <a:ea typeface="+mn-ea"/>
                <a:cs typeface="+mn-cs"/>
              </a:rPr>
              <a:t>live</a:t>
            </a:r>
            <a:r>
              <a:rPr lang="ar-SY" sz="1200" kern="1200" dirty="0">
                <a:solidFill>
                  <a:schemeClr val="tx1"/>
                </a:solidFill>
                <a:effectLst/>
                <a:latin typeface="+mn-lt"/>
                <a:ea typeface="+mn-ea"/>
                <a:cs typeface="+mn-cs"/>
              </a:rPr>
              <a:t>) وفي النهاية تأتي نقطة والأحرف  </a:t>
            </a:r>
            <a:r>
              <a:rPr lang="nb-NO" sz="1200" kern="1200" dirty="0">
                <a:solidFill>
                  <a:schemeClr val="tx1"/>
                </a:solidFill>
                <a:effectLst/>
                <a:latin typeface="+mn-lt"/>
                <a:ea typeface="+mn-ea"/>
                <a:cs typeface="+mn-cs"/>
              </a:rPr>
              <a:t>c-o-m</a:t>
            </a:r>
            <a:r>
              <a:rPr lang="ar-SA"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ما تراه على الشاشة الآن هو صندوق الوارد (</a:t>
            </a:r>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الخاص بك. خوادم البريد الإلكتروني المختلفة لها مظهر مختلف قليلاً، ولكن العناصر الرئيسية هي نفسها. أنا استخدم إصدار مبسط لتسهيل رؤية ما يجب علیکم القيام به.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البريد الوارد هو المكان الذي تنتهي إليه رسائل البريد الإلكتروني المرسلة إليك. ستجد هنا أيضًا ما تحتاجه لإرسال بريد إلكتروني بنفسك. سوف نتطرق إلی هذا الأمر بعد قلیل. والآن سنقوم بتسجيل الخروج.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في الزاوية العليا اليمنى من صندوق الوارد یبدو اسمك أو عنوان بريدك الإلكتروني. انقر علیە مرة واحدة.</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تظهر لك قائمة علی الشاشة. في تلك القائمة، يمكنك العثور على نقطة تسمى "تسجيل الخروج" (</a:t>
            </a:r>
            <a:r>
              <a:rPr lang="nb-NO" sz="1200" kern="1200" dirty="0">
                <a:solidFill>
                  <a:schemeClr val="tx1"/>
                </a:solidFill>
                <a:effectLst/>
                <a:latin typeface="+mn-lt"/>
                <a:ea typeface="+mn-ea"/>
                <a:cs typeface="+mn-cs"/>
              </a:rPr>
              <a:t>Logg av</a:t>
            </a:r>
            <a:r>
              <a:rPr lang="ar-SA" sz="1200" kern="1200" dirty="0">
                <a:solidFill>
                  <a:schemeClr val="tx1"/>
                </a:solidFill>
                <a:effectLst/>
                <a:latin typeface="+mn-lt"/>
                <a:ea typeface="+mn-ea"/>
                <a:cs typeface="+mn-cs"/>
              </a:rPr>
              <a:t>) أو "تسجيل الخروج" (</a:t>
            </a:r>
            <a:r>
              <a:rPr lang="nb-NO" sz="1200" kern="1200" dirty="0">
                <a:solidFill>
                  <a:schemeClr val="tx1"/>
                </a:solidFill>
                <a:effectLst/>
                <a:latin typeface="+mn-lt"/>
                <a:ea typeface="+mn-ea"/>
                <a:cs typeface="+mn-cs"/>
              </a:rPr>
              <a:t>Logg ut</a:t>
            </a:r>
            <a:r>
              <a:rPr lang="ar-SA" sz="1200" kern="1200" dirty="0">
                <a:solidFill>
                  <a:schemeClr val="tx1"/>
                </a:solidFill>
                <a:effectLst/>
                <a:latin typeface="+mn-lt"/>
                <a:ea typeface="+mn-ea"/>
                <a:cs typeface="+mn-cs"/>
              </a:rPr>
              <a:t>). انقر علی عنصر القائمة ذاك لتسجيل الخروج.</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تتعلم في هذه الدورة تسجيل الدخول واستخدام حساب بريدك الإلكتروني في متصفح الويب. عليك أولاً فتح المتصفح ثم إدخال عنوان الموقع الخاص بخدمة البريد الإلكتروني التي تستخدمها. لقد قمنا بذلك في بداية الجزء 1 من هذه الدورة التدريبية.</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وقد يكون لدى البعض منكم برنامج على جهاز الكمبيوتر أو تطبيق على الکمبیوتر اللوحي أو الهاتف الذكي والذي يمكنكم استخدامه ل</a:t>
            </a:r>
            <a:r>
              <a:rPr lang="ku-Arab-IQ" sz="1200" kern="1200" dirty="0">
                <a:solidFill>
                  <a:schemeClr val="tx1"/>
                </a:solidFill>
                <a:effectLst/>
                <a:latin typeface="+mn-lt"/>
                <a:ea typeface="+mn-ea"/>
                <a:cs typeface="+mn-cs"/>
              </a:rPr>
              <a:t>تفقد</a:t>
            </a:r>
            <a:r>
              <a:rPr lang="ar-SA" sz="1200" kern="1200" dirty="0">
                <a:solidFill>
                  <a:schemeClr val="tx1"/>
                </a:solidFill>
                <a:effectLst/>
                <a:latin typeface="+mn-lt"/>
                <a:ea typeface="+mn-ea"/>
                <a:cs typeface="+mn-cs"/>
              </a:rPr>
              <a:t> بريدكم الإلكتروني. غالبا ما يكون ذلك حلا مناسبا. بعد قيام المرء بإدخال حساب المستخدم وكلمة المرور في مثل هذا البرنامج أو التطبيق، لا يتعين علیه بعد ذلك إدخال المعلومات في كل مرة یريد المرء الدخول للخدمة لقراءة البريد الإلكتروني. إنه حل جيد، لكن هذا الحل يعمل فقط على جهاز الكمبيوتر الخاص بك، وعلی الهاتف الذكي والكمبيوتر اللوحي الخاصین بك. إذا لم تكن هذه الأجهزة الخاصة بك في متناولك، فيجب عليك إدخال عنوان الموقع وتسجيل الدخول من هناك. غالبًا ما يستغرق الأمر وقتًا أطول قليلاً، لكن الميزة هي أنه يمكنك بهذە الطریقة قراءة بريدك الإلكتروني على أجهزة الآخرين. تذكر تسجيل الخروج عند الانتهاء حتى لا يتمكن أي شخص آخر من الدخول وقراءة وإرسال البريد الإلكتروني عبر حسابك.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في هذه الدورة، نتعلم استخدام البريد الإلكتروني في المتصفح لأنه لا يهم إذا كنت تستخدم أجهزة تابعة لأقارب أو أجهزة تابعة لمبنی الدورة التدريبية أو أي شخص آخر.</a:t>
            </a:r>
            <a:endParaRPr lang="nb-NO" sz="1200" kern="1200" dirty="0">
              <a:solidFill>
                <a:schemeClr val="tx1"/>
              </a:solidFill>
              <a:effectLst/>
              <a:latin typeface="+mn-lt"/>
              <a:ea typeface="+mn-ea"/>
              <a:cs typeface="+mn-cs"/>
            </a:endParaRPr>
          </a:p>
          <a:p>
            <a:pPr algn="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الآن سنقوم بتسجيل الدخول إلى حساب البريد الإلكتروني الخاص بنا مرة أخرى.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املأ عنوان بريدك الإلكتروني في الحقل العلوي وكلمة المرور في التالي.</a:t>
            </a:r>
            <a:endParaRPr lang="nb-NO" sz="1200" kern="1200" dirty="0">
              <a:solidFill>
                <a:schemeClr val="tx1"/>
              </a:solidFill>
              <a:effectLst/>
              <a:latin typeface="+mn-lt"/>
              <a:ea typeface="+mn-ea"/>
              <a:cs typeface="+mn-cs"/>
            </a:endParaRPr>
          </a:p>
          <a:p>
            <a:pPr algn="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اضغط على الزر الأزرق "تسجيل الدخول" (</a:t>
            </a:r>
            <a:r>
              <a:rPr lang="nb-NO" sz="1200" kern="1200" dirty="0">
                <a:solidFill>
                  <a:schemeClr val="tx1"/>
                </a:solidFill>
                <a:effectLst/>
                <a:latin typeface="+mn-lt"/>
                <a:ea typeface="+mn-ea"/>
                <a:cs typeface="+mn-cs"/>
              </a:rPr>
              <a:t>Logg på</a:t>
            </a:r>
            <a:r>
              <a:rPr lang="ar-SA" sz="1200" kern="1200" dirty="0">
                <a:solidFill>
                  <a:schemeClr val="tx1"/>
                </a:solidFill>
                <a:effectLst/>
                <a:latin typeface="+mn-lt"/>
                <a:ea typeface="+mn-ea"/>
                <a:cs typeface="+mn-cs"/>
              </a:rPr>
              <a:t>) لتسجيل الدخول.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والآن، يظهر صندوق البريد الوارد مرة أخرى.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اطلب من الجميع التدرب على تسجيل الدخول </a:t>
            </a:r>
            <a:r>
              <a:rPr lang="ku-Arab-IQ" sz="1200" b="1" kern="1200" dirty="0">
                <a:solidFill>
                  <a:schemeClr val="tx1"/>
                </a:solidFill>
                <a:effectLst/>
                <a:latin typeface="+mn-lt"/>
                <a:ea typeface="+mn-ea"/>
                <a:cs typeface="+mn-cs"/>
              </a:rPr>
              <a:t>والخروج </a:t>
            </a:r>
            <a:r>
              <a:rPr lang="ar-SA" sz="1200" b="1" kern="1200" dirty="0">
                <a:solidFill>
                  <a:schemeClr val="tx1"/>
                </a:solidFill>
                <a:effectLst/>
                <a:latin typeface="+mn-lt"/>
                <a:ea typeface="+mn-ea"/>
                <a:cs typeface="+mn-cs"/>
              </a:rPr>
              <a:t>عدة مرات.</a:t>
            </a:r>
            <a:endParaRPr lang="nb-NO" sz="1200" kern="1200" dirty="0">
              <a:solidFill>
                <a:schemeClr val="tx1"/>
              </a:solidFill>
              <a:effectLst/>
              <a:latin typeface="+mn-lt"/>
              <a:ea typeface="+mn-ea"/>
              <a:cs typeface="+mn-cs"/>
            </a:endParaRPr>
          </a:p>
          <a:p>
            <a:pPr algn="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b="1" kern="1200" dirty="0">
                <a:solidFill>
                  <a:schemeClr val="tx1"/>
                </a:solidFill>
                <a:effectLst/>
                <a:latin typeface="+mn-lt"/>
                <a:ea typeface="+mn-ea"/>
                <a:cs typeface="+mn-cs"/>
              </a:rPr>
              <a:t>تأكد من أن الجمیع قد قام بتسجيل الدخول.</a:t>
            </a:r>
            <a:r>
              <a:rPr lang="ar-SA" sz="1200" kern="1200" dirty="0">
                <a:solidFill>
                  <a:schemeClr val="tx1"/>
                </a:solidFill>
                <a:effectLst/>
                <a:latin typeface="+mn-lt"/>
                <a:ea typeface="+mn-ea"/>
                <a:cs typeface="+mn-cs"/>
              </a:rPr>
              <a:t>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جميع خدمات البريد الإلكتروني لديها زر لبدء كتابة بريد إلكتروني جديد.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لهذە الخدمة </a:t>
            </a:r>
            <a:r>
              <a:rPr lang="ar-SA" sz="1200" kern="1200" dirty="0">
                <a:solidFill>
                  <a:schemeClr val="tx1"/>
                </a:solidFill>
                <a:effectLst/>
                <a:latin typeface="+mn-lt"/>
                <a:ea typeface="+mn-ea"/>
                <a:cs typeface="+mn-cs"/>
              </a:rPr>
              <a:t>الزر موجود في الجزء العلوي من الصورة، باتجاه اليسار. </a:t>
            </a:r>
            <a:endParaRPr lang="nb-NO" sz="1200" kern="1200" dirty="0">
              <a:solidFill>
                <a:schemeClr val="tx1"/>
              </a:solidFill>
              <a:effectLst/>
              <a:latin typeface="+mn-lt"/>
              <a:ea typeface="+mn-ea"/>
              <a:cs typeface="+mn-cs"/>
            </a:endParaRPr>
          </a:p>
          <a:p>
            <a:pPr algn="r" rtl="1"/>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يستخدم </a:t>
            </a:r>
            <a:r>
              <a:rPr lang="nb-NO" sz="1200" kern="1200" dirty="0">
                <a:solidFill>
                  <a:schemeClr val="tx1"/>
                </a:solidFill>
                <a:effectLst/>
                <a:latin typeface="+mn-lt"/>
                <a:ea typeface="+mn-ea"/>
                <a:cs typeface="+mn-cs"/>
              </a:rPr>
              <a:t>Outlook</a:t>
            </a:r>
            <a:r>
              <a:rPr lang="ar-SA" sz="1200" kern="1200" dirty="0">
                <a:solidFill>
                  <a:schemeClr val="tx1"/>
                </a:solidFill>
                <a:effectLst/>
                <a:latin typeface="+mn-lt"/>
                <a:ea typeface="+mn-ea"/>
                <a:cs typeface="+mn-cs"/>
              </a:rPr>
              <a:t> زرًا أزرق اللون به علامة الجمع عبارة " </a:t>
            </a:r>
            <a:r>
              <a:rPr lang="nb-NO" sz="1200" kern="1200" dirty="0">
                <a:solidFill>
                  <a:schemeClr val="tx1"/>
                </a:solidFill>
                <a:effectLst/>
                <a:latin typeface="+mn-lt"/>
                <a:ea typeface="+mn-ea"/>
                <a:cs typeface="+mn-cs"/>
              </a:rPr>
              <a:t>Ny</a:t>
            </a:r>
            <a:r>
              <a:rPr lang="ar-SA" sz="1200" kern="1200" dirty="0">
                <a:solidFill>
                  <a:schemeClr val="tx1"/>
                </a:solidFill>
                <a:effectLst/>
                <a:latin typeface="+mn-lt"/>
                <a:ea typeface="+mn-ea"/>
                <a:cs typeface="+mn-cs"/>
              </a:rPr>
              <a:t>" (رسالة جدیدة).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ku-Arab-IQ" sz="1200" b="1" kern="1200" dirty="0">
                <a:solidFill>
                  <a:schemeClr val="tx1"/>
                </a:solidFill>
                <a:effectLst/>
                <a:latin typeface="+mn-lt"/>
                <a:ea typeface="+mn-ea"/>
                <a:cs typeface="+mn-cs"/>
              </a:rPr>
              <a:t>اطلب من الجمیع ا</a:t>
            </a:r>
            <a:r>
              <a:rPr lang="ar-SA" sz="1200" b="1" kern="1200" dirty="0">
                <a:solidFill>
                  <a:schemeClr val="tx1"/>
                </a:solidFill>
                <a:effectLst/>
                <a:latin typeface="+mn-lt"/>
                <a:ea typeface="+mn-ea"/>
                <a:cs typeface="+mn-cs"/>
              </a:rPr>
              <a:t>لضغط على هذا الزر.</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حتى تتمكن من إرسال و</a:t>
            </a:r>
            <a:r>
              <a:rPr lang="ku-Arab-IQ" sz="1200" kern="1200" dirty="0">
                <a:solidFill>
                  <a:schemeClr val="tx1"/>
                </a:solidFill>
                <a:effectLst/>
                <a:latin typeface="+mn-lt"/>
                <a:ea typeface="+mn-ea"/>
                <a:cs typeface="+mn-cs"/>
              </a:rPr>
              <a:t>تلقي</a:t>
            </a:r>
            <a:r>
              <a:rPr lang="ar-SA" sz="1200" kern="1200" dirty="0">
                <a:solidFill>
                  <a:schemeClr val="tx1"/>
                </a:solidFill>
                <a:effectLst/>
                <a:latin typeface="+mn-lt"/>
                <a:ea typeface="+mn-ea"/>
                <a:cs typeface="+mn-cs"/>
              </a:rPr>
              <a:t> البريد الإلكتروني، يجب أن يكون لديك عنوان بريد إلكتروني. للحصول على عنوان، تحتاج إلى إنشاء حساب لدی خدمة البريد الإلكتروني. يمكن أن تكون العملية معقدة بعض الشيء، لكن لحسن الحظ هذا شيء عليك القيام به مرة واحدة فقط. حاول أن ترکز جیدا ولا تفكر كثيرًا في حفظ هذا الجزء من الدورة التدريبية.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هناك العديد من خدمات البريد الإلكتروني، ومن الممكن أن يكون لديك العديد من عناوين البريد الإلكتروني لدی خدمات البريد الإلكتروني المختلفة.</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في هذه الدورة التعليمية سنتعرف على </a:t>
            </a:r>
            <a:r>
              <a:rPr lang="nb-NO" sz="1200" kern="1200" dirty="0">
                <a:solidFill>
                  <a:schemeClr val="tx1"/>
                </a:solidFill>
                <a:effectLst/>
                <a:latin typeface="+mn-lt"/>
                <a:ea typeface="+mn-ea"/>
                <a:cs typeface="+mn-cs"/>
              </a:rPr>
              <a:t>livemail</a:t>
            </a:r>
            <a:r>
              <a:rPr lang="ar-SA" sz="1200" kern="1200" dirty="0">
                <a:solidFill>
                  <a:schemeClr val="tx1"/>
                </a:solidFill>
                <a:effectLst/>
                <a:latin typeface="+mn-lt"/>
                <a:ea typeface="+mn-ea"/>
                <a:cs typeface="+mn-cs"/>
              </a:rPr>
              <a:t>. خدمة </a:t>
            </a:r>
            <a:r>
              <a:rPr lang="nb-NO" sz="1200" kern="1200" dirty="0">
                <a:solidFill>
                  <a:schemeClr val="tx1"/>
                </a:solidFill>
                <a:effectLst/>
                <a:latin typeface="+mn-lt"/>
                <a:ea typeface="+mn-ea"/>
                <a:cs typeface="+mn-cs"/>
              </a:rPr>
              <a:t>livemail</a:t>
            </a:r>
            <a:r>
              <a:rPr lang="ar-SA" sz="1200" kern="1200" dirty="0">
                <a:solidFill>
                  <a:schemeClr val="tx1"/>
                </a:solidFill>
                <a:effectLst/>
                <a:latin typeface="+mn-lt"/>
                <a:ea typeface="+mn-ea"/>
                <a:cs typeface="+mn-cs"/>
              </a:rPr>
              <a:t> مملوكة لشركة مایکروسوفت </a:t>
            </a:r>
            <a:r>
              <a:rPr lang="nb-NO" sz="1200" kern="1200" dirty="0">
                <a:solidFill>
                  <a:schemeClr val="tx1"/>
                </a:solidFill>
                <a:effectLst/>
                <a:latin typeface="+mn-lt"/>
                <a:ea typeface="+mn-ea"/>
                <a:cs typeface="+mn-cs"/>
              </a:rPr>
              <a:t>Microsoft</a:t>
            </a:r>
            <a:r>
              <a:rPr lang="ar-SA" sz="1200" kern="1200" dirty="0">
                <a:solidFill>
                  <a:schemeClr val="tx1"/>
                </a:solidFill>
                <a:effectLst/>
                <a:latin typeface="+mn-lt"/>
                <a:ea typeface="+mn-ea"/>
                <a:cs typeface="+mn-cs"/>
              </a:rPr>
              <a:t> وهي خدمة بريد إلكتروني شائعة.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لتتمكن من إرسال وتلقي رسائل البريد الإلكتروني، يجب عليك أولاً إنشاء عنوان بريد إلكتروني. ولإنشاء عنوان بريد إلكتروني، افتح المتصفح وأدخل عنوان الموقع الخاص بخدمة البريد الإلكتروني.</a:t>
            </a:r>
            <a:endParaRPr lang="nb-NO" sz="1200" kern="1200" dirty="0">
              <a:solidFill>
                <a:schemeClr val="tx1"/>
              </a:solidFill>
              <a:effectLst/>
              <a:latin typeface="+mn-lt"/>
              <a:ea typeface="+mn-ea"/>
              <a:cs typeface="+mn-cs"/>
            </a:endParaRPr>
          </a:p>
          <a:p>
            <a:pPr algn="r"/>
            <a:endParaRPr lang="nb-NO" b="1" dirty="0"/>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النافذة التي تنبثق الآن هي التي ستكتب فیها عنوان بريدك الإلكتروني.</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تعرض هذه النافذة المبسطة جميع العناصر الأساسية لإرسال البريد الإلكتروني.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ar-SA" sz="1200" kern="1200" dirty="0">
                <a:solidFill>
                  <a:schemeClr val="tx1"/>
                </a:solidFill>
                <a:effectLst/>
                <a:latin typeface="+mn-lt"/>
                <a:ea typeface="+mn-ea"/>
                <a:cs typeface="+mn-cs"/>
              </a:rPr>
              <a:t>حقل "إلى" (</a:t>
            </a:r>
            <a:r>
              <a:rPr lang="nb-NO" sz="1200" kern="1200" dirty="0">
                <a:solidFill>
                  <a:schemeClr val="tx1"/>
                </a:solidFill>
                <a:effectLst/>
                <a:latin typeface="+mn-lt"/>
                <a:ea typeface="+mn-ea"/>
                <a:cs typeface="+mn-cs"/>
              </a:rPr>
              <a:t>Til</a:t>
            </a:r>
            <a:r>
              <a:rPr lang="ar-SA" sz="1200" kern="1200" dirty="0">
                <a:solidFill>
                  <a:schemeClr val="tx1"/>
                </a:solidFill>
                <a:effectLst/>
                <a:latin typeface="+mn-lt"/>
                <a:ea typeface="+mn-ea"/>
                <a:cs typeface="+mn-cs"/>
              </a:rPr>
              <a:t>) حيث تكتب عنوان البريد الإلكتروني للمتلقي.</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ar-SA" sz="1200" kern="1200" dirty="0">
                <a:solidFill>
                  <a:schemeClr val="tx1"/>
                </a:solidFill>
                <a:effectLst/>
                <a:latin typeface="+mn-lt"/>
                <a:ea typeface="+mn-ea"/>
                <a:cs typeface="+mn-cs"/>
              </a:rPr>
              <a:t>حقل "الموضوع" (</a:t>
            </a:r>
            <a:r>
              <a:rPr lang="nb-NO" sz="1200" kern="1200" dirty="0">
                <a:solidFill>
                  <a:schemeClr val="tx1"/>
                </a:solidFill>
                <a:effectLst/>
                <a:latin typeface="+mn-lt"/>
                <a:ea typeface="+mn-ea"/>
                <a:cs typeface="+mn-cs"/>
              </a:rPr>
              <a:t>Emne</a:t>
            </a:r>
            <a:r>
              <a:rPr lang="ar-SA" sz="1200" kern="1200" dirty="0">
                <a:solidFill>
                  <a:schemeClr val="tx1"/>
                </a:solidFill>
                <a:effectLst/>
                <a:latin typeface="+mn-lt"/>
                <a:ea typeface="+mn-ea"/>
                <a:cs typeface="+mn-cs"/>
              </a:rPr>
              <a:t>) حيث يمكنك كتابة عنوان رسالة البريد الإلكتروني.</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ar-SA" sz="1200" kern="1200" dirty="0">
                <a:solidFill>
                  <a:schemeClr val="tx1"/>
                </a:solidFill>
                <a:effectLst/>
                <a:latin typeface="+mn-lt"/>
                <a:ea typeface="+mn-ea"/>
                <a:cs typeface="+mn-cs"/>
              </a:rPr>
              <a:t>الجزء الأعظم من الإطار هو الجزء الذي تكتب فيه </a:t>
            </a:r>
            <a:r>
              <a:rPr lang="ku-Arab-IQ" sz="1200" kern="1200" dirty="0">
                <a:solidFill>
                  <a:schemeClr val="tx1"/>
                </a:solidFill>
                <a:effectLst/>
                <a:latin typeface="+mn-lt"/>
                <a:ea typeface="+mn-ea"/>
                <a:cs typeface="+mn-cs"/>
              </a:rPr>
              <a:t>نص </a:t>
            </a:r>
            <a:r>
              <a:rPr lang="ar-SA" sz="1200" kern="1200" dirty="0">
                <a:solidFill>
                  <a:schemeClr val="tx1"/>
                </a:solidFill>
                <a:effectLst/>
                <a:latin typeface="+mn-lt"/>
                <a:ea typeface="+mn-ea"/>
                <a:cs typeface="+mn-cs"/>
              </a:rPr>
              <a:t>الرسالة.</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 النهاية، يتم الضغط على زر عندما تريد إرسال البريد الإلكتروني إلى المتلقي.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لکي تقوموا بإرسال بريدكم الإلكتروني الأول، سنقوم بملء جميع الحقول خطوة بخطوة.</a:t>
            </a:r>
            <a:endParaRPr lang="nb-NO" sz="1200" kern="1200" dirty="0">
              <a:solidFill>
                <a:schemeClr val="tx1"/>
              </a:solidFill>
              <a:effectLst/>
              <a:latin typeface="+mn-lt"/>
              <a:ea typeface="+mn-ea"/>
              <a:cs typeface="+mn-cs"/>
            </a:endParaRPr>
          </a:p>
          <a:p>
            <a:pPr marL="0" indent="0" algn="r">
              <a:buFontTx/>
              <a:buNone/>
            </a:pP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يجب على الجميع الآن إرسال رسالة بريد إلكتروني إليّ.</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نبدأ بملء عنوان البريد الإلكتروني</a:t>
            </a:r>
            <a:r>
              <a:rPr lang="ku-Arab-IQ" sz="1200" kern="1200" dirty="0">
                <a:solidFill>
                  <a:schemeClr val="tx1"/>
                </a:solidFill>
                <a:effectLst/>
                <a:latin typeface="+mn-lt"/>
                <a:ea typeface="+mn-ea"/>
                <a:cs typeface="+mn-cs"/>
              </a:rPr>
              <a:t> الخاص بي</a:t>
            </a:r>
            <a:r>
              <a:rPr lang="ar-SA" sz="1200" kern="1200" dirty="0">
                <a:solidFill>
                  <a:schemeClr val="tx1"/>
                </a:solidFill>
                <a:effectLst/>
                <a:latin typeface="+mn-lt"/>
                <a:ea typeface="+mn-ea"/>
                <a:cs typeface="+mn-cs"/>
              </a:rPr>
              <a:t>.</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ابحث عن الحقل "إلى" (</a:t>
            </a:r>
            <a:r>
              <a:rPr lang="nb-NO" sz="1200" kern="1200" dirty="0">
                <a:solidFill>
                  <a:schemeClr val="tx1"/>
                </a:solidFill>
                <a:effectLst/>
                <a:latin typeface="+mn-lt"/>
                <a:ea typeface="+mn-ea"/>
                <a:cs typeface="+mn-cs"/>
              </a:rPr>
              <a:t>Til</a:t>
            </a:r>
            <a:r>
              <a:rPr lang="ar-SA" sz="1200" kern="1200" dirty="0">
                <a:solidFill>
                  <a:schemeClr val="tx1"/>
                </a:solidFill>
                <a:effectLst/>
                <a:latin typeface="+mn-lt"/>
                <a:ea typeface="+mn-ea"/>
                <a:cs typeface="+mn-cs"/>
              </a:rPr>
              <a:t>)، ثم انقر علیە.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عنوان البريد الإلكتروني الذي استخدمە هو: </a:t>
            </a:r>
            <a:r>
              <a:rPr lang="ar-SA" sz="1200" b="1" kern="1200" dirty="0">
                <a:solidFill>
                  <a:schemeClr val="tx1"/>
                </a:solidFill>
                <a:effectLst/>
                <a:latin typeface="+mn-lt"/>
                <a:ea typeface="+mn-ea"/>
                <a:cs typeface="+mn-cs"/>
              </a:rPr>
              <a:t>أذکر عنوان البريد الإلكتروني الخاص بك أو عنوان البريد الإلكتروني الذي قمت بإنشائه للاستخدام في هذه الدورة التدريبية. یمکنك قبل بدء الدورة التدريبية، إضافة شريحة عرض تتضمن عنوان البريد الإلكتروني في العرض التقديمي أو كتابة العنوان على </a:t>
            </a:r>
            <a:r>
              <a:rPr lang="ku-Arab-IQ" sz="1200" b="1" kern="1200" dirty="0">
                <a:solidFill>
                  <a:schemeClr val="tx1"/>
                </a:solidFill>
                <a:effectLst/>
                <a:latin typeface="+mn-lt"/>
                <a:ea typeface="+mn-ea"/>
                <a:cs typeface="+mn-cs"/>
              </a:rPr>
              <a:t>ال</a:t>
            </a:r>
            <a:r>
              <a:rPr lang="ar-SA" sz="1200" b="1" kern="1200" dirty="0">
                <a:solidFill>
                  <a:schemeClr val="tx1"/>
                </a:solidFill>
                <a:effectLst/>
                <a:latin typeface="+mn-lt"/>
                <a:ea typeface="+mn-ea"/>
                <a:cs typeface="+mn-cs"/>
              </a:rPr>
              <a:t>سبورة حتى يتمكن الجميع من كتابته بشكل صحيح.</a:t>
            </a:r>
            <a:endParaRPr lang="ar-SY"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تریث في المتابعة حتى يقوم الجميع بإدخال عنوان البريد الإلكتروني.</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الآن يمكننا إضافة الموضوع.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اعثر على حقل الموضوع واضغط عليه.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من الحكمة دائمًا ملء شيء ما في حقل الموضوع. فهو يسهل على المستلم فهم الغرض من البريد الإلكتروني والبحث عنه لاحقًا.</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نظرًا لأنكم تجربون خدمة البرید الإلکتروني، فيمكنكم تسمیة هذا البريد الإلكتروني " </a:t>
            </a:r>
            <a:r>
              <a:rPr lang="nb-NO" sz="1200" kern="1200" dirty="0">
                <a:solidFill>
                  <a:schemeClr val="tx1"/>
                </a:solidFill>
                <a:effectLst/>
                <a:latin typeface="+mn-lt"/>
                <a:ea typeface="+mn-ea"/>
                <a:cs typeface="+mn-cs"/>
              </a:rPr>
              <a:t>prøve</a:t>
            </a:r>
            <a:r>
              <a:rPr lang="ar-SA" sz="1200" kern="1200" dirty="0">
                <a:solidFill>
                  <a:schemeClr val="tx1"/>
                </a:solidFill>
                <a:effectLst/>
                <a:latin typeface="+mn-lt"/>
                <a:ea typeface="+mn-ea"/>
                <a:cs typeface="+mn-cs"/>
              </a:rPr>
              <a:t>" في حقل الموضوع.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اكتب</a:t>
            </a:r>
            <a:r>
              <a:rPr lang="ku-Arab-IQ" sz="1200" kern="1200" dirty="0">
                <a:solidFill>
                  <a:schemeClr val="tx1"/>
                </a:solidFill>
                <a:effectLst/>
                <a:latin typeface="+mn-lt"/>
                <a:ea typeface="+mn-ea"/>
                <a:cs typeface="+mn-cs"/>
              </a:rPr>
              <a:t> کلمة</a:t>
            </a:r>
            <a:r>
              <a:rPr lang="ar-SA"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Prøve</a:t>
            </a:r>
            <a:r>
              <a:rPr lang="ar-SA" sz="1200" kern="1200" dirty="0">
                <a:solidFill>
                  <a:schemeClr val="tx1"/>
                </a:solidFill>
                <a:effectLst/>
                <a:latin typeface="+mn-lt"/>
                <a:ea typeface="+mn-ea"/>
                <a:cs typeface="+mn-cs"/>
              </a:rPr>
              <a:t>" في حقل الموضوع.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تأكد من أن الجمیع قد أدخل موضوعًا في الحقل قبل الانتقال.</a:t>
            </a:r>
            <a:endParaRPr lang="nb-NO" sz="1200" kern="1200" dirty="0">
              <a:solidFill>
                <a:schemeClr val="tx1"/>
              </a:solidFill>
              <a:effectLst/>
              <a:latin typeface="+mn-lt"/>
              <a:ea typeface="+mn-ea"/>
              <a:cs typeface="+mn-cs"/>
            </a:endParaRPr>
          </a:p>
          <a:p>
            <a:pPr algn="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الآن يمكننا البدء بكتابة المحتوی الفعلي لرسالة البريد الإلكتروني.</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انقر علی الحقل الأبيض الكبير.</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الآن يمكنك كتابة رسالة قصيرة أو تحية لي. تمامًا كما هو الحال عند كتابة خطاب، فإنە من المهذب أن تبدأ بـ " </a:t>
            </a:r>
            <a:r>
              <a:rPr lang="nb-NO" sz="1200" kern="1200" dirty="0">
                <a:solidFill>
                  <a:schemeClr val="tx1"/>
                </a:solidFill>
                <a:effectLst/>
                <a:latin typeface="+mn-lt"/>
                <a:ea typeface="+mn-ea"/>
                <a:cs typeface="+mn-cs"/>
              </a:rPr>
              <a:t>Hei</a:t>
            </a:r>
            <a:r>
              <a:rPr lang="ar-SA" sz="1200" kern="1200" dirty="0">
                <a:solidFill>
                  <a:schemeClr val="tx1"/>
                </a:solidFill>
                <a:effectLst/>
                <a:latin typeface="+mn-lt"/>
                <a:ea typeface="+mn-ea"/>
                <a:cs typeface="+mn-cs"/>
              </a:rPr>
              <a:t>" وتنهي الرسالة بعبارة " </a:t>
            </a:r>
            <a:r>
              <a:rPr lang="nb-NO" sz="1200" kern="1200" dirty="0">
                <a:solidFill>
                  <a:schemeClr val="tx1"/>
                </a:solidFill>
                <a:effectLst/>
                <a:latin typeface="+mn-lt"/>
                <a:ea typeface="+mn-ea"/>
                <a:cs typeface="+mn-cs"/>
              </a:rPr>
              <a:t>Hilsen</a:t>
            </a:r>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عند الانتهاء من الكتابة إلي، يجب أن تضغط على زر الإرسال "</a:t>
            </a:r>
            <a:r>
              <a:rPr lang="nb-NO" sz="1200" kern="1200" dirty="0">
                <a:solidFill>
                  <a:schemeClr val="tx1"/>
                </a:solidFill>
                <a:effectLst/>
                <a:latin typeface="+mn-lt"/>
                <a:ea typeface="+mn-ea"/>
                <a:cs typeface="+mn-cs"/>
              </a:rPr>
              <a:t>send</a:t>
            </a:r>
            <a:r>
              <a:rPr lang="ar-SA" sz="1200" kern="1200" dirty="0">
                <a:solidFill>
                  <a:schemeClr val="tx1"/>
                </a:solidFill>
                <a:effectLst/>
                <a:latin typeface="+mn-lt"/>
                <a:ea typeface="+mn-ea"/>
                <a:cs typeface="+mn-cs"/>
              </a:rPr>
              <a:t>" لإرسال رسالة البريد الإلكتروني إلی عنواني وبذلك أستطيع أن أرى ما كتبتم لي.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زر الإرسال " </a:t>
            </a:r>
            <a:r>
              <a:rPr lang="nb-NO" sz="1200" kern="1200" dirty="0">
                <a:solidFill>
                  <a:schemeClr val="tx1"/>
                </a:solidFill>
                <a:effectLst/>
                <a:latin typeface="+mn-lt"/>
                <a:ea typeface="+mn-ea"/>
                <a:cs typeface="+mn-cs"/>
              </a:rPr>
              <a:t>Send</a:t>
            </a:r>
            <a:r>
              <a:rPr lang="ar-SA" sz="1200" kern="1200" dirty="0">
                <a:solidFill>
                  <a:schemeClr val="tx1"/>
                </a:solidFill>
                <a:effectLst/>
                <a:latin typeface="+mn-lt"/>
                <a:ea typeface="+mn-ea"/>
                <a:cs typeface="+mn-cs"/>
              </a:rPr>
              <a:t>" موجود في الأسفل علی اليسار.</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اضغط على الزر " </a:t>
            </a:r>
            <a:r>
              <a:rPr lang="nb-NO" sz="1200" kern="1200" dirty="0">
                <a:solidFill>
                  <a:schemeClr val="tx1"/>
                </a:solidFill>
                <a:effectLst/>
                <a:latin typeface="+mn-lt"/>
                <a:ea typeface="+mn-ea"/>
                <a:cs typeface="+mn-cs"/>
              </a:rPr>
              <a:t>Send</a:t>
            </a:r>
            <a:r>
              <a:rPr lang="ar-SA" sz="1200" kern="1200" dirty="0">
                <a:solidFill>
                  <a:schemeClr val="tx1"/>
                </a:solidFill>
                <a:effectLst/>
                <a:latin typeface="+mn-lt"/>
                <a:ea typeface="+mn-ea"/>
                <a:cs typeface="+mn-cs"/>
              </a:rPr>
              <a:t>".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تریث في المتابعة حتى يقوم کل واحد من المشارکین بإرسال بريده الإلكتروني.</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العنوان هو </a:t>
            </a:r>
            <a:r>
              <a:rPr lang="nb-NO" sz="1200" kern="1200" dirty="0">
                <a:solidFill>
                  <a:schemeClr val="tx1"/>
                </a:solidFill>
                <a:effectLst/>
                <a:latin typeface="+mn-lt"/>
                <a:ea typeface="+mn-ea"/>
                <a:cs typeface="+mn-cs"/>
              </a:rPr>
              <a:t>www.live.com</a:t>
            </a:r>
            <a:r>
              <a:rPr lang="ar-SA" sz="1200" kern="1200" dirty="0">
                <a:solidFill>
                  <a:schemeClr val="tx1"/>
                </a:solidFill>
                <a:effectLst/>
                <a:latin typeface="+mn-lt"/>
                <a:ea typeface="+mn-ea"/>
                <a:cs typeface="+mn-cs"/>
              </a:rPr>
              <a:t>.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اطلب من الجميع الدخول إلى هذا العنوان.</a:t>
            </a:r>
            <a:endParaRPr lang="nb-NO" sz="1200" kern="1200" dirty="0">
              <a:solidFill>
                <a:schemeClr val="tx1"/>
              </a:solidFill>
              <a:effectLst/>
              <a:latin typeface="+mn-lt"/>
              <a:ea typeface="+mn-ea"/>
              <a:cs typeface="+mn-cs"/>
            </a:endParaRPr>
          </a:p>
          <a:p>
            <a:pPr algn="r"/>
            <a:endParaRPr lang="nb-NO" b="1" dirty="0"/>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p>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b="1" kern="1200" dirty="0">
                <a:solidFill>
                  <a:schemeClr val="tx1"/>
                </a:solidFill>
                <a:effectLst/>
                <a:latin typeface="+mn-lt"/>
                <a:ea typeface="+mn-ea"/>
                <a:cs typeface="+mn-cs"/>
              </a:rPr>
              <a:t>تأكد من أن أمام كل </a:t>
            </a:r>
            <a:r>
              <a:rPr lang="ku-Arab-IQ" sz="1200" b="1" kern="1200" dirty="0">
                <a:solidFill>
                  <a:schemeClr val="tx1"/>
                </a:solidFill>
                <a:effectLst/>
                <a:latin typeface="+mn-lt"/>
                <a:ea typeface="+mn-ea"/>
                <a:cs typeface="+mn-cs"/>
              </a:rPr>
              <a:t>واحد </a:t>
            </a:r>
            <a:r>
              <a:rPr lang="ar-SA" sz="1200" b="1" kern="1200" dirty="0">
                <a:solidFill>
                  <a:schemeClr val="tx1"/>
                </a:solidFill>
                <a:effectLst/>
                <a:latin typeface="+mn-lt"/>
                <a:ea typeface="+mn-ea"/>
                <a:cs typeface="+mn-cs"/>
              </a:rPr>
              <a:t>من المشارکین نافذة صندوق البرید الوارد الخاص به.</a:t>
            </a:r>
            <a:endParaRPr lang="ar-SY"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على اليسار في الصورة ترى لمحة عامة بجميع المحافظ التي تنتمي إلى حساب بريدك الإلكتروني. المحفظة الأكثر أهمية هي صندوق الوارد.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عندما تكون لديك رسائل بريد إلكتروني غير مقروءة في صندوق الوارد الخاص بك، يظهر رقم خلف صندوق الوارد في قائمة محافظ البرید الإلکتروني. </a:t>
            </a:r>
            <a:r>
              <a:rPr lang="ku-Arab-IQ" sz="1200" kern="1200" dirty="0">
                <a:solidFill>
                  <a:schemeClr val="tx1"/>
                </a:solidFill>
                <a:effectLst/>
                <a:latin typeface="+mn-lt"/>
                <a:ea typeface="+mn-ea"/>
                <a:cs typeface="+mn-cs"/>
              </a:rPr>
              <a:t>و</a:t>
            </a:r>
            <a:r>
              <a:rPr lang="ar-SA" sz="1200" kern="1200" dirty="0">
                <a:solidFill>
                  <a:schemeClr val="tx1"/>
                </a:solidFill>
                <a:effectLst/>
                <a:latin typeface="+mn-lt"/>
                <a:ea typeface="+mn-ea"/>
                <a:cs typeface="+mn-cs"/>
              </a:rPr>
              <a:t>إذا لم یظهر أي رقم، فهذا يعني أنه ليس لديك أیة رسائل بريد إلكتروني جديدة تنتظرك.</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يتم عرض نظرات عامة لجميع رسائل البريد الإلكتروني التي تلقيتها علی شکل قائمة في الجزء الرئیسي من الصورة.</a:t>
            </a:r>
            <a:endParaRPr lang="ar-SY" sz="1200" kern="1200" dirty="0">
              <a:solidFill>
                <a:schemeClr val="tx1"/>
              </a:solidFill>
              <a:effectLst/>
              <a:latin typeface="+mn-lt"/>
              <a:ea typeface="+mn-ea"/>
              <a:cs typeface="+mn-cs"/>
            </a:endParaRPr>
          </a:p>
          <a:p>
            <a:pPr algn="r" rtl="1"/>
            <a:endParaRPr lang="ar-SY"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أحدث رسائل البريد الإلكتروني تظهر في الجزء العلوي من القائمة. أما الرسائل الأقدم فتکون في أسفل القائمة.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تحتوي كل رسالة بريد إلكتروني على اسم المرسل أو عنوان بريده الإلكتروني وعنوان رسالة البريد الإلكتروني (أي </a:t>
            </a:r>
            <a:r>
              <a:rPr lang="ku-Arab-IQ" sz="1200" kern="1200" dirty="0">
                <a:solidFill>
                  <a:schemeClr val="tx1"/>
                </a:solidFill>
                <a:effectLst/>
                <a:latin typeface="+mn-lt"/>
                <a:ea typeface="+mn-ea"/>
                <a:cs typeface="+mn-cs"/>
              </a:rPr>
              <a:t>ما </a:t>
            </a:r>
            <a:r>
              <a:rPr lang="ar-SA" sz="1200" kern="1200" dirty="0">
                <a:solidFill>
                  <a:schemeClr val="tx1"/>
                </a:solidFill>
                <a:effectLst/>
                <a:latin typeface="+mn-lt"/>
                <a:ea typeface="+mn-ea"/>
                <a:cs typeface="+mn-cs"/>
              </a:rPr>
              <a:t>كتبە المرسل في حقل الموضوع).</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تم تمييز (</a:t>
            </a:r>
            <a:r>
              <a:rPr lang="nb-NO" sz="1200" kern="1200" dirty="0">
                <a:solidFill>
                  <a:schemeClr val="tx1"/>
                </a:solidFill>
                <a:effectLst/>
                <a:latin typeface="+mn-lt"/>
                <a:ea typeface="+mn-ea"/>
                <a:cs typeface="+mn-cs"/>
              </a:rPr>
              <a:t>uthevet</a:t>
            </a:r>
            <a:r>
              <a:rPr lang="ar-SA" sz="1200" kern="1200" dirty="0">
                <a:solidFill>
                  <a:schemeClr val="tx1"/>
                </a:solidFill>
                <a:effectLst/>
                <a:latin typeface="+mn-lt"/>
                <a:ea typeface="+mn-ea"/>
                <a:cs typeface="+mn-cs"/>
              </a:rPr>
              <a:t>) رسائل البريد إلكتروني التي لم يتم فتحها.</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لفتح رسالة بريد إلكتروني وقراءة المحتوى یتعین علیك أن تضغط مرة واحدة على اسم المرسل أو العنوان.</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لفتح </a:t>
            </a:r>
            <a:r>
              <a:rPr lang="ku-Arab-IQ" sz="1200" kern="1200" dirty="0">
                <a:solidFill>
                  <a:schemeClr val="tx1"/>
                </a:solidFill>
                <a:effectLst/>
                <a:latin typeface="+mn-lt"/>
                <a:ea typeface="+mn-ea"/>
                <a:cs typeface="+mn-cs"/>
              </a:rPr>
              <a:t>رسالة </a:t>
            </a:r>
            <a:r>
              <a:rPr lang="ar-SA" sz="1200" kern="1200" dirty="0">
                <a:solidFill>
                  <a:schemeClr val="tx1"/>
                </a:solidFill>
                <a:effectLst/>
                <a:latin typeface="+mn-lt"/>
                <a:ea typeface="+mn-ea"/>
                <a:cs typeface="+mn-cs"/>
              </a:rPr>
              <a:t>بريد إلكتروني، انقر علی المرسل أو العنوان.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اطلب من الجمیع النقر على إحدى رسائل البريد الإلكتروني الموجودة في صندوق الوارد الخاص بکل واحد منهم.</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هکذا تبدو رسالة بريد إلكتروني نموذجية في </a:t>
            </a:r>
            <a:r>
              <a:rPr lang="nb-NO" sz="1200" kern="1200" dirty="0">
                <a:solidFill>
                  <a:schemeClr val="tx1"/>
                </a:solidFill>
                <a:effectLst/>
                <a:latin typeface="+mn-lt"/>
                <a:ea typeface="+mn-ea"/>
                <a:cs typeface="+mn-cs"/>
              </a:rPr>
              <a:t>Outlook</a:t>
            </a:r>
            <a:r>
              <a:rPr lang="ar-SA"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 الأعلى ترى عنوان رسالة البريد الإلكتروني.</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ثم ترى اسم و/أو عنوان البريد الإلكتروني للشخص الذي أرسل لك البريد الإلكتروني.</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تحته </a:t>
            </a:r>
            <a:r>
              <a:rPr lang="ar-SA" sz="1200" kern="1200" dirty="0">
                <a:solidFill>
                  <a:schemeClr val="tx1"/>
                </a:solidFill>
                <a:effectLst/>
                <a:latin typeface="+mn-lt"/>
                <a:ea typeface="+mn-ea"/>
                <a:cs typeface="+mn-cs"/>
              </a:rPr>
              <a:t>تأتي رسالة المرسل.</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للرجوع إلى البريد الوارد وقائمة جميع رسائل البريد الإلكتروني المستلمة مرة أخرى، اضغط على صندوق "البريد الوارد" في القائمة على يسار الصورة. </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تأكد من عودة الجميع إلى صندوق الوارد مرة أخرى قبل المتابعة.</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يمكنك أيضًا أن ترى أن البريد الإلكتروني الذي فتحته لم يعد لە شکل خط عريض أو </a:t>
            </a:r>
            <a:r>
              <a:rPr lang="ku-Arab-IQ" sz="1200" kern="1200" dirty="0">
                <a:solidFill>
                  <a:schemeClr val="tx1"/>
                </a:solidFill>
                <a:effectLst/>
                <a:latin typeface="+mn-lt"/>
                <a:ea typeface="+mn-ea"/>
                <a:cs typeface="+mn-cs"/>
              </a:rPr>
              <a:t>معروضا علی شکل کتابة </a:t>
            </a:r>
            <a:r>
              <a:rPr lang="ar-SA" sz="1200" kern="1200" dirty="0">
                <a:solidFill>
                  <a:schemeClr val="tx1"/>
                </a:solidFill>
                <a:effectLst/>
                <a:latin typeface="+mn-lt"/>
                <a:ea typeface="+mn-ea"/>
                <a:cs typeface="+mn-cs"/>
              </a:rPr>
              <a:t>مميّزة.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إذا كنتم قد كتبتم العنوان الصحيح، فينبغي أن یظهر أحد هذه الصور على شاشاتكم.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تأكد من قيام الجميع بفتح صفحة تسجيل الدخول قبل المتابعة. </a:t>
            </a:r>
            <a:endParaRPr lang="ku-Arab-IQ"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هذه هي الصفحة التي ستتراءی لك عند استخدام عنوان بريدك الإلكتروني في المستقبل، ولكن بما أننا لا نملك عناوين بريد إلكتروني حتى الآن، يجب علينا أولاً إنشاء حساب والتسجيل لدی الخدمة.</a:t>
            </a:r>
            <a:endParaRPr lang="nb-NO" sz="1200" kern="1200" dirty="0">
              <a:solidFill>
                <a:schemeClr val="tx1"/>
              </a:solidFill>
              <a:effectLst/>
              <a:latin typeface="+mn-lt"/>
              <a:ea typeface="+mn-ea"/>
              <a:cs typeface="+mn-cs"/>
            </a:endParaRPr>
          </a:p>
          <a:p>
            <a:pPr algn="r"/>
            <a:endParaRPr lang="nb-NO" b="1" dirty="0"/>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p>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51</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للرد على رسالة بريد إلكتروني، قم بتحدیدها من القائمة في صندوق الوارد.</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Y" sz="1200" kern="1200" dirty="0">
                <a:solidFill>
                  <a:schemeClr val="tx1"/>
                </a:solidFill>
                <a:effectLst/>
                <a:latin typeface="+mn-lt"/>
                <a:ea typeface="+mn-ea"/>
                <a:cs typeface="+mn-cs"/>
              </a:rPr>
              <a:t>الجمیع قد تلقی الآن </a:t>
            </a:r>
            <a:r>
              <a:rPr lang="ar-SA" sz="1200" kern="1200" dirty="0">
                <a:solidFill>
                  <a:schemeClr val="tx1"/>
                </a:solidFill>
                <a:effectLst/>
                <a:latin typeface="+mn-lt"/>
                <a:ea typeface="+mn-ea"/>
                <a:cs typeface="+mn-cs"/>
              </a:rPr>
              <a:t>رسالة بريد إلكتروني مني ردًا على رسائل البريد الإلكتروني التي أرسلتموها إلي في وقت سابق، وربما يكون البعض قد شاهدها بالفعل.</a:t>
            </a:r>
            <a:endParaRPr lang="ar-SY"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ابحث عنها في القائمة في صندوق الوارد الخاص بك واضغط عليها.</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أجل إرسال رد إليّ، يجب على مستخدمي </a:t>
            </a:r>
            <a:r>
              <a:rPr lang="nb-NO" sz="1200" kern="1200" dirty="0">
                <a:solidFill>
                  <a:schemeClr val="tx1"/>
                </a:solidFill>
                <a:effectLst/>
                <a:latin typeface="+mn-lt"/>
                <a:ea typeface="+mn-ea"/>
                <a:cs typeface="+mn-cs"/>
              </a:rPr>
              <a:t>Outlook</a:t>
            </a:r>
            <a:r>
              <a:rPr lang="ar-SA" sz="1200" kern="1200" dirty="0">
                <a:solidFill>
                  <a:schemeClr val="tx1"/>
                </a:solidFill>
                <a:effectLst/>
                <a:latin typeface="+mn-lt"/>
                <a:ea typeface="+mn-ea"/>
                <a:cs typeface="+mn-cs"/>
              </a:rPr>
              <a:t> النقر في الحقل الأبيض أسفل النافذة حیث کتب "انقر هنا للرد أو إعادة التوجيه" (</a:t>
            </a:r>
            <a:r>
              <a:rPr lang="nb-NO" sz="1200" kern="1200" dirty="0">
                <a:solidFill>
                  <a:schemeClr val="tx1"/>
                </a:solidFill>
                <a:effectLst/>
                <a:latin typeface="+mn-lt"/>
                <a:ea typeface="+mn-ea"/>
                <a:cs typeface="+mn-cs"/>
              </a:rPr>
              <a:t>"Klikk her for å svare eller videresende"</a:t>
            </a:r>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يبدو </a:t>
            </a:r>
            <a:r>
              <a:rPr lang="ku-Arab-IQ" sz="1200" kern="1200" dirty="0">
                <a:solidFill>
                  <a:schemeClr val="tx1"/>
                </a:solidFill>
                <a:effectLst/>
                <a:latin typeface="+mn-lt"/>
                <a:ea typeface="+mn-ea"/>
                <a:cs typeface="+mn-cs"/>
              </a:rPr>
              <a:t>رد </a:t>
            </a:r>
            <a:r>
              <a:rPr lang="ar-SA" sz="1200" kern="1200" dirty="0">
                <a:solidFill>
                  <a:schemeClr val="tx1"/>
                </a:solidFill>
                <a:effectLst/>
                <a:latin typeface="+mn-lt"/>
                <a:ea typeface="+mn-ea"/>
                <a:cs typeface="+mn-cs"/>
              </a:rPr>
              <a:t>رسالة البريد الإلكتروني إلى حد ما وكأنه بريد إلكتروني جديد، ولكن في هذە الحالة یکون قد تم تعبئة حقلي "إلى" و "الموضوع" سلفا.</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Y" sz="1200" kern="1200" dirty="0">
                <a:solidFill>
                  <a:schemeClr val="tx1"/>
                </a:solidFill>
                <a:effectLst/>
                <a:latin typeface="+mn-lt"/>
                <a:ea typeface="+mn-ea"/>
                <a:cs typeface="+mn-cs"/>
              </a:rPr>
              <a:t>ب</a:t>
            </a:r>
            <a:r>
              <a:rPr lang="ar-SA" sz="1200" kern="1200" dirty="0">
                <a:solidFill>
                  <a:schemeClr val="tx1"/>
                </a:solidFill>
                <a:effectLst/>
                <a:latin typeface="+mn-lt"/>
                <a:ea typeface="+mn-ea"/>
                <a:cs typeface="+mn-cs"/>
              </a:rPr>
              <a:t>الإضافة إلى ذلك، سيكون نص البريد الإلكتروني الذي ترد عليه مرئيًا أعلى أو أسفل الحقل الذي ستكتب فيه أنت.</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كل ما عليك فعله هو </a:t>
            </a:r>
            <a:r>
              <a:rPr lang="ku-Arab-IQ" sz="1200" kern="1200" dirty="0">
                <a:solidFill>
                  <a:schemeClr val="tx1"/>
                </a:solidFill>
                <a:effectLst/>
                <a:latin typeface="+mn-lt"/>
                <a:ea typeface="+mn-ea"/>
                <a:cs typeface="+mn-cs"/>
              </a:rPr>
              <a:t>کتابة </a:t>
            </a:r>
            <a:r>
              <a:rPr lang="ar-SA" sz="1200" kern="1200" dirty="0">
                <a:solidFill>
                  <a:schemeClr val="tx1"/>
                </a:solidFill>
                <a:effectLst/>
                <a:latin typeface="+mn-lt"/>
                <a:ea typeface="+mn-ea"/>
                <a:cs typeface="+mn-cs"/>
              </a:rPr>
              <a:t>ردك.</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ku-Arab-IQ" sz="1200" kern="1200" dirty="0">
                <a:solidFill>
                  <a:schemeClr val="tx1"/>
                </a:solidFill>
                <a:effectLst/>
                <a:latin typeface="+mn-lt"/>
                <a:ea typeface="+mn-ea"/>
                <a:cs typeface="+mn-cs"/>
              </a:rPr>
              <a:t>هكذا یبدو شكل </a:t>
            </a:r>
            <a:r>
              <a:rPr lang="nb-NO" sz="1200" kern="1200" dirty="0">
                <a:solidFill>
                  <a:schemeClr val="tx1"/>
                </a:solidFill>
                <a:effectLst/>
                <a:latin typeface="+mn-lt"/>
                <a:ea typeface="+mn-ea"/>
                <a:cs typeface="+mn-cs"/>
              </a:rPr>
              <a:t>Outlook</a:t>
            </a:r>
            <a:r>
              <a:rPr lang="ar-SA" sz="1200" kern="1200" dirty="0">
                <a:solidFill>
                  <a:schemeClr val="tx1"/>
                </a:solidFill>
                <a:effectLst/>
                <a:latin typeface="+mn-lt"/>
                <a:ea typeface="+mn-ea"/>
                <a:cs typeface="+mn-cs"/>
              </a:rPr>
              <a:t> عادةً.</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هذا هو النص </a:t>
            </a:r>
            <a:r>
              <a:rPr lang="ku-Arab-IQ" sz="1200" kern="1200" dirty="0">
                <a:solidFill>
                  <a:schemeClr val="tx1"/>
                </a:solidFill>
                <a:effectLst/>
                <a:latin typeface="+mn-lt"/>
                <a:ea typeface="+mn-ea"/>
                <a:cs typeface="+mn-cs"/>
              </a:rPr>
              <a:t>الذي أرسلە</a:t>
            </a:r>
            <a:r>
              <a:rPr lang="ar-SA" sz="1200" kern="1200" dirty="0">
                <a:solidFill>
                  <a:schemeClr val="tx1"/>
                </a:solidFill>
                <a:effectLst/>
                <a:latin typeface="+mn-lt"/>
                <a:ea typeface="+mn-ea"/>
                <a:cs typeface="+mn-cs"/>
              </a:rPr>
              <a:t> المرسل.</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وهنا تكتب نص الرد الخاص بك.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عند الانتهاء من كتابة ردك، اضغط على زر "إرسال" (</a:t>
            </a:r>
            <a:r>
              <a:rPr lang="nb-NO" sz="1200" kern="1200" dirty="0">
                <a:solidFill>
                  <a:schemeClr val="tx1"/>
                </a:solidFill>
                <a:effectLst/>
                <a:latin typeface="+mn-lt"/>
                <a:ea typeface="+mn-ea"/>
                <a:cs typeface="+mn-cs"/>
              </a:rPr>
              <a:t>send</a:t>
            </a:r>
            <a:r>
              <a:rPr lang="ku-Arab-IQ"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انقر على الرابط للتسجيل وإنشاء حساب.</a:t>
            </a:r>
            <a:endParaRPr lang="nb-NO" b="1" dirty="0"/>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61</a:t>
            </a:fld>
            <a:endParaRPr lang="nb-NO"/>
          </a:p>
        </p:txBody>
      </p:sp>
    </p:spTree>
    <p:extLst>
      <p:ext uri="{BB962C8B-B14F-4D97-AF65-F5344CB8AC3E}">
        <p14:creationId xmlns:p14="http://schemas.microsoft.com/office/powerpoint/2010/main" val="273667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هذا هو النموذج الذي نحتاج إلى تعبئته للحصول على حساب مستخدم وعنوان بريد إلكتروني. سنقرأە ونملأه خطوة بخطوة.</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سننشئ في الحقل التالي اسم مستخدم. اسم المستخدم هو </a:t>
            </a:r>
            <a:r>
              <a:rPr lang="ku-Arab-IQ" sz="1200" kern="1200" dirty="0">
                <a:solidFill>
                  <a:schemeClr val="tx1"/>
                </a:solidFill>
                <a:effectLst/>
                <a:latin typeface="+mn-lt"/>
                <a:ea typeface="+mn-ea"/>
                <a:cs typeface="+mn-cs"/>
              </a:rPr>
              <a:t>الاسم </a:t>
            </a:r>
            <a:r>
              <a:rPr lang="ar-SA" sz="1200" kern="1200" dirty="0">
                <a:solidFill>
                  <a:schemeClr val="tx1"/>
                </a:solidFill>
                <a:effectLst/>
                <a:latin typeface="+mn-lt"/>
                <a:ea typeface="+mn-ea"/>
                <a:cs typeface="+mn-cs"/>
              </a:rPr>
              <a:t>الذي یمیز عنوان بريدك الإلكتروني عن جميع عناوين البريد الإلكتروني الأخرى. قد يكون اسم المستخدم أي اسم تريده، لكن من الجيد أن يكون لديك اسم مستخدم يذكرك باسمك العادي. هذا سيجعل من الأسهل بالنسبة لك وللآخرين تذكر اسم المستخدم وعنوان البريد الإلكتروني الخاصين بك.</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لا يجوز أن يحتوي اسم المستخدم على مسافات أو علی الأحرف "</a:t>
            </a:r>
            <a:r>
              <a:rPr lang="nb-NO" sz="1200" kern="1200" dirty="0">
                <a:solidFill>
                  <a:schemeClr val="tx1"/>
                </a:solidFill>
                <a:effectLst/>
                <a:latin typeface="+mn-lt"/>
                <a:ea typeface="+mn-ea"/>
                <a:cs typeface="+mn-cs"/>
              </a:rPr>
              <a:t>æ</a:t>
            </a:r>
            <a:r>
              <a:rPr lang="ar-SA" sz="1200" kern="1200" dirty="0">
                <a:solidFill>
                  <a:schemeClr val="tx1"/>
                </a:solidFill>
                <a:effectLst/>
                <a:latin typeface="+mn-lt"/>
                <a:ea typeface="+mn-ea"/>
                <a:cs typeface="+mn-cs"/>
              </a:rPr>
              <a:t>" و "</a:t>
            </a:r>
            <a:r>
              <a:rPr lang="nb-NO" sz="1200" kern="1200" dirty="0">
                <a:solidFill>
                  <a:schemeClr val="tx1"/>
                </a:solidFill>
                <a:effectLst/>
                <a:latin typeface="+mn-lt"/>
                <a:ea typeface="+mn-ea"/>
                <a:cs typeface="+mn-cs"/>
              </a:rPr>
              <a:t>ø</a:t>
            </a:r>
            <a:r>
              <a:rPr lang="ar-SA" sz="1200" kern="1200" dirty="0">
                <a:solidFill>
                  <a:schemeClr val="tx1"/>
                </a:solidFill>
                <a:effectLst/>
                <a:latin typeface="+mn-lt"/>
                <a:ea typeface="+mn-ea"/>
                <a:cs typeface="+mn-cs"/>
              </a:rPr>
              <a:t>" و "</a:t>
            </a:r>
            <a:r>
              <a:rPr lang="nb-NO" sz="1200" kern="1200" dirty="0">
                <a:solidFill>
                  <a:schemeClr val="tx1"/>
                </a:solidFill>
                <a:effectLst/>
                <a:latin typeface="+mn-lt"/>
                <a:ea typeface="+mn-ea"/>
                <a:cs typeface="+mn-cs"/>
              </a:rPr>
              <a:t>å</a:t>
            </a:r>
            <a:r>
              <a:rPr lang="ar-SA" sz="1200" kern="1200" dirty="0">
                <a:solidFill>
                  <a:schemeClr val="tx1"/>
                </a:solidFill>
                <a:effectLst/>
                <a:latin typeface="+mn-lt"/>
                <a:ea typeface="+mn-ea"/>
                <a:cs typeface="+mn-cs"/>
              </a:rPr>
              <a:t>". إذا كنت ترغب في الحصول على اسم مستخدم يتكون من اسمك الأول واسم العائلة، فيجب استبدال هذه الأحرف بـ ، على سبيل المثال ، "</a:t>
            </a:r>
            <a:r>
              <a:rPr lang="nb-NO" sz="1200" kern="1200" dirty="0" err="1">
                <a:solidFill>
                  <a:schemeClr val="tx1"/>
                </a:solidFill>
                <a:effectLst/>
                <a:latin typeface="+mn-lt"/>
                <a:ea typeface="+mn-ea"/>
                <a:cs typeface="+mn-cs"/>
              </a:rPr>
              <a:t>aa</a:t>
            </a:r>
            <a:r>
              <a:rPr lang="ar-SA" sz="1200" kern="1200" dirty="0">
                <a:solidFill>
                  <a:schemeClr val="tx1"/>
                </a:solidFill>
                <a:effectLst/>
                <a:latin typeface="+mn-lt"/>
                <a:ea typeface="+mn-ea"/>
                <a:cs typeface="+mn-cs"/>
              </a:rPr>
              <a:t>" أو "</a:t>
            </a:r>
            <a:r>
              <a:rPr lang="nb-NO" sz="1200" kern="1200" dirty="0">
                <a:solidFill>
                  <a:schemeClr val="tx1"/>
                </a:solidFill>
                <a:effectLst/>
                <a:latin typeface="+mn-lt"/>
                <a:ea typeface="+mn-ea"/>
                <a:cs typeface="+mn-cs"/>
              </a:rPr>
              <a:t>o</a:t>
            </a:r>
            <a:r>
              <a:rPr lang="ar-SA" sz="1200" kern="1200" dirty="0">
                <a:solidFill>
                  <a:schemeClr val="tx1"/>
                </a:solidFill>
                <a:effectLst/>
                <a:latin typeface="+mn-lt"/>
                <a:ea typeface="+mn-ea"/>
                <a:cs typeface="+mn-cs"/>
              </a:rPr>
              <a:t>"، وبدلاً من المسافات بين الاسم الأول واسم العائلة، فإنە من الشائع استخدام النقطة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5182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30.09.2020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30.09.2020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30.09.2020</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30.09.2020</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30.09.2020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30.09.2020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30.09.2020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gif"/></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fontScale="90000"/>
          </a:bodyPr>
          <a:lstStyle/>
          <a:p>
            <a:r>
              <a:rPr lang="ku-Arab-IQ" dirty="0"/>
              <a:t>تعلم استخدام البرید الإلکتروني</a:t>
            </a:r>
            <a:br>
              <a:rPr lang="ku-Arab-IQ" dirty="0"/>
            </a:br>
            <a:r>
              <a:rPr lang="nb-NO" dirty="0"/>
              <a:t>LÆR Å BRUKE E-POST</a:t>
            </a:r>
          </a:p>
        </p:txBody>
      </p:sp>
      <p:sp>
        <p:nvSpPr>
          <p:cNvPr id="7" name="Undertittel 6"/>
          <p:cNvSpPr>
            <a:spLocks noGrp="1"/>
          </p:cNvSpPr>
          <p:nvPr>
            <p:ph type="subTitle" idx="1"/>
          </p:nvPr>
        </p:nvSpPr>
        <p:spPr/>
        <p:txBody>
          <a:bodyPr>
            <a:noAutofit/>
          </a:bodyPr>
          <a:lstStyle/>
          <a:p>
            <a:pPr marL="0" indent="0">
              <a:buNone/>
            </a:pPr>
            <a:r>
              <a:rPr lang="nb-NO" b="1" dirty="0">
                <a:solidFill>
                  <a:schemeClr val="tx1"/>
                </a:solidFill>
              </a:rPr>
              <a:t>Læringsmål:</a:t>
            </a:r>
          </a:p>
          <a:p>
            <a:pPr>
              <a:buFontTx/>
              <a:buChar char="-"/>
            </a:pPr>
            <a:r>
              <a:rPr lang="nb-NO" dirty="0"/>
              <a:t>Å kunne logge av og på en </a:t>
            </a:r>
            <a:r>
              <a:rPr lang="nb-NO" dirty="0" err="1"/>
              <a:t>e-postkonto</a:t>
            </a:r>
            <a:endParaRPr lang="nb-NO" dirty="0"/>
          </a:p>
          <a:p>
            <a:pPr>
              <a:buFontTx/>
              <a:buChar char="-"/>
            </a:pPr>
            <a:r>
              <a:rPr lang="nb-NO" dirty="0"/>
              <a:t>Å kunne sende, motta og svare på e-post</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464E351-E4BE-48A9-9212-5A33B4125947}"/>
              </a:ext>
            </a:extLst>
          </p:cNvPr>
          <p:cNvPicPr>
            <a:picLocks noChangeAspect="1"/>
          </p:cNvPicPr>
          <p:nvPr/>
        </p:nvPicPr>
        <p:blipFill>
          <a:blip r:embed="rId3"/>
          <a:stretch>
            <a:fillRect/>
          </a:stretch>
        </p:blipFill>
        <p:spPr>
          <a:xfrm>
            <a:off x="2638425" y="1033462"/>
            <a:ext cx="6915150" cy="4791075"/>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4228776" y="2658518"/>
            <a:ext cx="1169489" cy="6664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8448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a:extLst>
              <a:ext uri="{FF2B5EF4-FFF2-40B4-BE49-F238E27FC236}">
                <a16:creationId xmlns:a16="http://schemas.microsoft.com/office/drawing/2014/main" id="{38BBEFE3-60CB-402F-9C75-DF3E87A03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2" y="1062037"/>
            <a:ext cx="6010275" cy="4733925"/>
          </a:xfrm>
          <a:prstGeom prst="rect">
            <a:avLst/>
          </a:prstGeom>
        </p:spPr>
      </p:pic>
    </p:spTree>
    <p:extLst>
      <p:ext uri="{BB962C8B-B14F-4D97-AF65-F5344CB8AC3E}">
        <p14:creationId xmlns:p14="http://schemas.microsoft.com/office/powerpoint/2010/main" val="81635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TekstSylinder 9"/>
          <p:cNvSpPr txBox="1"/>
          <p:nvPr/>
        </p:nvSpPr>
        <p:spPr>
          <a:xfrm>
            <a:off x="4086528" y="2551004"/>
            <a:ext cx="3998511" cy="2123658"/>
          </a:xfrm>
          <a:prstGeom prst="rect">
            <a:avLst/>
          </a:prstGeom>
          <a:noFill/>
        </p:spPr>
        <p:txBody>
          <a:bodyPr wrap="square" rtlCol="0">
            <a:spAutoFit/>
          </a:bodyPr>
          <a:lstStyle/>
          <a:p>
            <a:r>
              <a:rPr lang="nb-NO" sz="3200">
                <a:solidFill>
                  <a:srgbClr val="000000"/>
                </a:solidFill>
              </a:rPr>
              <a:t>navn.i.etternavn</a:t>
            </a:r>
          </a:p>
          <a:p>
            <a:endParaRPr lang="nb-NO" sz="3200">
              <a:solidFill>
                <a:srgbClr val="000000"/>
              </a:solidFill>
            </a:endParaRPr>
          </a:p>
          <a:p>
            <a:r>
              <a:rPr lang="nb-NO" sz="3200">
                <a:solidFill>
                  <a:srgbClr val="000000"/>
                </a:solidFill>
              </a:rPr>
              <a:t>navn.etternavn123</a:t>
            </a:r>
          </a:p>
          <a:p>
            <a:pPr algn="ctr"/>
            <a:endParaRPr lang="nb-NO" sz="3600">
              <a:solidFill>
                <a:srgbClr val="000000"/>
              </a:solidFill>
            </a:endParaRPr>
          </a:p>
        </p:txBody>
      </p:sp>
    </p:spTree>
    <p:extLst>
      <p:ext uri="{BB962C8B-B14F-4D97-AF65-F5344CB8AC3E}">
        <p14:creationId xmlns:p14="http://schemas.microsoft.com/office/powerpoint/2010/main" val="281930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skjermbilde&#10;&#10;Automatisk generert beskrivelse">
            <a:extLst>
              <a:ext uri="{FF2B5EF4-FFF2-40B4-BE49-F238E27FC236}">
                <a16:creationId xmlns:a16="http://schemas.microsoft.com/office/drawing/2014/main" id="{E62A8A75-C639-40B1-BF7B-0D11EA283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098" y="1211855"/>
            <a:ext cx="6345715" cy="4946574"/>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p:cNvPicPr>
            <a:picLocks noChangeAspect="1"/>
          </p:cNvPicPr>
          <p:nvPr/>
        </p:nvPicPr>
        <p:blipFill>
          <a:blip r:embed="rId4"/>
          <a:stretch>
            <a:fillRect/>
          </a:stretch>
        </p:blipFill>
        <p:spPr>
          <a:xfrm>
            <a:off x="5259641" y="750389"/>
            <a:ext cx="1508112" cy="458991"/>
          </a:xfrm>
          <a:prstGeom prst="rect">
            <a:avLst/>
          </a:prstGeom>
        </p:spPr>
      </p:pic>
      <p:sp>
        <p:nvSpPr>
          <p:cNvPr id="9" name="Ellipse 8"/>
          <p:cNvSpPr/>
          <p:nvPr/>
        </p:nvSpPr>
        <p:spPr>
          <a:xfrm>
            <a:off x="3852645" y="2985571"/>
            <a:ext cx="1902755" cy="57154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1576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nb-NO" sz="3200" dirty="0"/>
              <a:t>Minimum 8 tegn</a:t>
            </a:r>
          </a:p>
          <a:p>
            <a:r>
              <a:rPr lang="nb-NO" sz="3200" dirty="0"/>
              <a:t> </a:t>
            </a:r>
          </a:p>
          <a:p>
            <a:r>
              <a:rPr lang="nb-NO" sz="3200" dirty="0"/>
              <a:t>Minimum 2 av disse:</a:t>
            </a:r>
          </a:p>
          <a:p>
            <a:pPr marL="571500" indent="-571500">
              <a:buFont typeface="Arial"/>
              <a:buChar char="•"/>
            </a:pPr>
            <a:r>
              <a:rPr lang="nb-NO" sz="3200" dirty="0"/>
              <a:t>STORE BOKSTAVER</a:t>
            </a:r>
          </a:p>
          <a:p>
            <a:pPr marL="571500" indent="-571500">
              <a:buFont typeface="Arial"/>
              <a:buChar char="•"/>
            </a:pPr>
            <a:r>
              <a:rPr lang="nb-NO" sz="3200" dirty="0"/>
              <a:t>små bokstaver</a:t>
            </a:r>
          </a:p>
          <a:p>
            <a:pPr marL="571500" indent="-571500">
              <a:buFont typeface="Arial"/>
              <a:buChar char="•"/>
            </a:pPr>
            <a:r>
              <a:rPr lang="nb-NO" sz="3200" dirty="0"/>
              <a:t>tall</a:t>
            </a:r>
          </a:p>
          <a:p>
            <a:pPr marL="571500" indent="-571500">
              <a:buFont typeface="Arial"/>
              <a:buChar char="•"/>
            </a:pPr>
            <a:r>
              <a:rPr lang="nb-NO" sz="3200" dirty="0"/>
              <a:t>symboler</a:t>
            </a:r>
          </a:p>
          <a:p>
            <a:pPr algn="ctr"/>
            <a:endParaRPr lang="nb-NO" sz="3600">
              <a:solidFill>
                <a:srgbClr val="000000"/>
              </a:solidFill>
            </a:endParaRPr>
          </a:p>
        </p:txBody>
      </p:sp>
    </p:spTree>
    <p:extLst>
      <p:ext uri="{BB962C8B-B14F-4D97-AF65-F5344CB8AC3E}">
        <p14:creationId xmlns:p14="http://schemas.microsoft.com/office/powerpoint/2010/main" val="309638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E807A7A-7F5F-4CF7-B091-37482D31F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89" y="958467"/>
            <a:ext cx="7381473" cy="5313745"/>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516913" y="3978657"/>
            <a:ext cx="2927954" cy="52814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9" name="Bilde 2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4621" y="4247834"/>
            <a:ext cx="429841" cy="640961"/>
          </a:xfrm>
          <a:prstGeom prst="rect">
            <a:avLst/>
          </a:prstGeom>
        </p:spPr>
      </p:pic>
    </p:spTree>
    <p:extLst>
      <p:ext uri="{BB962C8B-B14F-4D97-AF65-F5344CB8AC3E}">
        <p14:creationId xmlns:p14="http://schemas.microsoft.com/office/powerpoint/2010/main" val="414330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2E5D065-21FA-4A86-A36C-DFE6BD62D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89" y="958467"/>
            <a:ext cx="7381473" cy="5313745"/>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5785482" y="3966072"/>
            <a:ext cx="2014459" cy="50300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518" y="4469079"/>
            <a:ext cx="429841" cy="640961"/>
          </a:xfrm>
          <a:prstGeom prst="rect">
            <a:avLst/>
          </a:prstGeom>
        </p:spPr>
      </p:pic>
    </p:spTree>
    <p:extLst>
      <p:ext uri="{BB962C8B-B14F-4D97-AF65-F5344CB8AC3E}">
        <p14:creationId xmlns:p14="http://schemas.microsoft.com/office/powerpoint/2010/main" val="407108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4960D7D-3ECB-4B8C-AFA5-4ADEFA7B6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415" y="1183951"/>
            <a:ext cx="5972175" cy="5619750"/>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1" name="Ellipse 10"/>
          <p:cNvSpPr/>
          <p:nvPr/>
        </p:nvSpPr>
        <p:spPr>
          <a:xfrm>
            <a:off x="3910492" y="3429000"/>
            <a:ext cx="1862347" cy="93368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pil 11"/>
          <p:cNvCxnSpPr>
            <a:cxnSpLocks/>
            <a:stCxn id="11" idx="4"/>
          </p:cNvCxnSpPr>
          <p:nvPr/>
        </p:nvCxnSpPr>
        <p:spPr>
          <a:xfrm>
            <a:off x="4841666" y="4362680"/>
            <a:ext cx="66149" cy="478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kstSylinder 7">
            <a:extLst>
              <a:ext uri="{FF2B5EF4-FFF2-40B4-BE49-F238E27FC236}">
                <a16:creationId xmlns:a16="http://schemas.microsoft.com/office/drawing/2014/main" id="{AE07D5D6-2413-4ECD-A1CB-755B05D9679C}"/>
              </a:ext>
            </a:extLst>
          </p:cNvPr>
          <p:cNvSpPr txBox="1"/>
          <p:nvPr/>
        </p:nvSpPr>
        <p:spPr>
          <a:xfrm>
            <a:off x="4027785" y="4656589"/>
            <a:ext cx="1153521" cy="369332"/>
          </a:xfrm>
          <a:prstGeom prst="rect">
            <a:avLst/>
          </a:prstGeom>
          <a:noFill/>
        </p:spPr>
        <p:txBody>
          <a:bodyPr wrap="none" rtlCol="0">
            <a:spAutoFit/>
          </a:bodyPr>
          <a:lstStyle/>
          <a:p>
            <a:r>
              <a:rPr lang="nb-NO" dirty="0"/>
              <a:t>mssppjsy6</a:t>
            </a:r>
          </a:p>
        </p:txBody>
      </p:sp>
    </p:spTree>
    <p:extLst>
      <p:ext uri="{BB962C8B-B14F-4D97-AF65-F5344CB8AC3E}">
        <p14:creationId xmlns:p14="http://schemas.microsoft.com/office/powerpoint/2010/main" val="36268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EC2DEA0-F16E-4CB1-ADA0-7BC78FAE0875}"/>
              </a:ext>
            </a:extLst>
          </p:cNvPr>
          <p:cNvPicPr>
            <a:picLocks noChangeAspect="1"/>
          </p:cNvPicPr>
          <p:nvPr/>
        </p:nvPicPr>
        <p:blipFill>
          <a:blip r:embed="rId3"/>
          <a:stretch>
            <a:fillRect/>
          </a:stretch>
        </p:blipFill>
        <p:spPr>
          <a:xfrm>
            <a:off x="1279237" y="1145754"/>
            <a:ext cx="9633525" cy="4777748"/>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4429106" y="2648153"/>
            <a:ext cx="5821731" cy="1077218"/>
          </a:xfrm>
          <a:prstGeom prst="rect">
            <a:avLst/>
          </a:prstGeom>
          <a:noFill/>
        </p:spPr>
        <p:txBody>
          <a:bodyPr wrap="square" rtlCol="0">
            <a:spAutoFit/>
          </a:bodyPr>
          <a:lstStyle/>
          <a:p>
            <a:pPr algn="ctr"/>
            <a:r>
              <a:rPr lang="nb-NO" sz="3200" dirty="0">
                <a:solidFill>
                  <a:srgbClr val="000000"/>
                </a:solidFill>
              </a:rPr>
              <a:t>Gratulerer med brukerkonto og </a:t>
            </a:r>
            <a:br>
              <a:rPr lang="nb-NO" sz="3200" dirty="0">
                <a:solidFill>
                  <a:srgbClr val="000000"/>
                </a:solidFill>
              </a:rPr>
            </a:br>
            <a:r>
              <a:rPr lang="nb-NO" sz="3200" dirty="0">
                <a:solidFill>
                  <a:srgbClr val="000000"/>
                </a:solidFill>
              </a:rPr>
              <a:t>e-postadresse!</a:t>
            </a:r>
          </a:p>
        </p:txBody>
      </p:sp>
    </p:spTree>
    <p:extLst>
      <p:ext uri="{BB962C8B-B14F-4D97-AF65-F5344CB8AC3E}">
        <p14:creationId xmlns:p14="http://schemas.microsoft.com/office/powerpoint/2010/main" val="158032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659014" y="2890524"/>
            <a:ext cx="4979278" cy="646331"/>
          </a:xfrm>
          <a:prstGeom prst="rect">
            <a:avLst/>
          </a:prstGeom>
          <a:noFill/>
        </p:spPr>
        <p:txBody>
          <a:bodyPr wrap="square" rtlCol="0">
            <a:spAutoFit/>
          </a:bodyPr>
          <a:lstStyle/>
          <a:p>
            <a:r>
              <a:rPr lang="nb-NO" sz="3600">
                <a:solidFill>
                  <a:srgbClr val="000000"/>
                </a:solidFill>
              </a:rPr>
              <a:t>brukernavn</a:t>
            </a:r>
          </a:p>
        </p:txBody>
      </p:sp>
    </p:spTree>
    <p:extLst>
      <p:ext uri="{BB962C8B-B14F-4D97-AF65-F5344CB8AC3E}">
        <p14:creationId xmlns:p14="http://schemas.microsoft.com/office/powerpoint/2010/main" val="115969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2348485"/>
            <a:ext cx="7736949" cy="481694"/>
          </a:xfrm>
        </p:spPr>
        <p:txBody>
          <a:bodyPr/>
          <a:lstStyle/>
          <a:p>
            <a:r>
              <a:rPr lang="ar-SA" dirty="0"/>
              <a:t>إنشاء عنوان للبريد الإلكتروني</a:t>
            </a:r>
            <a:r>
              <a:rPr lang="nb-NO" dirty="0"/>
              <a:t>		</a:t>
            </a:r>
            <a:endParaRPr lang="nb-NO" dirty="0">
              <a:solidFill>
                <a:srgbClr val="000000"/>
              </a:solidFill>
              <a:latin typeface="+mj-lt"/>
              <a:cs typeface="Calibri"/>
            </a:endParaRPr>
          </a:p>
          <a:p>
            <a:endParaRPr lang="nb-NO" dirty="0">
              <a:solidFill>
                <a:srgbClr val="000000"/>
              </a:solidFill>
              <a:latin typeface="+mj-lt"/>
              <a:cs typeface="Calibri"/>
            </a:endParaRPr>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TekstSylinder 4"/>
          <p:cNvSpPr txBox="1"/>
          <p:nvPr/>
        </p:nvSpPr>
        <p:spPr>
          <a:xfrm>
            <a:off x="3659014" y="2890524"/>
            <a:ext cx="4979278" cy="646331"/>
          </a:xfrm>
          <a:prstGeom prst="rect">
            <a:avLst/>
          </a:prstGeom>
          <a:noFill/>
        </p:spPr>
        <p:txBody>
          <a:bodyPr wrap="square" rtlCol="0">
            <a:spAutoFit/>
          </a:bodyPr>
          <a:lstStyle/>
          <a:p>
            <a:r>
              <a:rPr lang="nb-NO" sz="3600">
                <a:solidFill>
                  <a:srgbClr val="000000"/>
                </a:solidFill>
              </a:rPr>
              <a:t>brukernavn@</a:t>
            </a:r>
          </a:p>
        </p:txBody>
      </p:sp>
    </p:spTree>
    <p:extLst>
      <p:ext uri="{BB962C8B-B14F-4D97-AF65-F5344CB8AC3E}">
        <p14:creationId xmlns:p14="http://schemas.microsoft.com/office/powerpoint/2010/main" val="2489358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753691" y="2890524"/>
            <a:ext cx="6475575" cy="1200329"/>
          </a:xfrm>
          <a:prstGeom prst="rect">
            <a:avLst/>
          </a:prstGeom>
          <a:noFill/>
        </p:spPr>
        <p:txBody>
          <a:bodyPr wrap="square" rtlCol="0">
            <a:spAutoFit/>
          </a:bodyPr>
          <a:lstStyle/>
          <a:p>
            <a:pPr algn="ctr"/>
            <a:r>
              <a:rPr lang="nb-NO" sz="3600">
                <a:solidFill>
                  <a:srgbClr val="000000"/>
                </a:solidFill>
              </a:rPr>
              <a:t>brukernavn@live.com</a:t>
            </a:r>
          </a:p>
          <a:p>
            <a:pPr algn="ctr"/>
            <a:endParaRPr lang="nb-NO" sz="3600">
              <a:solidFill>
                <a:srgbClr val="000000"/>
              </a:solidFill>
            </a:endParaRPr>
          </a:p>
        </p:txBody>
      </p:sp>
    </p:spTree>
    <p:extLst>
      <p:ext uri="{BB962C8B-B14F-4D97-AF65-F5344CB8AC3E}">
        <p14:creationId xmlns:p14="http://schemas.microsoft.com/office/powerpoint/2010/main" val="425876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r>
              <a:rPr lang="nb-NO" dirty="0">
                <a:solidFill>
                  <a:srgbClr val="000000"/>
                </a:solidFill>
              </a:rPr>
              <a:t>Logge av og på</a:t>
            </a:r>
          </a:p>
        </p:txBody>
      </p:sp>
    </p:spTree>
    <p:extLst>
      <p:ext uri="{BB962C8B-B14F-4D97-AF65-F5344CB8AC3E}">
        <p14:creationId xmlns:p14="http://schemas.microsoft.com/office/powerpoint/2010/main" val="1251633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3544E81D-B09D-42AA-BD22-A9084017BF8A}"/>
              </a:ext>
            </a:extLst>
          </p:cNvPr>
          <p:cNvPicPr>
            <a:picLocks noChangeAspect="1"/>
          </p:cNvPicPr>
          <p:nvPr/>
        </p:nvPicPr>
        <p:blipFill>
          <a:blip r:embed="rId3"/>
          <a:stretch>
            <a:fillRect/>
          </a:stretch>
        </p:blipFill>
        <p:spPr>
          <a:xfrm>
            <a:off x="471889" y="913023"/>
            <a:ext cx="10890918" cy="5031954"/>
          </a:xfrm>
          <a:prstGeom prst="rect">
            <a:avLst/>
          </a:prstGeom>
        </p:spPr>
      </p:pic>
      <p:sp>
        <p:nvSpPr>
          <p:cNvPr id="2" name="Tittel 1"/>
          <p:cNvSpPr>
            <a:spLocks noGrp="1"/>
          </p:cNvSpPr>
          <p:nvPr>
            <p:ph type="title"/>
          </p:nvPr>
        </p:nvSpPr>
        <p:spPr/>
        <p:txBody>
          <a:bodyPr/>
          <a:lstStyle/>
          <a:p>
            <a:r>
              <a:rPr lang="nb-NO" sz="2400"/>
              <a:t>Logge av og på</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9994945" y="1090028"/>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7566" y="1492879"/>
            <a:ext cx="482545" cy="719551"/>
          </a:xfrm>
          <a:prstGeom prst="rect">
            <a:avLst/>
          </a:prstGeom>
        </p:spPr>
      </p:pic>
    </p:spTree>
    <p:extLst>
      <p:ext uri="{BB962C8B-B14F-4D97-AF65-F5344CB8AC3E}">
        <p14:creationId xmlns:p14="http://schemas.microsoft.com/office/powerpoint/2010/main" val="101081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skjermbilde&#10;&#10;Automatisk generert beskrivelse">
            <a:extLst>
              <a:ext uri="{FF2B5EF4-FFF2-40B4-BE49-F238E27FC236}">
                <a16:creationId xmlns:a16="http://schemas.microsoft.com/office/drawing/2014/main" id="{A652CD00-7149-416B-BFA9-E92A189BC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30" y="988645"/>
            <a:ext cx="11630139" cy="5215514"/>
          </a:xfrm>
          <a:prstGeom prst="rect">
            <a:avLst/>
          </a:prstGeom>
        </p:spPr>
      </p:pic>
      <p:sp>
        <p:nvSpPr>
          <p:cNvPr id="2" name="Tittel 1"/>
          <p:cNvSpPr>
            <a:spLocks noGrp="1"/>
          </p:cNvSpPr>
          <p:nvPr>
            <p:ph type="title"/>
          </p:nvPr>
        </p:nvSpPr>
        <p:spPr/>
        <p:txBody>
          <a:bodyPr/>
          <a:lstStyle/>
          <a:p>
            <a:r>
              <a:rPr lang="nb-NO" sz="2400"/>
              <a:t>Logge av og på</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157417" y="2674657"/>
            <a:ext cx="1307688" cy="4149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8484" y="2982509"/>
            <a:ext cx="482545" cy="719551"/>
          </a:xfrm>
          <a:prstGeom prst="rect">
            <a:avLst/>
          </a:prstGeom>
        </p:spPr>
      </p:pic>
    </p:spTree>
    <p:extLst>
      <p:ext uri="{BB962C8B-B14F-4D97-AF65-F5344CB8AC3E}">
        <p14:creationId xmlns:p14="http://schemas.microsoft.com/office/powerpoint/2010/main" val="4210140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7" name="TekstSylinder 6"/>
          <p:cNvSpPr txBox="1"/>
          <p:nvPr/>
        </p:nvSpPr>
        <p:spPr>
          <a:xfrm>
            <a:off x="4652354" y="4412081"/>
            <a:ext cx="2904580" cy="584776"/>
          </a:xfrm>
          <a:prstGeom prst="rect">
            <a:avLst/>
          </a:prstGeom>
          <a:noFill/>
        </p:spPr>
        <p:txBody>
          <a:bodyPr wrap="square" rtlCol="0">
            <a:spAutoFit/>
          </a:bodyPr>
          <a:lstStyle/>
          <a:p>
            <a:pPr algn="ctr"/>
            <a:r>
              <a:rPr lang="nb-NO" sz="3200">
                <a:solidFill>
                  <a:srgbClr val="000000"/>
                </a:solidFill>
              </a:rPr>
              <a:t>www.live.com</a:t>
            </a:r>
          </a:p>
        </p:txBody>
      </p:sp>
      <p:pic>
        <p:nvPicPr>
          <p:cNvPr id="8" name="Bilde 7"/>
          <p:cNvPicPr>
            <a:picLocks noChangeAspect="1"/>
          </p:cNvPicPr>
          <p:nvPr/>
        </p:nvPicPr>
        <p:blipFill>
          <a:blip r:embed="rId3"/>
          <a:stretch>
            <a:fillRect/>
          </a:stretch>
        </p:blipFill>
        <p:spPr>
          <a:xfrm>
            <a:off x="4592926" y="2730220"/>
            <a:ext cx="2953676" cy="961662"/>
          </a:xfrm>
          <a:prstGeom prst="rect">
            <a:avLst/>
          </a:prstGeom>
        </p:spPr>
      </p:pic>
    </p:spTree>
    <p:extLst>
      <p:ext uri="{BB962C8B-B14F-4D97-AF65-F5344CB8AC3E}">
        <p14:creationId xmlns:p14="http://schemas.microsoft.com/office/powerpoint/2010/main" val="320205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3B5BDA5-28B7-4C5A-B4FC-91CA5F5445F0}"/>
              </a:ext>
            </a:extLst>
          </p:cNvPr>
          <p:cNvSpPr>
            <a:spLocks noGrp="1"/>
          </p:cNvSpPr>
          <p:nvPr>
            <p:ph type="title"/>
          </p:nvPr>
        </p:nvSpPr>
        <p:spPr/>
        <p:txBody>
          <a:bodyPr/>
          <a:lstStyle/>
          <a:p>
            <a:endParaRPr lang="nb-NO"/>
          </a:p>
        </p:txBody>
      </p:sp>
      <p:sp>
        <p:nvSpPr>
          <p:cNvPr id="21" name="Tittel 1">
            <a:extLst>
              <a:ext uri="{FF2B5EF4-FFF2-40B4-BE49-F238E27FC236}">
                <a16:creationId xmlns:a16="http://schemas.microsoft.com/office/drawing/2014/main" id="{D858222A-532E-4ED4-9E29-85F34B650E7D}"/>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dirty="0"/>
              <a:t>Logge av og på</a:t>
            </a:r>
          </a:p>
        </p:txBody>
      </p:sp>
      <p:sp>
        <p:nvSpPr>
          <p:cNvPr id="22" name="Tittel 1">
            <a:extLst>
              <a:ext uri="{FF2B5EF4-FFF2-40B4-BE49-F238E27FC236}">
                <a16:creationId xmlns:a16="http://schemas.microsoft.com/office/drawing/2014/main" id="{5F5C5B02-1ADD-458C-AEAD-ABEE4FDCB165}"/>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23" name="Bilde 22" descr="Et bilde som inneholder skjermbilde&#10;&#10;Automatisk generert beskrivelse">
            <a:extLst>
              <a:ext uri="{FF2B5EF4-FFF2-40B4-BE49-F238E27FC236}">
                <a16:creationId xmlns:a16="http://schemas.microsoft.com/office/drawing/2014/main" id="{2771EE5F-CE70-479A-BD8F-50A48AA9A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811" y="645177"/>
            <a:ext cx="3395239" cy="2716191"/>
          </a:xfrm>
          <a:prstGeom prst="rect">
            <a:avLst/>
          </a:prstGeom>
        </p:spPr>
      </p:pic>
      <p:sp>
        <p:nvSpPr>
          <p:cNvPr id="24" name="TekstSylinder 23">
            <a:extLst>
              <a:ext uri="{FF2B5EF4-FFF2-40B4-BE49-F238E27FC236}">
                <a16:creationId xmlns:a16="http://schemas.microsoft.com/office/drawing/2014/main" id="{F4C2EF7F-356C-4D3F-AD94-E1E0724A18A8}"/>
              </a:ext>
            </a:extLst>
          </p:cNvPr>
          <p:cNvSpPr txBox="1"/>
          <p:nvPr/>
        </p:nvSpPr>
        <p:spPr>
          <a:xfrm>
            <a:off x="251276" y="1109721"/>
            <a:ext cx="1785498" cy="369332"/>
          </a:xfrm>
          <a:prstGeom prst="rect">
            <a:avLst/>
          </a:prstGeom>
          <a:noFill/>
        </p:spPr>
        <p:txBody>
          <a:bodyPr wrap="square" rtlCol="0">
            <a:spAutoFit/>
          </a:bodyPr>
          <a:lstStyle/>
          <a:p>
            <a:r>
              <a:rPr lang="nb-NO" dirty="0">
                <a:solidFill>
                  <a:srgbClr val="000000"/>
                </a:solidFill>
              </a:rPr>
              <a:t>E-postadressen</a:t>
            </a:r>
          </a:p>
        </p:txBody>
      </p:sp>
      <p:cxnSp>
        <p:nvCxnSpPr>
          <p:cNvPr id="25" name="Rett pil 9">
            <a:extLst>
              <a:ext uri="{FF2B5EF4-FFF2-40B4-BE49-F238E27FC236}">
                <a16:creationId xmlns:a16="http://schemas.microsoft.com/office/drawing/2014/main" id="{28D0214A-07F6-4771-B8FA-ECE34E399968}"/>
              </a:ext>
            </a:extLst>
          </p:cNvPr>
          <p:cNvCxnSpPr/>
          <p:nvPr/>
        </p:nvCxnSpPr>
        <p:spPr>
          <a:xfrm flipV="1">
            <a:off x="368545" y="1693347"/>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6" name="Bilde 25">
            <a:extLst>
              <a:ext uri="{FF2B5EF4-FFF2-40B4-BE49-F238E27FC236}">
                <a16:creationId xmlns:a16="http://schemas.microsoft.com/office/drawing/2014/main" id="{C580C972-D428-4352-80F5-3CB08C363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244" y="2897436"/>
            <a:ext cx="3915273" cy="3266623"/>
          </a:xfrm>
          <a:prstGeom prst="rect">
            <a:avLst/>
          </a:prstGeom>
        </p:spPr>
      </p:pic>
      <p:sp>
        <p:nvSpPr>
          <p:cNvPr id="27" name="TekstSylinder 26">
            <a:extLst>
              <a:ext uri="{FF2B5EF4-FFF2-40B4-BE49-F238E27FC236}">
                <a16:creationId xmlns:a16="http://schemas.microsoft.com/office/drawing/2014/main" id="{FDBA5CDE-425A-4ED2-AD60-8A5FC6297959}"/>
              </a:ext>
            </a:extLst>
          </p:cNvPr>
          <p:cNvSpPr txBox="1"/>
          <p:nvPr/>
        </p:nvSpPr>
        <p:spPr>
          <a:xfrm>
            <a:off x="3484500" y="3779864"/>
            <a:ext cx="1405859" cy="369332"/>
          </a:xfrm>
          <a:prstGeom prst="rect">
            <a:avLst/>
          </a:prstGeom>
          <a:noFill/>
        </p:spPr>
        <p:txBody>
          <a:bodyPr wrap="square" rtlCol="0">
            <a:spAutoFit/>
          </a:bodyPr>
          <a:lstStyle/>
          <a:p>
            <a:r>
              <a:rPr lang="nb-NO" dirty="0">
                <a:solidFill>
                  <a:srgbClr val="000000"/>
                </a:solidFill>
              </a:rPr>
              <a:t>Passord</a:t>
            </a:r>
          </a:p>
        </p:txBody>
      </p:sp>
      <p:cxnSp>
        <p:nvCxnSpPr>
          <p:cNvPr id="28" name="Rett pil 11">
            <a:extLst>
              <a:ext uri="{FF2B5EF4-FFF2-40B4-BE49-F238E27FC236}">
                <a16:creationId xmlns:a16="http://schemas.microsoft.com/office/drawing/2014/main" id="{DA5DE24B-6D9B-411E-BA90-77B552D9AD05}"/>
              </a:ext>
            </a:extLst>
          </p:cNvPr>
          <p:cNvCxnSpPr/>
          <p:nvPr/>
        </p:nvCxnSpPr>
        <p:spPr>
          <a:xfrm flipV="1">
            <a:off x="3586140" y="4449273"/>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378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7FE042C9-3D7E-4593-9D57-27084AA52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698" y="872635"/>
            <a:ext cx="6381750" cy="5324475"/>
          </a:xfrm>
          <a:prstGeom prst="rect">
            <a:avLst/>
          </a:prstGeom>
        </p:spPr>
      </p:pic>
      <p:sp>
        <p:nvSpPr>
          <p:cNvPr id="2" name="Tittel 1"/>
          <p:cNvSpPr>
            <a:spLocks noGrp="1"/>
          </p:cNvSpPr>
          <p:nvPr>
            <p:ph type="title"/>
          </p:nvPr>
        </p:nvSpPr>
        <p:spPr/>
        <p:txBody>
          <a:bodyPr/>
          <a:lstStyle/>
          <a:p>
            <a:r>
              <a:rPr lang="nb-NO" sz="240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6952120" y="4177181"/>
            <a:ext cx="1307689" cy="6161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49925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35910"/>
            <a:ext cx="7736949" cy="481694"/>
          </a:xfrm>
        </p:spPr>
        <p:txBody>
          <a:bodyPr/>
          <a:lstStyle/>
          <a:p>
            <a:r>
              <a:rPr lang="nb-NO" dirty="0"/>
              <a:t>Sende e-post</a:t>
            </a:r>
          </a:p>
        </p:txBody>
      </p:sp>
    </p:spTree>
    <p:extLst>
      <p:ext uri="{BB962C8B-B14F-4D97-AF65-F5344CB8AC3E}">
        <p14:creationId xmlns:p14="http://schemas.microsoft.com/office/powerpoint/2010/main" val="257924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6A8EECA-A852-434B-B21C-9B417547789A}"/>
              </a:ext>
            </a:extLst>
          </p:cNvPr>
          <p:cNvSpPr>
            <a:spLocks noGrp="1"/>
          </p:cNvSpPr>
          <p:nvPr>
            <p:ph type="title"/>
          </p:nvPr>
        </p:nvSpPr>
        <p:spPr/>
        <p:txBody>
          <a:bodyPr/>
          <a:lstStyle/>
          <a:p>
            <a:endParaRPr lang="nb-NO"/>
          </a:p>
        </p:txBody>
      </p:sp>
      <p:pic>
        <p:nvPicPr>
          <p:cNvPr id="9" name="Bilde 8">
            <a:extLst>
              <a:ext uri="{FF2B5EF4-FFF2-40B4-BE49-F238E27FC236}">
                <a16:creationId xmlns:a16="http://schemas.microsoft.com/office/drawing/2014/main" id="{33D96344-BF50-4DD6-A554-8AD2CB80853F}"/>
              </a:ext>
            </a:extLst>
          </p:cNvPr>
          <p:cNvPicPr>
            <a:picLocks noChangeAspect="1"/>
          </p:cNvPicPr>
          <p:nvPr/>
        </p:nvPicPr>
        <p:blipFill>
          <a:blip r:embed="rId3"/>
          <a:stretch>
            <a:fillRect/>
          </a:stretch>
        </p:blipFill>
        <p:spPr>
          <a:xfrm>
            <a:off x="860197" y="732489"/>
            <a:ext cx="10651187" cy="5913512"/>
          </a:xfrm>
          <a:prstGeom prst="rect">
            <a:avLst/>
          </a:prstGeom>
        </p:spPr>
      </p:pic>
      <p:sp>
        <p:nvSpPr>
          <p:cNvPr id="10" name="Tittel 1">
            <a:extLst>
              <a:ext uri="{FF2B5EF4-FFF2-40B4-BE49-F238E27FC236}">
                <a16:creationId xmlns:a16="http://schemas.microsoft.com/office/drawing/2014/main" id="{6E41EB2B-B478-4043-A1E3-89247E5C1ABF}"/>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1" name="Tittel 1">
            <a:extLst>
              <a:ext uri="{FF2B5EF4-FFF2-40B4-BE49-F238E27FC236}">
                <a16:creationId xmlns:a16="http://schemas.microsoft.com/office/drawing/2014/main" id="{08CC1C34-FBD7-4B2E-B942-D6502006FFEC}"/>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a:extLst>
              <a:ext uri="{FF2B5EF4-FFF2-40B4-BE49-F238E27FC236}">
                <a16:creationId xmlns:a16="http://schemas.microsoft.com/office/drawing/2014/main" id="{A1E66F9D-2783-4749-8ED7-E74CA7554171}"/>
              </a:ext>
            </a:extLst>
          </p:cNvPr>
          <p:cNvSpPr/>
          <p:nvPr/>
        </p:nvSpPr>
        <p:spPr>
          <a:xfrm>
            <a:off x="860197" y="1021904"/>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2790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p:cNvPicPr>
            <a:picLocks noChangeAspect="1"/>
          </p:cNvPicPr>
          <p:nvPr/>
        </p:nvPicPr>
        <p:blipFill>
          <a:blip r:embed="rId3"/>
          <a:stretch>
            <a:fillRect/>
          </a:stretch>
        </p:blipFill>
        <p:spPr>
          <a:xfrm>
            <a:off x="4643222" y="2541598"/>
            <a:ext cx="2953676" cy="961662"/>
          </a:xfrm>
          <a:prstGeom prst="rect">
            <a:avLst/>
          </a:prstGeom>
        </p:spPr>
      </p:pic>
    </p:spTree>
    <p:extLst>
      <p:ext uri="{BB962C8B-B14F-4D97-AF65-F5344CB8AC3E}">
        <p14:creationId xmlns:p14="http://schemas.microsoft.com/office/powerpoint/2010/main" val="128620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41E71F72-0726-4243-83B3-EDDF1B496D94}"/>
              </a:ext>
            </a:extLst>
          </p:cNvPr>
          <p:cNvSpPr>
            <a:spLocks noGrp="1"/>
          </p:cNvSpPr>
          <p:nvPr>
            <p:ph type="title"/>
          </p:nvPr>
        </p:nvSpPr>
        <p:spPr/>
        <p:txBody>
          <a:bodyPr/>
          <a:lstStyle/>
          <a:p>
            <a:endParaRPr lang="nb-NO"/>
          </a:p>
        </p:txBody>
      </p:sp>
      <p:pic>
        <p:nvPicPr>
          <p:cNvPr id="11" name="Bilde 10">
            <a:extLst>
              <a:ext uri="{FF2B5EF4-FFF2-40B4-BE49-F238E27FC236}">
                <a16:creationId xmlns:a16="http://schemas.microsoft.com/office/drawing/2014/main" id="{19530A58-85A6-43EA-8659-A48BDBB90A7D}"/>
              </a:ext>
            </a:extLst>
          </p:cNvPr>
          <p:cNvPicPr>
            <a:picLocks noChangeAspect="1"/>
          </p:cNvPicPr>
          <p:nvPr/>
        </p:nvPicPr>
        <p:blipFill>
          <a:blip r:embed="rId3"/>
          <a:stretch>
            <a:fillRect/>
          </a:stretch>
        </p:blipFill>
        <p:spPr>
          <a:xfrm>
            <a:off x="860197" y="732489"/>
            <a:ext cx="10651187" cy="5913512"/>
          </a:xfrm>
          <a:prstGeom prst="rect">
            <a:avLst/>
          </a:prstGeom>
        </p:spPr>
      </p:pic>
      <p:sp>
        <p:nvSpPr>
          <p:cNvPr id="12" name="Tittel 1">
            <a:extLst>
              <a:ext uri="{FF2B5EF4-FFF2-40B4-BE49-F238E27FC236}">
                <a16:creationId xmlns:a16="http://schemas.microsoft.com/office/drawing/2014/main" id="{277ABCB4-7A82-4E1B-AB63-7F5E07737194}"/>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3" name="Tittel 1">
            <a:extLst>
              <a:ext uri="{FF2B5EF4-FFF2-40B4-BE49-F238E27FC236}">
                <a16:creationId xmlns:a16="http://schemas.microsoft.com/office/drawing/2014/main" id="{7D8825B1-C859-4D8C-B118-07A9E6B3E991}"/>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4" name="Ellipse 13">
            <a:extLst>
              <a:ext uri="{FF2B5EF4-FFF2-40B4-BE49-F238E27FC236}">
                <a16:creationId xmlns:a16="http://schemas.microsoft.com/office/drawing/2014/main" id="{6EE55047-599A-4B7A-A00E-376930A2C46E}"/>
              </a:ext>
            </a:extLst>
          </p:cNvPr>
          <p:cNvSpPr/>
          <p:nvPr/>
        </p:nvSpPr>
        <p:spPr>
          <a:xfrm>
            <a:off x="860197" y="1065971"/>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pil.png">
            <a:extLst>
              <a:ext uri="{FF2B5EF4-FFF2-40B4-BE49-F238E27FC236}">
                <a16:creationId xmlns:a16="http://schemas.microsoft.com/office/drawing/2014/main" id="{59CA34CE-9ECB-4FE9-B952-B3D0CB021F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6415" y="1447011"/>
            <a:ext cx="482545" cy="719551"/>
          </a:xfrm>
          <a:prstGeom prst="rect">
            <a:avLst/>
          </a:prstGeom>
        </p:spPr>
      </p:pic>
    </p:spTree>
    <p:extLst>
      <p:ext uri="{BB962C8B-B14F-4D97-AF65-F5344CB8AC3E}">
        <p14:creationId xmlns:p14="http://schemas.microsoft.com/office/powerpoint/2010/main" val="1591778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D78B4815-248A-4907-8434-ADA95FE25FFA}"/>
              </a:ext>
            </a:extLst>
          </p:cNvPr>
          <p:cNvPicPr>
            <a:picLocks noChangeAspect="1"/>
          </p:cNvPicPr>
          <p:nvPr/>
        </p:nvPicPr>
        <p:blipFill>
          <a:blip r:embed="rId3"/>
          <a:stretch>
            <a:fillRect/>
          </a:stretch>
        </p:blipFill>
        <p:spPr>
          <a:xfrm>
            <a:off x="1393633" y="1116632"/>
            <a:ext cx="9404733" cy="4129754"/>
          </a:xfrm>
          <a:prstGeom prst="rect">
            <a:avLst/>
          </a:prstGeom>
        </p:spPr>
      </p:pic>
    </p:spTree>
    <p:extLst>
      <p:ext uri="{BB962C8B-B14F-4D97-AF65-F5344CB8AC3E}">
        <p14:creationId xmlns:p14="http://schemas.microsoft.com/office/powerpoint/2010/main" val="1197879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5F503EB9-FB19-4CEC-8B0C-929712CF6AB3}"/>
              </a:ext>
            </a:extLst>
          </p:cNvPr>
          <p:cNvPicPr>
            <a:picLocks noChangeAspect="1"/>
          </p:cNvPicPr>
          <p:nvPr/>
        </p:nvPicPr>
        <p:blipFill>
          <a:blip r:embed="rId3"/>
          <a:stretch>
            <a:fillRect/>
          </a:stretch>
        </p:blipFill>
        <p:spPr>
          <a:xfrm>
            <a:off x="1101686" y="1486110"/>
            <a:ext cx="9988627" cy="4386150"/>
          </a:xfrm>
          <a:prstGeom prst="rect">
            <a:avLst/>
          </a:prstGeom>
        </p:spPr>
      </p:pic>
    </p:spTree>
    <p:extLst>
      <p:ext uri="{BB962C8B-B14F-4D97-AF65-F5344CB8AC3E}">
        <p14:creationId xmlns:p14="http://schemas.microsoft.com/office/powerpoint/2010/main" val="2720062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0F2DB75-6987-467F-830B-4B3369B602F6}"/>
              </a:ext>
            </a:extLst>
          </p:cNvPr>
          <p:cNvSpPr>
            <a:spLocks noGrp="1"/>
          </p:cNvSpPr>
          <p:nvPr>
            <p:ph type="title"/>
          </p:nvPr>
        </p:nvSpPr>
        <p:spPr/>
        <p:txBody>
          <a:bodyPr/>
          <a:lstStyle/>
          <a:p>
            <a:endParaRPr lang="nb-NO"/>
          </a:p>
        </p:txBody>
      </p:sp>
      <p:sp>
        <p:nvSpPr>
          <p:cNvPr id="9" name="Tittel 1">
            <a:extLst>
              <a:ext uri="{FF2B5EF4-FFF2-40B4-BE49-F238E27FC236}">
                <a16:creationId xmlns:a16="http://schemas.microsoft.com/office/drawing/2014/main" id="{70CBC87D-9AA8-43B8-AF96-F27B4FE84A75}"/>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0" name="Tittel 1">
            <a:extLst>
              <a:ext uri="{FF2B5EF4-FFF2-40B4-BE49-F238E27FC236}">
                <a16:creationId xmlns:a16="http://schemas.microsoft.com/office/drawing/2014/main" id="{29DE5897-0AB5-452E-B848-43831B1B3175}"/>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1" name="Bilde 10">
            <a:extLst>
              <a:ext uri="{FF2B5EF4-FFF2-40B4-BE49-F238E27FC236}">
                <a16:creationId xmlns:a16="http://schemas.microsoft.com/office/drawing/2014/main" id="{2472DE99-EF74-4397-899B-47E699EC7D0D}"/>
              </a:ext>
            </a:extLst>
          </p:cNvPr>
          <p:cNvPicPr>
            <a:picLocks noChangeAspect="1"/>
          </p:cNvPicPr>
          <p:nvPr/>
        </p:nvPicPr>
        <p:blipFill>
          <a:blip r:embed="rId3"/>
          <a:stretch>
            <a:fillRect/>
          </a:stretch>
        </p:blipFill>
        <p:spPr>
          <a:xfrm>
            <a:off x="1101686" y="1455287"/>
            <a:ext cx="9988627" cy="4386150"/>
          </a:xfrm>
          <a:prstGeom prst="rect">
            <a:avLst/>
          </a:prstGeom>
        </p:spPr>
      </p:pic>
      <p:sp>
        <p:nvSpPr>
          <p:cNvPr id="12" name="TekstSylinder 11">
            <a:extLst>
              <a:ext uri="{FF2B5EF4-FFF2-40B4-BE49-F238E27FC236}">
                <a16:creationId xmlns:a16="http://schemas.microsoft.com/office/drawing/2014/main" id="{23B0288D-A632-47D7-9C7B-9E0A6E3A439C}"/>
              </a:ext>
            </a:extLst>
          </p:cNvPr>
          <p:cNvSpPr txBox="1"/>
          <p:nvPr/>
        </p:nvSpPr>
        <p:spPr>
          <a:xfrm>
            <a:off x="1651849" y="812774"/>
            <a:ext cx="6252492" cy="369332"/>
          </a:xfrm>
          <a:prstGeom prst="rect">
            <a:avLst/>
          </a:prstGeom>
          <a:noFill/>
        </p:spPr>
        <p:txBody>
          <a:bodyPr wrap="square" rtlCol="0">
            <a:spAutoFit/>
          </a:bodyPr>
          <a:lstStyle/>
          <a:p>
            <a:r>
              <a:rPr lang="nb-NO" dirty="0"/>
              <a:t>Mottagers e-postadresse</a:t>
            </a:r>
          </a:p>
        </p:txBody>
      </p:sp>
      <p:cxnSp>
        <p:nvCxnSpPr>
          <p:cNvPr id="13" name="Rett pil 13">
            <a:extLst>
              <a:ext uri="{FF2B5EF4-FFF2-40B4-BE49-F238E27FC236}">
                <a16:creationId xmlns:a16="http://schemas.microsoft.com/office/drawing/2014/main" id="{25DEA8E4-6BB7-4A5F-8D7B-7DF42D8423A4}"/>
              </a:ext>
            </a:extLst>
          </p:cNvPr>
          <p:cNvCxnSpPr>
            <a:cxnSpLocks/>
          </p:cNvCxnSpPr>
          <p:nvPr/>
        </p:nvCxnSpPr>
        <p:spPr>
          <a:xfrm>
            <a:off x="2089980" y="1182106"/>
            <a:ext cx="0" cy="7454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36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6B6EB81-E4AA-42C0-8377-9DC84DE695D3}"/>
              </a:ext>
            </a:extLst>
          </p:cNvPr>
          <p:cNvSpPr>
            <a:spLocks noGrp="1"/>
          </p:cNvSpPr>
          <p:nvPr>
            <p:ph type="title"/>
          </p:nvPr>
        </p:nvSpPr>
        <p:spPr/>
        <p:txBody>
          <a:bodyPr/>
          <a:lstStyle/>
          <a:p>
            <a:endParaRPr lang="nb-NO"/>
          </a:p>
        </p:txBody>
      </p:sp>
      <p:sp>
        <p:nvSpPr>
          <p:cNvPr id="11" name="Tittel 1">
            <a:extLst>
              <a:ext uri="{FF2B5EF4-FFF2-40B4-BE49-F238E27FC236}">
                <a16:creationId xmlns:a16="http://schemas.microsoft.com/office/drawing/2014/main" id="{1D2B6232-FFC0-4A1F-8C85-BA0E1E812244}"/>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2" name="Tittel 1">
            <a:extLst>
              <a:ext uri="{FF2B5EF4-FFF2-40B4-BE49-F238E27FC236}">
                <a16:creationId xmlns:a16="http://schemas.microsoft.com/office/drawing/2014/main" id="{791C8432-C068-4FC4-8F7D-71A6C6A4E289}"/>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5" name="Bilde 14">
            <a:extLst>
              <a:ext uri="{FF2B5EF4-FFF2-40B4-BE49-F238E27FC236}">
                <a16:creationId xmlns:a16="http://schemas.microsoft.com/office/drawing/2014/main" id="{7E42AD15-F73D-4B11-AED2-410A4FD7AAE7}"/>
              </a:ext>
            </a:extLst>
          </p:cNvPr>
          <p:cNvPicPr>
            <a:picLocks noChangeAspect="1"/>
          </p:cNvPicPr>
          <p:nvPr/>
        </p:nvPicPr>
        <p:blipFill>
          <a:blip r:embed="rId3"/>
          <a:stretch>
            <a:fillRect/>
          </a:stretch>
        </p:blipFill>
        <p:spPr>
          <a:xfrm>
            <a:off x="1144025" y="1474376"/>
            <a:ext cx="9988627" cy="4386150"/>
          </a:xfrm>
          <a:prstGeom prst="rect">
            <a:avLst/>
          </a:prstGeom>
        </p:spPr>
      </p:pic>
      <p:sp>
        <p:nvSpPr>
          <p:cNvPr id="16" name="TekstSylinder 15">
            <a:extLst>
              <a:ext uri="{FF2B5EF4-FFF2-40B4-BE49-F238E27FC236}">
                <a16:creationId xmlns:a16="http://schemas.microsoft.com/office/drawing/2014/main" id="{0871EE56-C1F0-4D9C-806A-29A763A23BED}"/>
              </a:ext>
            </a:extLst>
          </p:cNvPr>
          <p:cNvSpPr txBox="1"/>
          <p:nvPr/>
        </p:nvSpPr>
        <p:spPr>
          <a:xfrm>
            <a:off x="1233208" y="846714"/>
            <a:ext cx="6252492" cy="369332"/>
          </a:xfrm>
          <a:prstGeom prst="rect">
            <a:avLst/>
          </a:prstGeom>
          <a:noFill/>
        </p:spPr>
        <p:txBody>
          <a:bodyPr wrap="square" rtlCol="0">
            <a:spAutoFit/>
          </a:bodyPr>
          <a:lstStyle/>
          <a:p>
            <a:r>
              <a:rPr lang="nb-NO" dirty="0">
                <a:solidFill>
                  <a:schemeClr val="bg1">
                    <a:lumMod val="50000"/>
                  </a:schemeClr>
                </a:solidFill>
              </a:rPr>
              <a:t>Mottagers e-postadresse</a:t>
            </a:r>
          </a:p>
        </p:txBody>
      </p:sp>
      <p:cxnSp>
        <p:nvCxnSpPr>
          <p:cNvPr id="17" name="Rett pil 13">
            <a:extLst>
              <a:ext uri="{FF2B5EF4-FFF2-40B4-BE49-F238E27FC236}">
                <a16:creationId xmlns:a16="http://schemas.microsoft.com/office/drawing/2014/main" id="{75D60EC1-572B-4404-ACA0-252D0B94C741}"/>
              </a:ext>
            </a:extLst>
          </p:cNvPr>
          <p:cNvCxnSpPr/>
          <p:nvPr/>
        </p:nvCxnSpPr>
        <p:spPr>
          <a:xfrm>
            <a:off x="2089980" y="1349068"/>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8" name="TekstSylinder 17">
            <a:extLst>
              <a:ext uri="{FF2B5EF4-FFF2-40B4-BE49-F238E27FC236}">
                <a16:creationId xmlns:a16="http://schemas.microsoft.com/office/drawing/2014/main" id="{EFB88D27-560C-40E7-A68F-79992D2A189C}"/>
              </a:ext>
            </a:extLst>
          </p:cNvPr>
          <p:cNvSpPr txBox="1"/>
          <p:nvPr/>
        </p:nvSpPr>
        <p:spPr>
          <a:xfrm>
            <a:off x="5262081" y="840758"/>
            <a:ext cx="2642260" cy="369332"/>
          </a:xfrm>
          <a:prstGeom prst="rect">
            <a:avLst/>
          </a:prstGeom>
          <a:noFill/>
        </p:spPr>
        <p:txBody>
          <a:bodyPr wrap="square" rtlCol="0">
            <a:spAutoFit/>
          </a:bodyPr>
          <a:lstStyle/>
          <a:p>
            <a:r>
              <a:rPr lang="nb-NO" dirty="0"/>
              <a:t>Hva handler e-posten om</a:t>
            </a:r>
          </a:p>
        </p:txBody>
      </p:sp>
      <p:cxnSp>
        <p:nvCxnSpPr>
          <p:cNvPr id="19" name="Rett pil 8">
            <a:extLst>
              <a:ext uri="{FF2B5EF4-FFF2-40B4-BE49-F238E27FC236}">
                <a16:creationId xmlns:a16="http://schemas.microsoft.com/office/drawing/2014/main" id="{496C2644-10C6-4D5B-81E0-67AED2B97C51}"/>
              </a:ext>
            </a:extLst>
          </p:cNvPr>
          <p:cNvCxnSpPr/>
          <p:nvPr/>
        </p:nvCxnSpPr>
        <p:spPr>
          <a:xfrm flipH="1">
            <a:off x="6449136" y="1281201"/>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44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A9361FA-D349-40B3-9054-0582A144DAF9}"/>
              </a:ext>
            </a:extLst>
          </p:cNvPr>
          <p:cNvSpPr>
            <a:spLocks noGrp="1"/>
          </p:cNvSpPr>
          <p:nvPr>
            <p:ph type="title"/>
          </p:nvPr>
        </p:nvSpPr>
        <p:spPr/>
        <p:txBody>
          <a:bodyPr/>
          <a:lstStyle/>
          <a:p>
            <a:endParaRPr lang="nb-NO"/>
          </a:p>
        </p:txBody>
      </p:sp>
      <p:sp>
        <p:nvSpPr>
          <p:cNvPr id="13" name="Tittel 1">
            <a:extLst>
              <a:ext uri="{FF2B5EF4-FFF2-40B4-BE49-F238E27FC236}">
                <a16:creationId xmlns:a16="http://schemas.microsoft.com/office/drawing/2014/main" id="{BA88ABD4-010B-4A2E-A88C-AAFE96FF49DC}"/>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5" name="Tittel 1">
            <a:extLst>
              <a:ext uri="{FF2B5EF4-FFF2-40B4-BE49-F238E27FC236}">
                <a16:creationId xmlns:a16="http://schemas.microsoft.com/office/drawing/2014/main" id="{6E711C1F-612D-4B50-9DF4-84AA9105E6E1}"/>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6" name="Bilde 15">
            <a:extLst>
              <a:ext uri="{FF2B5EF4-FFF2-40B4-BE49-F238E27FC236}">
                <a16:creationId xmlns:a16="http://schemas.microsoft.com/office/drawing/2014/main" id="{390C85EE-65B8-452F-A614-9FCAEF2F36F9}"/>
              </a:ext>
            </a:extLst>
          </p:cNvPr>
          <p:cNvPicPr>
            <a:picLocks noChangeAspect="1"/>
          </p:cNvPicPr>
          <p:nvPr/>
        </p:nvPicPr>
        <p:blipFill>
          <a:blip r:embed="rId3"/>
          <a:stretch>
            <a:fillRect/>
          </a:stretch>
        </p:blipFill>
        <p:spPr>
          <a:xfrm>
            <a:off x="1144025" y="1422154"/>
            <a:ext cx="9988627" cy="4386150"/>
          </a:xfrm>
          <a:prstGeom prst="rect">
            <a:avLst/>
          </a:prstGeom>
        </p:spPr>
      </p:pic>
      <p:sp>
        <p:nvSpPr>
          <p:cNvPr id="17" name="TekstSylinder 16">
            <a:extLst>
              <a:ext uri="{FF2B5EF4-FFF2-40B4-BE49-F238E27FC236}">
                <a16:creationId xmlns:a16="http://schemas.microsoft.com/office/drawing/2014/main" id="{9C1CC115-401C-46F8-BBF4-E528A53AA647}"/>
              </a:ext>
            </a:extLst>
          </p:cNvPr>
          <p:cNvSpPr txBox="1"/>
          <p:nvPr/>
        </p:nvSpPr>
        <p:spPr>
          <a:xfrm>
            <a:off x="1651849" y="812774"/>
            <a:ext cx="6252492" cy="369332"/>
          </a:xfrm>
          <a:prstGeom prst="rect">
            <a:avLst/>
          </a:prstGeom>
          <a:noFill/>
        </p:spPr>
        <p:txBody>
          <a:bodyPr wrap="square" rtlCol="0">
            <a:spAutoFit/>
          </a:bodyPr>
          <a:lstStyle/>
          <a:p>
            <a:r>
              <a:rPr lang="nb-NO" dirty="0">
                <a:solidFill>
                  <a:schemeClr val="bg1">
                    <a:lumMod val="75000"/>
                  </a:schemeClr>
                </a:solidFill>
              </a:rPr>
              <a:t>Mottagers e-postadresse</a:t>
            </a:r>
          </a:p>
        </p:txBody>
      </p:sp>
      <p:cxnSp>
        <p:nvCxnSpPr>
          <p:cNvPr id="18" name="Rett pil 13">
            <a:extLst>
              <a:ext uri="{FF2B5EF4-FFF2-40B4-BE49-F238E27FC236}">
                <a16:creationId xmlns:a16="http://schemas.microsoft.com/office/drawing/2014/main" id="{3A97060A-3799-4778-849B-182F58207CBB}"/>
              </a:ext>
            </a:extLst>
          </p:cNvPr>
          <p:cNvCxnSpPr/>
          <p:nvPr/>
        </p:nvCxnSpPr>
        <p:spPr>
          <a:xfrm>
            <a:off x="2089980" y="1349068"/>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a:extLst>
              <a:ext uri="{FF2B5EF4-FFF2-40B4-BE49-F238E27FC236}">
                <a16:creationId xmlns:a16="http://schemas.microsoft.com/office/drawing/2014/main" id="{823E7A4C-DD89-4B1F-8587-D78FACEA06A2}"/>
              </a:ext>
            </a:extLst>
          </p:cNvPr>
          <p:cNvSpPr txBox="1"/>
          <p:nvPr/>
        </p:nvSpPr>
        <p:spPr>
          <a:xfrm>
            <a:off x="5868009" y="815785"/>
            <a:ext cx="2642260" cy="369332"/>
          </a:xfrm>
          <a:prstGeom prst="rect">
            <a:avLst/>
          </a:prstGeom>
          <a:noFill/>
        </p:spPr>
        <p:txBody>
          <a:bodyPr wrap="square" rtlCol="0">
            <a:spAutoFit/>
          </a:bodyPr>
          <a:lstStyle/>
          <a:p>
            <a:r>
              <a:rPr lang="nb-NO" dirty="0">
                <a:solidFill>
                  <a:schemeClr val="bg1">
                    <a:lumMod val="75000"/>
                  </a:schemeClr>
                </a:solidFill>
              </a:rPr>
              <a:t>Hva handler e-posten om</a:t>
            </a:r>
          </a:p>
        </p:txBody>
      </p:sp>
      <p:cxnSp>
        <p:nvCxnSpPr>
          <p:cNvPr id="20" name="Rett pil 8">
            <a:extLst>
              <a:ext uri="{FF2B5EF4-FFF2-40B4-BE49-F238E27FC236}">
                <a16:creationId xmlns:a16="http://schemas.microsoft.com/office/drawing/2014/main" id="{8BF17914-6CFC-48AF-9E6F-A598225BC619}"/>
              </a:ext>
            </a:extLst>
          </p:cNvPr>
          <p:cNvCxnSpPr/>
          <p:nvPr/>
        </p:nvCxnSpPr>
        <p:spPr>
          <a:xfrm flipH="1">
            <a:off x="6449136" y="1281201"/>
            <a:ext cx="1514" cy="903885"/>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5D35549E-1C24-4938-9BFE-702288411DCE}"/>
              </a:ext>
            </a:extLst>
          </p:cNvPr>
          <p:cNvSpPr/>
          <p:nvPr/>
        </p:nvSpPr>
        <p:spPr>
          <a:xfrm>
            <a:off x="2489639" y="2250895"/>
            <a:ext cx="7104272" cy="23321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5" name="TekstSylinder 24">
            <a:extLst>
              <a:ext uri="{FF2B5EF4-FFF2-40B4-BE49-F238E27FC236}">
                <a16:creationId xmlns:a16="http://schemas.microsoft.com/office/drawing/2014/main" id="{90C6BC1D-D692-4AFC-9FEB-E858FC39DBF1}"/>
              </a:ext>
            </a:extLst>
          </p:cNvPr>
          <p:cNvSpPr txBox="1"/>
          <p:nvPr/>
        </p:nvSpPr>
        <p:spPr>
          <a:xfrm>
            <a:off x="3372260" y="3105834"/>
            <a:ext cx="5532155" cy="646331"/>
          </a:xfrm>
          <a:prstGeom prst="rect">
            <a:avLst/>
          </a:prstGeom>
          <a:noFill/>
        </p:spPr>
        <p:txBody>
          <a:bodyPr wrap="none" rtlCol="0">
            <a:spAutoFit/>
          </a:bodyPr>
          <a:lstStyle/>
          <a:p>
            <a:r>
              <a:rPr lang="nb-NO" dirty="0"/>
              <a:t>I dette feltet skrives det man ønsker som en beskjed eller</a:t>
            </a:r>
          </a:p>
          <a:p>
            <a:r>
              <a:rPr lang="nb-NO" dirty="0"/>
              <a:t>som et brev, fra «Hei» til «Hilsen </a:t>
            </a:r>
          </a:p>
        </p:txBody>
      </p:sp>
    </p:spTree>
    <p:extLst>
      <p:ext uri="{BB962C8B-B14F-4D97-AF65-F5344CB8AC3E}">
        <p14:creationId xmlns:p14="http://schemas.microsoft.com/office/powerpoint/2010/main" val="2382245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3D3AE75A-0DE0-4285-AE0F-D2390C1A091B}"/>
              </a:ext>
            </a:extLst>
          </p:cNvPr>
          <p:cNvSpPr>
            <a:spLocks noGrp="1"/>
          </p:cNvSpPr>
          <p:nvPr>
            <p:ph type="title"/>
          </p:nvPr>
        </p:nvSpPr>
        <p:spPr/>
        <p:txBody>
          <a:bodyPr/>
          <a:lstStyle/>
          <a:p>
            <a:endParaRPr lang="nb-NO"/>
          </a:p>
        </p:txBody>
      </p:sp>
      <p:sp>
        <p:nvSpPr>
          <p:cNvPr id="15" name="Tittel 1">
            <a:extLst>
              <a:ext uri="{FF2B5EF4-FFF2-40B4-BE49-F238E27FC236}">
                <a16:creationId xmlns:a16="http://schemas.microsoft.com/office/drawing/2014/main" id="{D2B3F64E-05A4-435E-AAB8-756ACE283A9B}"/>
              </a:ext>
            </a:extLst>
          </p:cNvPr>
          <p:cNvSpPr txBox="1">
            <a:spLocks/>
          </p:cNvSpPr>
          <p:nvPr/>
        </p:nvSpPr>
        <p:spPr>
          <a:xfrm>
            <a:off x="1008776" y="213027"/>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6" name="Tittel 1">
            <a:extLst>
              <a:ext uri="{FF2B5EF4-FFF2-40B4-BE49-F238E27FC236}">
                <a16:creationId xmlns:a16="http://schemas.microsoft.com/office/drawing/2014/main" id="{137AE39F-BB19-458A-A1B0-48CA614FC451}"/>
              </a:ext>
            </a:extLst>
          </p:cNvPr>
          <p:cNvSpPr txBox="1">
            <a:spLocks/>
          </p:cNvSpPr>
          <p:nvPr/>
        </p:nvSpPr>
        <p:spPr>
          <a:xfrm>
            <a:off x="368545" y="129059"/>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7" name="Bilde 16">
            <a:extLst>
              <a:ext uri="{FF2B5EF4-FFF2-40B4-BE49-F238E27FC236}">
                <a16:creationId xmlns:a16="http://schemas.microsoft.com/office/drawing/2014/main" id="{94178AEF-9C73-4B00-87D0-F58D67A84928}"/>
              </a:ext>
            </a:extLst>
          </p:cNvPr>
          <p:cNvPicPr>
            <a:picLocks noChangeAspect="1"/>
          </p:cNvPicPr>
          <p:nvPr/>
        </p:nvPicPr>
        <p:blipFill>
          <a:blip r:embed="rId3"/>
          <a:stretch>
            <a:fillRect/>
          </a:stretch>
        </p:blipFill>
        <p:spPr>
          <a:xfrm>
            <a:off x="1047461" y="1419436"/>
            <a:ext cx="9988627" cy="4386150"/>
          </a:xfrm>
          <a:prstGeom prst="rect">
            <a:avLst/>
          </a:prstGeom>
        </p:spPr>
      </p:pic>
      <p:sp>
        <p:nvSpPr>
          <p:cNvPr id="18" name="TekstSylinder 17">
            <a:extLst>
              <a:ext uri="{FF2B5EF4-FFF2-40B4-BE49-F238E27FC236}">
                <a16:creationId xmlns:a16="http://schemas.microsoft.com/office/drawing/2014/main" id="{B554749A-B723-49BD-9F61-D4291FD3F663}"/>
              </a:ext>
            </a:extLst>
          </p:cNvPr>
          <p:cNvSpPr txBox="1"/>
          <p:nvPr/>
        </p:nvSpPr>
        <p:spPr>
          <a:xfrm>
            <a:off x="1651849" y="813802"/>
            <a:ext cx="6252492" cy="369332"/>
          </a:xfrm>
          <a:prstGeom prst="rect">
            <a:avLst/>
          </a:prstGeom>
          <a:noFill/>
        </p:spPr>
        <p:txBody>
          <a:bodyPr wrap="square" rtlCol="0">
            <a:spAutoFit/>
          </a:bodyPr>
          <a:lstStyle/>
          <a:p>
            <a:r>
              <a:rPr lang="nb-NO" dirty="0">
                <a:solidFill>
                  <a:schemeClr val="bg1">
                    <a:lumMod val="75000"/>
                  </a:schemeClr>
                </a:solidFill>
              </a:rPr>
              <a:t>Mottagers e-postadresse</a:t>
            </a:r>
          </a:p>
        </p:txBody>
      </p:sp>
      <p:cxnSp>
        <p:nvCxnSpPr>
          <p:cNvPr id="19" name="Rett pil 13">
            <a:extLst>
              <a:ext uri="{FF2B5EF4-FFF2-40B4-BE49-F238E27FC236}">
                <a16:creationId xmlns:a16="http://schemas.microsoft.com/office/drawing/2014/main" id="{5DE97C2C-DA51-4216-BCA6-E91B42DDCFB8}"/>
              </a:ext>
            </a:extLst>
          </p:cNvPr>
          <p:cNvCxnSpPr/>
          <p:nvPr/>
        </p:nvCxnSpPr>
        <p:spPr>
          <a:xfrm>
            <a:off x="2089980" y="1350096"/>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0" name="TekstSylinder 19">
            <a:extLst>
              <a:ext uri="{FF2B5EF4-FFF2-40B4-BE49-F238E27FC236}">
                <a16:creationId xmlns:a16="http://schemas.microsoft.com/office/drawing/2014/main" id="{DF844636-473C-4D07-9B0F-E9D8A966D263}"/>
              </a:ext>
            </a:extLst>
          </p:cNvPr>
          <p:cNvSpPr txBox="1"/>
          <p:nvPr/>
        </p:nvSpPr>
        <p:spPr>
          <a:xfrm>
            <a:off x="5868009" y="816813"/>
            <a:ext cx="2642260" cy="369332"/>
          </a:xfrm>
          <a:prstGeom prst="rect">
            <a:avLst/>
          </a:prstGeom>
          <a:noFill/>
        </p:spPr>
        <p:txBody>
          <a:bodyPr wrap="square" rtlCol="0">
            <a:spAutoFit/>
          </a:bodyPr>
          <a:lstStyle/>
          <a:p>
            <a:r>
              <a:rPr lang="nb-NO" dirty="0">
                <a:solidFill>
                  <a:schemeClr val="bg1">
                    <a:lumMod val="75000"/>
                  </a:schemeClr>
                </a:solidFill>
              </a:rPr>
              <a:t>Hva handler e-posten om</a:t>
            </a:r>
          </a:p>
        </p:txBody>
      </p:sp>
      <p:cxnSp>
        <p:nvCxnSpPr>
          <p:cNvPr id="21" name="Rett pil 8">
            <a:extLst>
              <a:ext uri="{FF2B5EF4-FFF2-40B4-BE49-F238E27FC236}">
                <a16:creationId xmlns:a16="http://schemas.microsoft.com/office/drawing/2014/main" id="{7F13E53E-854E-4B0A-9E77-33FFE7640BAD}"/>
              </a:ext>
            </a:extLst>
          </p:cNvPr>
          <p:cNvCxnSpPr/>
          <p:nvPr/>
        </p:nvCxnSpPr>
        <p:spPr>
          <a:xfrm flipH="1">
            <a:off x="6449136" y="1282229"/>
            <a:ext cx="1514" cy="903885"/>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Ellipse 21">
            <a:extLst>
              <a:ext uri="{FF2B5EF4-FFF2-40B4-BE49-F238E27FC236}">
                <a16:creationId xmlns:a16="http://schemas.microsoft.com/office/drawing/2014/main" id="{1135244A-A690-4E3F-9DC8-98441FD773A2}"/>
              </a:ext>
            </a:extLst>
          </p:cNvPr>
          <p:cNvSpPr/>
          <p:nvPr/>
        </p:nvSpPr>
        <p:spPr>
          <a:xfrm>
            <a:off x="2489639" y="2251923"/>
            <a:ext cx="7104272" cy="2332122"/>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TekstSylinder 22">
            <a:extLst>
              <a:ext uri="{FF2B5EF4-FFF2-40B4-BE49-F238E27FC236}">
                <a16:creationId xmlns:a16="http://schemas.microsoft.com/office/drawing/2014/main" id="{6CE0ECAD-17D1-4D46-B68A-C85E16A72C40}"/>
              </a:ext>
            </a:extLst>
          </p:cNvPr>
          <p:cNvSpPr txBox="1"/>
          <p:nvPr/>
        </p:nvSpPr>
        <p:spPr>
          <a:xfrm>
            <a:off x="3372260" y="3106862"/>
            <a:ext cx="5532155" cy="646331"/>
          </a:xfrm>
          <a:prstGeom prst="rect">
            <a:avLst/>
          </a:prstGeom>
          <a:noFill/>
        </p:spPr>
        <p:txBody>
          <a:bodyPr wrap="none" rtlCol="0">
            <a:spAutoFit/>
          </a:bodyPr>
          <a:lstStyle/>
          <a:p>
            <a:r>
              <a:rPr lang="nb-NO" dirty="0"/>
              <a:t>I dette feltet skrives det man ønsker som en beskjed eller</a:t>
            </a:r>
          </a:p>
          <a:p>
            <a:r>
              <a:rPr lang="nb-NO" dirty="0"/>
              <a:t>som et brev, fra «Hei» til «Hilsen </a:t>
            </a:r>
          </a:p>
        </p:txBody>
      </p:sp>
      <p:sp>
        <p:nvSpPr>
          <p:cNvPr id="24" name="Ellipse 23">
            <a:extLst>
              <a:ext uri="{FF2B5EF4-FFF2-40B4-BE49-F238E27FC236}">
                <a16:creationId xmlns:a16="http://schemas.microsoft.com/office/drawing/2014/main" id="{DE1110D6-3280-45D8-8B0A-18035EBBB677}"/>
              </a:ext>
            </a:extLst>
          </p:cNvPr>
          <p:cNvSpPr/>
          <p:nvPr/>
        </p:nvSpPr>
        <p:spPr>
          <a:xfrm>
            <a:off x="937015" y="4976710"/>
            <a:ext cx="1429667" cy="4492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51697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1FFC5A0-D189-4914-A0C4-E08752FDE8AC}"/>
              </a:ext>
            </a:extLst>
          </p:cNvPr>
          <p:cNvPicPr>
            <a:picLocks noChangeAspect="1"/>
          </p:cNvPicPr>
          <p:nvPr/>
        </p:nvPicPr>
        <p:blipFill>
          <a:blip r:embed="rId3"/>
          <a:stretch>
            <a:fillRect/>
          </a:stretch>
        </p:blipFill>
        <p:spPr>
          <a:xfrm>
            <a:off x="0" y="838200"/>
            <a:ext cx="12192000" cy="5181600"/>
          </a:xfrm>
          <a:prstGeom prst="rect">
            <a:avLst/>
          </a:prstGeom>
        </p:spPr>
      </p:pic>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368545" y="1177251"/>
            <a:ext cx="3520703" cy="6916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17619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5BC19B2-A3D3-4C70-8EED-61A4E4C1696E}"/>
              </a:ext>
            </a:extLst>
          </p:cNvPr>
          <p:cNvSpPr>
            <a:spLocks noGrp="1"/>
          </p:cNvSpPr>
          <p:nvPr>
            <p:ph type="title"/>
          </p:nvPr>
        </p:nvSpPr>
        <p:spPr/>
        <p:txBody>
          <a:bodyPr/>
          <a:lstStyle/>
          <a:p>
            <a:endParaRPr lang="nb-NO"/>
          </a:p>
        </p:txBody>
      </p:sp>
      <p:pic>
        <p:nvPicPr>
          <p:cNvPr id="10" name="Bilde 9">
            <a:extLst>
              <a:ext uri="{FF2B5EF4-FFF2-40B4-BE49-F238E27FC236}">
                <a16:creationId xmlns:a16="http://schemas.microsoft.com/office/drawing/2014/main" id="{89541920-2AB8-4664-A191-AF2CAFEBDB6F}"/>
              </a:ext>
            </a:extLst>
          </p:cNvPr>
          <p:cNvPicPr>
            <a:picLocks noChangeAspect="1"/>
          </p:cNvPicPr>
          <p:nvPr/>
        </p:nvPicPr>
        <p:blipFill>
          <a:blip r:embed="rId3"/>
          <a:stretch>
            <a:fillRect/>
          </a:stretch>
        </p:blipFill>
        <p:spPr>
          <a:xfrm>
            <a:off x="0" y="922168"/>
            <a:ext cx="12192000" cy="5181600"/>
          </a:xfrm>
          <a:prstGeom prst="rect">
            <a:avLst/>
          </a:prstGeom>
        </p:spPr>
      </p:pic>
      <p:sp>
        <p:nvSpPr>
          <p:cNvPr id="11" name="Tittel 1">
            <a:extLst>
              <a:ext uri="{FF2B5EF4-FFF2-40B4-BE49-F238E27FC236}">
                <a16:creationId xmlns:a16="http://schemas.microsoft.com/office/drawing/2014/main" id="{E6C893EC-FEFF-49C6-99DD-CE39495E6E80}"/>
              </a:ext>
            </a:extLst>
          </p:cNvPr>
          <p:cNvSpPr txBox="1">
            <a:spLocks/>
          </p:cNvSpPr>
          <p:nvPr/>
        </p:nvSpPr>
        <p:spPr>
          <a:xfrm>
            <a:off x="1008776" y="295967"/>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2" name="Tittel 1">
            <a:extLst>
              <a:ext uri="{FF2B5EF4-FFF2-40B4-BE49-F238E27FC236}">
                <a16:creationId xmlns:a16="http://schemas.microsoft.com/office/drawing/2014/main" id="{1587413B-4107-429C-96C3-6C29823A3893}"/>
              </a:ext>
            </a:extLst>
          </p:cNvPr>
          <p:cNvSpPr txBox="1">
            <a:spLocks/>
          </p:cNvSpPr>
          <p:nvPr/>
        </p:nvSpPr>
        <p:spPr>
          <a:xfrm>
            <a:off x="368545" y="211999"/>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3" name="Ellipse 12">
            <a:extLst>
              <a:ext uri="{FF2B5EF4-FFF2-40B4-BE49-F238E27FC236}">
                <a16:creationId xmlns:a16="http://schemas.microsoft.com/office/drawing/2014/main" id="{8FDF84DD-5C24-49AF-A4F3-9334871E2D07}"/>
              </a:ext>
            </a:extLst>
          </p:cNvPr>
          <p:cNvSpPr/>
          <p:nvPr/>
        </p:nvSpPr>
        <p:spPr>
          <a:xfrm>
            <a:off x="247359" y="1712911"/>
            <a:ext cx="3520703" cy="6916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85915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9E602E2-724A-4FCA-87B0-1D6944C688A2}"/>
              </a:ext>
            </a:extLst>
          </p:cNvPr>
          <p:cNvSpPr>
            <a:spLocks noGrp="1"/>
          </p:cNvSpPr>
          <p:nvPr>
            <p:ph type="title"/>
          </p:nvPr>
        </p:nvSpPr>
        <p:spPr>
          <a:xfrm>
            <a:off x="1008776" y="211999"/>
            <a:ext cx="9889347" cy="364473"/>
          </a:xfrm>
        </p:spPr>
        <p:txBody>
          <a:bodyPr/>
          <a:lstStyle/>
          <a:p>
            <a:endParaRPr lang="nb-NO"/>
          </a:p>
        </p:txBody>
      </p:sp>
      <p:pic>
        <p:nvPicPr>
          <p:cNvPr id="9" name="Bilde 8">
            <a:extLst>
              <a:ext uri="{FF2B5EF4-FFF2-40B4-BE49-F238E27FC236}">
                <a16:creationId xmlns:a16="http://schemas.microsoft.com/office/drawing/2014/main" id="{AECD7B9F-9648-47DC-A094-3F747DED04FD}"/>
              </a:ext>
            </a:extLst>
          </p:cNvPr>
          <p:cNvPicPr>
            <a:picLocks noChangeAspect="1"/>
          </p:cNvPicPr>
          <p:nvPr/>
        </p:nvPicPr>
        <p:blipFill>
          <a:blip r:embed="rId3"/>
          <a:stretch>
            <a:fillRect/>
          </a:stretch>
        </p:blipFill>
        <p:spPr>
          <a:xfrm>
            <a:off x="0" y="1010303"/>
            <a:ext cx="11644829" cy="5181600"/>
          </a:xfrm>
          <a:prstGeom prst="rect">
            <a:avLst/>
          </a:prstGeom>
        </p:spPr>
      </p:pic>
      <p:sp>
        <p:nvSpPr>
          <p:cNvPr id="10" name="Tittel 1">
            <a:extLst>
              <a:ext uri="{FF2B5EF4-FFF2-40B4-BE49-F238E27FC236}">
                <a16:creationId xmlns:a16="http://schemas.microsoft.com/office/drawing/2014/main" id="{9C595E63-FA5E-4CBF-92B6-A1F7FF9F1040}"/>
              </a:ext>
            </a:extLst>
          </p:cNvPr>
          <p:cNvSpPr txBox="1">
            <a:spLocks/>
          </p:cNvSpPr>
          <p:nvPr/>
        </p:nvSpPr>
        <p:spPr>
          <a:xfrm>
            <a:off x="1008776" y="295967"/>
            <a:ext cx="9889347"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1" name="Tittel 1">
            <a:extLst>
              <a:ext uri="{FF2B5EF4-FFF2-40B4-BE49-F238E27FC236}">
                <a16:creationId xmlns:a16="http://schemas.microsoft.com/office/drawing/2014/main" id="{FEBAC1ED-057F-4D1C-B28C-A6A5AF3BE633}"/>
              </a:ext>
            </a:extLst>
          </p:cNvPr>
          <p:cNvSpPr txBox="1">
            <a:spLocks/>
          </p:cNvSpPr>
          <p:nvPr/>
        </p:nvSpPr>
        <p:spPr>
          <a:xfrm>
            <a:off x="368545" y="211999"/>
            <a:ext cx="740677"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a:extLst>
              <a:ext uri="{FF2B5EF4-FFF2-40B4-BE49-F238E27FC236}">
                <a16:creationId xmlns:a16="http://schemas.microsoft.com/office/drawing/2014/main" id="{DF889BB6-D0B9-4D61-B8CD-102E1D891E45}"/>
              </a:ext>
            </a:extLst>
          </p:cNvPr>
          <p:cNvSpPr/>
          <p:nvPr/>
        </p:nvSpPr>
        <p:spPr>
          <a:xfrm>
            <a:off x="1833788" y="2544896"/>
            <a:ext cx="6729595" cy="21593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2656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stretch>
            <a:fillRect/>
          </a:stretch>
        </p:blipFill>
        <p:spPr>
          <a:xfrm>
            <a:off x="4643222" y="2541598"/>
            <a:ext cx="2953676" cy="961662"/>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4652354" y="4412081"/>
            <a:ext cx="2904580" cy="584776"/>
          </a:xfrm>
          <a:prstGeom prst="rect">
            <a:avLst/>
          </a:prstGeom>
          <a:noFill/>
        </p:spPr>
        <p:txBody>
          <a:bodyPr wrap="square" rtlCol="0">
            <a:spAutoFit/>
          </a:bodyPr>
          <a:lstStyle/>
          <a:p>
            <a:pPr algn="ctr"/>
            <a:r>
              <a:rPr lang="nb-NO" sz="3200">
                <a:solidFill>
                  <a:srgbClr val="000000"/>
                </a:solidFill>
              </a:rPr>
              <a:t>www.live.com</a:t>
            </a:r>
          </a:p>
        </p:txBody>
      </p:sp>
    </p:spTree>
    <p:extLst>
      <p:ext uri="{BB962C8B-B14F-4D97-AF65-F5344CB8AC3E}">
        <p14:creationId xmlns:p14="http://schemas.microsoft.com/office/powerpoint/2010/main" val="343531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B46BFEF1-63B0-4438-8114-7EC38317D403}"/>
              </a:ext>
            </a:extLst>
          </p:cNvPr>
          <p:cNvPicPr>
            <a:picLocks noChangeAspect="1"/>
          </p:cNvPicPr>
          <p:nvPr/>
        </p:nvPicPr>
        <p:blipFill>
          <a:blip r:embed="rId3"/>
          <a:stretch>
            <a:fillRect/>
          </a:stretch>
        </p:blipFill>
        <p:spPr>
          <a:xfrm>
            <a:off x="0" y="1010303"/>
            <a:ext cx="12192000" cy="5181600"/>
          </a:xfrm>
          <a:prstGeom prst="rect">
            <a:avLst/>
          </a:prstGeom>
        </p:spPr>
      </p:pic>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Ellipse 5"/>
          <p:cNvSpPr/>
          <p:nvPr/>
        </p:nvSpPr>
        <p:spPr>
          <a:xfrm>
            <a:off x="628494" y="1009480"/>
            <a:ext cx="515531" cy="402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776" y="1331932"/>
            <a:ext cx="482545" cy="719551"/>
          </a:xfrm>
          <a:prstGeom prst="rect">
            <a:avLst/>
          </a:prstGeom>
        </p:spPr>
      </p:pic>
      <p:sp>
        <p:nvSpPr>
          <p:cNvPr id="10" name="Ellipse 9">
            <a:extLst>
              <a:ext uri="{FF2B5EF4-FFF2-40B4-BE49-F238E27FC236}">
                <a16:creationId xmlns:a16="http://schemas.microsoft.com/office/drawing/2014/main" id="{11D566F0-88BB-4EE7-92AF-5B6DE497CF41}"/>
              </a:ext>
            </a:extLst>
          </p:cNvPr>
          <p:cNvSpPr/>
          <p:nvPr/>
        </p:nvSpPr>
        <p:spPr>
          <a:xfrm>
            <a:off x="628493" y="5324870"/>
            <a:ext cx="515531" cy="402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pil.png">
            <a:extLst>
              <a:ext uri="{FF2B5EF4-FFF2-40B4-BE49-F238E27FC236}">
                <a16:creationId xmlns:a16="http://schemas.microsoft.com/office/drawing/2014/main" id="{FDF8EFCA-323A-4D38-A98E-8808875239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024" y="5726442"/>
            <a:ext cx="482545" cy="719551"/>
          </a:xfrm>
          <a:prstGeom prst="rect">
            <a:avLst/>
          </a:prstGeom>
        </p:spPr>
      </p:pic>
    </p:spTree>
    <p:extLst>
      <p:ext uri="{BB962C8B-B14F-4D97-AF65-F5344CB8AC3E}">
        <p14:creationId xmlns:p14="http://schemas.microsoft.com/office/powerpoint/2010/main" val="1750230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4</a:t>
            </a:r>
          </a:p>
        </p:txBody>
      </p:sp>
      <p:sp>
        <p:nvSpPr>
          <p:cNvPr id="3" name="Plassholder for tekst 2"/>
          <p:cNvSpPr>
            <a:spLocks noGrp="1"/>
          </p:cNvSpPr>
          <p:nvPr>
            <p:ph type="body" idx="1"/>
          </p:nvPr>
        </p:nvSpPr>
        <p:spPr/>
        <p:txBody>
          <a:bodyPr/>
          <a:lstStyle/>
          <a:p>
            <a:r>
              <a:rPr lang="nb-NO" dirty="0"/>
              <a:t>Åpne e-post</a:t>
            </a:r>
          </a:p>
        </p:txBody>
      </p:sp>
    </p:spTree>
    <p:extLst>
      <p:ext uri="{BB962C8B-B14F-4D97-AF65-F5344CB8AC3E}">
        <p14:creationId xmlns:p14="http://schemas.microsoft.com/office/powerpoint/2010/main" val="1884910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CCB498E1-AA62-461B-95CB-EF2134B77F7A}"/>
              </a:ext>
            </a:extLst>
          </p:cNvPr>
          <p:cNvPicPr>
            <a:picLocks noChangeAspect="1"/>
          </p:cNvPicPr>
          <p:nvPr/>
        </p:nvPicPr>
        <p:blipFill>
          <a:blip r:embed="rId3"/>
          <a:stretch>
            <a:fillRect/>
          </a:stretch>
        </p:blipFill>
        <p:spPr>
          <a:xfrm>
            <a:off x="860197" y="743790"/>
            <a:ext cx="10651187" cy="5913512"/>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7" name="Ellipse 6"/>
          <p:cNvSpPr/>
          <p:nvPr/>
        </p:nvSpPr>
        <p:spPr>
          <a:xfrm>
            <a:off x="860197" y="1867976"/>
            <a:ext cx="1783851" cy="5887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A8388418-C05E-4DC1-906E-65DD2040AD28}"/>
              </a:ext>
            </a:extLst>
          </p:cNvPr>
          <p:cNvSpPr/>
          <p:nvPr/>
        </p:nvSpPr>
        <p:spPr>
          <a:xfrm>
            <a:off x="860197" y="3800819"/>
            <a:ext cx="1783851" cy="2856483"/>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2420459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16B9CEB-68D4-4FCF-AA0D-E439E645C7C9}"/>
              </a:ext>
            </a:extLst>
          </p:cNvPr>
          <p:cNvPicPr>
            <a:picLocks noChangeAspect="1"/>
          </p:cNvPicPr>
          <p:nvPr/>
        </p:nvPicPr>
        <p:blipFill>
          <a:blip r:embed="rId3"/>
          <a:stretch>
            <a:fillRect/>
          </a:stretch>
        </p:blipFill>
        <p:spPr>
          <a:xfrm>
            <a:off x="2761563" y="601622"/>
            <a:ext cx="7255634" cy="612222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4292907" y="1806766"/>
            <a:ext cx="3334438" cy="19940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908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45407CE5-ED47-4200-88CF-033E46BC79A7}"/>
              </a:ext>
            </a:extLst>
          </p:cNvPr>
          <p:cNvPicPr>
            <a:picLocks noChangeAspect="1"/>
          </p:cNvPicPr>
          <p:nvPr/>
        </p:nvPicPr>
        <p:blipFill>
          <a:blip r:embed="rId3"/>
          <a:stretch>
            <a:fillRect/>
          </a:stretch>
        </p:blipFill>
        <p:spPr>
          <a:xfrm>
            <a:off x="2812934" y="601622"/>
            <a:ext cx="7255634" cy="612222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4543119" y="1823909"/>
            <a:ext cx="3105761" cy="892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3455" y="2356946"/>
            <a:ext cx="482545" cy="719551"/>
          </a:xfrm>
          <a:prstGeom prst="rect">
            <a:avLst/>
          </a:prstGeom>
        </p:spPr>
      </p:pic>
    </p:spTree>
    <p:extLst>
      <p:ext uri="{BB962C8B-B14F-4D97-AF65-F5344CB8AC3E}">
        <p14:creationId xmlns:p14="http://schemas.microsoft.com/office/powerpoint/2010/main" val="3154125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5" name="Bilde 4">
            <a:extLst>
              <a:ext uri="{FF2B5EF4-FFF2-40B4-BE49-F238E27FC236}">
                <a16:creationId xmlns:a16="http://schemas.microsoft.com/office/drawing/2014/main" id="{F8998022-D3CB-4787-B6EE-59E6B7B592B0}"/>
              </a:ext>
            </a:extLst>
          </p:cNvPr>
          <p:cNvPicPr>
            <a:picLocks noChangeAspect="1"/>
          </p:cNvPicPr>
          <p:nvPr/>
        </p:nvPicPr>
        <p:blipFill>
          <a:blip r:embed="rId3"/>
          <a:stretch>
            <a:fillRect/>
          </a:stretch>
        </p:blipFill>
        <p:spPr>
          <a:xfrm>
            <a:off x="285750" y="1047750"/>
            <a:ext cx="11620500" cy="4762500"/>
          </a:xfrm>
          <a:prstGeom prst="rect">
            <a:avLst/>
          </a:prstGeom>
        </p:spPr>
      </p:pic>
    </p:spTree>
    <p:extLst>
      <p:ext uri="{BB962C8B-B14F-4D97-AF65-F5344CB8AC3E}">
        <p14:creationId xmlns:p14="http://schemas.microsoft.com/office/powerpoint/2010/main" val="1072636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40CAD5DE-44AC-46EB-BEBB-DCAE28C72860}"/>
              </a:ext>
            </a:extLst>
          </p:cNvPr>
          <p:cNvPicPr>
            <a:picLocks noChangeAspect="1"/>
          </p:cNvPicPr>
          <p:nvPr/>
        </p:nvPicPr>
        <p:blipFill>
          <a:blip r:embed="rId3"/>
          <a:stretch>
            <a:fillRect/>
          </a:stretch>
        </p:blipFill>
        <p:spPr>
          <a:xfrm>
            <a:off x="848376" y="1110523"/>
            <a:ext cx="9793918" cy="4636954"/>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542774" y="1640403"/>
            <a:ext cx="2326177" cy="402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1258620" y="601622"/>
            <a:ext cx="894483" cy="369332"/>
          </a:xfrm>
          <a:prstGeom prst="rect">
            <a:avLst/>
          </a:prstGeom>
          <a:noFill/>
        </p:spPr>
        <p:txBody>
          <a:bodyPr wrap="square" rtlCol="0">
            <a:spAutoFit/>
          </a:bodyPr>
          <a:lstStyle/>
          <a:p>
            <a:r>
              <a:rPr lang="nb-NO" dirty="0"/>
              <a:t>Tittel</a:t>
            </a:r>
          </a:p>
        </p:txBody>
      </p:sp>
      <p:cxnSp>
        <p:nvCxnSpPr>
          <p:cNvPr id="8" name="Rett pil 7"/>
          <p:cNvCxnSpPr/>
          <p:nvPr/>
        </p:nvCxnSpPr>
        <p:spPr>
          <a:xfrm>
            <a:off x="1527470" y="970954"/>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610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E7B1810-1D74-4642-8DD8-B1F6F16CCB38}"/>
              </a:ext>
            </a:extLst>
          </p:cNvPr>
          <p:cNvPicPr>
            <a:picLocks noChangeAspect="1"/>
          </p:cNvPicPr>
          <p:nvPr/>
        </p:nvPicPr>
        <p:blipFill>
          <a:blip r:embed="rId3"/>
          <a:stretch>
            <a:fillRect/>
          </a:stretch>
        </p:blipFill>
        <p:spPr>
          <a:xfrm>
            <a:off x="368545" y="1761934"/>
            <a:ext cx="9667821" cy="476250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18524" y="2788138"/>
            <a:ext cx="1735201" cy="4729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756285" y="1105326"/>
            <a:ext cx="1397440" cy="369332"/>
          </a:xfrm>
          <a:prstGeom prst="rect">
            <a:avLst/>
          </a:prstGeom>
          <a:noFill/>
        </p:spPr>
        <p:txBody>
          <a:bodyPr wrap="square" rtlCol="0">
            <a:spAutoFit/>
          </a:bodyPr>
          <a:lstStyle/>
          <a:p>
            <a:r>
              <a:rPr lang="nb-NO" dirty="0"/>
              <a:t>Avsender</a:t>
            </a:r>
          </a:p>
        </p:txBody>
      </p:sp>
      <p:cxnSp>
        <p:nvCxnSpPr>
          <p:cNvPr id="8" name="Rett pil 7"/>
          <p:cNvCxnSpPr/>
          <p:nvPr/>
        </p:nvCxnSpPr>
        <p:spPr>
          <a:xfrm>
            <a:off x="1267884" y="1761934"/>
            <a:ext cx="0" cy="79221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739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9BF259B8-DC13-447E-9E35-13B515BC9474}"/>
              </a:ext>
            </a:extLst>
          </p:cNvPr>
          <p:cNvPicPr>
            <a:picLocks noChangeAspect="1"/>
          </p:cNvPicPr>
          <p:nvPr/>
        </p:nvPicPr>
        <p:blipFill>
          <a:blip r:embed="rId3"/>
          <a:stretch>
            <a:fillRect/>
          </a:stretch>
        </p:blipFill>
        <p:spPr>
          <a:xfrm>
            <a:off x="2336808" y="1685028"/>
            <a:ext cx="8524338" cy="4030846"/>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049551" y="2779038"/>
            <a:ext cx="3847624" cy="16095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2854283" y="1220772"/>
            <a:ext cx="2904578" cy="369332"/>
          </a:xfrm>
          <a:prstGeom prst="rect">
            <a:avLst/>
          </a:prstGeom>
          <a:noFill/>
        </p:spPr>
        <p:txBody>
          <a:bodyPr wrap="square" rtlCol="0">
            <a:spAutoFit/>
          </a:bodyPr>
          <a:lstStyle/>
          <a:p>
            <a:r>
              <a:rPr lang="nb-NO" dirty="0"/>
              <a:t>Beskjeden fra avsender</a:t>
            </a:r>
          </a:p>
        </p:txBody>
      </p:sp>
      <p:cxnSp>
        <p:nvCxnSpPr>
          <p:cNvPr id="9" name="Rett pil 8"/>
          <p:cNvCxnSpPr/>
          <p:nvPr/>
        </p:nvCxnSpPr>
        <p:spPr>
          <a:xfrm>
            <a:off x="3960789" y="1685028"/>
            <a:ext cx="0" cy="10940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763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5CD1ED8D-36F2-4D94-8845-398CE3F0280B}"/>
              </a:ext>
            </a:extLst>
          </p:cNvPr>
          <p:cNvPicPr>
            <a:picLocks noChangeAspect="1"/>
          </p:cNvPicPr>
          <p:nvPr/>
        </p:nvPicPr>
        <p:blipFill>
          <a:blip r:embed="rId3"/>
          <a:stretch>
            <a:fillRect/>
          </a:stretch>
        </p:blipFill>
        <p:spPr>
          <a:xfrm>
            <a:off x="2468183" y="1145937"/>
            <a:ext cx="7255634" cy="5258599"/>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600386" y="2195118"/>
            <a:ext cx="1707209" cy="5440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4700" y="2739433"/>
            <a:ext cx="482545" cy="719551"/>
          </a:xfrm>
          <a:prstGeom prst="rect">
            <a:avLst/>
          </a:prstGeom>
        </p:spPr>
      </p:pic>
    </p:spTree>
    <p:extLst>
      <p:ext uri="{BB962C8B-B14F-4D97-AF65-F5344CB8AC3E}">
        <p14:creationId xmlns:p14="http://schemas.microsoft.com/office/powerpoint/2010/main" val="165182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111F0C20-8A7B-4BAB-BFDF-8E20BC65E8DE}"/>
              </a:ext>
            </a:extLst>
          </p:cNvPr>
          <p:cNvPicPr>
            <a:picLocks noChangeAspect="1"/>
          </p:cNvPicPr>
          <p:nvPr/>
        </p:nvPicPr>
        <p:blipFill>
          <a:blip r:embed="rId3"/>
          <a:stretch>
            <a:fillRect/>
          </a:stretch>
        </p:blipFill>
        <p:spPr>
          <a:xfrm>
            <a:off x="2908452" y="1278169"/>
            <a:ext cx="6184259" cy="4301662"/>
          </a:xfrm>
          <a:prstGeom prst="rect">
            <a:avLst/>
          </a:prstGeom>
        </p:spPr>
      </p:pic>
    </p:spTree>
    <p:extLst>
      <p:ext uri="{BB962C8B-B14F-4D97-AF65-F5344CB8AC3E}">
        <p14:creationId xmlns:p14="http://schemas.microsoft.com/office/powerpoint/2010/main" val="261116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1D20456-4707-4DA8-B134-10800A4A25F5}"/>
              </a:ext>
            </a:extLst>
          </p:cNvPr>
          <p:cNvPicPr>
            <a:picLocks noChangeAspect="1"/>
          </p:cNvPicPr>
          <p:nvPr/>
        </p:nvPicPr>
        <p:blipFill>
          <a:blip r:embed="rId3"/>
          <a:stretch>
            <a:fillRect/>
          </a:stretch>
        </p:blipFill>
        <p:spPr>
          <a:xfrm>
            <a:off x="2468183" y="1145937"/>
            <a:ext cx="7255634" cy="5258599"/>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148662" y="2753421"/>
            <a:ext cx="2571627" cy="10218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0220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5</a:t>
            </a:r>
          </a:p>
        </p:txBody>
      </p:sp>
      <p:sp>
        <p:nvSpPr>
          <p:cNvPr id="3" name="Plassholder for tekst 2"/>
          <p:cNvSpPr>
            <a:spLocks noGrp="1"/>
          </p:cNvSpPr>
          <p:nvPr>
            <p:ph type="body" idx="1"/>
          </p:nvPr>
        </p:nvSpPr>
        <p:spPr/>
        <p:txBody>
          <a:bodyPr/>
          <a:lstStyle/>
          <a:p>
            <a:r>
              <a:rPr lang="nb-NO" dirty="0"/>
              <a:t>Svare på e-post</a:t>
            </a:r>
          </a:p>
        </p:txBody>
      </p:sp>
    </p:spTree>
    <p:extLst>
      <p:ext uri="{BB962C8B-B14F-4D97-AF65-F5344CB8AC3E}">
        <p14:creationId xmlns:p14="http://schemas.microsoft.com/office/powerpoint/2010/main" val="3364243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5F3FEFA-C150-4732-A524-E540DAFBB1A0}"/>
              </a:ext>
            </a:extLst>
          </p:cNvPr>
          <p:cNvPicPr>
            <a:picLocks noChangeAspect="1"/>
          </p:cNvPicPr>
          <p:nvPr/>
        </p:nvPicPr>
        <p:blipFill>
          <a:blip r:embed="rId3"/>
          <a:stretch>
            <a:fillRect/>
          </a:stretch>
        </p:blipFill>
        <p:spPr>
          <a:xfrm>
            <a:off x="1144025" y="1137492"/>
            <a:ext cx="9619455" cy="4583016"/>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5760" y="3677638"/>
            <a:ext cx="482545" cy="719551"/>
          </a:xfrm>
          <a:prstGeom prst="rect">
            <a:avLst/>
          </a:prstGeom>
        </p:spPr>
      </p:pic>
    </p:spTree>
    <p:extLst>
      <p:ext uri="{BB962C8B-B14F-4D97-AF65-F5344CB8AC3E}">
        <p14:creationId xmlns:p14="http://schemas.microsoft.com/office/powerpoint/2010/main" val="974196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A694579-78A3-4294-9DEF-353A69096122}"/>
              </a:ext>
            </a:extLst>
          </p:cNvPr>
          <p:cNvPicPr>
            <a:picLocks noChangeAspect="1"/>
          </p:cNvPicPr>
          <p:nvPr/>
        </p:nvPicPr>
        <p:blipFill>
          <a:blip r:embed="rId3"/>
          <a:stretch>
            <a:fillRect/>
          </a:stretch>
        </p:blipFill>
        <p:spPr>
          <a:xfrm>
            <a:off x="300037" y="1519237"/>
            <a:ext cx="11591925" cy="3819525"/>
          </a:xfrm>
          <a:prstGeom prst="rect">
            <a:avLst/>
          </a:prstGeom>
        </p:spPr>
      </p:pic>
      <p:sp>
        <p:nvSpPr>
          <p:cNvPr id="9" name="Ellipse 8"/>
          <p:cNvSpPr/>
          <p:nvPr/>
        </p:nvSpPr>
        <p:spPr>
          <a:xfrm>
            <a:off x="502495" y="1543564"/>
            <a:ext cx="786478" cy="4835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00" y="2051431"/>
            <a:ext cx="482545" cy="719551"/>
          </a:xfrm>
          <a:prstGeom prst="rect">
            <a:avLst/>
          </a:prstGeom>
        </p:spPr>
      </p:pic>
    </p:spTree>
    <p:extLst>
      <p:ext uri="{BB962C8B-B14F-4D97-AF65-F5344CB8AC3E}">
        <p14:creationId xmlns:p14="http://schemas.microsoft.com/office/powerpoint/2010/main" val="3109352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Et bilde som inneholder skjermbilde&#10;&#10;Automatisk generert beskrivelse">
            <a:extLst>
              <a:ext uri="{FF2B5EF4-FFF2-40B4-BE49-F238E27FC236}">
                <a16:creationId xmlns:a16="http://schemas.microsoft.com/office/drawing/2014/main" id="{A5CEC52D-508C-43DC-9869-8C4B00BFC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cxnSp>
        <p:nvCxnSpPr>
          <p:cNvPr id="9" name="Rett pil 8"/>
          <p:cNvCxnSpPr/>
          <p:nvPr/>
        </p:nvCxnSpPr>
        <p:spPr>
          <a:xfrm rot="10800000">
            <a:off x="7353552" y="1422723"/>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kstSylinder 4"/>
          <p:cNvSpPr txBox="1"/>
          <p:nvPr/>
        </p:nvSpPr>
        <p:spPr>
          <a:xfrm>
            <a:off x="4840005" y="1253446"/>
            <a:ext cx="2115383" cy="338554"/>
          </a:xfrm>
          <a:prstGeom prst="rect">
            <a:avLst/>
          </a:prstGeom>
          <a:noFill/>
        </p:spPr>
        <p:txBody>
          <a:bodyPr wrap="none" rtlCol="0">
            <a:spAutoFit/>
          </a:bodyPr>
          <a:lstStyle/>
          <a:p>
            <a:r>
              <a:rPr lang="nb-NO" sz="1600" dirty="0"/>
              <a:t>brukernavn@e.post.no</a:t>
            </a:r>
          </a:p>
        </p:txBody>
      </p:sp>
      <p:sp>
        <p:nvSpPr>
          <p:cNvPr id="12" name="TekstSylinder 11"/>
          <p:cNvSpPr txBox="1"/>
          <p:nvPr/>
        </p:nvSpPr>
        <p:spPr>
          <a:xfrm>
            <a:off x="1489617" y="1746121"/>
            <a:ext cx="963725" cy="338554"/>
          </a:xfrm>
          <a:prstGeom prst="rect">
            <a:avLst/>
          </a:prstGeom>
          <a:noFill/>
        </p:spPr>
        <p:txBody>
          <a:bodyPr wrap="none" rtlCol="0">
            <a:spAutoFit/>
          </a:bodyPr>
          <a:lstStyle/>
          <a:p>
            <a:r>
              <a:rPr lang="nb-NO" sz="1600" dirty="0"/>
              <a:t>Re: Tema</a:t>
            </a:r>
          </a:p>
        </p:txBody>
      </p:sp>
      <p:cxnSp>
        <p:nvCxnSpPr>
          <p:cNvPr id="17" name="Rett pil 16"/>
          <p:cNvCxnSpPr/>
          <p:nvPr/>
        </p:nvCxnSpPr>
        <p:spPr>
          <a:xfrm rot="10800000">
            <a:off x="2946266" y="1915398"/>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617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skjermbilde&#10;&#10;Automatisk generert beskrivelse">
            <a:extLst>
              <a:ext uri="{FF2B5EF4-FFF2-40B4-BE49-F238E27FC236}">
                <a16:creationId xmlns:a16="http://schemas.microsoft.com/office/drawing/2014/main" id="{9D16C3FD-1609-4CF8-9053-EDB616634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110170" y="3547431"/>
            <a:ext cx="3249976" cy="18436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3340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jermbilde&#10;&#10;Automatisk generert beskrivelse">
            <a:extLst>
              <a:ext uri="{FF2B5EF4-FFF2-40B4-BE49-F238E27FC236}">
                <a16:creationId xmlns:a16="http://schemas.microsoft.com/office/drawing/2014/main" id="{2FA286CB-6723-4DC1-B6D5-50B17974B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323850" y="1846609"/>
            <a:ext cx="5004425" cy="11317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57567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6" name="Bilde 5" descr="Et bilde som inneholder skjermbilde&#10;&#10;Automatisk generert beskrivelse">
            <a:extLst>
              <a:ext uri="{FF2B5EF4-FFF2-40B4-BE49-F238E27FC236}">
                <a16:creationId xmlns:a16="http://schemas.microsoft.com/office/drawing/2014/main" id="{8E377518-1C3F-4BD6-AB62-4288EF202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76" y="710740"/>
            <a:ext cx="10354032" cy="5663963"/>
          </a:xfrm>
          <a:prstGeom prst="rect">
            <a:avLst/>
          </a:prstGeom>
        </p:spPr>
      </p:pic>
    </p:spTree>
    <p:extLst>
      <p:ext uri="{BB962C8B-B14F-4D97-AF65-F5344CB8AC3E}">
        <p14:creationId xmlns:p14="http://schemas.microsoft.com/office/powerpoint/2010/main" val="2674446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10;&#10;Automatisk generert beskrivelse">
            <a:extLst>
              <a:ext uri="{FF2B5EF4-FFF2-40B4-BE49-F238E27FC236}">
                <a16:creationId xmlns:a16="http://schemas.microsoft.com/office/drawing/2014/main" id="{BC273344-812D-4A0F-8959-583C8F43C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025" y="956888"/>
            <a:ext cx="10354031" cy="5663963"/>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5</a:t>
            </a:r>
          </a:p>
        </p:txBody>
      </p:sp>
      <p:sp>
        <p:nvSpPr>
          <p:cNvPr id="5" name="Ellipse 4"/>
          <p:cNvSpPr/>
          <p:nvPr/>
        </p:nvSpPr>
        <p:spPr>
          <a:xfrm>
            <a:off x="756285" y="4467582"/>
            <a:ext cx="2565082" cy="14335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44419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10;&#10;Automatisk generert beskrivelse">
            <a:extLst>
              <a:ext uri="{FF2B5EF4-FFF2-40B4-BE49-F238E27FC236}">
                <a16:creationId xmlns:a16="http://schemas.microsoft.com/office/drawing/2014/main" id="{D33F7300-BE9D-4640-A84C-CFE9BABC7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76" y="710740"/>
            <a:ext cx="10354032" cy="5663963"/>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154238" y="2143233"/>
            <a:ext cx="3094250" cy="12444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7605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7E7CB3C-C613-4D04-A71B-EFC6ED27E893}"/>
              </a:ext>
            </a:extLst>
          </p:cNvPr>
          <p:cNvPicPr>
            <a:picLocks noChangeAspect="1"/>
          </p:cNvPicPr>
          <p:nvPr/>
        </p:nvPicPr>
        <p:blipFill>
          <a:blip r:embed="rId3"/>
          <a:stretch>
            <a:fillRect/>
          </a:stretch>
        </p:blipFill>
        <p:spPr>
          <a:xfrm>
            <a:off x="2302525" y="1065559"/>
            <a:ext cx="6795571" cy="4726881"/>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Ellipse 4"/>
          <p:cNvSpPr/>
          <p:nvPr/>
        </p:nvSpPr>
        <p:spPr>
          <a:xfrm>
            <a:off x="7503994" y="943787"/>
            <a:ext cx="1357985" cy="616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25809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skjermbilde&#10;&#10;Automatisk generert beskrivelse">
            <a:extLst>
              <a:ext uri="{FF2B5EF4-FFF2-40B4-BE49-F238E27FC236}">
                <a16:creationId xmlns:a16="http://schemas.microsoft.com/office/drawing/2014/main" id="{E5083CB6-9398-4EB9-9DCB-F211529BF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844" y="767068"/>
            <a:ext cx="9732312" cy="5323864"/>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9" name="Ellipse 8"/>
          <p:cNvSpPr/>
          <p:nvPr/>
        </p:nvSpPr>
        <p:spPr>
          <a:xfrm>
            <a:off x="1144025" y="5348929"/>
            <a:ext cx="968193" cy="9074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6764" y="6083150"/>
            <a:ext cx="482545" cy="719551"/>
          </a:xfrm>
          <a:prstGeom prst="rect">
            <a:avLst/>
          </a:prstGeom>
        </p:spPr>
      </p:pic>
    </p:spTree>
    <p:extLst>
      <p:ext uri="{BB962C8B-B14F-4D97-AF65-F5344CB8AC3E}">
        <p14:creationId xmlns:p14="http://schemas.microsoft.com/office/powerpoint/2010/main" val="3569080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ku-Arab-IQ" dirty="0"/>
              <a:t>انتهی</a:t>
            </a:r>
            <a:br>
              <a:rPr lang="ar-SY" dirty="0"/>
            </a:br>
            <a:r>
              <a:rPr lang="nb-NO" dirty="0"/>
              <a:t>Ferdig – godt jobba alle sammen!</a:t>
            </a:r>
          </a:p>
        </p:txBody>
      </p:sp>
      <p:sp>
        <p:nvSpPr>
          <p:cNvPr id="3" name="Undertittel 2"/>
          <p:cNvSpPr>
            <a:spLocks noGrp="1"/>
          </p:cNvSpPr>
          <p:nvPr>
            <p:ph type="subTitle" idx="1"/>
          </p:nvPr>
        </p:nvSpPr>
        <p:spPr>
          <a:xfrm>
            <a:off x="828637" y="3378301"/>
            <a:ext cx="9839363" cy="2017655"/>
          </a:xfrm>
        </p:spPr>
        <p:txBody>
          <a:bodyPr>
            <a:normAutofit lnSpcReduction="10000"/>
          </a:bodyPr>
          <a:lstStyle/>
          <a:p>
            <a:pPr marL="0" indent="0">
              <a:buNone/>
            </a:pPr>
            <a:r>
              <a:rPr lang="nb-NO" b="1" dirty="0">
                <a:solidFill>
                  <a:schemeClr val="tx1"/>
                </a:solidFill>
              </a:rPr>
              <a:t>Nå kan dere øve på:</a:t>
            </a:r>
          </a:p>
          <a:p>
            <a:r>
              <a:rPr lang="nb-NO" dirty="0"/>
              <a:t>Be om e-postadressen til sidemannen din slik at dere kan øve på å sende e-post </a:t>
            </a:r>
            <a:br>
              <a:rPr lang="nb-NO" dirty="0"/>
            </a:br>
            <a:r>
              <a:rPr lang="nb-NO" dirty="0"/>
              <a:t>til hverandre, åpne og svare på hverandres e-poster</a:t>
            </a:r>
          </a:p>
          <a:p>
            <a:r>
              <a:rPr lang="nb-NO" dirty="0"/>
              <a:t>Logg av og på </a:t>
            </a:r>
            <a:r>
              <a:rPr lang="nb-NO" dirty="0" err="1"/>
              <a:t>e-postkontoen</a:t>
            </a:r>
            <a:r>
              <a:rPr lang="nb-NO" dirty="0"/>
              <a:t> din</a:t>
            </a:r>
          </a:p>
          <a:p>
            <a:r>
              <a:rPr lang="nb-NO" dirty="0"/>
              <a:t>Lukk nettleseren helt, åpne den igjen, skriv inn adressen til e-posttjenesten og </a:t>
            </a:r>
            <a:br>
              <a:rPr lang="nb-NO" dirty="0"/>
            </a:br>
            <a:r>
              <a:rPr lang="nb-NO" dirty="0"/>
              <a:t>logg den inn på nytt</a:t>
            </a:r>
          </a:p>
          <a:p>
            <a:endParaRPr lang="nb-NO" dirty="0"/>
          </a:p>
        </p:txBody>
      </p:sp>
      <p:sp>
        <p:nvSpPr>
          <p:cNvPr id="4" name="Undertittel 2"/>
          <p:cNvSpPr txBox="1">
            <a:spLocks/>
          </p:cNvSpPr>
          <p:nvPr/>
        </p:nvSpPr>
        <p:spPr>
          <a:xfrm>
            <a:off x="803489" y="5402850"/>
            <a:ext cx="9839363" cy="1266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a:buChar char="•"/>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a:buNone/>
            </a:pPr>
            <a:r>
              <a:rPr lang="nb-NO" b="1" dirty="0">
                <a:solidFill>
                  <a:schemeClr val="tx1"/>
                </a:solidFill>
              </a:rPr>
              <a:t>Øv hjemme:</a:t>
            </a:r>
          </a:p>
          <a:p>
            <a:r>
              <a:rPr lang="nb-NO" dirty="0"/>
              <a:t>Finn noen å øve med som du kan sende og motta e-post fra</a:t>
            </a:r>
          </a:p>
          <a:p>
            <a:pPr marL="0" indent="0">
              <a:buNone/>
            </a:pPr>
            <a:endParaRPr lang="nb-NO" dirty="0"/>
          </a:p>
        </p:txBody>
      </p:sp>
    </p:spTree>
    <p:extLst>
      <p:ext uri="{BB962C8B-B14F-4D97-AF65-F5344CB8AC3E}">
        <p14:creationId xmlns:p14="http://schemas.microsoft.com/office/powerpoint/2010/main" val="41786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58EE6C5A-5A51-41E4-8819-1DD99AF33349}"/>
              </a:ext>
            </a:extLst>
          </p:cNvPr>
          <p:cNvPicPr>
            <a:picLocks noChangeAspect="1"/>
          </p:cNvPicPr>
          <p:nvPr/>
        </p:nvPicPr>
        <p:blipFill>
          <a:blip r:embed="rId3"/>
          <a:stretch>
            <a:fillRect/>
          </a:stretch>
        </p:blipFill>
        <p:spPr>
          <a:xfrm>
            <a:off x="2738437" y="962025"/>
            <a:ext cx="6715125" cy="4933950"/>
          </a:xfrm>
          <a:prstGeom prst="rect">
            <a:avLst/>
          </a:prstGeom>
        </p:spPr>
      </p:pic>
      <p:sp>
        <p:nvSpPr>
          <p:cNvPr id="7" name="Ellipse 6">
            <a:extLst>
              <a:ext uri="{FF2B5EF4-FFF2-40B4-BE49-F238E27FC236}">
                <a16:creationId xmlns:a16="http://schemas.microsoft.com/office/drawing/2014/main" id="{23BA3193-5360-4911-A639-D685954D4ABA}"/>
              </a:ext>
            </a:extLst>
          </p:cNvPr>
          <p:cNvSpPr/>
          <p:nvPr/>
        </p:nvSpPr>
        <p:spPr>
          <a:xfrm>
            <a:off x="5168418" y="2950130"/>
            <a:ext cx="1357985" cy="616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393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641A103F-70E2-4D75-8BC1-C44DB1E97F78}"/>
              </a:ext>
            </a:extLst>
          </p:cNvPr>
          <p:cNvPicPr>
            <a:picLocks noChangeAspect="1"/>
          </p:cNvPicPr>
          <p:nvPr/>
        </p:nvPicPr>
        <p:blipFill>
          <a:blip r:embed="rId3"/>
          <a:stretch>
            <a:fillRect/>
          </a:stretch>
        </p:blipFill>
        <p:spPr>
          <a:xfrm>
            <a:off x="2891813" y="1033462"/>
            <a:ext cx="6915150" cy="4791075"/>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363851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400877" y="1760476"/>
            <a:ext cx="3080613" cy="2703589"/>
          </a:xfrm>
          <a:prstGeom prst="rect">
            <a:avLst/>
          </a:prstGeom>
          <a:solidFill>
            <a:schemeClr val="bg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5130162" y="2136036"/>
            <a:ext cx="2904580" cy="1754327"/>
          </a:xfrm>
          <a:prstGeom prst="rect">
            <a:avLst/>
          </a:prstGeom>
          <a:noFill/>
        </p:spPr>
        <p:txBody>
          <a:bodyPr wrap="square" rtlCol="0">
            <a:spAutoFit/>
          </a:bodyPr>
          <a:lstStyle/>
          <a:p>
            <a:r>
              <a:rPr lang="nb-NO" sz="3600" dirty="0"/>
              <a:t>æ =&gt; </a:t>
            </a:r>
            <a:r>
              <a:rPr lang="nb-NO" sz="3600" dirty="0" err="1"/>
              <a:t>ae</a:t>
            </a:r>
          </a:p>
          <a:p>
            <a:r>
              <a:rPr lang="nb-NO" sz="3600" dirty="0"/>
              <a:t> ø =&gt; o</a:t>
            </a:r>
          </a:p>
          <a:p>
            <a:r>
              <a:rPr lang="nb-NO" sz="3600" dirty="0"/>
              <a:t> å =&gt; </a:t>
            </a:r>
            <a:r>
              <a:rPr lang="nb-NO" sz="3600" dirty="0" err="1"/>
              <a:t>aa</a:t>
            </a:r>
            <a:endParaRPr lang="nb-NO" sz="3600" dirty="0"/>
          </a:p>
        </p:txBody>
      </p:sp>
      <p:sp>
        <p:nvSpPr>
          <p:cNvPr id="10" name="TekstSylinder 9"/>
          <p:cNvSpPr txBox="1"/>
          <p:nvPr/>
        </p:nvSpPr>
        <p:spPr>
          <a:xfrm>
            <a:off x="4237413" y="4713876"/>
            <a:ext cx="3382389" cy="646331"/>
          </a:xfrm>
          <a:prstGeom prst="rect">
            <a:avLst/>
          </a:prstGeom>
          <a:noFill/>
        </p:spPr>
        <p:txBody>
          <a:bodyPr wrap="square" rtlCol="0">
            <a:spAutoFit/>
          </a:bodyPr>
          <a:lstStyle/>
          <a:p>
            <a:pPr algn="ctr"/>
            <a:r>
              <a:rPr lang="nb-NO" sz="3600" dirty="0" err="1">
                <a:solidFill>
                  <a:srgbClr val="000000"/>
                </a:solidFill>
              </a:rPr>
              <a:t>navn.etternavn</a:t>
            </a:r>
            <a:endParaRPr lang="nb-NO" sz="3600" dirty="0">
              <a:solidFill>
                <a:srgbClr val="000000"/>
              </a:solidFill>
            </a:endParaRPr>
          </a:p>
        </p:txBody>
      </p:sp>
    </p:spTree>
    <p:extLst>
      <p:ext uri="{BB962C8B-B14F-4D97-AF65-F5344CB8AC3E}">
        <p14:creationId xmlns:p14="http://schemas.microsoft.com/office/powerpoint/2010/main" val="21174780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808285B6FFF76488EBC5F98A01FC3D3" ma:contentTypeVersion="8" ma:contentTypeDescription="Opprett et nytt dokument." ma:contentTypeScope="" ma:versionID="99cd6b0308101fae19e75cbee4e268eb">
  <xsd:schema xmlns:xsd="http://www.w3.org/2001/XMLSchema" xmlns:xs="http://www.w3.org/2001/XMLSchema" xmlns:p="http://schemas.microsoft.com/office/2006/metadata/properties" xmlns:ns3="36033f14-0da9-4a78-a59e-0b3fedf25e1e" xmlns:ns4="4ea1e6d3-71cc-4315-babb-227631781545" targetNamespace="http://schemas.microsoft.com/office/2006/metadata/properties" ma:root="true" ma:fieldsID="ab4a65c0aea70e5ac53677c85b9a6663" ns3:_="" ns4:_="">
    <xsd:import namespace="36033f14-0da9-4a78-a59e-0b3fedf25e1e"/>
    <xsd:import namespace="4ea1e6d3-71cc-4315-babb-2276317815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33f14-0da9-4a78-a59e-0b3fedf25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a1e6d3-71cc-4315-babb-22763178154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DCDA56-72A6-483F-B72A-61FEAF9C3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33f14-0da9-4a78-a59e-0b3fedf25e1e"/>
    <ds:schemaRef ds:uri="4ea1e6d3-71cc-4315-babb-227631781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0162B9-C2C8-48D9-9A59-1F9837366D8E}">
  <ds:schemaRefs>
    <ds:schemaRef ds:uri="http://schemas.microsoft.com/sharepoint/v3/contenttype/forms"/>
  </ds:schemaRefs>
</ds:datastoreItem>
</file>

<file path=customXml/itemProps3.xml><?xml version="1.0" encoding="utf-8"?>
<ds:datastoreItem xmlns:ds="http://schemas.openxmlformats.org/officeDocument/2006/customXml" ds:itemID="{91A7CA09-C47E-4FC3-A167-2662EE2E9CE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4ea1e6d3-71cc-4315-babb-227631781545"/>
    <ds:schemaRef ds:uri="36033f14-0da9-4a78-a59e-0b3fedf25e1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8806</TotalTime>
  <Words>2973</Words>
  <Application>Microsoft Office PowerPoint</Application>
  <PresentationFormat>Widescreen</PresentationFormat>
  <Paragraphs>389</Paragraphs>
  <Slides>61</Slides>
  <Notes>60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61</vt:i4>
      </vt:variant>
    </vt:vector>
  </HeadingPairs>
  <TitlesOfParts>
    <vt:vector size="66" baseType="lpstr">
      <vt:lpstr>Arial</vt:lpstr>
      <vt:lpstr>Calibri</vt:lpstr>
      <vt:lpstr>Calibri Light</vt:lpstr>
      <vt:lpstr>Wingdings</vt:lpstr>
      <vt:lpstr>Office-tema</vt:lpstr>
      <vt:lpstr>تعلم استخدام البرید الإلکتروني LÆR Å BRUKE E-POST</vt:lpstr>
      <vt:lpstr>Del 1</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Del 2</vt:lpstr>
      <vt:lpstr>Logge av og på</vt:lpstr>
      <vt:lpstr>Logge av og på</vt:lpstr>
      <vt:lpstr>Logge av og på</vt:lpstr>
      <vt:lpstr>PowerPoint-presentasjon</vt:lpstr>
      <vt:lpstr>Logge av og på</vt:lpstr>
      <vt:lpstr>Del 3</vt:lpstr>
      <vt:lpstr>PowerPoint-presentasjon</vt:lpstr>
      <vt:lpstr>PowerPoint-presentasjon</vt:lpstr>
      <vt:lpstr>Sende e-post</vt:lpstr>
      <vt:lpstr>Sende e-post</vt:lpstr>
      <vt:lpstr>PowerPoint-presentasjon</vt:lpstr>
      <vt:lpstr>PowerPoint-presentasjon</vt:lpstr>
      <vt:lpstr>PowerPoint-presentasjon</vt:lpstr>
      <vt:lpstr>PowerPoint-presentasjon</vt:lpstr>
      <vt:lpstr>Sende e-post</vt:lpstr>
      <vt:lpstr>PowerPoint-presentasjon</vt:lpstr>
      <vt:lpstr>PowerPoint-presentasjon</vt:lpstr>
      <vt:lpstr>Sende e-post</vt:lpstr>
      <vt:lpstr>Del 4</vt:lpstr>
      <vt:lpstr>Åpne e-post</vt:lpstr>
      <vt:lpstr>Åpne e-post</vt:lpstr>
      <vt:lpstr>Åpne e-post</vt:lpstr>
      <vt:lpstr>Åpne e-post</vt:lpstr>
      <vt:lpstr>Åpne e-post</vt:lpstr>
      <vt:lpstr>Åpne e-post</vt:lpstr>
      <vt:lpstr>Åpne e-post</vt:lpstr>
      <vt:lpstr>Åpne e-post</vt:lpstr>
      <vt:lpstr>Åpne e-post</vt:lpstr>
      <vt:lpstr>Del 5</vt:lpstr>
      <vt:lpstr>Svare på e-post</vt:lpstr>
      <vt:lpstr>Svare på e-post</vt:lpstr>
      <vt:lpstr>Svare på e-post</vt:lpstr>
      <vt:lpstr>Svare på e-post</vt:lpstr>
      <vt:lpstr>Svare på e-post</vt:lpstr>
      <vt:lpstr>Svare på e-post</vt:lpstr>
      <vt:lpstr>Svare på e-post</vt:lpstr>
      <vt:lpstr>Svare på e-post</vt:lpstr>
      <vt:lpstr>Svare på e-post</vt:lpstr>
      <vt:lpstr>انتهی 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639</cp:revision>
  <dcterms:created xsi:type="dcterms:W3CDTF">2015-09-22T07:17:48Z</dcterms:created>
  <dcterms:modified xsi:type="dcterms:W3CDTF">2020-09-30T08:25:15Z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0x0101004808285B6FFF76488EBC5F98A01FC3D3</vt:lpwstr>
  </property>
</Properties>
</file>