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76" r:id="rId2"/>
    <p:sldId id="278" r:id="rId3"/>
    <p:sldId id="284" r:id="rId4"/>
    <p:sldId id="285" r:id="rId5"/>
    <p:sldId id="286" r:id="rId6"/>
    <p:sldId id="281" r:id="rId7"/>
    <p:sldId id="282"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22" r:id="rId29"/>
    <p:sldId id="324" r:id="rId30"/>
    <p:sldId id="323" r:id="rId31"/>
    <p:sldId id="307" r:id="rId32"/>
    <p:sldId id="309" r:id="rId33"/>
    <p:sldId id="308" r:id="rId34"/>
    <p:sldId id="310" r:id="rId35"/>
    <p:sldId id="311" r:id="rId36"/>
    <p:sldId id="312" r:id="rId37"/>
    <p:sldId id="317" r:id="rId38"/>
    <p:sldId id="318" r:id="rId39"/>
    <p:sldId id="320" r:id="rId40"/>
    <p:sldId id="319" r:id="rId41"/>
    <p:sldId id="321" r:id="rId42"/>
    <p:sldId id="325" r:id="rId43"/>
    <p:sldId id="316" r:id="rId4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2910"/>
    <a:srgbClr val="000000"/>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12" autoAdjust="0"/>
    <p:restoredTop sz="62837" autoAdjust="0"/>
  </p:normalViewPr>
  <p:slideViewPr>
    <p:cSldViewPr snapToGrid="0">
      <p:cViewPr varScale="1">
        <p:scale>
          <a:sx n="74" d="100"/>
          <a:sy n="74" d="100"/>
        </p:scale>
        <p:origin x="154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2019-02-14</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14.02.2019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tx1"/>
                </a:solidFill>
                <a:effectLst/>
                <a:latin typeface="+mn-lt"/>
                <a:ea typeface="+mn-ea"/>
                <a:cs typeface="+mn-cs"/>
              </a:rPr>
              <a:t>Przed rozpoczęciem szkolenia omów cele nauki z kursantami. </a:t>
            </a:r>
            <a:br>
              <a:rPr lang="pl-PL" sz="1200" b="1" kern="1200" dirty="0" smtClean="0">
                <a:solidFill>
                  <a:schemeClr val="tx1"/>
                </a:solidFill>
                <a:effectLst/>
                <a:latin typeface="+mn-lt"/>
                <a:ea typeface="+mn-ea"/>
                <a:cs typeface="+mn-cs"/>
              </a:rPr>
            </a:br>
            <a:r>
              <a:rPr lang="pl-PL" sz="1200" b="1" kern="1200" dirty="0" smtClean="0">
                <a:solidFill>
                  <a:schemeClr val="tx1"/>
                </a:solidFill>
                <a:effectLst/>
                <a:latin typeface="+mn-lt"/>
                <a:ea typeface="+mn-ea"/>
                <a:cs typeface="+mn-cs"/>
              </a:rPr>
              <a:t>Dzięki temu łatwiej będzie im się skoncentrować i zapamiętywać najważniejsze informacje.</a:t>
            </a:r>
            <a:endParaRPr lang="nb-NO" b="1"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Te osoby, które nie mają konta, na które mogłyby się zalogować, muszą takie konto utworzyć.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Proces ten przypomina zakładanie konta poczty elektronicznej; konto wystarczy założyć jeden raz. </a:t>
            </a:r>
          </a:p>
          <a:p>
            <a:r>
              <a:rPr lang="pl-PL" sz="1200" b="1" kern="1200" dirty="0" smtClean="0">
                <a:solidFill>
                  <a:schemeClr val="tx1"/>
                </a:solidFill>
                <a:effectLst/>
                <a:latin typeface="+mn-lt"/>
                <a:ea typeface="+mn-ea"/>
                <a:cs typeface="+mn-cs"/>
              </a:rPr>
              <a:t/>
            </a:r>
            <a:br>
              <a:rPr lang="pl-PL" sz="1200" b="1" kern="1200" dirty="0" smtClean="0">
                <a:solidFill>
                  <a:schemeClr val="tx1"/>
                </a:solidFill>
                <a:effectLst/>
                <a:latin typeface="+mn-lt"/>
                <a:ea typeface="+mn-ea"/>
                <a:cs typeface="+mn-cs"/>
              </a:rPr>
            </a:br>
            <a:r>
              <a:rPr lang="pl-PL" sz="1200" b="1" kern="1200" dirty="0" smtClean="0">
                <a:solidFill>
                  <a:schemeClr val="tx1"/>
                </a:solidFill>
                <a:effectLst/>
                <a:latin typeface="+mn-lt"/>
                <a:ea typeface="+mn-ea"/>
                <a:cs typeface="+mn-cs"/>
              </a:rPr>
              <a:t>Pomóż osobom, które nie mają konta użytkownika założyć takie konto.</a:t>
            </a:r>
            <a:endParaRPr lang="nb-NO" b="1"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693386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4254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Jeżeli jesteście już z powrotem na ekranie startowym telefonu czy tabletu, nadszedł czas, by odszukać swój sklep z aplikacjami.</a:t>
            </a: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Powyżej widzicie symbol swojego sklepu z aplikacjami.</a:t>
            </a: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Aby móc korzystać ze sklepu z aplikacjami, musicie mieć połączenie z Internetem.</a:t>
            </a:r>
          </a:p>
          <a:p>
            <a:r>
              <a:rPr lang="pl-PL" sz="1200" b="1" kern="1200" dirty="0" smtClean="0">
                <a:solidFill>
                  <a:schemeClr val="tx1"/>
                </a:solidFill>
                <a:effectLst/>
                <a:latin typeface="+mn-lt"/>
                <a:ea typeface="+mn-ea"/>
                <a:cs typeface="+mn-cs"/>
              </a:rPr>
              <a:t> </a:t>
            </a:r>
            <a:endParaRPr lang="pl-PL" sz="1200" kern="1200" dirty="0" smtClean="0">
              <a:solidFill>
                <a:schemeClr val="tx1"/>
              </a:solidFill>
              <a:effectLst/>
              <a:latin typeface="+mn-lt"/>
              <a:ea typeface="+mn-ea"/>
              <a:cs typeface="+mn-cs"/>
            </a:endParaRPr>
          </a:p>
          <a:p>
            <a:r>
              <a:rPr lang="pl-PL" sz="1200" b="1" kern="1200" dirty="0" smtClean="0">
                <a:solidFill>
                  <a:schemeClr val="tx1"/>
                </a:solidFill>
                <a:effectLst/>
                <a:latin typeface="+mn-lt"/>
                <a:ea typeface="+mn-ea"/>
                <a:cs typeface="+mn-cs"/>
              </a:rPr>
              <a:t>Zanim przejdziesz dalej, upewnij się, czy wszyscy odszukali swój sklep z aplikacjami.</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44118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Otwórzcie sklep z aplikacjami, klikając w niego. Wybierzcie „Zaloguj się” i postępujcie zgodnie z instrukcjami.</a:t>
            </a: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W polu e-maila wpiszcie swój adres e-mail (wpiszcie ten adres, który wyszukaliście wcześniej w ustawieniach).</a:t>
            </a: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W polu hasła wpiszcie swoje hasło.</a:t>
            </a: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Osoby, które korzystały wcześniej ze sklepu z aplikacjami, są często już zalogowane.</a:t>
            </a:r>
          </a:p>
          <a:p>
            <a:r>
              <a:rPr lang="pl-PL" sz="1200" b="1" kern="1200" dirty="0" smtClean="0">
                <a:solidFill>
                  <a:schemeClr val="tx1"/>
                </a:solidFill>
                <a:effectLst/>
                <a:latin typeface="+mn-lt"/>
                <a:ea typeface="+mn-ea"/>
                <a:cs typeface="+mn-cs"/>
              </a:rPr>
              <a:t> </a:t>
            </a:r>
            <a:endParaRPr lang="pl-PL" sz="1200" kern="1200" dirty="0" smtClean="0">
              <a:solidFill>
                <a:schemeClr val="tx1"/>
              </a:solidFill>
              <a:effectLst/>
              <a:latin typeface="+mn-lt"/>
              <a:ea typeface="+mn-ea"/>
              <a:cs typeface="+mn-cs"/>
            </a:endParaRPr>
          </a:p>
          <a:p>
            <a:r>
              <a:rPr lang="pl-PL" sz="1200" b="1" kern="1200" dirty="0" smtClean="0">
                <a:solidFill>
                  <a:schemeClr val="tx1"/>
                </a:solidFill>
                <a:effectLst/>
                <a:latin typeface="+mn-lt"/>
                <a:ea typeface="+mn-ea"/>
                <a:cs typeface="+mn-cs"/>
              </a:rPr>
              <a:t>Zanim przejdziesz dalej, poczekaj aż wszyscy się zalogują</a:t>
            </a:r>
            <a:r>
              <a:rPr lang="nb-NO" b="1" baseline="0" dirty="0" smtClean="0"/>
              <a:t>.</a:t>
            </a:r>
            <a:endParaRPr lang="nb-NO" b="1"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1603898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Istnieje wiele aplikacji. Wiele popularnych aplikacji jest widocznych od razu po otwarciu sklepu z aplikacjami. Aby zobaczyć więcej aplikacji, możecie przewinąć stronę w dół. Często wiemy, jakiej aplikacji szukamy. Aby ją odnaleźć, musimy ją wyszukać.</a:t>
            </a: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By odszukać aplikację, użytkownicy iPadów/</a:t>
            </a:r>
            <a:r>
              <a:rPr lang="pl-PL" sz="1200" kern="1200" dirty="0" err="1" smtClean="0">
                <a:solidFill>
                  <a:schemeClr val="tx1"/>
                </a:solidFill>
                <a:effectLst/>
                <a:latin typeface="+mn-lt"/>
                <a:ea typeface="+mn-ea"/>
                <a:cs typeface="+mn-cs"/>
              </a:rPr>
              <a:t>iPhonów</a:t>
            </a:r>
            <a:r>
              <a:rPr lang="pl-PL" sz="1200" kern="1200" dirty="0" smtClean="0">
                <a:solidFill>
                  <a:schemeClr val="tx1"/>
                </a:solidFill>
                <a:effectLst/>
                <a:latin typeface="+mn-lt"/>
                <a:ea typeface="+mn-ea"/>
                <a:cs typeface="+mn-cs"/>
              </a:rPr>
              <a:t> lub Windows muszą nacisnąć symbol szkła powiększającego. Wtedy na ekranie pojawi się pole wyszukiwania.</a:t>
            </a: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Użytkownicy systemu Android znajdą pole wyszukiwania na górze ekranu; należy je nacisnąć, aby rozpocząć wyszukiwanie.</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1892798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Istnieje wiele możliwych do pobrania aplikacji. Aplikacja to program, który pozwala w łatwy sposób korzystać z usług cyfrowych w trakcie korzystania ze smartfonu bądź tabletu. </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Dzięki aplikacjom możecie uzyskać dostęp do wiadomości, rozrywki, gier, usług bankowych, mediów społecznościowych i wielu innych rzeczy.  Jeśli znacie jakąś aplikację, którą chętnie zainstalowalibyście na swoim urządzeniu, możecie ją wyszukać. Jeśli nie, możecie pobrać jedną z tych aplikacji.</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Pod koniec tego kursu nauczycie się usuwać aplikacje z telefonu i tabletu, zatem nie ma większego znaczenia, jaką aplikację zdecydujecie się teraz pobrać.</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893330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74781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Zaczynamy od znalezienia aplikacji, którą chcemy pobrać. Pokażę to na przykładzie aplikacji </a:t>
            </a:r>
            <a:r>
              <a:rPr lang="pl-PL" sz="1200" kern="1200" dirty="0" err="1" smtClean="0">
                <a:solidFill>
                  <a:schemeClr val="tx1"/>
                </a:solidFill>
                <a:effectLst/>
                <a:latin typeface="+mn-lt"/>
                <a:ea typeface="+mn-ea"/>
                <a:cs typeface="+mn-cs"/>
              </a:rPr>
              <a:t>Wordfeud</a:t>
            </a:r>
            <a:r>
              <a:rPr lang="pl-PL" sz="1200" kern="1200" dirty="0" smtClean="0">
                <a:solidFill>
                  <a:schemeClr val="tx1"/>
                </a:solidFill>
                <a:effectLst/>
                <a:latin typeface="+mn-lt"/>
                <a:ea typeface="+mn-ea"/>
                <a:cs typeface="+mn-cs"/>
              </a:rPr>
              <a:t> – gry podobnej do Scrabble, która była bardzo popularna kilka lat temu.</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976188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Zaczynam od wyszukania </a:t>
            </a:r>
            <a:r>
              <a:rPr lang="pl-PL" sz="1200" kern="1200" dirty="0" err="1" smtClean="0">
                <a:solidFill>
                  <a:schemeClr val="tx1"/>
                </a:solidFill>
                <a:effectLst/>
                <a:latin typeface="+mn-lt"/>
                <a:ea typeface="+mn-ea"/>
                <a:cs typeface="+mn-cs"/>
              </a:rPr>
              <a:t>Wordfeud</a:t>
            </a:r>
            <a:r>
              <a:rPr lang="pl-PL" sz="1200" kern="1200" dirty="0" smtClean="0">
                <a:solidFill>
                  <a:schemeClr val="tx1"/>
                </a:solidFill>
                <a:effectLst/>
                <a:latin typeface="+mn-lt"/>
                <a:ea typeface="+mn-ea"/>
                <a:cs typeface="+mn-cs"/>
              </a:rPr>
              <a:t> w moim sklepie z aplikacjami.</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1073850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Pojawiła się lista aplikacji spełniających kryteria mojego wyszukiwania.</a:t>
            </a: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Widzę, że najbardziej interesujące dla mnie są wyniki wyświetlone najwyżej.</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153725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332138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Jeśli się dokładniej przyjrzeć, widać, że jedna z wersji </a:t>
            </a:r>
            <a:r>
              <a:rPr lang="pl-PL" sz="1200" kern="1200" dirty="0" err="1" smtClean="0">
                <a:solidFill>
                  <a:schemeClr val="tx1"/>
                </a:solidFill>
                <a:effectLst/>
                <a:latin typeface="+mn-lt"/>
                <a:ea typeface="+mn-ea"/>
                <a:cs typeface="+mn-cs"/>
              </a:rPr>
              <a:t>Wordfeud</a:t>
            </a:r>
            <a:r>
              <a:rPr lang="pl-PL" sz="1200" kern="1200" dirty="0" smtClean="0">
                <a:solidFill>
                  <a:schemeClr val="tx1"/>
                </a:solidFill>
                <a:effectLst/>
                <a:latin typeface="+mn-lt"/>
                <a:ea typeface="+mn-ea"/>
                <a:cs typeface="+mn-cs"/>
              </a:rPr>
              <a:t> jest ZA DARMO,…</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1676774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...a za inne trzeba zapłacić. Często jest tak dlatego, że jedna z wersji, ta darmowa, zawiera reklamy, a ta, za którą trzeba zapłacić, jest od nich wolna.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Jeśli jest taka możliwość, z reguły warto wypróbować wersję darmową, zanim zdecydujemy, czy na daną aplikację warto wydać pieniądze.</a:t>
            </a: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Niektóre aplikacje istnieją wyłącznie jako darmowe wersje (nie musi to oznaczać, że zawierają reklamy), podczas gdy inne aplikacje można pobrać tylko, jeśli za nie zapłacimy.</a:t>
            </a: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Aby przeczytać więcej o danej aplikacji, zanim ją pobiorę, naciskam ją jeden raz.</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1351053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Tak może wyglądać strona danej aplikacji, z której można ją pobrać i przeczytać informacje o niej. Wygląd stron może się różnić w zależności od rodzaju sklepu z aplikacjami oraz rodzaju tabletu/smartfonu, z którego korzystacie. </a:t>
            </a: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Na tej ilustracji widoczne są informacje na temat darmowej wersji aplikacji </a:t>
            </a:r>
            <a:r>
              <a:rPr lang="pl-PL" sz="1200" kern="1200" dirty="0" err="1" smtClean="0">
                <a:solidFill>
                  <a:schemeClr val="tx1"/>
                </a:solidFill>
                <a:effectLst/>
                <a:latin typeface="+mn-lt"/>
                <a:ea typeface="+mn-ea"/>
                <a:cs typeface="+mn-cs"/>
              </a:rPr>
              <a:t>Wordfeud</a:t>
            </a:r>
            <a:r>
              <a:rPr lang="pl-PL" sz="1200" kern="1200" dirty="0" smtClean="0">
                <a:solidFill>
                  <a:schemeClr val="tx1"/>
                </a:solidFill>
                <a:effectLst/>
                <a:latin typeface="+mn-lt"/>
                <a:ea typeface="+mn-ea"/>
                <a:cs typeface="+mn-cs"/>
              </a:rPr>
              <a:t>.</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409688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Tu możemy zobaczyć, jak wygląda płatna wersja.</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1323644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Aby pobrać aplikację, należy nacisnąć przycisk znajdujący się na górze strony, najczęściej tuż obok ikony aplikacji. </a:t>
            </a:r>
            <a:br>
              <a:rPr lang="pl-PL" sz="1200" kern="1200" dirty="0" smtClean="0">
                <a:solidFill>
                  <a:schemeClr val="tx1"/>
                </a:solidFill>
                <a:effectLst/>
                <a:latin typeface="+mn-lt"/>
                <a:ea typeface="+mn-ea"/>
                <a:cs typeface="+mn-cs"/>
              </a:rPr>
            </a:br>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Napis na przycisku różni się w zależności od rodzaju sklepu, z jakiego korzystacie.</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545596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W przypadku aplikacji dla użytkowników iPadów/</a:t>
            </a:r>
            <a:r>
              <a:rPr lang="pl-PL" sz="1200" kern="1200" dirty="0" err="1" smtClean="0">
                <a:solidFill>
                  <a:schemeClr val="tx1"/>
                </a:solidFill>
                <a:effectLst/>
                <a:latin typeface="+mn-lt"/>
                <a:ea typeface="+mn-ea"/>
                <a:cs typeface="+mn-cs"/>
              </a:rPr>
              <a:t>iPhonów</a:t>
            </a:r>
            <a:r>
              <a:rPr lang="pl-PL" sz="1200" kern="1200" dirty="0" smtClean="0">
                <a:solidFill>
                  <a:schemeClr val="tx1"/>
                </a:solidFill>
                <a:effectLst/>
                <a:latin typeface="+mn-lt"/>
                <a:ea typeface="+mn-ea"/>
                <a:cs typeface="+mn-cs"/>
              </a:rPr>
              <a:t> widnieje na nim napis „Pobierz” lub cena aplikacji.</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1904733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Po jednokrotnym naciśnięciu przycisku pojawia się napis „Instaluj”.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W przypadku płatnych aplikacji po naciśnięciu ceny pojawia się napis „Kup”.</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1377788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Aby pobrać lub kupić aplikację, należy ponownie nacisnąć przycisk.</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1960134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W przypadku telefonów z systemem Android i Windows możecie nacisnąć jeden raz na „Instaluj” lub na przycisk z ceną.</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Niektórzy użytkownicy mogą otrzymać polecenie podania informacji o karcie płatniczej; w takim przypadku należy postępować zgodnie z instrukcjami na ekranie. Zasadniczo tę czynność wykonuje się jednokrotnie.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Sklep z aplikacjami przechowuje dane o waszej karcie i nie obciąża jej żadnymi płatnościami bez waszego zatwierdzenia.</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122184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Niektórzy otrzymają polecenie wpisania hasła, aby możliwe było pobranie aplikacji.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Wpiszcie hasło i naciśnijcie „Potwierdź” lub „Akceptuj”.</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Niektórzy mogą też otrzymać polecenie zeskanowania odcisku palca, aby móc pobrać aplikację.</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143298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Zasadniczo wyróżniamy trzy rodzaje smartfonów i tabletów stosowanych w Norwegii.</a:t>
            </a: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Wiele osób posiada iPad lub iPhone.</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897332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Po zakończeniu pobierania aplikacja jest umieszczana między innymi aplikacjami, jakie znajdują się w waszym telefonie lub tablecie. Aby ją odszukać, musicie przeglądać swoje aplikacje, dopóki nie natraficie na ikonę nowej aplikacji.</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505502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Teraz możecie nacisnąć ikonę aplikacji, by ją otworzyć, dokładnie tak, jak w przypadku wszystkich innych aplikacji, jakie otwieraliście wcześniej na swoim telefonie. </a:t>
            </a:r>
          </a:p>
          <a:p>
            <a:r>
              <a:rPr lang="pl-PL" sz="1200" b="1" kern="1200" dirty="0" smtClean="0">
                <a:solidFill>
                  <a:schemeClr val="tx1"/>
                </a:solidFill>
                <a:effectLst/>
                <a:latin typeface="+mn-lt"/>
                <a:ea typeface="+mn-ea"/>
                <a:cs typeface="+mn-cs"/>
              </a:rPr>
              <a:t> </a:t>
            </a:r>
            <a:endParaRPr lang="pl-PL" sz="1200" kern="1200" dirty="0" smtClean="0">
              <a:solidFill>
                <a:schemeClr val="tx1"/>
              </a:solidFill>
              <a:effectLst/>
              <a:latin typeface="+mn-lt"/>
              <a:ea typeface="+mn-ea"/>
              <a:cs typeface="+mn-cs"/>
            </a:endParaRPr>
          </a:p>
          <a:p>
            <a:r>
              <a:rPr lang="pl-PL" sz="1200" b="1" kern="1200" dirty="0" smtClean="0">
                <a:solidFill>
                  <a:schemeClr val="tx1"/>
                </a:solidFill>
                <a:effectLst/>
                <a:latin typeface="+mn-lt"/>
                <a:ea typeface="+mn-ea"/>
                <a:cs typeface="+mn-cs"/>
              </a:rPr>
              <a:t>Zanim przejdziesz dalej, upewnij się, że wszyscy zdołali pobrać aplikację i odszukać ją na swoich urządzeniach.</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280714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Czasem chcemy usunąć aplikację ze swojego smartfonu lub tabletu.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Niektórych aplikacji nie da się usunąć, ponieważ są przynależne do tabletu czy telefonu; możecie jednak usuwać wszystkie aplikacje, które sami pobieracie. </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Najpierw należy odszukać aplikację, którą chcecie usunąć.</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Połóżcie na niej palec i przytrzymajcie go przez co najmniej sekundę. Widzimy, że coś się dzieje na ekranie.</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1567078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Osoby korzystające z iPadów/</a:t>
            </a:r>
            <a:r>
              <a:rPr lang="pl-PL" sz="1200" kern="1200" dirty="0" err="1" smtClean="0">
                <a:solidFill>
                  <a:schemeClr val="tx1"/>
                </a:solidFill>
                <a:effectLst/>
                <a:latin typeface="+mn-lt"/>
                <a:ea typeface="+mn-ea"/>
                <a:cs typeface="+mn-cs"/>
              </a:rPr>
              <a:t>iPhonów</a:t>
            </a:r>
            <a:r>
              <a:rPr lang="pl-PL" sz="1200" kern="1200" dirty="0" smtClean="0">
                <a:solidFill>
                  <a:schemeClr val="tx1"/>
                </a:solidFill>
                <a:effectLst/>
                <a:latin typeface="+mn-lt"/>
                <a:ea typeface="+mn-ea"/>
                <a:cs typeface="+mn-cs"/>
              </a:rPr>
              <a:t> widzą, że wszystkie ikony na ekranie zaczynają drgać, a w ich lewym górnym rogu pojawiają się krzyżyki.</a:t>
            </a: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Osoby korzystające z urządzeń z systemem Android widzą, że na górze ekranu pojawiła się linia z koszem na śmieci. Jeśli zabierzecie palec, obraz znów zrobi się normalny.</a:t>
            </a: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Użytkownicy Windows mają na ekranie opcję „Odinstaluj”.</a:t>
            </a:r>
            <a:endParaRPr lang="nb-NO" b="0"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659850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Aby odinstalować aplikację na iPadach/</a:t>
            </a:r>
            <a:r>
              <a:rPr lang="pl-PL" sz="1200" kern="1200" dirty="0" err="1" smtClean="0">
                <a:solidFill>
                  <a:schemeClr val="tx1"/>
                </a:solidFill>
                <a:effectLst/>
                <a:latin typeface="+mn-lt"/>
                <a:ea typeface="+mn-ea"/>
                <a:cs typeface="+mn-cs"/>
              </a:rPr>
              <a:t>iPhonach</a:t>
            </a:r>
            <a:r>
              <a:rPr lang="pl-PL" sz="1200" kern="1200" dirty="0" smtClean="0">
                <a:solidFill>
                  <a:schemeClr val="tx1"/>
                </a:solidFill>
                <a:effectLst/>
                <a:latin typeface="+mn-lt"/>
                <a:ea typeface="+mn-ea"/>
                <a:cs typeface="+mn-cs"/>
              </a:rPr>
              <a:t>, należy nacisnąć na krzyżyk.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Następnie możecie nacisnąć przycisk „Strona główna”, aby ikony przestały drgać.</a:t>
            </a:r>
            <a:endParaRPr lang="nb-NO" b="0"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b-NO"/>
          </a:p>
        </p:txBody>
      </p:sp>
    </p:spTree>
    <p:extLst>
      <p:ext uri="{BB962C8B-B14F-4D97-AF65-F5344CB8AC3E}">
        <p14:creationId xmlns:p14="http://schemas.microsoft.com/office/powerpoint/2010/main" val="611894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Użytkownicy systemu Android przeciągają palcem po ekranie, by przenieść aplikację do góry, aż do…</a:t>
            </a:r>
            <a:endParaRPr lang="nb-NO" b="0"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38</a:t>
            </a:fld>
            <a:endParaRPr lang="nb-NO"/>
          </a:p>
        </p:txBody>
      </p:sp>
    </p:spTree>
    <p:extLst>
      <p:ext uri="{BB962C8B-B14F-4D97-AF65-F5344CB8AC3E}">
        <p14:creationId xmlns:p14="http://schemas.microsoft.com/office/powerpoint/2010/main" val="98365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…kosza na śmieci, a następnie...</a:t>
            </a:r>
            <a:endParaRPr lang="nb-NO" b="0"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1172091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…odrywają palec od ekranu.</a:t>
            </a:r>
            <a:endParaRPr lang="nb-NO" b="0"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578762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Użytkownicy Windows naciskają na „Odinstaluj”.</a:t>
            </a:r>
            <a:endParaRPr lang="nb-NO" b="0"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592674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Jeśli zostaniecie poproszeni o potwierdzenie, naciśnijcie „Tak” lub „Odinstaluj”.</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Aplikacja powinna zostać usunięta z waszego tabletu lub telefonu.</a:t>
            </a:r>
            <a:endParaRPr lang="nb-NO" b="0"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179303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Wiele osób posiada też telefony i tablety z systemem Android.</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122451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smtClean="0">
                <a:solidFill>
                  <a:schemeClr val="tx1"/>
                </a:solidFill>
                <a:effectLst/>
                <a:latin typeface="+mn-lt"/>
                <a:ea typeface="+mn-ea"/>
                <a:cs typeface="+mn-cs"/>
              </a:rPr>
              <a:t>GOTOWE</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157429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Część osób korzysta z telefonów i tabletów Windows.</a:t>
            </a: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Smartfon posiada często więcej funkcji niż tablet; tablety i telefony od różnych producentów nie są dokładnie takie same, ale są bardzo podobne i można za ich pomocą robić mniej więcej te same rzeczy. </a:t>
            </a:r>
            <a:br>
              <a:rPr lang="pl-PL" sz="1200" kern="1200" dirty="0" smtClean="0">
                <a:solidFill>
                  <a:schemeClr val="tx1"/>
                </a:solidFill>
                <a:effectLst/>
                <a:latin typeface="+mn-lt"/>
                <a:ea typeface="+mn-ea"/>
                <a:cs typeface="+mn-cs"/>
              </a:rPr>
            </a:br>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Na tym kursie nauczymy się pobierać aplikacje na tablet i telefon. Zdjęcia i objaśnienia są dopasowane do najczęściej spotykanych smartfonów i tabletów.</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171120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Jeśli jest to pierwszy raz, kiedy korzystacie ze sklepu z aplikacjami, musicie się zalogować na swoje konto użytkownika za pomocą hasła. Większość osób posiada jedno konto użytkownika. Zostaje ono często założone po zakupie tabletu lub telefonu, przy okazji jego pierwszego uruchomienia. Aby sprawdzić, czy macie takie konto, musicie wejść w ustawienia w swoim telefonie. </a:t>
            </a: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Ikona ustawień wygląda tak.</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107358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Naciśnijcie ikonę ustawień.</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125539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Jesteście teraz w ustawieniach.</a:t>
            </a:r>
          </a:p>
          <a:p>
            <a:pPr lvl="0"/>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Na ekranie pojawiło się długie menu, zawierające wiele punktów.</a:t>
            </a: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Użytkownicy iPadów i </a:t>
            </a:r>
            <a:r>
              <a:rPr lang="pl-PL" sz="1200" kern="1200" dirty="0" err="1" smtClean="0">
                <a:solidFill>
                  <a:schemeClr val="tx1"/>
                </a:solidFill>
                <a:effectLst/>
                <a:latin typeface="+mn-lt"/>
                <a:ea typeface="+mn-ea"/>
                <a:cs typeface="+mn-cs"/>
              </a:rPr>
              <a:t>iPhonów</a:t>
            </a:r>
            <a:r>
              <a:rPr lang="pl-PL" sz="1200" kern="1200" dirty="0" smtClean="0">
                <a:solidFill>
                  <a:schemeClr val="tx1"/>
                </a:solidFill>
                <a:effectLst/>
                <a:latin typeface="+mn-lt"/>
                <a:ea typeface="+mn-ea"/>
                <a:cs typeface="+mn-cs"/>
              </a:rPr>
              <a:t> naciskają punkt w menu, który nazywa się „iTunes i </a:t>
            </a:r>
            <a:r>
              <a:rPr lang="pl-PL" sz="1200" kern="1200" dirty="0" err="1" smtClean="0">
                <a:solidFill>
                  <a:schemeClr val="tx1"/>
                </a:solidFill>
                <a:effectLst/>
                <a:latin typeface="+mn-lt"/>
                <a:ea typeface="+mn-ea"/>
                <a:cs typeface="+mn-cs"/>
              </a:rPr>
              <a:t>Appstore</a:t>
            </a:r>
            <a:r>
              <a:rPr lang="pl-PL" sz="1200" kern="1200" dirty="0" smtClean="0">
                <a:solidFill>
                  <a:schemeClr val="tx1"/>
                </a:solidFill>
                <a:effectLst/>
                <a:latin typeface="+mn-lt"/>
                <a:ea typeface="+mn-ea"/>
                <a:cs typeface="+mn-cs"/>
              </a:rPr>
              <a:t>”.</a:t>
            </a: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Użytkownicy urządzeń z systemem Android naciskają punkt „Konta”.</a:t>
            </a: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Użytkownicy Windows naciskają punkt „E-mail”.</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2072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Użytkownicy iPadów i </a:t>
            </a:r>
            <a:r>
              <a:rPr lang="pl-PL" sz="1200" kern="1200" dirty="0" err="1" smtClean="0">
                <a:solidFill>
                  <a:schemeClr val="tx1"/>
                </a:solidFill>
                <a:effectLst/>
                <a:latin typeface="+mn-lt"/>
                <a:ea typeface="+mn-ea"/>
                <a:cs typeface="+mn-cs"/>
              </a:rPr>
              <a:t>iPhonów</a:t>
            </a:r>
            <a:r>
              <a:rPr lang="pl-PL" sz="1200" kern="1200" dirty="0" smtClean="0">
                <a:solidFill>
                  <a:schemeClr val="tx1"/>
                </a:solidFill>
                <a:effectLst/>
                <a:latin typeface="+mn-lt"/>
                <a:ea typeface="+mn-ea"/>
                <a:cs typeface="+mn-cs"/>
              </a:rPr>
              <a:t> znajdą swoją nazwę użytkownika w „Apple-ID”.</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Użytkownicy systemu Android znajdą swoją nazwę użytkownika w punkcie „Google”, często z obrazkiem małej litery „g” obok. </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Użytkownicy Windows znajdą swoją nazwę użytkownika w punkcie „Konta”.</a:t>
            </a:r>
          </a:p>
          <a:p>
            <a:r>
              <a:rPr lang="pl-PL" sz="1200" kern="1200" dirty="0" smtClean="0">
                <a:solidFill>
                  <a:schemeClr val="tx1"/>
                </a:solidFill>
                <a:effectLst/>
                <a:latin typeface="+mn-lt"/>
                <a:ea typeface="+mn-ea"/>
                <a:cs typeface="+mn-cs"/>
              </a:rPr>
              <a:t>Dla wielu osób konto użytkownika/ID stanowić będzie adres e-mail, który rozpoznają. </a:t>
            </a:r>
          </a:p>
          <a:p>
            <a:r>
              <a:rPr lang="pl-PL" sz="1200" b="1" kern="1200" dirty="0" smtClean="0">
                <a:solidFill>
                  <a:schemeClr val="tx1"/>
                </a:solidFill>
                <a:effectLst/>
                <a:latin typeface="+mn-lt"/>
                <a:ea typeface="+mn-ea"/>
                <a:cs typeface="+mn-cs"/>
              </a:rPr>
              <a:t> </a:t>
            </a:r>
            <a:endParaRPr lang="pl-PL" sz="1200" kern="1200" dirty="0" smtClean="0">
              <a:solidFill>
                <a:schemeClr val="tx1"/>
              </a:solidFill>
              <a:effectLst/>
              <a:latin typeface="+mn-lt"/>
              <a:ea typeface="+mn-ea"/>
              <a:cs typeface="+mn-cs"/>
            </a:endParaRPr>
          </a:p>
          <a:p>
            <a:r>
              <a:rPr lang="pl-PL" sz="1200" b="1" kern="1200" dirty="0" smtClean="0">
                <a:solidFill>
                  <a:schemeClr val="tx1"/>
                </a:solidFill>
                <a:effectLst/>
                <a:latin typeface="+mn-lt"/>
                <a:ea typeface="+mn-ea"/>
                <a:cs typeface="+mn-cs"/>
              </a:rPr>
              <a:t>Przejdź się wśród kursantów i sprawdź, czy wszyscy odnaleźli adres e-mail, za pomocą którego będą się logować.</a:t>
            </a:r>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Jeżeli uważacie, że nazwa użytkownika jest trudna do zapamiętania, możecie ją zapisać, aby pamiętać ją później.</a:t>
            </a:r>
            <a:endParaRPr lang="nb-NO" b="0"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886393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smtClean="0"/>
              <a:t>KLIKK FOR Å REDIGERE TITTELSTIL</a:t>
            </a:r>
            <a:endParaRPr lang="nb-NO"/>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smtClean="0"/>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14.02.2019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smtClean="0"/>
              <a:t>Del</a:t>
            </a:r>
            <a:endParaRPr lang="nb-NO"/>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smtClean="0"/>
              <a:t>Tema</a:t>
            </a:r>
            <a:endParaRPr lang="nb-NO"/>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14.02.2019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14.02.2019</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14.02.2019</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14.02.2019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14.02.2019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14.02.2019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pl-PL" dirty="0"/>
              <a:t>NAUCZ SIĘ POBIERAĆ APLIKACJE</a:t>
            </a:r>
            <a:endParaRPr lang="nb-NO" dirty="0"/>
          </a:p>
        </p:txBody>
      </p:sp>
      <p:sp>
        <p:nvSpPr>
          <p:cNvPr id="7" name="Undertittel 6"/>
          <p:cNvSpPr>
            <a:spLocks noGrp="1"/>
          </p:cNvSpPr>
          <p:nvPr>
            <p:ph type="subTitle" idx="1"/>
          </p:nvPr>
        </p:nvSpPr>
        <p:spPr>
          <a:xfrm>
            <a:off x="828637" y="3566926"/>
            <a:ext cx="9839363" cy="2780711"/>
          </a:xfrm>
        </p:spPr>
        <p:txBody>
          <a:bodyPr>
            <a:noAutofit/>
          </a:bodyPr>
          <a:lstStyle/>
          <a:p>
            <a:pPr marL="0" indent="0">
              <a:buNone/>
            </a:pPr>
            <a:r>
              <a:rPr lang="nb-NO" sz="2400" b="1" dirty="0" smtClean="0">
                <a:solidFill>
                  <a:schemeClr val="tx1"/>
                </a:solidFill>
              </a:rPr>
              <a:t>Læringsmål:</a:t>
            </a:r>
            <a:endParaRPr lang="nb-NO" sz="2400" dirty="0"/>
          </a:p>
          <a:p>
            <a:pPr>
              <a:buFontTx/>
              <a:buChar char="-"/>
            </a:pPr>
            <a:r>
              <a:rPr lang="nb-NO" sz="2400" dirty="0"/>
              <a:t>Å kunne finne og åpne </a:t>
            </a:r>
            <a:r>
              <a:rPr lang="nb-NO" sz="2400" dirty="0" err="1"/>
              <a:t>app</a:t>
            </a:r>
            <a:r>
              <a:rPr lang="nb-NO" sz="2400" dirty="0"/>
              <a:t>-butikken</a:t>
            </a:r>
          </a:p>
          <a:p>
            <a:pPr>
              <a:buFontTx/>
              <a:buChar char="-"/>
            </a:pPr>
            <a:r>
              <a:rPr lang="nb-NO" sz="2400" dirty="0"/>
              <a:t>Å kunne søke fram og kjøpe </a:t>
            </a:r>
            <a:r>
              <a:rPr lang="nb-NO" sz="2400" dirty="0" err="1"/>
              <a:t>apper</a:t>
            </a:r>
            <a:endParaRPr lang="nb-NO" sz="2400" dirty="0"/>
          </a:p>
          <a:p>
            <a:pPr>
              <a:buFontTx/>
              <a:buChar char="-"/>
            </a:pPr>
            <a:r>
              <a:rPr lang="nb-NO" sz="2400" dirty="0"/>
              <a:t>Å kunne slette </a:t>
            </a:r>
            <a:r>
              <a:rPr lang="nb-NO" sz="2400" dirty="0" err="1" smtClean="0"/>
              <a:t>apper</a:t>
            </a:r>
            <a:endParaRPr lang="nb-NO" sz="2400" dirty="0"/>
          </a:p>
        </p:txBody>
      </p:sp>
    </p:spTree>
    <p:extLst>
      <p:ext uri="{BB962C8B-B14F-4D97-AF65-F5344CB8AC3E}">
        <p14:creationId xmlns:p14="http://schemas.microsoft.com/office/powerpoint/2010/main" val="1644683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Odszukaj swoją nazwę użytkownika</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2</a:t>
            </a:r>
            <a:endParaRPr lang="nb-NO" sz="3200" b="1" dirty="0">
              <a:solidFill>
                <a:schemeClr val="bg1"/>
              </a:solidFill>
            </a:endParaRPr>
          </a:p>
        </p:txBody>
      </p:sp>
      <p:sp>
        <p:nvSpPr>
          <p:cNvPr id="15" name="TekstSylinder 14"/>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9" name="TekstSylinder 18"/>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sp>
        <p:nvSpPr>
          <p:cNvPr id="22" name="TekstSylinder 21"/>
          <p:cNvSpPr txBox="1"/>
          <p:nvPr/>
        </p:nvSpPr>
        <p:spPr>
          <a:xfrm>
            <a:off x="1703560" y="4179071"/>
            <a:ext cx="2774749" cy="2985433"/>
          </a:xfrm>
          <a:prstGeom prst="rect">
            <a:avLst/>
          </a:prstGeom>
          <a:noFill/>
        </p:spPr>
        <p:txBody>
          <a:bodyPr wrap="square" rtlCol="0">
            <a:spAutoFit/>
          </a:bodyPr>
          <a:lstStyle/>
          <a:p>
            <a:pPr algn="ctr"/>
            <a:r>
              <a:rPr lang="nb-NO" sz="2000" dirty="0" smtClean="0"/>
              <a:t>Innstillinger</a:t>
            </a:r>
            <a:endParaRPr lang="nb-NO" sz="2000" dirty="0"/>
          </a:p>
          <a:p>
            <a:pPr algn="ctr"/>
            <a:endParaRPr lang="nb-NO" sz="2000" dirty="0"/>
          </a:p>
          <a:p>
            <a:pPr algn="ctr"/>
            <a:endParaRPr lang="nb-NO" sz="2000" dirty="0"/>
          </a:p>
          <a:p>
            <a:pPr algn="ctr"/>
            <a:r>
              <a:rPr lang="nb-NO" sz="2000" dirty="0" smtClean="0"/>
              <a:t>iTunes </a:t>
            </a:r>
            <a:r>
              <a:rPr lang="nb-NO" sz="2000" dirty="0"/>
              <a:t>og </a:t>
            </a:r>
            <a:r>
              <a:rPr lang="nb-NO" sz="2000" dirty="0" err="1"/>
              <a:t>Appstore</a:t>
            </a:r>
            <a:endParaRPr lang="nb-NO" sz="2000" dirty="0"/>
          </a:p>
          <a:p>
            <a:pPr algn="ctr"/>
            <a:endParaRPr lang="nb-NO" sz="2000" dirty="0"/>
          </a:p>
          <a:p>
            <a:pPr algn="ctr"/>
            <a:endParaRPr lang="nb-NO" sz="2000" b="1" dirty="0" smtClean="0"/>
          </a:p>
          <a:p>
            <a:pPr algn="ctr"/>
            <a:r>
              <a:rPr lang="nb-NO" sz="2000" b="1" dirty="0" smtClean="0"/>
              <a:t>Apple-ID</a:t>
            </a:r>
            <a:endParaRPr lang="nb-NO" sz="2000" b="1" dirty="0"/>
          </a:p>
          <a:p>
            <a:pPr algn="ctr"/>
            <a:endParaRPr lang="nb-NO" sz="2400" b="1" dirty="0" smtClean="0"/>
          </a:p>
          <a:p>
            <a:endParaRPr lang="nb-NO" sz="2400" dirty="0" smtClean="0"/>
          </a:p>
        </p:txBody>
      </p:sp>
      <p:sp>
        <p:nvSpPr>
          <p:cNvPr id="23" name="TekstSylinder 22"/>
          <p:cNvSpPr txBox="1"/>
          <p:nvPr/>
        </p:nvSpPr>
        <p:spPr>
          <a:xfrm>
            <a:off x="5046963" y="4175954"/>
            <a:ext cx="2102177" cy="2554545"/>
          </a:xfrm>
          <a:prstGeom prst="rect">
            <a:avLst/>
          </a:prstGeom>
          <a:noFill/>
        </p:spPr>
        <p:txBody>
          <a:bodyPr wrap="square" rtlCol="0">
            <a:spAutoFit/>
          </a:bodyPr>
          <a:lstStyle/>
          <a:p>
            <a:pPr algn="ctr"/>
            <a:r>
              <a:rPr lang="nb-NO" sz="2000" dirty="0" smtClean="0"/>
              <a:t>Innstillinger</a:t>
            </a:r>
            <a:endParaRPr lang="nb-NO" sz="2000" dirty="0"/>
          </a:p>
          <a:p>
            <a:pPr algn="ctr"/>
            <a:endParaRPr lang="nb-NO" sz="2000" dirty="0"/>
          </a:p>
          <a:p>
            <a:pPr algn="ctr"/>
            <a:endParaRPr lang="nb-NO" sz="2000" dirty="0" smtClean="0"/>
          </a:p>
          <a:p>
            <a:pPr algn="ctr"/>
            <a:r>
              <a:rPr lang="nb-NO" sz="2000" dirty="0" smtClean="0"/>
              <a:t>Kontoer</a:t>
            </a:r>
            <a:endParaRPr lang="nb-NO" sz="2000" dirty="0"/>
          </a:p>
          <a:p>
            <a:pPr algn="ctr"/>
            <a:endParaRPr lang="nb-NO" sz="2000" dirty="0"/>
          </a:p>
          <a:p>
            <a:pPr algn="ctr"/>
            <a:r>
              <a:rPr lang="nb-NO" sz="2000" b="1" dirty="0" smtClean="0"/>
              <a:t>      </a:t>
            </a:r>
          </a:p>
          <a:p>
            <a:pPr algn="ctr"/>
            <a:r>
              <a:rPr lang="nb-NO" sz="2000" b="1" dirty="0" smtClean="0"/>
              <a:t>Google</a:t>
            </a:r>
            <a:endParaRPr lang="nb-NO" sz="2000" b="1" dirty="0"/>
          </a:p>
          <a:p>
            <a:pPr algn="ctr"/>
            <a:endParaRPr lang="nb-NO" sz="2000" b="1" dirty="0" smtClean="0"/>
          </a:p>
        </p:txBody>
      </p:sp>
      <p:sp>
        <p:nvSpPr>
          <p:cNvPr id="24" name="TekstSylinder 23"/>
          <p:cNvSpPr txBox="1"/>
          <p:nvPr/>
        </p:nvSpPr>
        <p:spPr>
          <a:xfrm>
            <a:off x="7972881" y="4175954"/>
            <a:ext cx="2102177" cy="2246769"/>
          </a:xfrm>
          <a:prstGeom prst="rect">
            <a:avLst/>
          </a:prstGeom>
          <a:noFill/>
        </p:spPr>
        <p:txBody>
          <a:bodyPr wrap="square" rtlCol="0">
            <a:spAutoFit/>
          </a:bodyPr>
          <a:lstStyle/>
          <a:p>
            <a:pPr algn="ctr"/>
            <a:r>
              <a:rPr lang="nb-NO" sz="2000" dirty="0" smtClean="0"/>
              <a:t>Innstillinger</a:t>
            </a:r>
            <a:endParaRPr lang="nb-NO" sz="2000" dirty="0"/>
          </a:p>
          <a:p>
            <a:pPr algn="ctr"/>
            <a:endParaRPr lang="nb-NO" sz="2000" dirty="0"/>
          </a:p>
          <a:p>
            <a:pPr algn="ctr"/>
            <a:endParaRPr lang="nb-NO" sz="2000" dirty="0" smtClean="0"/>
          </a:p>
          <a:p>
            <a:pPr algn="ctr"/>
            <a:r>
              <a:rPr lang="nb-NO" sz="2000" dirty="0" smtClean="0"/>
              <a:t>E-post</a:t>
            </a:r>
            <a:endParaRPr lang="nb-NO" sz="2000" dirty="0"/>
          </a:p>
          <a:p>
            <a:pPr algn="ctr"/>
            <a:endParaRPr lang="nb-NO" sz="2000" dirty="0"/>
          </a:p>
          <a:p>
            <a:pPr algn="ctr"/>
            <a:endParaRPr lang="nb-NO" sz="2000" b="1" dirty="0" smtClean="0"/>
          </a:p>
          <a:p>
            <a:pPr algn="ctr"/>
            <a:r>
              <a:rPr lang="nb-NO" sz="2000" b="1" dirty="0" smtClean="0"/>
              <a:t>Kontoer</a:t>
            </a:r>
            <a:endParaRPr lang="nb-NO" sz="2000" b="1" dirty="0"/>
          </a:p>
        </p:txBody>
      </p:sp>
      <p:pic>
        <p:nvPicPr>
          <p:cNvPr id="25" name="Bild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5240" y="6022293"/>
            <a:ext cx="365031" cy="365031"/>
          </a:xfrm>
          <a:prstGeom prst="rect">
            <a:avLst/>
          </a:prstGeom>
        </p:spPr>
      </p:pic>
      <p:pic>
        <p:nvPicPr>
          <p:cNvPr id="32" name="Bild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33" name="Bild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pic>
        <p:nvPicPr>
          <p:cNvPr id="34" name="Bild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cxnSp>
        <p:nvCxnSpPr>
          <p:cNvPr id="20" name="Rett pil 19"/>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Rett pil 34"/>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Rett pil 35"/>
          <p:cNvCxnSpPr/>
          <p:nvPr/>
        </p:nvCxnSpPr>
        <p:spPr>
          <a:xfrm rot="180000">
            <a:off x="3056982"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Rett pil 36"/>
          <p:cNvCxnSpPr/>
          <p:nvPr/>
        </p:nvCxnSpPr>
        <p:spPr>
          <a:xfrm rot="180000">
            <a:off x="6092281" y="5554178"/>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Rett pil 37"/>
          <p:cNvCxnSpPr/>
          <p:nvPr/>
        </p:nvCxnSpPr>
        <p:spPr>
          <a:xfrm rot="180000">
            <a:off x="9013279"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513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Odszukaj swoją nazwę użytkownika</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2</a:t>
            </a:r>
            <a:endParaRPr lang="nb-NO" sz="3200" b="1" dirty="0">
              <a:solidFill>
                <a:schemeClr val="bg1"/>
              </a:solidFill>
            </a:endParaRPr>
          </a:p>
        </p:txBody>
      </p:sp>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13" name="Bil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sp>
        <p:nvSpPr>
          <p:cNvPr id="14" name="TekstSylinder 13"/>
          <p:cNvSpPr txBox="1"/>
          <p:nvPr/>
        </p:nvSpPr>
        <p:spPr>
          <a:xfrm>
            <a:off x="1703560" y="4179071"/>
            <a:ext cx="2774749" cy="2985433"/>
          </a:xfrm>
          <a:prstGeom prst="rect">
            <a:avLst/>
          </a:prstGeom>
          <a:noFill/>
        </p:spPr>
        <p:txBody>
          <a:bodyPr wrap="square" rtlCol="0">
            <a:spAutoFit/>
          </a:bodyPr>
          <a:lstStyle/>
          <a:p>
            <a:pPr algn="ctr"/>
            <a:r>
              <a:rPr lang="nb-NO" sz="2000" dirty="0" smtClean="0"/>
              <a:t>Innstillinger</a:t>
            </a:r>
            <a:endParaRPr lang="nb-NO" sz="2000" dirty="0"/>
          </a:p>
          <a:p>
            <a:pPr algn="ctr"/>
            <a:endParaRPr lang="nb-NO" sz="2000" dirty="0"/>
          </a:p>
          <a:p>
            <a:pPr algn="ctr"/>
            <a:endParaRPr lang="nb-NO" sz="2000" dirty="0"/>
          </a:p>
          <a:p>
            <a:pPr algn="ctr"/>
            <a:r>
              <a:rPr lang="nb-NO" sz="2000" dirty="0" smtClean="0"/>
              <a:t>iTunes </a:t>
            </a:r>
            <a:r>
              <a:rPr lang="nb-NO" sz="2000" dirty="0"/>
              <a:t>og </a:t>
            </a:r>
            <a:r>
              <a:rPr lang="nb-NO" sz="2000" dirty="0" err="1"/>
              <a:t>Appstore</a:t>
            </a:r>
            <a:endParaRPr lang="nb-NO" sz="2000" dirty="0"/>
          </a:p>
          <a:p>
            <a:pPr algn="ctr"/>
            <a:endParaRPr lang="nb-NO" sz="2000" dirty="0"/>
          </a:p>
          <a:p>
            <a:pPr algn="ctr"/>
            <a:endParaRPr lang="nb-NO" sz="2000" b="1" dirty="0" smtClean="0"/>
          </a:p>
          <a:p>
            <a:pPr algn="ctr"/>
            <a:r>
              <a:rPr lang="nb-NO" sz="2000" b="1" dirty="0" smtClean="0"/>
              <a:t>Apple-ID</a:t>
            </a:r>
            <a:endParaRPr lang="nb-NO" sz="2000" b="1" dirty="0"/>
          </a:p>
          <a:p>
            <a:pPr algn="ctr"/>
            <a:endParaRPr lang="nb-NO" sz="2400" b="1" dirty="0" smtClean="0"/>
          </a:p>
          <a:p>
            <a:endParaRPr lang="nb-NO" sz="2400" dirty="0" smtClean="0"/>
          </a:p>
        </p:txBody>
      </p:sp>
      <p:sp>
        <p:nvSpPr>
          <p:cNvPr id="18" name="TekstSylinder 17"/>
          <p:cNvSpPr txBox="1"/>
          <p:nvPr/>
        </p:nvSpPr>
        <p:spPr>
          <a:xfrm>
            <a:off x="5046963" y="4175954"/>
            <a:ext cx="2102177" cy="2554545"/>
          </a:xfrm>
          <a:prstGeom prst="rect">
            <a:avLst/>
          </a:prstGeom>
          <a:noFill/>
        </p:spPr>
        <p:txBody>
          <a:bodyPr wrap="square" rtlCol="0">
            <a:spAutoFit/>
          </a:bodyPr>
          <a:lstStyle/>
          <a:p>
            <a:pPr algn="ctr"/>
            <a:r>
              <a:rPr lang="nb-NO" sz="2000" dirty="0" smtClean="0"/>
              <a:t>Innstillinger</a:t>
            </a:r>
            <a:endParaRPr lang="nb-NO" sz="2000" dirty="0"/>
          </a:p>
          <a:p>
            <a:pPr algn="ctr"/>
            <a:endParaRPr lang="nb-NO" sz="2000" dirty="0"/>
          </a:p>
          <a:p>
            <a:pPr algn="ctr"/>
            <a:endParaRPr lang="nb-NO" sz="2000" dirty="0" smtClean="0"/>
          </a:p>
          <a:p>
            <a:pPr algn="ctr"/>
            <a:r>
              <a:rPr lang="nb-NO" sz="2000" dirty="0" smtClean="0"/>
              <a:t>Kontoer</a:t>
            </a:r>
            <a:endParaRPr lang="nb-NO" sz="2000" dirty="0"/>
          </a:p>
          <a:p>
            <a:pPr algn="ctr"/>
            <a:endParaRPr lang="nb-NO" sz="2000" dirty="0"/>
          </a:p>
          <a:p>
            <a:pPr algn="ctr"/>
            <a:r>
              <a:rPr lang="nb-NO" sz="2000" b="1" dirty="0" smtClean="0"/>
              <a:t>      </a:t>
            </a:r>
          </a:p>
          <a:p>
            <a:pPr algn="ctr"/>
            <a:r>
              <a:rPr lang="nb-NO" sz="2000" b="1" dirty="0" smtClean="0"/>
              <a:t>Google</a:t>
            </a:r>
            <a:endParaRPr lang="nb-NO" sz="2000" b="1" dirty="0"/>
          </a:p>
          <a:p>
            <a:pPr algn="ctr"/>
            <a:endParaRPr lang="nb-NO" sz="2000" b="1" dirty="0" smtClean="0"/>
          </a:p>
        </p:txBody>
      </p:sp>
      <p:sp>
        <p:nvSpPr>
          <p:cNvPr id="20" name="TekstSylinder 19"/>
          <p:cNvSpPr txBox="1"/>
          <p:nvPr/>
        </p:nvSpPr>
        <p:spPr>
          <a:xfrm>
            <a:off x="7972881" y="4175954"/>
            <a:ext cx="2102177" cy="2246769"/>
          </a:xfrm>
          <a:prstGeom prst="rect">
            <a:avLst/>
          </a:prstGeom>
          <a:noFill/>
        </p:spPr>
        <p:txBody>
          <a:bodyPr wrap="square" rtlCol="0">
            <a:spAutoFit/>
          </a:bodyPr>
          <a:lstStyle/>
          <a:p>
            <a:pPr algn="ctr"/>
            <a:r>
              <a:rPr lang="nb-NO" sz="2000" dirty="0" smtClean="0"/>
              <a:t>Innstillinger</a:t>
            </a:r>
            <a:endParaRPr lang="nb-NO" sz="2000" dirty="0"/>
          </a:p>
          <a:p>
            <a:pPr algn="ctr"/>
            <a:endParaRPr lang="nb-NO" sz="2000" dirty="0"/>
          </a:p>
          <a:p>
            <a:pPr algn="ctr"/>
            <a:endParaRPr lang="nb-NO" sz="2000" dirty="0" smtClean="0"/>
          </a:p>
          <a:p>
            <a:pPr algn="ctr"/>
            <a:r>
              <a:rPr lang="nb-NO" sz="2000" dirty="0" smtClean="0"/>
              <a:t>E-post</a:t>
            </a:r>
            <a:endParaRPr lang="nb-NO" sz="2000" dirty="0"/>
          </a:p>
          <a:p>
            <a:pPr algn="ctr"/>
            <a:endParaRPr lang="nb-NO" sz="2000" dirty="0"/>
          </a:p>
          <a:p>
            <a:pPr algn="ctr"/>
            <a:endParaRPr lang="nb-NO" sz="2000" b="1" dirty="0" smtClean="0"/>
          </a:p>
          <a:p>
            <a:pPr algn="ctr"/>
            <a:r>
              <a:rPr lang="nb-NO" sz="2000" b="1" dirty="0" smtClean="0"/>
              <a:t>Kontoer</a:t>
            </a:r>
            <a:endParaRPr lang="nb-NO" sz="2000" b="1" dirty="0"/>
          </a:p>
        </p:txBody>
      </p:sp>
      <p:pic>
        <p:nvPicPr>
          <p:cNvPr id="5" name="Bil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5240" y="6022293"/>
            <a:ext cx="365031" cy="365031"/>
          </a:xfrm>
          <a:prstGeom prst="rect">
            <a:avLst/>
          </a:prstGeom>
        </p:spPr>
      </p:pic>
      <p:sp>
        <p:nvSpPr>
          <p:cNvPr id="15" name="TekstSylinder 14"/>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9" name="TekstSylinder 18"/>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cxnSp>
        <p:nvCxnSpPr>
          <p:cNvPr id="27" name="Rett pil 26"/>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Rett pil 27"/>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Rett pil 28"/>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Rett pil 29"/>
          <p:cNvCxnSpPr/>
          <p:nvPr/>
        </p:nvCxnSpPr>
        <p:spPr>
          <a:xfrm rot="180000">
            <a:off x="3056982"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Rett pil 30"/>
          <p:cNvCxnSpPr/>
          <p:nvPr/>
        </p:nvCxnSpPr>
        <p:spPr>
          <a:xfrm rot="180000">
            <a:off x="6092281" y="5554178"/>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Rett pil 31"/>
          <p:cNvCxnSpPr/>
          <p:nvPr/>
        </p:nvCxnSpPr>
        <p:spPr>
          <a:xfrm rot="180000">
            <a:off x="9013279"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472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50720" y="2468007"/>
            <a:ext cx="1724105" cy="349597"/>
          </a:xfrm>
        </p:spPr>
        <p:txBody>
          <a:bodyPr/>
          <a:lstStyle/>
          <a:p>
            <a:r>
              <a:rPr lang="pl-PL" dirty="0" smtClean="0"/>
              <a:t>Część</a:t>
            </a:r>
            <a:r>
              <a:rPr lang="nb-NO" dirty="0" smtClean="0"/>
              <a:t> 3</a:t>
            </a:r>
            <a:endParaRPr lang="nb-NO" dirty="0"/>
          </a:p>
        </p:txBody>
      </p:sp>
      <p:sp>
        <p:nvSpPr>
          <p:cNvPr id="3" name="Plassholder for tekst 2"/>
          <p:cNvSpPr>
            <a:spLocks noGrp="1"/>
          </p:cNvSpPr>
          <p:nvPr>
            <p:ph type="body" idx="1"/>
          </p:nvPr>
        </p:nvSpPr>
        <p:spPr/>
        <p:txBody>
          <a:bodyPr/>
          <a:lstStyle/>
          <a:p>
            <a:r>
              <a:rPr lang="pl-PL" dirty="0"/>
              <a:t>Zaloguj się do swojego sklepu z aplikacjami</a:t>
            </a:r>
            <a:endParaRPr lang="nb-NO" dirty="0"/>
          </a:p>
        </p:txBody>
      </p:sp>
    </p:spTree>
    <p:extLst>
      <p:ext uri="{BB962C8B-B14F-4D97-AF65-F5344CB8AC3E}">
        <p14:creationId xmlns:p14="http://schemas.microsoft.com/office/powerpoint/2010/main" val="1271735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Zaloguj się do swojego sklepu z aplikacjami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3</a:t>
            </a:r>
            <a:endParaRPr lang="nb-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704" y="2477063"/>
            <a:ext cx="1445959" cy="1445959"/>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285" y="2477063"/>
            <a:ext cx="1501412" cy="1501412"/>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515" y="2477063"/>
            <a:ext cx="1485336" cy="1485336"/>
          </a:xfrm>
          <a:prstGeom prst="rect">
            <a:avLst/>
          </a:prstGeom>
        </p:spPr>
      </p:pic>
    </p:spTree>
    <p:extLst>
      <p:ext uri="{BB962C8B-B14F-4D97-AF65-F5344CB8AC3E}">
        <p14:creationId xmlns:p14="http://schemas.microsoft.com/office/powerpoint/2010/main" val="1902952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Zaloguj się do swojego sklepu z aplikacjami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3</a:t>
            </a:r>
            <a:endParaRPr lang="nb-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704" y="2477063"/>
            <a:ext cx="1445959" cy="1445959"/>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285" y="2477063"/>
            <a:ext cx="1501412" cy="1501412"/>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515" y="2477063"/>
            <a:ext cx="1485336" cy="1485336"/>
          </a:xfrm>
          <a:prstGeom prst="rect">
            <a:avLst/>
          </a:prstGeom>
        </p:spPr>
      </p:pic>
      <p:pic>
        <p:nvPicPr>
          <p:cNvPr id="11" name="Bilde 10"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7340479" y="2336460"/>
            <a:ext cx="3869689" cy="4836088"/>
          </a:xfrm>
          <a:prstGeom prst="rect">
            <a:avLst/>
          </a:prstGeom>
        </p:spPr>
      </p:pic>
      <p:pic>
        <p:nvPicPr>
          <p:cNvPr id="12" name="Bilde 11"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1502092" y="2436487"/>
            <a:ext cx="3869689" cy="4836088"/>
          </a:xfrm>
          <a:prstGeom prst="rect">
            <a:avLst/>
          </a:prstGeom>
        </p:spPr>
      </p:pic>
      <p:pic>
        <p:nvPicPr>
          <p:cNvPr id="13" name="Bilde 12"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4374641" y="2436490"/>
            <a:ext cx="3869689" cy="4836088"/>
          </a:xfrm>
          <a:prstGeom prst="rect">
            <a:avLst/>
          </a:prstGeom>
        </p:spPr>
      </p:pic>
    </p:spTree>
    <p:extLst>
      <p:ext uri="{BB962C8B-B14F-4D97-AF65-F5344CB8AC3E}">
        <p14:creationId xmlns:p14="http://schemas.microsoft.com/office/powerpoint/2010/main" val="429924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71040" y="2468007"/>
            <a:ext cx="1703785" cy="349597"/>
          </a:xfrm>
        </p:spPr>
        <p:txBody>
          <a:bodyPr/>
          <a:lstStyle/>
          <a:p>
            <a:r>
              <a:rPr lang="pl-PL" dirty="0" smtClean="0"/>
              <a:t>Część</a:t>
            </a:r>
            <a:r>
              <a:rPr lang="nb-NO" dirty="0" smtClean="0"/>
              <a:t> 4</a:t>
            </a:r>
            <a:endParaRPr lang="nb-NO" dirty="0"/>
          </a:p>
        </p:txBody>
      </p:sp>
      <p:sp>
        <p:nvSpPr>
          <p:cNvPr id="3" name="Plassholder for tekst 2"/>
          <p:cNvSpPr>
            <a:spLocks noGrp="1"/>
          </p:cNvSpPr>
          <p:nvPr>
            <p:ph type="body" idx="1"/>
          </p:nvPr>
        </p:nvSpPr>
        <p:spPr/>
        <p:txBody>
          <a:bodyPr/>
          <a:lstStyle/>
          <a:p>
            <a:r>
              <a:rPr lang="pl-PL" dirty="0" smtClean="0"/>
              <a:t>Wyszukiwanie aplikacji</a:t>
            </a:r>
            <a:endParaRPr lang="nb-NO" dirty="0"/>
          </a:p>
        </p:txBody>
      </p:sp>
    </p:spTree>
    <p:extLst>
      <p:ext uri="{BB962C8B-B14F-4D97-AF65-F5344CB8AC3E}">
        <p14:creationId xmlns:p14="http://schemas.microsoft.com/office/powerpoint/2010/main" val="1973946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Wyszukiwanie aplikacji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4</a:t>
            </a:r>
            <a:endParaRPr lang="nb-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41" y="2465641"/>
            <a:ext cx="1458659" cy="1458659"/>
          </a:xfrm>
          <a:prstGeom prst="rect">
            <a:avLst/>
          </a:prstGeom>
        </p:spPr>
      </p:pic>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82240" y="2440241"/>
            <a:ext cx="1509459" cy="1509459"/>
          </a:xfrm>
          <a:prstGeom prst="rect">
            <a:avLst/>
          </a:prstGeom>
        </p:spPr>
      </p:pic>
      <p:pic>
        <p:nvPicPr>
          <p:cNvPr id="17" name="Bilde 16"/>
          <p:cNvPicPr>
            <a:picLocks noChangeAspect="1"/>
          </p:cNvPicPr>
          <p:nvPr/>
        </p:nvPicPr>
        <p:blipFill>
          <a:blip r:embed="rId4"/>
          <a:stretch>
            <a:fillRect/>
          </a:stretch>
        </p:blipFill>
        <p:spPr>
          <a:xfrm>
            <a:off x="4677147" y="2589437"/>
            <a:ext cx="3117464" cy="1411063"/>
          </a:xfrm>
          <a:prstGeom prst="rect">
            <a:avLst/>
          </a:prstGeom>
        </p:spPr>
      </p:pic>
      <p:sp>
        <p:nvSpPr>
          <p:cNvPr id="18" name="Ellipse 17"/>
          <p:cNvSpPr/>
          <p:nvPr/>
        </p:nvSpPr>
        <p:spPr>
          <a:xfrm>
            <a:off x="4394554" y="2589436"/>
            <a:ext cx="3499249" cy="79107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71107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Wyszukiwanie aplikacji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4</a:t>
            </a:r>
            <a:endParaRPr lang="nb-NO" sz="3200" b="1" dirty="0">
              <a:solidFill>
                <a:schemeClr val="bg1"/>
              </a:solidFill>
            </a:endParaRPr>
          </a:p>
        </p:txBody>
      </p:sp>
      <p:sp>
        <p:nvSpPr>
          <p:cNvPr id="8" name="TekstSylinder 7"/>
          <p:cNvSpPr txBox="1"/>
          <p:nvPr/>
        </p:nvSpPr>
        <p:spPr>
          <a:xfrm>
            <a:off x="1144025" y="4528999"/>
            <a:ext cx="2331720" cy="461665"/>
          </a:xfrm>
          <a:prstGeom prst="rect">
            <a:avLst/>
          </a:prstGeom>
          <a:noFill/>
        </p:spPr>
        <p:txBody>
          <a:bodyPr wrap="square" rtlCol="0">
            <a:spAutoFit/>
          </a:bodyPr>
          <a:lstStyle/>
          <a:p>
            <a:pPr algn="ctr"/>
            <a:r>
              <a:rPr lang="nb-NO" sz="2400" dirty="0" smtClean="0"/>
              <a:t>NRK Radio</a:t>
            </a:r>
            <a:endParaRPr lang="nb-NO" sz="2400" dirty="0"/>
          </a:p>
        </p:txBody>
      </p:sp>
      <p:sp>
        <p:nvSpPr>
          <p:cNvPr id="9" name="TekstSylinder 8"/>
          <p:cNvSpPr txBox="1"/>
          <p:nvPr/>
        </p:nvSpPr>
        <p:spPr>
          <a:xfrm>
            <a:off x="3810818" y="2806306"/>
            <a:ext cx="2331720" cy="461665"/>
          </a:xfrm>
          <a:prstGeom prst="rect">
            <a:avLst/>
          </a:prstGeom>
          <a:noFill/>
        </p:spPr>
        <p:txBody>
          <a:bodyPr wrap="square" rtlCol="0">
            <a:spAutoFit/>
          </a:bodyPr>
          <a:lstStyle/>
          <a:p>
            <a:pPr algn="ctr"/>
            <a:r>
              <a:rPr lang="nb-NO" sz="2400" dirty="0" smtClean="0"/>
              <a:t>Vipps fra DNB</a:t>
            </a:r>
            <a:endParaRPr lang="nb-NO" sz="2400" dirty="0"/>
          </a:p>
        </p:txBody>
      </p:sp>
      <p:sp>
        <p:nvSpPr>
          <p:cNvPr id="10" name="TekstSylinder 9"/>
          <p:cNvSpPr txBox="1"/>
          <p:nvPr/>
        </p:nvSpPr>
        <p:spPr>
          <a:xfrm>
            <a:off x="6909026" y="3215433"/>
            <a:ext cx="2331720" cy="461665"/>
          </a:xfrm>
          <a:prstGeom prst="rect">
            <a:avLst/>
          </a:prstGeom>
          <a:noFill/>
        </p:spPr>
        <p:txBody>
          <a:bodyPr wrap="square" rtlCol="0">
            <a:spAutoFit/>
          </a:bodyPr>
          <a:lstStyle/>
          <a:p>
            <a:pPr algn="ctr"/>
            <a:r>
              <a:rPr lang="nb-NO" sz="2400" dirty="0" err="1" smtClean="0"/>
              <a:t>Facebook</a:t>
            </a:r>
            <a:endParaRPr lang="nb-NO" sz="2400" dirty="0"/>
          </a:p>
        </p:txBody>
      </p:sp>
      <p:pic>
        <p:nvPicPr>
          <p:cNvPr id="12" name="Bild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486" y="2844800"/>
            <a:ext cx="1303274" cy="1303274"/>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179" y="1224904"/>
            <a:ext cx="1312998" cy="1312998"/>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0497" y="1742801"/>
            <a:ext cx="1312998" cy="1312998"/>
          </a:xfrm>
          <a:prstGeom prst="rect">
            <a:avLst/>
          </a:prstGeom>
        </p:spPr>
      </p:pic>
      <p:pic>
        <p:nvPicPr>
          <p:cNvPr id="3" name="Bild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9110" y="4378069"/>
            <a:ext cx="1285334" cy="1285334"/>
          </a:xfrm>
          <a:prstGeom prst="rect">
            <a:avLst/>
          </a:prstGeom>
        </p:spPr>
      </p:pic>
      <p:sp>
        <p:nvSpPr>
          <p:cNvPr id="19" name="TekstSylinder 18"/>
          <p:cNvSpPr txBox="1"/>
          <p:nvPr/>
        </p:nvSpPr>
        <p:spPr>
          <a:xfrm>
            <a:off x="4636316" y="5924799"/>
            <a:ext cx="2331720" cy="461665"/>
          </a:xfrm>
          <a:prstGeom prst="rect">
            <a:avLst/>
          </a:prstGeom>
          <a:noFill/>
        </p:spPr>
        <p:txBody>
          <a:bodyPr wrap="square" rtlCol="0">
            <a:spAutoFit/>
          </a:bodyPr>
          <a:lstStyle/>
          <a:p>
            <a:pPr algn="ctr"/>
            <a:r>
              <a:rPr lang="nb-NO" sz="2400" dirty="0" smtClean="0"/>
              <a:t>VG-TV</a:t>
            </a:r>
            <a:endParaRPr lang="nb-NO" sz="2400" dirty="0"/>
          </a:p>
        </p:txBody>
      </p:sp>
      <p:pic>
        <p:nvPicPr>
          <p:cNvPr id="5" name="Bild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6147" y="3085415"/>
            <a:ext cx="2392454" cy="1443583"/>
          </a:xfrm>
          <a:prstGeom prst="rect">
            <a:avLst/>
          </a:prstGeom>
        </p:spPr>
      </p:pic>
      <p:sp>
        <p:nvSpPr>
          <p:cNvPr id="20" name="TekstSylinder 19"/>
          <p:cNvSpPr txBox="1"/>
          <p:nvPr/>
        </p:nvSpPr>
        <p:spPr>
          <a:xfrm>
            <a:off x="9295656" y="4561541"/>
            <a:ext cx="2331720" cy="461665"/>
          </a:xfrm>
          <a:prstGeom prst="rect">
            <a:avLst/>
          </a:prstGeom>
          <a:noFill/>
        </p:spPr>
        <p:txBody>
          <a:bodyPr wrap="square" rtlCol="0">
            <a:spAutoFit/>
          </a:bodyPr>
          <a:lstStyle/>
          <a:p>
            <a:pPr algn="ctr"/>
            <a:r>
              <a:rPr lang="nb-NO" sz="2400" dirty="0" err="1" smtClean="0"/>
              <a:t>Wordfeud</a:t>
            </a:r>
            <a:endParaRPr lang="nb-NO" sz="2400" dirty="0"/>
          </a:p>
        </p:txBody>
      </p:sp>
    </p:spTree>
    <p:extLst>
      <p:ext uri="{BB962C8B-B14F-4D97-AF65-F5344CB8AC3E}">
        <p14:creationId xmlns:p14="http://schemas.microsoft.com/office/powerpoint/2010/main" val="311053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71040" y="2468007"/>
            <a:ext cx="1703785" cy="349597"/>
          </a:xfrm>
        </p:spPr>
        <p:txBody>
          <a:bodyPr/>
          <a:lstStyle/>
          <a:p>
            <a:r>
              <a:rPr lang="pl-PL" dirty="0" smtClean="0"/>
              <a:t>Część</a:t>
            </a:r>
            <a:r>
              <a:rPr lang="nb-NO" dirty="0" smtClean="0"/>
              <a:t> 5</a:t>
            </a:r>
            <a:endParaRPr lang="nb-NO" dirty="0"/>
          </a:p>
        </p:txBody>
      </p:sp>
      <p:sp>
        <p:nvSpPr>
          <p:cNvPr id="3" name="Plassholder for tekst 2"/>
          <p:cNvSpPr>
            <a:spLocks noGrp="1"/>
          </p:cNvSpPr>
          <p:nvPr>
            <p:ph type="body" idx="1"/>
          </p:nvPr>
        </p:nvSpPr>
        <p:spPr/>
        <p:txBody>
          <a:bodyPr/>
          <a:lstStyle/>
          <a:p>
            <a:r>
              <a:rPr lang="pl-PL" dirty="0" smtClean="0"/>
              <a:t>Pobieranie aplikacji</a:t>
            </a:r>
            <a:endParaRPr lang="nb-NO" dirty="0"/>
          </a:p>
        </p:txBody>
      </p:sp>
    </p:spTree>
    <p:extLst>
      <p:ext uri="{BB962C8B-B14F-4D97-AF65-F5344CB8AC3E}">
        <p14:creationId xmlns:p14="http://schemas.microsoft.com/office/powerpoint/2010/main" val="107136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Pobieranie aplikacji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4" name="TekstSylinder 13"/>
          <p:cNvSpPr txBox="1"/>
          <p:nvPr/>
        </p:nvSpPr>
        <p:spPr>
          <a:xfrm>
            <a:off x="4914156" y="3786841"/>
            <a:ext cx="2331720" cy="461665"/>
          </a:xfrm>
          <a:prstGeom prst="rect">
            <a:avLst/>
          </a:prstGeom>
          <a:noFill/>
        </p:spPr>
        <p:txBody>
          <a:bodyPr wrap="square" rtlCol="0">
            <a:spAutoFit/>
          </a:bodyPr>
          <a:lstStyle/>
          <a:p>
            <a:pPr algn="ctr"/>
            <a:r>
              <a:rPr lang="nb-NO" sz="2400" dirty="0" err="1" smtClean="0"/>
              <a:t>Wordfeud</a:t>
            </a:r>
            <a:endParaRPr lang="nb-NO" sz="2400" dirty="0"/>
          </a:p>
        </p:txBody>
      </p:sp>
      <p:sp>
        <p:nvSpPr>
          <p:cNvPr id="16"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0" y="1943845"/>
            <a:ext cx="1675655" cy="1675655"/>
          </a:xfrm>
          <a:prstGeom prst="rect">
            <a:avLst/>
          </a:prstGeom>
        </p:spPr>
      </p:pic>
    </p:spTree>
    <p:extLst>
      <p:ext uri="{BB962C8B-B14F-4D97-AF65-F5344CB8AC3E}">
        <p14:creationId xmlns:p14="http://schemas.microsoft.com/office/powerpoint/2010/main" val="1227319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71040" y="2468007"/>
            <a:ext cx="1703785" cy="362297"/>
          </a:xfrm>
        </p:spPr>
        <p:txBody>
          <a:bodyPr/>
          <a:lstStyle/>
          <a:p>
            <a:r>
              <a:rPr lang="pl-PL" dirty="0" smtClean="0"/>
              <a:t>Część</a:t>
            </a:r>
            <a:r>
              <a:rPr lang="nb-NO" dirty="0" smtClean="0"/>
              <a:t> 1</a:t>
            </a:r>
            <a:endParaRPr lang="nb-NO" dirty="0"/>
          </a:p>
        </p:txBody>
      </p:sp>
      <p:sp>
        <p:nvSpPr>
          <p:cNvPr id="3" name="Plassholder for tekst 2"/>
          <p:cNvSpPr>
            <a:spLocks noGrp="1"/>
          </p:cNvSpPr>
          <p:nvPr>
            <p:ph type="body" idx="1"/>
          </p:nvPr>
        </p:nvSpPr>
        <p:spPr>
          <a:xfrm>
            <a:off x="4071131" y="2348610"/>
            <a:ext cx="7736949" cy="481694"/>
          </a:xfrm>
        </p:spPr>
        <p:txBody>
          <a:bodyPr/>
          <a:lstStyle/>
          <a:p>
            <a:r>
              <a:rPr lang="pl-PL" dirty="0"/>
              <a:t>Nieco informacji na temat różnych rodzajów telefonów i tabletów</a:t>
            </a:r>
            <a:endParaRPr lang="nb-NO" dirty="0"/>
          </a:p>
        </p:txBody>
      </p:sp>
    </p:spTree>
    <p:extLst>
      <p:ext uri="{BB962C8B-B14F-4D97-AF65-F5344CB8AC3E}">
        <p14:creationId xmlns:p14="http://schemas.microsoft.com/office/powerpoint/2010/main" val="1862460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Pobieranie aplikacji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41" y="2465641"/>
            <a:ext cx="1458659" cy="1458659"/>
          </a:xfrm>
          <a:prstGeom prst="rect">
            <a:avLst/>
          </a:prstGeom>
        </p:spPr>
      </p:pic>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82240" y="2440241"/>
            <a:ext cx="1509459" cy="1509459"/>
          </a:xfrm>
          <a:prstGeom prst="rect">
            <a:avLst/>
          </a:prstGeom>
        </p:spPr>
      </p:pic>
      <p:pic>
        <p:nvPicPr>
          <p:cNvPr id="17" name="Bilde 16"/>
          <p:cNvPicPr>
            <a:picLocks noChangeAspect="1"/>
          </p:cNvPicPr>
          <p:nvPr/>
        </p:nvPicPr>
        <p:blipFill>
          <a:blip r:embed="rId4"/>
          <a:stretch>
            <a:fillRect/>
          </a:stretch>
        </p:blipFill>
        <p:spPr>
          <a:xfrm>
            <a:off x="4677147" y="2589437"/>
            <a:ext cx="3117464" cy="1411063"/>
          </a:xfrm>
          <a:prstGeom prst="rect">
            <a:avLst/>
          </a:prstGeom>
        </p:spPr>
      </p:pic>
      <p:sp>
        <p:nvSpPr>
          <p:cNvPr id="18" name="Ellipse 17"/>
          <p:cNvSpPr/>
          <p:nvPr/>
        </p:nvSpPr>
        <p:spPr>
          <a:xfrm>
            <a:off x="4394554" y="2589436"/>
            <a:ext cx="3499249" cy="79107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spTree>
    <p:extLst>
      <p:ext uri="{BB962C8B-B14F-4D97-AF65-F5344CB8AC3E}">
        <p14:creationId xmlns:p14="http://schemas.microsoft.com/office/powerpoint/2010/main" val="1437256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Pobieranie aplikacji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100962" y="1816100"/>
            <a:ext cx="3499249" cy="21590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05527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Pobieranie aplikacji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025901" y="1816100"/>
            <a:ext cx="3670300" cy="11684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8027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Pobieranie aplikacji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015437" y="2692400"/>
            <a:ext cx="3670300" cy="11684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59308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Pobieranie aplikacji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spTree>
    <p:extLst>
      <p:ext uri="{BB962C8B-B14F-4D97-AF65-F5344CB8AC3E}">
        <p14:creationId xmlns:p14="http://schemas.microsoft.com/office/powerpoint/2010/main" val="1978591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Pobieranie aplikacji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168" y="1168400"/>
            <a:ext cx="3193256" cy="5676900"/>
          </a:xfrm>
          <a:prstGeom prst="rect">
            <a:avLst/>
          </a:prstGeom>
        </p:spPr>
      </p:pic>
    </p:spTree>
    <p:extLst>
      <p:ext uri="{BB962C8B-B14F-4D97-AF65-F5344CB8AC3E}">
        <p14:creationId xmlns:p14="http://schemas.microsoft.com/office/powerpoint/2010/main" val="1795036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Pobieranie aplikacji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168" y="1168400"/>
            <a:ext cx="3193256" cy="5676900"/>
          </a:xfrm>
          <a:prstGeom prst="rect">
            <a:avLst/>
          </a:prstGeom>
        </p:spPr>
      </p:pic>
      <p:sp>
        <p:nvSpPr>
          <p:cNvPr id="9" name="Ellipse 8"/>
          <p:cNvSpPr/>
          <p:nvPr/>
        </p:nvSpPr>
        <p:spPr>
          <a:xfrm>
            <a:off x="4190999" y="2273300"/>
            <a:ext cx="1691831" cy="6858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Ellipse 9"/>
          <p:cNvSpPr/>
          <p:nvPr/>
        </p:nvSpPr>
        <p:spPr>
          <a:xfrm>
            <a:off x="8427196" y="3390900"/>
            <a:ext cx="1732804" cy="6731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1348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Pobieranie aplikacji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9" name="Avrundet rektangel 8"/>
          <p:cNvSpPr/>
          <p:nvPr/>
        </p:nvSpPr>
        <p:spPr>
          <a:xfrm>
            <a:off x="29323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509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712639" y="2765743"/>
            <a:ext cx="2331720" cy="523220"/>
          </a:xfrm>
          <a:prstGeom prst="rect">
            <a:avLst/>
          </a:prstGeom>
          <a:noFill/>
        </p:spPr>
        <p:txBody>
          <a:bodyPr wrap="square" rtlCol="0">
            <a:spAutoFit/>
          </a:bodyPr>
          <a:lstStyle/>
          <a:p>
            <a:pPr algn="ctr"/>
            <a:r>
              <a:rPr lang="nb-NO" sz="2800" dirty="0" smtClean="0"/>
              <a:t>HENT</a:t>
            </a:r>
            <a:endParaRPr lang="nb-NO" sz="2800" dirty="0"/>
          </a:p>
        </p:txBody>
      </p:sp>
      <p:sp>
        <p:nvSpPr>
          <p:cNvPr id="18" name="TekstSylinder 17"/>
          <p:cNvSpPr txBox="1"/>
          <p:nvPr/>
        </p:nvSpPr>
        <p:spPr>
          <a:xfrm>
            <a:off x="6818549" y="2725281"/>
            <a:ext cx="2331720" cy="523220"/>
          </a:xfrm>
          <a:prstGeom prst="rect">
            <a:avLst/>
          </a:prstGeom>
          <a:noFill/>
        </p:spPr>
        <p:txBody>
          <a:bodyPr wrap="square" rtlCol="0">
            <a:spAutoFit/>
          </a:bodyPr>
          <a:lstStyle/>
          <a:p>
            <a:pPr algn="ctr"/>
            <a:r>
              <a:rPr lang="nb-NO" sz="2800" dirty="0" smtClean="0"/>
              <a:t>19,00 kr</a:t>
            </a:r>
            <a:endParaRPr lang="nb-NO" sz="2800" dirty="0"/>
          </a:p>
        </p:txBody>
      </p:sp>
      <p:sp>
        <p:nvSpPr>
          <p:cNvPr id="21" name="TekstSylinder 20"/>
          <p:cNvSpPr txBox="1"/>
          <p:nvPr/>
        </p:nvSpPr>
        <p:spPr>
          <a:xfrm>
            <a:off x="4824649" y="2756058"/>
            <a:ext cx="2331720" cy="461665"/>
          </a:xfrm>
          <a:prstGeom prst="rect">
            <a:avLst/>
          </a:prstGeom>
          <a:noFill/>
        </p:spPr>
        <p:txBody>
          <a:bodyPr wrap="square" rtlCol="0">
            <a:spAutoFit/>
          </a:bodyPr>
          <a:lstStyle/>
          <a:p>
            <a:pPr algn="ctr"/>
            <a:r>
              <a:rPr lang="nb-NO" sz="2400" smtClean="0"/>
              <a:t>eller</a:t>
            </a:r>
            <a:endParaRPr lang="nb-NO" sz="2400" dirty="0"/>
          </a:p>
        </p:txBody>
      </p:sp>
    </p:spTree>
    <p:extLst>
      <p:ext uri="{BB962C8B-B14F-4D97-AF65-F5344CB8AC3E}">
        <p14:creationId xmlns:p14="http://schemas.microsoft.com/office/powerpoint/2010/main" val="1287555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Pobieranie aplikacji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9" name="Avrundet rektangel 8"/>
          <p:cNvSpPr/>
          <p:nvPr/>
        </p:nvSpPr>
        <p:spPr>
          <a:xfrm>
            <a:off x="29196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2919649" y="45235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382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Avrundet rektangel 15"/>
          <p:cNvSpPr/>
          <p:nvPr/>
        </p:nvSpPr>
        <p:spPr>
          <a:xfrm>
            <a:off x="7038259" y="44981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699939" y="2765743"/>
            <a:ext cx="2331720" cy="523220"/>
          </a:xfrm>
          <a:prstGeom prst="rect">
            <a:avLst/>
          </a:prstGeom>
          <a:noFill/>
        </p:spPr>
        <p:txBody>
          <a:bodyPr wrap="square" rtlCol="0">
            <a:spAutoFit/>
          </a:bodyPr>
          <a:lstStyle/>
          <a:p>
            <a:pPr algn="ctr"/>
            <a:r>
              <a:rPr lang="nb-NO" sz="2800" dirty="0" smtClean="0"/>
              <a:t>HENT</a:t>
            </a:r>
            <a:endParaRPr lang="nb-NO" sz="2800" dirty="0"/>
          </a:p>
        </p:txBody>
      </p:sp>
      <p:sp>
        <p:nvSpPr>
          <p:cNvPr id="18" name="TekstSylinder 17"/>
          <p:cNvSpPr txBox="1"/>
          <p:nvPr/>
        </p:nvSpPr>
        <p:spPr>
          <a:xfrm>
            <a:off x="6805849" y="2725281"/>
            <a:ext cx="2331720" cy="523220"/>
          </a:xfrm>
          <a:prstGeom prst="rect">
            <a:avLst/>
          </a:prstGeom>
          <a:noFill/>
        </p:spPr>
        <p:txBody>
          <a:bodyPr wrap="square" rtlCol="0">
            <a:spAutoFit/>
          </a:bodyPr>
          <a:lstStyle/>
          <a:p>
            <a:pPr algn="ctr"/>
            <a:r>
              <a:rPr lang="nb-NO" sz="2800" dirty="0" smtClean="0"/>
              <a:t>19,00 kr</a:t>
            </a:r>
            <a:endParaRPr lang="nb-NO" sz="2800" dirty="0"/>
          </a:p>
        </p:txBody>
      </p:sp>
      <p:sp>
        <p:nvSpPr>
          <p:cNvPr id="19" name="TekstSylinder 18"/>
          <p:cNvSpPr txBox="1"/>
          <p:nvPr/>
        </p:nvSpPr>
        <p:spPr>
          <a:xfrm>
            <a:off x="2699939" y="4608056"/>
            <a:ext cx="2331720" cy="461665"/>
          </a:xfrm>
          <a:prstGeom prst="rect">
            <a:avLst/>
          </a:prstGeom>
          <a:noFill/>
        </p:spPr>
        <p:txBody>
          <a:bodyPr wrap="square" rtlCol="0">
            <a:spAutoFit/>
          </a:bodyPr>
          <a:lstStyle/>
          <a:p>
            <a:pPr algn="ctr"/>
            <a:r>
              <a:rPr lang="nb-NO" sz="2400" dirty="0" smtClean="0"/>
              <a:t>INSTALLER</a:t>
            </a:r>
            <a:endParaRPr lang="nb-NO" sz="2400" dirty="0"/>
          </a:p>
        </p:txBody>
      </p:sp>
      <p:sp>
        <p:nvSpPr>
          <p:cNvPr id="20" name="TekstSylinder 19"/>
          <p:cNvSpPr txBox="1"/>
          <p:nvPr/>
        </p:nvSpPr>
        <p:spPr>
          <a:xfrm>
            <a:off x="6805849" y="4534058"/>
            <a:ext cx="2331720" cy="523220"/>
          </a:xfrm>
          <a:prstGeom prst="rect">
            <a:avLst/>
          </a:prstGeom>
          <a:noFill/>
        </p:spPr>
        <p:txBody>
          <a:bodyPr wrap="square" rtlCol="0">
            <a:spAutoFit/>
          </a:bodyPr>
          <a:lstStyle/>
          <a:p>
            <a:pPr algn="ctr"/>
            <a:r>
              <a:rPr lang="nb-NO" sz="2800" dirty="0" smtClean="0"/>
              <a:t>KJØP</a:t>
            </a:r>
            <a:endParaRPr lang="nb-NO" sz="2800" dirty="0"/>
          </a:p>
        </p:txBody>
      </p:sp>
      <p:sp>
        <p:nvSpPr>
          <p:cNvPr id="21" name="TekstSylinder 20"/>
          <p:cNvSpPr txBox="1"/>
          <p:nvPr/>
        </p:nvSpPr>
        <p:spPr>
          <a:xfrm>
            <a:off x="4811949" y="2756058"/>
            <a:ext cx="2331720" cy="461665"/>
          </a:xfrm>
          <a:prstGeom prst="rect">
            <a:avLst/>
          </a:prstGeom>
          <a:noFill/>
        </p:spPr>
        <p:txBody>
          <a:bodyPr wrap="square" rtlCol="0">
            <a:spAutoFit/>
          </a:bodyPr>
          <a:lstStyle/>
          <a:p>
            <a:pPr algn="ctr"/>
            <a:r>
              <a:rPr lang="nb-NO" sz="2400" smtClean="0"/>
              <a:t>eller</a:t>
            </a:r>
            <a:endParaRPr lang="nb-NO" sz="2400" dirty="0"/>
          </a:p>
        </p:txBody>
      </p:sp>
      <p:sp>
        <p:nvSpPr>
          <p:cNvPr id="22" name="TekstSylinder 21"/>
          <p:cNvSpPr txBox="1"/>
          <p:nvPr/>
        </p:nvSpPr>
        <p:spPr>
          <a:xfrm>
            <a:off x="4811949" y="4625320"/>
            <a:ext cx="2331720" cy="461665"/>
          </a:xfrm>
          <a:prstGeom prst="rect">
            <a:avLst/>
          </a:prstGeom>
          <a:noFill/>
        </p:spPr>
        <p:txBody>
          <a:bodyPr wrap="square" rtlCol="0">
            <a:spAutoFit/>
          </a:bodyPr>
          <a:lstStyle/>
          <a:p>
            <a:pPr algn="ctr"/>
            <a:r>
              <a:rPr lang="nb-NO" sz="2400" smtClean="0"/>
              <a:t>eller</a:t>
            </a:r>
            <a:endParaRPr lang="nb-NO" sz="2400" dirty="0"/>
          </a:p>
        </p:txBody>
      </p:sp>
      <p:cxnSp>
        <p:nvCxnSpPr>
          <p:cNvPr id="23" name="Rett pil 22"/>
          <p:cNvCxnSpPr/>
          <p:nvPr/>
        </p:nvCxnSpPr>
        <p:spPr>
          <a:xfrm rot="16200000" flipH="1" flipV="1">
            <a:off x="3424459" y="38873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rot="16200000" flipH="1" flipV="1">
            <a:off x="7530369" y="386439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73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Pobieranie aplikacji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9" name="Avrundet rektangel 8"/>
          <p:cNvSpPr/>
          <p:nvPr/>
        </p:nvSpPr>
        <p:spPr>
          <a:xfrm>
            <a:off x="29196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2919649" y="45235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382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Avrundet rektangel 15"/>
          <p:cNvSpPr/>
          <p:nvPr/>
        </p:nvSpPr>
        <p:spPr>
          <a:xfrm>
            <a:off x="7038259" y="44981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699939" y="2765743"/>
            <a:ext cx="2331720" cy="523220"/>
          </a:xfrm>
          <a:prstGeom prst="rect">
            <a:avLst/>
          </a:prstGeom>
          <a:noFill/>
        </p:spPr>
        <p:txBody>
          <a:bodyPr wrap="square" rtlCol="0">
            <a:spAutoFit/>
          </a:bodyPr>
          <a:lstStyle/>
          <a:p>
            <a:pPr algn="ctr"/>
            <a:r>
              <a:rPr lang="nb-NO" sz="2800" dirty="0" smtClean="0"/>
              <a:t>HENT</a:t>
            </a:r>
            <a:endParaRPr lang="nb-NO" sz="2800" dirty="0"/>
          </a:p>
        </p:txBody>
      </p:sp>
      <p:sp>
        <p:nvSpPr>
          <p:cNvPr id="18" name="TekstSylinder 17"/>
          <p:cNvSpPr txBox="1"/>
          <p:nvPr/>
        </p:nvSpPr>
        <p:spPr>
          <a:xfrm>
            <a:off x="6805849" y="2725281"/>
            <a:ext cx="2331720" cy="523220"/>
          </a:xfrm>
          <a:prstGeom prst="rect">
            <a:avLst/>
          </a:prstGeom>
          <a:noFill/>
        </p:spPr>
        <p:txBody>
          <a:bodyPr wrap="square" rtlCol="0">
            <a:spAutoFit/>
          </a:bodyPr>
          <a:lstStyle/>
          <a:p>
            <a:pPr algn="ctr"/>
            <a:r>
              <a:rPr lang="nb-NO" sz="2800" dirty="0" smtClean="0"/>
              <a:t>19,00 kr</a:t>
            </a:r>
            <a:endParaRPr lang="nb-NO" sz="2800" dirty="0"/>
          </a:p>
        </p:txBody>
      </p:sp>
      <p:sp>
        <p:nvSpPr>
          <p:cNvPr id="19" name="TekstSylinder 18"/>
          <p:cNvSpPr txBox="1"/>
          <p:nvPr/>
        </p:nvSpPr>
        <p:spPr>
          <a:xfrm>
            <a:off x="2699939" y="4608056"/>
            <a:ext cx="2331720" cy="461665"/>
          </a:xfrm>
          <a:prstGeom prst="rect">
            <a:avLst/>
          </a:prstGeom>
          <a:noFill/>
        </p:spPr>
        <p:txBody>
          <a:bodyPr wrap="square" rtlCol="0">
            <a:spAutoFit/>
          </a:bodyPr>
          <a:lstStyle/>
          <a:p>
            <a:pPr algn="ctr"/>
            <a:r>
              <a:rPr lang="nb-NO" sz="2400" dirty="0" smtClean="0"/>
              <a:t>INSTALLER</a:t>
            </a:r>
            <a:endParaRPr lang="nb-NO" sz="2400" dirty="0"/>
          </a:p>
        </p:txBody>
      </p:sp>
      <p:sp>
        <p:nvSpPr>
          <p:cNvPr id="20" name="TekstSylinder 19"/>
          <p:cNvSpPr txBox="1"/>
          <p:nvPr/>
        </p:nvSpPr>
        <p:spPr>
          <a:xfrm>
            <a:off x="6805849" y="4534058"/>
            <a:ext cx="2331720" cy="523220"/>
          </a:xfrm>
          <a:prstGeom prst="rect">
            <a:avLst/>
          </a:prstGeom>
          <a:noFill/>
        </p:spPr>
        <p:txBody>
          <a:bodyPr wrap="square" rtlCol="0">
            <a:spAutoFit/>
          </a:bodyPr>
          <a:lstStyle/>
          <a:p>
            <a:pPr algn="ctr"/>
            <a:r>
              <a:rPr lang="nb-NO" sz="2800" dirty="0" smtClean="0"/>
              <a:t>KJØP</a:t>
            </a:r>
            <a:endParaRPr lang="nb-NO" sz="2800" dirty="0"/>
          </a:p>
        </p:txBody>
      </p:sp>
      <p:sp>
        <p:nvSpPr>
          <p:cNvPr id="21" name="TekstSylinder 20"/>
          <p:cNvSpPr txBox="1"/>
          <p:nvPr/>
        </p:nvSpPr>
        <p:spPr>
          <a:xfrm>
            <a:off x="4811949" y="2756058"/>
            <a:ext cx="2331720" cy="461665"/>
          </a:xfrm>
          <a:prstGeom prst="rect">
            <a:avLst/>
          </a:prstGeom>
          <a:noFill/>
        </p:spPr>
        <p:txBody>
          <a:bodyPr wrap="square" rtlCol="0">
            <a:spAutoFit/>
          </a:bodyPr>
          <a:lstStyle/>
          <a:p>
            <a:pPr algn="ctr"/>
            <a:r>
              <a:rPr lang="nb-NO" sz="2400" smtClean="0"/>
              <a:t>eller</a:t>
            </a:r>
            <a:endParaRPr lang="nb-NO" sz="2400" dirty="0"/>
          </a:p>
        </p:txBody>
      </p:sp>
      <p:sp>
        <p:nvSpPr>
          <p:cNvPr id="22" name="TekstSylinder 21"/>
          <p:cNvSpPr txBox="1"/>
          <p:nvPr/>
        </p:nvSpPr>
        <p:spPr>
          <a:xfrm>
            <a:off x="4811949" y="4625320"/>
            <a:ext cx="2331720" cy="461665"/>
          </a:xfrm>
          <a:prstGeom prst="rect">
            <a:avLst/>
          </a:prstGeom>
          <a:noFill/>
        </p:spPr>
        <p:txBody>
          <a:bodyPr wrap="square" rtlCol="0">
            <a:spAutoFit/>
          </a:bodyPr>
          <a:lstStyle/>
          <a:p>
            <a:pPr algn="ctr"/>
            <a:r>
              <a:rPr lang="nb-NO" sz="2400" smtClean="0"/>
              <a:t>eller</a:t>
            </a:r>
            <a:endParaRPr lang="nb-NO" sz="2400" dirty="0"/>
          </a:p>
        </p:txBody>
      </p:sp>
      <p:cxnSp>
        <p:nvCxnSpPr>
          <p:cNvPr id="23" name="Rett pil 22"/>
          <p:cNvCxnSpPr/>
          <p:nvPr/>
        </p:nvCxnSpPr>
        <p:spPr>
          <a:xfrm rot="16200000" flipH="1" flipV="1">
            <a:off x="3424459" y="38873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rot="16200000" flipH="1" flipV="1">
            <a:off x="7530369" y="386439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5" name="Bilde 24" descr="pekeh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0000">
            <a:off x="6421278" y="3909827"/>
            <a:ext cx="3869689" cy="4836088"/>
          </a:xfrm>
          <a:prstGeom prst="rect">
            <a:avLst/>
          </a:prstGeom>
        </p:spPr>
      </p:pic>
      <p:pic>
        <p:nvPicPr>
          <p:cNvPr id="26" name="Bilde 25" descr="pekeh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0000">
            <a:off x="2177542" y="4034596"/>
            <a:ext cx="3869689" cy="4836088"/>
          </a:xfrm>
          <a:prstGeom prst="rect">
            <a:avLst/>
          </a:prstGeom>
        </p:spPr>
      </p:pic>
    </p:spTree>
    <p:extLst>
      <p:ext uri="{BB962C8B-B14F-4D97-AF65-F5344CB8AC3E}">
        <p14:creationId xmlns:p14="http://schemas.microsoft.com/office/powerpoint/2010/main" val="323382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Nieco informacji na temat różnych rodzajów telefonów i tabletów</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6" name="TekstSylinder 5"/>
          <p:cNvSpPr txBox="1"/>
          <p:nvPr/>
        </p:nvSpPr>
        <p:spPr>
          <a:xfrm>
            <a:off x="2246665" y="574566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spTree>
    <p:extLst>
      <p:ext uri="{BB962C8B-B14F-4D97-AF65-F5344CB8AC3E}">
        <p14:creationId xmlns:p14="http://schemas.microsoft.com/office/powerpoint/2010/main" val="1187066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ktangel 29"/>
          <p:cNvSpPr/>
          <p:nvPr/>
        </p:nvSpPr>
        <p:spPr>
          <a:xfrm>
            <a:off x="2841466" y="4539376"/>
            <a:ext cx="2030649" cy="58275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ktangel 30"/>
          <p:cNvSpPr/>
          <p:nvPr/>
        </p:nvSpPr>
        <p:spPr>
          <a:xfrm>
            <a:off x="2850475" y="2733299"/>
            <a:ext cx="2030649" cy="58275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pl-PL" sz="2400" dirty="0"/>
              <a:t>Pobieranie aplikacji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sp>
        <p:nvSpPr>
          <p:cNvPr id="18" name="TekstSylinder 17"/>
          <p:cNvSpPr txBox="1"/>
          <p:nvPr/>
        </p:nvSpPr>
        <p:spPr>
          <a:xfrm>
            <a:off x="2850475" y="4580112"/>
            <a:ext cx="2030649" cy="523220"/>
          </a:xfrm>
          <a:prstGeom prst="rect">
            <a:avLst/>
          </a:prstGeom>
          <a:noFill/>
        </p:spPr>
        <p:txBody>
          <a:bodyPr wrap="square" rtlCol="0">
            <a:spAutoFit/>
          </a:bodyPr>
          <a:lstStyle/>
          <a:p>
            <a:pPr algn="ctr"/>
            <a:r>
              <a:rPr lang="nb-NO" sz="2800" dirty="0" smtClean="0">
                <a:solidFill>
                  <a:schemeClr val="bg1"/>
                </a:solidFill>
              </a:rPr>
              <a:t>19,00 kr</a:t>
            </a:r>
            <a:endParaRPr lang="nb-NO" sz="2800" dirty="0">
              <a:solidFill>
                <a:schemeClr val="bg1"/>
              </a:solidFill>
            </a:endParaRPr>
          </a:p>
        </p:txBody>
      </p:sp>
      <p:sp>
        <p:nvSpPr>
          <p:cNvPr id="25" name="TekstSylinder 24"/>
          <p:cNvSpPr txBox="1"/>
          <p:nvPr/>
        </p:nvSpPr>
        <p:spPr>
          <a:xfrm>
            <a:off x="2690931" y="1521430"/>
            <a:ext cx="2331720" cy="461665"/>
          </a:xfrm>
          <a:prstGeom prst="rect">
            <a:avLst/>
          </a:prstGeom>
          <a:noFill/>
        </p:spPr>
        <p:txBody>
          <a:bodyPr wrap="square" rtlCol="0">
            <a:spAutoFit/>
          </a:bodyPr>
          <a:lstStyle/>
          <a:p>
            <a:pPr algn="ctr"/>
            <a:r>
              <a:rPr lang="nb-NO" sz="2400" u="sng" dirty="0" err="1" smtClean="0"/>
              <a:t>Android</a:t>
            </a:r>
            <a:endParaRPr lang="nb-NO" sz="2400" u="sng" dirty="0"/>
          </a:p>
        </p:txBody>
      </p:sp>
      <p:sp>
        <p:nvSpPr>
          <p:cNvPr id="26" name="TekstSylinder 25"/>
          <p:cNvSpPr txBox="1"/>
          <p:nvPr/>
        </p:nvSpPr>
        <p:spPr>
          <a:xfrm>
            <a:off x="6598839" y="1521430"/>
            <a:ext cx="2331720" cy="461665"/>
          </a:xfrm>
          <a:prstGeom prst="rect">
            <a:avLst/>
          </a:prstGeom>
          <a:noFill/>
        </p:spPr>
        <p:txBody>
          <a:bodyPr wrap="square" rtlCol="0">
            <a:spAutoFit/>
          </a:bodyPr>
          <a:lstStyle/>
          <a:p>
            <a:pPr algn="ctr"/>
            <a:r>
              <a:rPr lang="nb-NO" sz="2400" u="sng" dirty="0" smtClean="0"/>
              <a:t>Windows</a:t>
            </a:r>
            <a:endParaRPr lang="nb-NO" sz="2400" u="sng" dirty="0"/>
          </a:p>
        </p:txBody>
      </p:sp>
      <p:sp>
        <p:nvSpPr>
          <p:cNvPr id="29" name="TekstSylinder 28"/>
          <p:cNvSpPr txBox="1"/>
          <p:nvPr/>
        </p:nvSpPr>
        <p:spPr>
          <a:xfrm>
            <a:off x="2841465" y="2812270"/>
            <a:ext cx="2030649" cy="461665"/>
          </a:xfrm>
          <a:prstGeom prst="rect">
            <a:avLst/>
          </a:prstGeom>
          <a:noFill/>
        </p:spPr>
        <p:txBody>
          <a:bodyPr wrap="square" rtlCol="0">
            <a:spAutoFit/>
          </a:bodyPr>
          <a:lstStyle/>
          <a:p>
            <a:pPr algn="ctr"/>
            <a:r>
              <a:rPr lang="nb-NO" sz="2400" dirty="0" smtClean="0">
                <a:solidFill>
                  <a:schemeClr val="bg1"/>
                </a:solidFill>
              </a:rPr>
              <a:t>INSTALLER</a:t>
            </a:r>
            <a:endParaRPr lang="nb-NO" sz="2400" dirty="0">
              <a:solidFill>
                <a:schemeClr val="bg1"/>
              </a:solidFill>
            </a:endParaRPr>
          </a:p>
        </p:txBody>
      </p:sp>
      <p:sp>
        <p:nvSpPr>
          <p:cNvPr id="34" name="TekstSylinder 33"/>
          <p:cNvSpPr txBox="1"/>
          <p:nvPr/>
        </p:nvSpPr>
        <p:spPr>
          <a:xfrm>
            <a:off x="2841465" y="3703694"/>
            <a:ext cx="2039659" cy="461665"/>
          </a:xfrm>
          <a:prstGeom prst="rect">
            <a:avLst/>
          </a:prstGeom>
          <a:noFill/>
        </p:spPr>
        <p:txBody>
          <a:bodyPr wrap="square" rtlCol="0">
            <a:spAutoFit/>
          </a:bodyPr>
          <a:lstStyle/>
          <a:p>
            <a:pPr algn="ctr"/>
            <a:r>
              <a:rPr lang="nb-NO" sz="2400" smtClean="0"/>
              <a:t>eller</a:t>
            </a:r>
            <a:endParaRPr lang="nb-NO" sz="2400" dirty="0"/>
          </a:p>
        </p:txBody>
      </p:sp>
      <p:sp>
        <p:nvSpPr>
          <p:cNvPr id="35" name="TekstSylinder 34"/>
          <p:cNvSpPr txBox="1"/>
          <p:nvPr/>
        </p:nvSpPr>
        <p:spPr>
          <a:xfrm>
            <a:off x="6774775" y="3703694"/>
            <a:ext cx="2030649" cy="461665"/>
          </a:xfrm>
          <a:prstGeom prst="rect">
            <a:avLst/>
          </a:prstGeom>
          <a:noFill/>
        </p:spPr>
        <p:txBody>
          <a:bodyPr wrap="square" rtlCol="0">
            <a:spAutoFit/>
          </a:bodyPr>
          <a:lstStyle/>
          <a:p>
            <a:pPr algn="ctr"/>
            <a:r>
              <a:rPr lang="nb-NO" sz="2400" smtClean="0"/>
              <a:t>eller</a:t>
            </a:r>
            <a:endParaRPr lang="nb-NO" sz="2400" dirty="0"/>
          </a:p>
        </p:txBody>
      </p:sp>
      <p:sp>
        <p:nvSpPr>
          <p:cNvPr id="36" name="Rektangel 35"/>
          <p:cNvSpPr/>
          <p:nvPr/>
        </p:nvSpPr>
        <p:spPr>
          <a:xfrm>
            <a:off x="6774775" y="2733299"/>
            <a:ext cx="2030649" cy="58275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TekstSylinder 36"/>
          <p:cNvSpPr txBox="1"/>
          <p:nvPr/>
        </p:nvSpPr>
        <p:spPr>
          <a:xfrm>
            <a:off x="6765765" y="2812270"/>
            <a:ext cx="2030649" cy="461665"/>
          </a:xfrm>
          <a:prstGeom prst="rect">
            <a:avLst/>
          </a:prstGeom>
          <a:noFill/>
        </p:spPr>
        <p:txBody>
          <a:bodyPr wrap="square" rtlCol="0">
            <a:spAutoFit/>
          </a:bodyPr>
          <a:lstStyle/>
          <a:p>
            <a:pPr algn="ctr"/>
            <a:r>
              <a:rPr lang="nb-NO" sz="2400" dirty="0" smtClean="0">
                <a:solidFill>
                  <a:schemeClr val="bg1"/>
                </a:solidFill>
              </a:rPr>
              <a:t>INSTALLER</a:t>
            </a:r>
            <a:endParaRPr lang="nb-NO" sz="2400" dirty="0">
              <a:solidFill>
                <a:schemeClr val="bg1"/>
              </a:solidFill>
            </a:endParaRPr>
          </a:p>
        </p:txBody>
      </p:sp>
      <p:sp>
        <p:nvSpPr>
          <p:cNvPr id="41" name="TekstSylinder 40"/>
          <p:cNvSpPr txBox="1"/>
          <p:nvPr/>
        </p:nvSpPr>
        <p:spPr>
          <a:xfrm>
            <a:off x="6774775" y="4539376"/>
            <a:ext cx="2030649" cy="523220"/>
          </a:xfrm>
          <a:prstGeom prst="rect">
            <a:avLst/>
          </a:prstGeom>
          <a:solidFill>
            <a:schemeClr val="tx1"/>
          </a:solidFill>
        </p:spPr>
        <p:txBody>
          <a:bodyPr wrap="square" rtlCol="0">
            <a:spAutoFit/>
          </a:bodyPr>
          <a:lstStyle/>
          <a:p>
            <a:pPr algn="ctr"/>
            <a:r>
              <a:rPr lang="nb-NO" sz="2800" dirty="0" smtClean="0">
                <a:solidFill>
                  <a:schemeClr val="bg1"/>
                </a:solidFill>
              </a:rPr>
              <a:t>19,00 kr</a:t>
            </a:r>
            <a:endParaRPr lang="nb-NO" sz="2800" dirty="0">
              <a:solidFill>
                <a:schemeClr val="bg1"/>
              </a:solidFill>
            </a:endParaRPr>
          </a:p>
        </p:txBody>
      </p:sp>
    </p:spTree>
    <p:extLst>
      <p:ext uri="{BB962C8B-B14F-4D97-AF65-F5344CB8AC3E}">
        <p14:creationId xmlns:p14="http://schemas.microsoft.com/office/powerpoint/2010/main" val="1652369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Pobieranie aplikacji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0" y="576472"/>
            <a:ext cx="3255264" cy="5772912"/>
          </a:xfrm>
          <a:prstGeom prst="rect">
            <a:avLst/>
          </a:prstGeom>
        </p:spPr>
      </p:pic>
    </p:spTree>
    <p:extLst>
      <p:ext uri="{BB962C8B-B14F-4D97-AF65-F5344CB8AC3E}">
        <p14:creationId xmlns:p14="http://schemas.microsoft.com/office/powerpoint/2010/main" val="1513430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4" name="Bilde 13"/>
          <p:cNvPicPr>
            <a:picLocks noChangeAspect="1"/>
          </p:cNvPicPr>
          <p:nvPr/>
        </p:nvPicPr>
        <p:blipFill>
          <a:blip r:embed="rId4"/>
          <a:stretch>
            <a:fillRect/>
          </a:stretch>
        </p:blipFill>
        <p:spPr>
          <a:xfrm>
            <a:off x="4662230" y="4919900"/>
            <a:ext cx="2967111" cy="537509"/>
          </a:xfrm>
          <a:prstGeom prst="rect">
            <a:avLst/>
          </a:prstGeom>
        </p:spPr>
      </p:pic>
      <p:pic>
        <p:nvPicPr>
          <p:cNvPr id="15"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pl-PL" sz="2400" dirty="0"/>
              <a:t>Pobieranie aplikacji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2899" y="3048000"/>
            <a:ext cx="660400" cy="660400"/>
          </a:xfrm>
          <a:prstGeom prst="rect">
            <a:avLst/>
          </a:prstGeom>
        </p:spPr>
      </p:pic>
      <p:sp>
        <p:nvSpPr>
          <p:cNvPr id="11" name="Rektangel 10"/>
          <p:cNvSpPr/>
          <p:nvPr/>
        </p:nvSpPr>
        <p:spPr>
          <a:xfrm>
            <a:off x="4582753" y="1594254"/>
            <a:ext cx="3055464" cy="3961072"/>
          </a:xfrm>
          <a:prstGeom prst="rect">
            <a:avLst/>
          </a:prstGeom>
          <a:solidFill>
            <a:schemeClr val="bg1">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4131805" y="2200666"/>
            <a:ext cx="4351695" cy="5438468"/>
          </a:xfrm>
          <a:prstGeom prst="rect">
            <a:avLst/>
          </a:prstGeom>
        </p:spPr>
      </p:pic>
      <p:cxnSp>
        <p:nvCxnSpPr>
          <p:cNvPr id="19" name="Rett pil 18"/>
          <p:cNvCxnSpPr/>
          <p:nvPr/>
        </p:nvCxnSpPr>
        <p:spPr>
          <a:xfrm flipV="1">
            <a:off x="6549923"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Rett pil 19"/>
          <p:cNvCxnSpPr/>
          <p:nvPr/>
        </p:nvCxnSpPr>
        <p:spPr>
          <a:xfrm flipH="1" flipV="1">
            <a:off x="4839868"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7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3.33333E-6 L 0.11497 0.00116 " pathEditMode="relative" rAng="0" ptsTypes="AA">
                                      <p:cBhvr>
                                        <p:cTn id="6" dur="500" fill="hold"/>
                                        <p:tgtEl>
                                          <p:spTgt spid="13"/>
                                        </p:tgtEl>
                                        <p:attrNameLst>
                                          <p:attrName>ppt_x</p:attrName>
                                          <p:attrName>ppt_y</p:attrName>
                                        </p:attrNameLst>
                                      </p:cBhvr>
                                      <p:rCtr x="574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1" name="Bilde 10"/>
          <p:cNvPicPr>
            <a:picLocks noChangeAspect="1"/>
          </p:cNvPicPr>
          <p:nvPr/>
        </p:nvPicPr>
        <p:blipFill>
          <a:blip r:embed="rId4"/>
          <a:stretch>
            <a:fillRect/>
          </a:stretch>
        </p:blipFill>
        <p:spPr>
          <a:xfrm>
            <a:off x="4662230" y="4919900"/>
            <a:ext cx="2967111" cy="537509"/>
          </a:xfrm>
          <a:prstGeom prst="rect">
            <a:avLst/>
          </a:prstGeom>
        </p:spPr>
      </p:pic>
      <p:pic>
        <p:nvPicPr>
          <p:cNvPr id="13"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pl-PL" sz="2400" dirty="0"/>
              <a:t>Pobieranie aplikacji</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5600" y="3074408"/>
            <a:ext cx="634999" cy="634999"/>
          </a:xfrm>
          <a:prstGeom prst="rect">
            <a:avLst/>
          </a:prstGeom>
        </p:spPr>
      </p:pic>
      <p:sp>
        <p:nvSpPr>
          <p:cNvPr id="17" name="Ellipse 16"/>
          <p:cNvSpPr/>
          <p:nvPr/>
        </p:nvSpPr>
        <p:spPr>
          <a:xfrm>
            <a:off x="5420448" y="3074408"/>
            <a:ext cx="649508" cy="59869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8" name="Bilde 17"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80000">
            <a:off x="4630874" y="2243969"/>
            <a:ext cx="4529367" cy="5660511"/>
          </a:xfrm>
          <a:prstGeom prst="rect">
            <a:avLst/>
          </a:prstGeom>
        </p:spPr>
      </p:pic>
    </p:spTree>
    <p:extLst>
      <p:ext uri="{BB962C8B-B14F-4D97-AF65-F5344CB8AC3E}">
        <p14:creationId xmlns:p14="http://schemas.microsoft.com/office/powerpoint/2010/main" val="765377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50720" y="2468007"/>
            <a:ext cx="1724105" cy="349597"/>
          </a:xfrm>
        </p:spPr>
        <p:txBody>
          <a:bodyPr/>
          <a:lstStyle/>
          <a:p>
            <a:r>
              <a:rPr lang="pl-PL" dirty="0" smtClean="0"/>
              <a:t>Część</a:t>
            </a:r>
            <a:r>
              <a:rPr lang="nb-NO" dirty="0" smtClean="0"/>
              <a:t> 6</a:t>
            </a:r>
            <a:endParaRPr lang="nb-NO" dirty="0"/>
          </a:p>
        </p:txBody>
      </p:sp>
      <p:sp>
        <p:nvSpPr>
          <p:cNvPr id="3" name="Plassholder for tekst 2"/>
          <p:cNvSpPr>
            <a:spLocks noGrp="1"/>
          </p:cNvSpPr>
          <p:nvPr>
            <p:ph type="body" idx="1"/>
          </p:nvPr>
        </p:nvSpPr>
        <p:spPr/>
        <p:txBody>
          <a:bodyPr/>
          <a:lstStyle/>
          <a:p>
            <a:r>
              <a:rPr lang="pl-PL" dirty="0" smtClean="0"/>
              <a:t>Usuwanie aplikacji</a:t>
            </a:r>
            <a:endParaRPr lang="nb-NO" dirty="0"/>
          </a:p>
        </p:txBody>
      </p:sp>
    </p:spTree>
    <p:extLst>
      <p:ext uri="{BB962C8B-B14F-4D97-AF65-F5344CB8AC3E}">
        <p14:creationId xmlns:p14="http://schemas.microsoft.com/office/powerpoint/2010/main" val="1200715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2" name="Plassholder for innhold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pl-PL" sz="2400" dirty="0"/>
              <a:t>Usuwanie aplikacji</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6</a:t>
            </a:r>
            <a:endParaRPr lang="nb-NO" sz="3200" b="1" dirty="0">
              <a:solidFill>
                <a:schemeClr val="bg1"/>
              </a:solidFill>
            </a:endParaRPr>
          </a:p>
        </p:txBody>
      </p:sp>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399" y="3099127"/>
            <a:ext cx="520701" cy="520701"/>
          </a:xfrm>
          <a:prstGeom prst="rect">
            <a:avLst/>
          </a:prstGeom>
          <a:effectLst>
            <a:glow rad="393700">
              <a:srgbClr val="FF0000"/>
            </a:glow>
          </a:effectLst>
        </p:spPr>
      </p:pic>
      <p:sp>
        <p:nvSpPr>
          <p:cNvPr id="7" name="Ellipse 6"/>
          <p:cNvSpPr/>
          <p:nvPr/>
        </p:nvSpPr>
        <p:spPr>
          <a:xfrm>
            <a:off x="5427354" y="3073727"/>
            <a:ext cx="592446" cy="546101"/>
          </a:xfrm>
          <a:prstGeom prst="ellipse">
            <a:avLst/>
          </a:prstGeom>
          <a:noFill/>
          <a:ln w="57150" cmpd="sng">
            <a:solidFill>
              <a:srgbClr val="FF0000"/>
            </a:solidFill>
          </a:ln>
          <a:effectLst>
            <a:glow rad="406400">
              <a:schemeClr val="accent1">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p:cNvPicPr>
            <a:picLocks noChangeAspect="1"/>
          </p:cNvPicPr>
          <p:nvPr/>
        </p:nvPicPr>
        <p:blipFill>
          <a:blip r:embed="rId6"/>
          <a:stretch>
            <a:fillRect/>
          </a:stretch>
        </p:blipFill>
        <p:spPr>
          <a:xfrm>
            <a:off x="4662230" y="4919900"/>
            <a:ext cx="2967111" cy="537509"/>
          </a:xfrm>
          <a:prstGeom prst="rect">
            <a:avLst/>
          </a:prstGeom>
        </p:spPr>
      </p:pic>
      <p:pic>
        <p:nvPicPr>
          <p:cNvPr id="8" name="Bilde 7"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80000">
            <a:off x="4562843" y="2089644"/>
            <a:ext cx="4529367" cy="5660511"/>
          </a:xfrm>
          <a:prstGeom prst="rect">
            <a:avLst/>
          </a:prstGeom>
        </p:spPr>
      </p:pic>
      <p:pic>
        <p:nvPicPr>
          <p:cNvPr id="10" name="Bilde 9"/>
          <p:cNvPicPr>
            <a:picLocks noChangeAspect="1"/>
          </p:cNvPicPr>
          <p:nvPr/>
        </p:nvPicPr>
        <p:blipFill>
          <a:blip r:embed="rId8"/>
          <a:stretch>
            <a:fillRect/>
          </a:stretch>
        </p:blipFill>
        <p:spPr>
          <a:xfrm>
            <a:off x="9133493" y="1781310"/>
            <a:ext cx="1766811" cy="1793480"/>
          </a:xfrm>
          <a:prstGeom prst="rect">
            <a:avLst/>
          </a:prstGeom>
        </p:spPr>
      </p:pic>
      <p:sp>
        <p:nvSpPr>
          <p:cNvPr id="11" name="TekstSylinder 10"/>
          <p:cNvSpPr txBox="1"/>
          <p:nvPr/>
        </p:nvSpPr>
        <p:spPr>
          <a:xfrm>
            <a:off x="8941124" y="3594428"/>
            <a:ext cx="2133600" cy="461665"/>
          </a:xfrm>
          <a:prstGeom prst="rect">
            <a:avLst/>
          </a:prstGeom>
          <a:noFill/>
        </p:spPr>
        <p:txBody>
          <a:bodyPr wrap="square" rtlCol="0">
            <a:spAutoFit/>
          </a:bodyPr>
          <a:lstStyle/>
          <a:p>
            <a:pPr algn="ctr"/>
            <a:r>
              <a:rPr lang="nb-NO" sz="2400" dirty="0" smtClean="0"/>
              <a:t>00:00:01</a:t>
            </a:r>
            <a:endParaRPr lang="nb-NO" sz="2400" dirty="0"/>
          </a:p>
        </p:txBody>
      </p:sp>
    </p:spTree>
    <p:extLst>
      <p:ext uri="{BB962C8B-B14F-4D97-AF65-F5344CB8AC3E}">
        <p14:creationId xmlns:p14="http://schemas.microsoft.com/office/powerpoint/2010/main" val="758660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6202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716898" y="3574956"/>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pl-PL" sz="2400" dirty="0"/>
              <a:t>Usuwanie aplikacji</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6</a:t>
            </a:r>
            <a:endParaRPr lang="nb-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ktangel 52"/>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4" name="TekstSylinder 53"/>
          <p:cNvSpPr txBox="1"/>
          <p:nvPr/>
        </p:nvSpPr>
        <p:spPr>
          <a:xfrm>
            <a:off x="8188207" y="5225270"/>
            <a:ext cx="1610091" cy="369332"/>
          </a:xfrm>
          <a:prstGeom prst="rect">
            <a:avLst/>
          </a:prstGeom>
          <a:noFill/>
        </p:spPr>
        <p:txBody>
          <a:bodyPr wrap="square" rtlCol="0">
            <a:spAutoFit/>
          </a:bodyPr>
          <a:lstStyle/>
          <a:p>
            <a:pPr algn="ctr"/>
            <a:r>
              <a:rPr lang="nb-NO" dirty="0" smtClean="0">
                <a:solidFill>
                  <a:schemeClr val="bg1"/>
                </a:solidFill>
              </a:rPr>
              <a:t>AVINSTALLER</a:t>
            </a:r>
            <a:endParaRPr lang="nb-NO" dirty="0">
              <a:solidFill>
                <a:schemeClr val="bg1"/>
              </a:solidFill>
            </a:endParaRPr>
          </a:p>
        </p:txBody>
      </p:sp>
    </p:spTree>
    <p:extLst>
      <p:ext uri="{BB962C8B-B14F-4D97-AF65-F5344CB8AC3E}">
        <p14:creationId xmlns:p14="http://schemas.microsoft.com/office/powerpoint/2010/main" val="423735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pl-PL" sz="2400" dirty="0"/>
              <a:t>Usuwanie aplikacji</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6</a:t>
            </a:r>
            <a:endParaRPr lang="nb-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780000">
            <a:off x="1559931" y="2472596"/>
            <a:ext cx="4529367" cy="5660511"/>
          </a:xfrm>
          <a:prstGeom prst="rect">
            <a:avLst/>
          </a:prstGeom>
        </p:spPr>
      </p:pic>
      <p:sp>
        <p:nvSpPr>
          <p:cNvPr id="20" name="Rektangel 19"/>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kstSylinder 20"/>
          <p:cNvSpPr txBox="1"/>
          <p:nvPr/>
        </p:nvSpPr>
        <p:spPr>
          <a:xfrm>
            <a:off x="8188207" y="5225270"/>
            <a:ext cx="1610091" cy="369332"/>
          </a:xfrm>
          <a:prstGeom prst="rect">
            <a:avLst/>
          </a:prstGeom>
          <a:noFill/>
        </p:spPr>
        <p:txBody>
          <a:bodyPr wrap="square" rtlCol="0">
            <a:spAutoFit/>
          </a:bodyPr>
          <a:lstStyle/>
          <a:p>
            <a:pPr algn="ctr"/>
            <a:r>
              <a:rPr lang="nb-NO" dirty="0" smtClean="0">
                <a:solidFill>
                  <a:schemeClr val="bg1"/>
                </a:solidFill>
              </a:rPr>
              <a:t>AVINSTALLER</a:t>
            </a:r>
            <a:endParaRPr lang="nb-NO" dirty="0">
              <a:solidFill>
                <a:schemeClr val="bg1"/>
              </a:solidFill>
            </a:endParaRPr>
          </a:p>
        </p:txBody>
      </p:sp>
    </p:spTree>
    <p:extLst>
      <p:ext uri="{BB962C8B-B14F-4D97-AF65-F5344CB8AC3E}">
        <p14:creationId xmlns:p14="http://schemas.microsoft.com/office/powerpoint/2010/main" val="9691958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pl-PL" sz="2400" dirty="0"/>
              <a:t>Usuwanie aplikacji</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6</a:t>
            </a:r>
            <a:endParaRPr lang="nb-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flipV="1">
            <a:off x="5672318" y="3192594"/>
            <a:ext cx="364210" cy="8333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544941" y="2960530"/>
            <a:ext cx="4529367" cy="5660511"/>
          </a:xfrm>
          <a:prstGeom prst="rect">
            <a:avLst/>
          </a:prstGeom>
        </p:spPr>
      </p:pic>
      <p:sp>
        <p:nvSpPr>
          <p:cNvPr id="25" name="Rektangel 24"/>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kstSylinder 25"/>
          <p:cNvSpPr txBox="1"/>
          <p:nvPr/>
        </p:nvSpPr>
        <p:spPr>
          <a:xfrm>
            <a:off x="8188207" y="5225270"/>
            <a:ext cx="1610091" cy="369332"/>
          </a:xfrm>
          <a:prstGeom prst="rect">
            <a:avLst/>
          </a:prstGeom>
          <a:noFill/>
        </p:spPr>
        <p:txBody>
          <a:bodyPr wrap="square" rtlCol="0">
            <a:spAutoFit/>
          </a:bodyPr>
          <a:lstStyle/>
          <a:p>
            <a:pPr algn="ctr"/>
            <a:r>
              <a:rPr lang="nb-NO" dirty="0" smtClean="0">
                <a:solidFill>
                  <a:schemeClr val="bg1"/>
                </a:solidFill>
              </a:rPr>
              <a:t>AVINSTALLER</a:t>
            </a:r>
            <a:endParaRPr lang="nb-NO" dirty="0">
              <a:solidFill>
                <a:schemeClr val="bg1"/>
              </a:solidFill>
            </a:endParaRPr>
          </a:p>
        </p:txBody>
      </p:sp>
    </p:spTree>
    <p:extLst>
      <p:ext uri="{BB962C8B-B14F-4D97-AF65-F5344CB8AC3E}">
        <p14:creationId xmlns:p14="http://schemas.microsoft.com/office/powerpoint/2010/main" val="164577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pl-PL" sz="2400" dirty="0"/>
              <a:t>Usuwanie aplikacji</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6</a:t>
            </a:r>
            <a:endParaRPr lang="nb-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flipV="1">
            <a:off x="5672318" y="3192594"/>
            <a:ext cx="364210" cy="8333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414" y="2810225"/>
            <a:ext cx="1345455" cy="1345455"/>
          </a:xfrm>
          <a:prstGeom prst="rect">
            <a:avLst/>
          </a:prstGeom>
        </p:spPr>
      </p:pic>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231240" y="2377827"/>
            <a:ext cx="4529367" cy="5660511"/>
          </a:xfrm>
          <a:prstGeom prst="rect">
            <a:avLst/>
          </a:prstGeom>
        </p:spPr>
      </p:pic>
      <p:sp>
        <p:nvSpPr>
          <p:cNvPr id="21" name="Rektangel 20"/>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TekstSylinder 21"/>
          <p:cNvSpPr txBox="1"/>
          <p:nvPr/>
        </p:nvSpPr>
        <p:spPr>
          <a:xfrm>
            <a:off x="8188207" y="5225270"/>
            <a:ext cx="1610091" cy="369332"/>
          </a:xfrm>
          <a:prstGeom prst="rect">
            <a:avLst/>
          </a:prstGeom>
          <a:noFill/>
        </p:spPr>
        <p:txBody>
          <a:bodyPr wrap="square" rtlCol="0">
            <a:spAutoFit/>
          </a:bodyPr>
          <a:lstStyle/>
          <a:p>
            <a:pPr algn="ctr"/>
            <a:r>
              <a:rPr lang="nb-NO" dirty="0" smtClean="0">
                <a:solidFill>
                  <a:schemeClr val="bg1"/>
                </a:solidFill>
              </a:rPr>
              <a:t>AVINSTALLER</a:t>
            </a:r>
            <a:endParaRPr lang="nb-NO" dirty="0">
              <a:solidFill>
                <a:schemeClr val="bg1"/>
              </a:solidFill>
            </a:endParaRPr>
          </a:p>
        </p:txBody>
      </p:sp>
    </p:spTree>
    <p:extLst>
      <p:ext uri="{BB962C8B-B14F-4D97-AF65-F5344CB8AC3E}">
        <p14:creationId xmlns:p14="http://schemas.microsoft.com/office/powerpoint/2010/main" val="1935322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Nieco informacji na temat różnych rodzajów telefonów i tabletów</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6" name="TekstSylinder 5"/>
          <p:cNvSpPr txBox="1"/>
          <p:nvPr/>
        </p:nvSpPr>
        <p:spPr>
          <a:xfrm>
            <a:off x="2231105" y="5703563"/>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300" y="1227670"/>
            <a:ext cx="2448000" cy="4466430"/>
          </a:xfrm>
          <a:prstGeom prst="rect">
            <a:avLst/>
          </a:prstGeom>
        </p:spPr>
      </p:pic>
      <p:sp>
        <p:nvSpPr>
          <p:cNvPr id="10" name="TekstSylinder 9"/>
          <p:cNvSpPr txBox="1"/>
          <p:nvPr/>
        </p:nvSpPr>
        <p:spPr>
          <a:xfrm>
            <a:off x="5008524" y="5703563"/>
            <a:ext cx="2331720" cy="461665"/>
          </a:xfrm>
          <a:prstGeom prst="rect">
            <a:avLst/>
          </a:prstGeom>
          <a:noFill/>
        </p:spPr>
        <p:txBody>
          <a:bodyPr wrap="square" rtlCol="0">
            <a:spAutoFit/>
          </a:bodyPr>
          <a:lstStyle/>
          <a:p>
            <a:pPr algn="ctr"/>
            <a:r>
              <a:rPr lang="nb-NO" sz="2400" dirty="0" err="1" smtClean="0"/>
              <a:t>Android</a:t>
            </a:r>
            <a:endParaRPr lang="nb-NO" sz="2400" dirty="0"/>
          </a:p>
        </p:txBody>
      </p:sp>
    </p:spTree>
    <p:extLst>
      <p:ext uri="{BB962C8B-B14F-4D97-AF65-F5344CB8AC3E}">
        <p14:creationId xmlns:p14="http://schemas.microsoft.com/office/powerpoint/2010/main" val="1463137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pl-PL" sz="2400" dirty="0"/>
              <a:t>Usuwanie aplikacji</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6</a:t>
            </a:r>
            <a:endParaRPr lang="nb-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347762" y="2828098"/>
            <a:ext cx="4529367" cy="5660511"/>
          </a:xfrm>
          <a:prstGeom prst="rect">
            <a:avLst/>
          </a:prstGeom>
        </p:spPr>
      </p:pic>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smtClean="0">
                <a:solidFill>
                  <a:schemeClr val="bg1"/>
                </a:solidFill>
              </a:rPr>
              <a:t>AVINSTALLER</a:t>
            </a:r>
            <a:endParaRPr lang="nb-NO" dirty="0">
              <a:solidFill>
                <a:schemeClr val="bg1"/>
              </a:solidFill>
            </a:endParaRPr>
          </a:p>
        </p:txBody>
      </p:sp>
    </p:spTree>
    <p:extLst>
      <p:ext uri="{BB962C8B-B14F-4D97-AF65-F5344CB8AC3E}">
        <p14:creationId xmlns:p14="http://schemas.microsoft.com/office/powerpoint/2010/main" val="15123576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pl-PL" sz="2400" dirty="0"/>
              <a:t>Usuwanie aplikacji</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6</a:t>
            </a:r>
            <a:endParaRPr lang="nb-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smtClean="0">
                <a:solidFill>
                  <a:schemeClr val="bg1"/>
                </a:solidFill>
              </a:rPr>
              <a:t>AVINSTALLER</a:t>
            </a:r>
            <a:endParaRPr lang="nb-NO" dirty="0">
              <a:solidFill>
                <a:schemeClr val="bg1"/>
              </a:solidFill>
            </a:endParaRPr>
          </a:p>
        </p:txBody>
      </p:sp>
      <p:pic>
        <p:nvPicPr>
          <p:cNvPr id="21" name="Bilde 20"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7406614" y="4325970"/>
            <a:ext cx="4529367" cy="5660511"/>
          </a:xfrm>
          <a:prstGeom prst="rect">
            <a:avLst/>
          </a:prstGeom>
        </p:spPr>
      </p:pic>
    </p:spTree>
    <p:extLst>
      <p:ext uri="{BB962C8B-B14F-4D97-AF65-F5344CB8AC3E}">
        <p14:creationId xmlns:p14="http://schemas.microsoft.com/office/powerpoint/2010/main" val="2000196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pl-PL" sz="2400" dirty="0"/>
              <a:t>Usuwanie aplikacji</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6</a:t>
            </a:r>
            <a:endParaRPr lang="nb-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smtClean="0">
                <a:solidFill>
                  <a:schemeClr val="bg1"/>
                </a:solidFill>
              </a:rPr>
              <a:t>AVINSTALLER</a:t>
            </a:r>
            <a:endParaRPr lang="nb-NO" dirty="0">
              <a:solidFill>
                <a:schemeClr val="bg1"/>
              </a:solidFill>
            </a:endParaRPr>
          </a:p>
        </p:txBody>
      </p:sp>
    </p:spTree>
    <p:extLst>
      <p:ext uri="{BB962C8B-B14F-4D97-AF65-F5344CB8AC3E}">
        <p14:creationId xmlns:p14="http://schemas.microsoft.com/office/powerpoint/2010/main" val="29566672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Ferdig – godt jobba alle sammen!</a:t>
            </a:r>
          </a:p>
        </p:txBody>
      </p:sp>
      <p:sp>
        <p:nvSpPr>
          <p:cNvPr id="3" name="Undertittel 2"/>
          <p:cNvSpPr>
            <a:spLocks noGrp="1"/>
          </p:cNvSpPr>
          <p:nvPr>
            <p:ph type="subTitle" idx="1"/>
          </p:nvPr>
        </p:nvSpPr>
        <p:spPr>
          <a:xfrm>
            <a:off x="828637" y="3566926"/>
            <a:ext cx="9839363" cy="2323511"/>
          </a:xfrm>
        </p:spPr>
        <p:txBody>
          <a:bodyPr>
            <a:normAutofit/>
          </a:bodyPr>
          <a:lstStyle/>
          <a:p>
            <a:pPr marL="0" indent="0">
              <a:buNone/>
            </a:pPr>
            <a:r>
              <a:rPr lang="nb-NO" sz="2400" b="1" dirty="0">
                <a:solidFill>
                  <a:schemeClr val="tx1"/>
                </a:solidFill>
              </a:rPr>
              <a:t>Nå kan dere øve på:</a:t>
            </a:r>
          </a:p>
          <a:p>
            <a:pPr>
              <a:buFontTx/>
              <a:buChar char="-"/>
            </a:pPr>
            <a:r>
              <a:rPr lang="nb-NO" sz="2400" dirty="0"/>
              <a:t>Søke fram </a:t>
            </a:r>
            <a:r>
              <a:rPr lang="nb-NO" sz="2400" dirty="0" err="1"/>
              <a:t>apper</a:t>
            </a:r>
            <a:endParaRPr lang="nb-NO" sz="2400" dirty="0"/>
          </a:p>
          <a:p>
            <a:pPr>
              <a:buFontTx/>
              <a:buChar char="-"/>
            </a:pPr>
            <a:r>
              <a:rPr lang="nb-NO" sz="2400" dirty="0">
                <a:solidFill>
                  <a:schemeClr val="tx1"/>
                </a:solidFill>
              </a:rPr>
              <a:t>Laste ned </a:t>
            </a:r>
            <a:r>
              <a:rPr lang="nb-NO" sz="2400" dirty="0" err="1">
                <a:solidFill>
                  <a:schemeClr val="tx1"/>
                </a:solidFill>
              </a:rPr>
              <a:t>apper</a:t>
            </a:r>
            <a:endParaRPr lang="nb-NO" sz="2400" dirty="0">
              <a:solidFill>
                <a:schemeClr val="tx1"/>
              </a:solidFill>
            </a:endParaRPr>
          </a:p>
          <a:p>
            <a:pPr>
              <a:buFontTx/>
              <a:buChar char="-"/>
            </a:pPr>
            <a:r>
              <a:rPr lang="nb-NO" sz="2400" dirty="0"/>
              <a:t>Slette </a:t>
            </a:r>
            <a:r>
              <a:rPr lang="nb-NO" sz="2400" dirty="0" err="1"/>
              <a:t>apper</a:t>
            </a:r>
            <a:r>
              <a:rPr lang="nb-NO" sz="2400" dirty="0"/>
              <a:t> fra smarttelefonen</a:t>
            </a:r>
            <a:endParaRPr lang="nb-NO" sz="2400" dirty="0">
              <a:solidFill>
                <a:schemeClr val="tx1"/>
              </a:solidFill>
            </a:endParaRPr>
          </a:p>
        </p:txBody>
      </p:sp>
    </p:spTree>
    <p:extLst>
      <p:ext uri="{BB962C8B-B14F-4D97-AF65-F5344CB8AC3E}">
        <p14:creationId xmlns:p14="http://schemas.microsoft.com/office/powerpoint/2010/main" val="463359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Nieco informacji na temat różnych rodzajów telefonów i tabletów</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6" name="TekstSylinder 5"/>
          <p:cNvSpPr txBox="1"/>
          <p:nvPr/>
        </p:nvSpPr>
        <p:spPr>
          <a:xfrm>
            <a:off x="2243805" y="5703563"/>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9700" y="1333500"/>
            <a:ext cx="2284929" cy="4165600"/>
          </a:xfrm>
          <a:prstGeom prst="rect">
            <a:avLst/>
          </a:prstGeom>
        </p:spPr>
      </p:pic>
      <p:sp>
        <p:nvSpPr>
          <p:cNvPr id="10" name="TekstSylinder 9"/>
          <p:cNvSpPr txBox="1"/>
          <p:nvPr/>
        </p:nvSpPr>
        <p:spPr>
          <a:xfrm>
            <a:off x="5008524" y="5703563"/>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1" name="TekstSylinder 10"/>
          <p:cNvSpPr txBox="1"/>
          <p:nvPr/>
        </p:nvSpPr>
        <p:spPr>
          <a:xfrm>
            <a:off x="7785001" y="5703563"/>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12" name="Bild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0300" y="1227670"/>
            <a:ext cx="2448000" cy="4466430"/>
          </a:xfrm>
          <a:prstGeom prst="rect">
            <a:avLst/>
          </a:prstGeom>
        </p:spPr>
      </p:pic>
    </p:spTree>
    <p:extLst>
      <p:ext uri="{BB962C8B-B14F-4D97-AF65-F5344CB8AC3E}">
        <p14:creationId xmlns:p14="http://schemas.microsoft.com/office/powerpoint/2010/main" val="1641859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10080" y="2468007"/>
            <a:ext cx="1764745" cy="349597"/>
          </a:xfrm>
        </p:spPr>
        <p:txBody>
          <a:bodyPr/>
          <a:lstStyle/>
          <a:p>
            <a:r>
              <a:rPr lang="pl-PL" dirty="0" smtClean="0"/>
              <a:t>Część</a:t>
            </a:r>
            <a:r>
              <a:rPr lang="nb-NO" dirty="0" smtClean="0"/>
              <a:t> 2</a:t>
            </a:r>
            <a:endParaRPr lang="nb-NO" dirty="0"/>
          </a:p>
        </p:txBody>
      </p:sp>
      <p:sp>
        <p:nvSpPr>
          <p:cNvPr id="3" name="Plassholder for tekst 2"/>
          <p:cNvSpPr>
            <a:spLocks noGrp="1"/>
          </p:cNvSpPr>
          <p:nvPr>
            <p:ph type="body" idx="1"/>
          </p:nvPr>
        </p:nvSpPr>
        <p:spPr/>
        <p:txBody>
          <a:bodyPr/>
          <a:lstStyle/>
          <a:p>
            <a:r>
              <a:rPr lang="pl-PL" dirty="0"/>
              <a:t>Odszukaj swoją nazwę użytkownika</a:t>
            </a:r>
            <a:endParaRPr lang="nb-NO" dirty="0"/>
          </a:p>
        </p:txBody>
      </p:sp>
    </p:spTree>
    <p:extLst>
      <p:ext uri="{BB962C8B-B14F-4D97-AF65-F5344CB8AC3E}">
        <p14:creationId xmlns:p14="http://schemas.microsoft.com/office/powerpoint/2010/main" val="449072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Odszukaj swoją nazwę użytkownika</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2</a:t>
            </a:r>
            <a:endParaRPr lang="nb-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386" y="2349947"/>
            <a:ext cx="1587169" cy="1587169"/>
          </a:xfrm>
          <a:prstGeom prst="rect">
            <a:avLst/>
          </a:prstGeom>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0640" y="2477063"/>
            <a:ext cx="1469136" cy="1767840"/>
          </a:xfrm>
          <a:prstGeom prst="rect">
            <a:avLst/>
          </a:prstGeom>
        </p:spPr>
      </p:pic>
      <p:pic>
        <p:nvPicPr>
          <p:cNvPr id="22" name="Bild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991" y="2438847"/>
            <a:ext cx="1574353" cy="1574353"/>
          </a:xfrm>
          <a:prstGeom prst="rect">
            <a:avLst/>
          </a:prstGeom>
        </p:spPr>
      </p:pic>
    </p:spTree>
    <p:extLst>
      <p:ext uri="{BB962C8B-B14F-4D97-AF65-F5344CB8AC3E}">
        <p14:creationId xmlns:p14="http://schemas.microsoft.com/office/powerpoint/2010/main" val="143042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Odszukaj swoją nazwę użytkownika</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2</a:t>
            </a:r>
            <a:endParaRPr lang="nb-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386" y="2515047"/>
            <a:ext cx="1587169" cy="1587169"/>
          </a:xfrm>
          <a:prstGeom prst="rect">
            <a:avLst/>
          </a:prstGeom>
        </p:spPr>
      </p:pic>
      <p:pic>
        <p:nvPicPr>
          <p:cNvPr id="16" name="Bilde 15"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7422358" y="2436486"/>
            <a:ext cx="3869689" cy="4836088"/>
          </a:xfrm>
          <a:prstGeom prst="rect">
            <a:avLst/>
          </a:prstGeom>
        </p:spPr>
      </p:pic>
      <p:pic>
        <p:nvPicPr>
          <p:cNvPr id="17" name="Bild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991" y="2438847"/>
            <a:ext cx="1574353" cy="1574353"/>
          </a:xfrm>
          <a:prstGeom prst="rect">
            <a:avLst/>
          </a:prstGeom>
        </p:spPr>
      </p:pic>
      <p:pic>
        <p:nvPicPr>
          <p:cNvPr id="14" name="Bilde 13"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1502092" y="2436487"/>
            <a:ext cx="3869689" cy="4836088"/>
          </a:xfrm>
          <a:prstGeom prst="rect">
            <a:avLst/>
          </a:prstGeom>
        </p:spPr>
      </p:pic>
      <p:pic>
        <p:nvPicPr>
          <p:cNvPr id="18" name="Bild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640" y="2477063"/>
            <a:ext cx="1469136" cy="1767840"/>
          </a:xfrm>
          <a:prstGeom prst="rect">
            <a:avLst/>
          </a:prstGeom>
        </p:spPr>
      </p:pic>
      <p:pic>
        <p:nvPicPr>
          <p:cNvPr id="19" name="Bilde 18"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4374641" y="2436490"/>
            <a:ext cx="3869689" cy="4836088"/>
          </a:xfrm>
          <a:prstGeom prst="rect">
            <a:avLst/>
          </a:prstGeom>
        </p:spPr>
      </p:pic>
    </p:spTree>
    <p:extLst>
      <p:ext uri="{BB962C8B-B14F-4D97-AF65-F5344CB8AC3E}">
        <p14:creationId xmlns:p14="http://schemas.microsoft.com/office/powerpoint/2010/main" val="1700863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Odszukaj swoją nazwę użytkownika</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2</a:t>
            </a:r>
            <a:endParaRPr lang="nb-NO" sz="3200" b="1" dirty="0">
              <a:solidFill>
                <a:schemeClr val="bg1"/>
              </a:solidFill>
            </a:endParaRPr>
          </a:p>
        </p:txBody>
      </p:sp>
      <p:sp>
        <p:nvSpPr>
          <p:cNvPr id="16" name="TekstSylinder 15"/>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8" name="TekstSylinder 17"/>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19" name="Bil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20" name="Bild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pic>
        <p:nvPicPr>
          <p:cNvPr id="21" name="Bild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sp>
        <p:nvSpPr>
          <p:cNvPr id="22" name="TekstSylinder 21"/>
          <p:cNvSpPr txBox="1"/>
          <p:nvPr/>
        </p:nvSpPr>
        <p:spPr>
          <a:xfrm>
            <a:off x="1703560" y="4179071"/>
            <a:ext cx="2774749" cy="2677656"/>
          </a:xfrm>
          <a:prstGeom prst="rect">
            <a:avLst/>
          </a:prstGeom>
          <a:noFill/>
        </p:spPr>
        <p:txBody>
          <a:bodyPr wrap="square" rtlCol="0">
            <a:spAutoFit/>
          </a:bodyPr>
          <a:lstStyle/>
          <a:p>
            <a:pPr algn="ctr"/>
            <a:r>
              <a:rPr lang="nb-NO" sz="2000" dirty="0" smtClean="0"/>
              <a:t>Innstillinger</a:t>
            </a:r>
            <a:endParaRPr lang="nb-NO" sz="2000" dirty="0"/>
          </a:p>
          <a:p>
            <a:pPr algn="ctr"/>
            <a:endParaRPr lang="nb-NO" sz="2000" dirty="0"/>
          </a:p>
          <a:p>
            <a:pPr algn="ctr"/>
            <a:endParaRPr lang="nb-NO" sz="2000" dirty="0"/>
          </a:p>
          <a:p>
            <a:pPr algn="ctr"/>
            <a:r>
              <a:rPr lang="nb-NO" sz="2000" dirty="0" smtClean="0"/>
              <a:t>iTunes </a:t>
            </a:r>
            <a:r>
              <a:rPr lang="nb-NO" sz="2000" dirty="0"/>
              <a:t>og </a:t>
            </a:r>
            <a:r>
              <a:rPr lang="nb-NO" sz="2000" dirty="0" err="1"/>
              <a:t>Appstore</a:t>
            </a:r>
            <a:endParaRPr lang="nb-NO" sz="2000" dirty="0"/>
          </a:p>
          <a:p>
            <a:pPr algn="ctr"/>
            <a:endParaRPr lang="nb-NO" sz="2000" dirty="0"/>
          </a:p>
          <a:p>
            <a:pPr algn="ctr"/>
            <a:endParaRPr lang="nb-NO" sz="2000" b="1" dirty="0" smtClean="0"/>
          </a:p>
          <a:p>
            <a:pPr algn="ctr"/>
            <a:endParaRPr lang="nb-NO" sz="2400" b="1" dirty="0" smtClean="0"/>
          </a:p>
          <a:p>
            <a:endParaRPr lang="nb-NO" sz="2400" dirty="0" smtClean="0"/>
          </a:p>
        </p:txBody>
      </p:sp>
      <p:sp>
        <p:nvSpPr>
          <p:cNvPr id="23" name="TekstSylinder 22"/>
          <p:cNvSpPr txBox="1"/>
          <p:nvPr/>
        </p:nvSpPr>
        <p:spPr>
          <a:xfrm>
            <a:off x="5046963" y="4175954"/>
            <a:ext cx="2102177" cy="2246769"/>
          </a:xfrm>
          <a:prstGeom prst="rect">
            <a:avLst/>
          </a:prstGeom>
          <a:noFill/>
        </p:spPr>
        <p:txBody>
          <a:bodyPr wrap="square" rtlCol="0">
            <a:spAutoFit/>
          </a:bodyPr>
          <a:lstStyle/>
          <a:p>
            <a:pPr algn="ctr"/>
            <a:r>
              <a:rPr lang="nb-NO" sz="2000" dirty="0" smtClean="0"/>
              <a:t>Innstillinger</a:t>
            </a:r>
            <a:endParaRPr lang="nb-NO" sz="2000" dirty="0"/>
          </a:p>
          <a:p>
            <a:pPr algn="ctr"/>
            <a:endParaRPr lang="nb-NO" sz="2000" dirty="0"/>
          </a:p>
          <a:p>
            <a:pPr algn="ctr"/>
            <a:endParaRPr lang="nb-NO" sz="2000" dirty="0" smtClean="0"/>
          </a:p>
          <a:p>
            <a:pPr algn="ctr"/>
            <a:r>
              <a:rPr lang="nb-NO" sz="2000" dirty="0" smtClean="0"/>
              <a:t>Kontoer</a:t>
            </a:r>
            <a:endParaRPr lang="nb-NO" sz="2000" dirty="0"/>
          </a:p>
          <a:p>
            <a:pPr algn="ctr"/>
            <a:endParaRPr lang="nb-NO" sz="2000" dirty="0"/>
          </a:p>
          <a:p>
            <a:pPr algn="ctr"/>
            <a:r>
              <a:rPr lang="nb-NO" sz="2000" b="1" dirty="0" smtClean="0"/>
              <a:t>      </a:t>
            </a:r>
          </a:p>
          <a:p>
            <a:pPr algn="ctr"/>
            <a:endParaRPr lang="nb-NO" sz="2000" b="1" dirty="0" smtClean="0"/>
          </a:p>
        </p:txBody>
      </p:sp>
      <p:sp>
        <p:nvSpPr>
          <p:cNvPr id="24" name="TekstSylinder 23"/>
          <p:cNvSpPr txBox="1"/>
          <p:nvPr/>
        </p:nvSpPr>
        <p:spPr>
          <a:xfrm>
            <a:off x="7972881" y="4175954"/>
            <a:ext cx="2102177" cy="1938992"/>
          </a:xfrm>
          <a:prstGeom prst="rect">
            <a:avLst/>
          </a:prstGeom>
          <a:noFill/>
        </p:spPr>
        <p:txBody>
          <a:bodyPr wrap="square" rtlCol="0">
            <a:spAutoFit/>
          </a:bodyPr>
          <a:lstStyle/>
          <a:p>
            <a:pPr algn="ctr"/>
            <a:r>
              <a:rPr lang="nb-NO" sz="2000" dirty="0" smtClean="0"/>
              <a:t>Innstillinger</a:t>
            </a:r>
            <a:endParaRPr lang="nb-NO" sz="2000" dirty="0"/>
          </a:p>
          <a:p>
            <a:pPr algn="ctr"/>
            <a:endParaRPr lang="nb-NO" sz="2000" dirty="0"/>
          </a:p>
          <a:p>
            <a:pPr algn="ctr"/>
            <a:endParaRPr lang="nb-NO" sz="2000" dirty="0" smtClean="0"/>
          </a:p>
          <a:p>
            <a:pPr algn="ctr"/>
            <a:r>
              <a:rPr lang="nb-NO" sz="2000" dirty="0" smtClean="0"/>
              <a:t>E-post</a:t>
            </a:r>
            <a:endParaRPr lang="nb-NO" sz="2000" dirty="0"/>
          </a:p>
          <a:p>
            <a:pPr algn="ctr"/>
            <a:endParaRPr lang="nb-NO" sz="2000" dirty="0"/>
          </a:p>
          <a:p>
            <a:pPr algn="ctr"/>
            <a:endParaRPr lang="nb-NO" sz="2000" b="1" dirty="0" smtClean="0"/>
          </a:p>
        </p:txBody>
      </p:sp>
      <p:cxnSp>
        <p:nvCxnSpPr>
          <p:cNvPr id="26" name="Rett pil 25"/>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Rett pil 24"/>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Rett pil 26"/>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8390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2422</TotalTime>
  <Words>1112</Words>
  <Application>Microsoft Office PowerPoint</Application>
  <PresentationFormat>Panoramiczny</PresentationFormat>
  <Paragraphs>384</Paragraphs>
  <Slides>43</Slides>
  <Notes>40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43</vt:i4>
      </vt:variant>
    </vt:vector>
  </HeadingPairs>
  <TitlesOfParts>
    <vt:vector size="48" baseType="lpstr">
      <vt:lpstr>Arial</vt:lpstr>
      <vt:lpstr>Calibri</vt:lpstr>
      <vt:lpstr>Calibri Light</vt:lpstr>
      <vt:lpstr>Wingdings</vt:lpstr>
      <vt:lpstr>Office-tema</vt:lpstr>
      <vt:lpstr>NAUCZ SIĘ POBIERAĆ APLIKACJE</vt:lpstr>
      <vt:lpstr>Część 1</vt:lpstr>
      <vt:lpstr>Nieco informacji na temat różnych rodzajów telefonów i tabletów</vt:lpstr>
      <vt:lpstr>Nieco informacji na temat różnych rodzajów telefonów i tabletów</vt:lpstr>
      <vt:lpstr>Nieco informacji na temat różnych rodzajów telefonów i tabletów</vt:lpstr>
      <vt:lpstr>Część 2</vt:lpstr>
      <vt:lpstr>Odszukaj swoją nazwę użytkownika</vt:lpstr>
      <vt:lpstr>Odszukaj swoją nazwę użytkownika</vt:lpstr>
      <vt:lpstr>Odszukaj swoją nazwę użytkownika</vt:lpstr>
      <vt:lpstr>Odszukaj swoją nazwę użytkownika</vt:lpstr>
      <vt:lpstr>Odszukaj swoją nazwę użytkownika</vt:lpstr>
      <vt:lpstr>Część 3</vt:lpstr>
      <vt:lpstr>Zaloguj się do swojego sklepu z aplikacjami</vt:lpstr>
      <vt:lpstr>Zaloguj się do swojego sklepu z aplikacjami</vt:lpstr>
      <vt:lpstr>Część 4</vt:lpstr>
      <vt:lpstr>Wyszukiwanie aplikacji</vt:lpstr>
      <vt:lpstr>Wyszukiwanie aplikacji</vt:lpstr>
      <vt:lpstr>Część 5</vt:lpstr>
      <vt:lpstr>Pobieranie aplikacji</vt:lpstr>
      <vt:lpstr>Pobieranie aplikacji</vt:lpstr>
      <vt:lpstr>Pobieranie aplikacji</vt:lpstr>
      <vt:lpstr>Pobieranie aplikacji</vt:lpstr>
      <vt:lpstr>Pobieranie aplikacji</vt:lpstr>
      <vt:lpstr>Pobieranie aplikacji</vt:lpstr>
      <vt:lpstr>Pobieranie aplikacji</vt:lpstr>
      <vt:lpstr>Pobieranie aplikacji</vt:lpstr>
      <vt:lpstr>Pobieranie aplikacji</vt:lpstr>
      <vt:lpstr>Pobieranie aplikacji</vt:lpstr>
      <vt:lpstr>Pobieranie aplikacji</vt:lpstr>
      <vt:lpstr>Pobieranie aplikacji</vt:lpstr>
      <vt:lpstr>Pobieranie aplikacji</vt:lpstr>
      <vt:lpstr>Pobieranie aplikacji</vt:lpstr>
      <vt:lpstr>Pobieranie aplikacji</vt:lpstr>
      <vt:lpstr>Część 6</vt:lpstr>
      <vt:lpstr>Usuwanie aplikacji</vt:lpstr>
      <vt:lpstr>Usuwanie aplikacji</vt:lpstr>
      <vt:lpstr>Usuwanie aplikacji</vt:lpstr>
      <vt:lpstr>Usuwanie aplikacji</vt:lpstr>
      <vt:lpstr>Usuwanie aplikacji</vt:lpstr>
      <vt:lpstr>Usuwanie aplikacji</vt:lpstr>
      <vt:lpstr>Usuwanie aplikacji</vt:lpstr>
      <vt:lpstr>Usuwanie aplikacji</vt:lpstr>
      <vt:lpstr>Ferdig – godt jobba alle sammen!</vt:lpstr>
    </vt:vector>
  </TitlesOfParts>
  <Company>STATEN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Agnieszka Świerczewska</cp:lastModifiedBy>
  <cp:revision>473</cp:revision>
  <dcterms:created xsi:type="dcterms:W3CDTF">2015-09-22T07:17:48Z</dcterms:created>
  <dcterms:modified xsi:type="dcterms:W3CDTF">2019-02-14T07:11:15Z</dcterms:modified>
</cp:coreProperties>
</file>