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3"/>
  </p:notesMasterIdLst>
  <p:handoutMasterIdLst>
    <p:handoutMasterId r:id="rId114"/>
  </p:handoutMasterIdLst>
  <p:sldIdLst>
    <p:sldId id="276" r:id="rId2"/>
    <p:sldId id="287" r:id="rId3"/>
    <p:sldId id="278" r:id="rId4"/>
    <p:sldId id="293" r:id="rId5"/>
    <p:sldId id="29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296" r:id="rId22"/>
    <p:sldId id="288"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02" r:id="rId38"/>
    <p:sldId id="303" r:id="rId39"/>
    <p:sldId id="335" r:id="rId40"/>
    <p:sldId id="336" r:id="rId41"/>
    <p:sldId id="337" r:id="rId42"/>
    <p:sldId id="338" r:id="rId43"/>
    <p:sldId id="339" r:id="rId44"/>
    <p:sldId id="340" r:id="rId45"/>
    <p:sldId id="342" r:id="rId46"/>
    <p:sldId id="341"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 id="373" r:id="rId78"/>
    <p:sldId id="374" r:id="rId79"/>
    <p:sldId id="375" r:id="rId80"/>
    <p:sldId id="376" r:id="rId81"/>
    <p:sldId id="377" r:id="rId82"/>
    <p:sldId id="378" r:id="rId83"/>
    <p:sldId id="379" r:id="rId84"/>
    <p:sldId id="380" r:id="rId85"/>
    <p:sldId id="381" r:id="rId86"/>
    <p:sldId id="382" r:id="rId87"/>
    <p:sldId id="383" r:id="rId88"/>
    <p:sldId id="384" r:id="rId89"/>
    <p:sldId id="407" r:id="rId90"/>
    <p:sldId id="385" r:id="rId91"/>
    <p:sldId id="386" r:id="rId92"/>
    <p:sldId id="388" r:id="rId93"/>
    <p:sldId id="389" r:id="rId94"/>
    <p:sldId id="390" r:id="rId95"/>
    <p:sldId id="391" r:id="rId96"/>
    <p:sldId id="392" r:id="rId97"/>
    <p:sldId id="393" r:id="rId98"/>
    <p:sldId id="394" r:id="rId99"/>
    <p:sldId id="395" r:id="rId100"/>
    <p:sldId id="396" r:id="rId101"/>
    <p:sldId id="397" r:id="rId102"/>
    <p:sldId id="398" r:id="rId103"/>
    <p:sldId id="399" r:id="rId104"/>
    <p:sldId id="400" r:id="rId105"/>
    <p:sldId id="408" r:id="rId106"/>
    <p:sldId id="402" r:id="rId107"/>
    <p:sldId id="403" r:id="rId108"/>
    <p:sldId id="404" r:id="rId109"/>
    <p:sldId id="405" r:id="rId110"/>
    <p:sldId id="406" r:id="rId111"/>
    <p:sldId id="305" r:id="rId11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6" name="Author" initials="A" lastIdx="0" clrIdx="1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72338" autoAdjust="0"/>
  </p:normalViewPr>
  <p:slideViewPr>
    <p:cSldViewPr snapToGrid="0">
      <p:cViewPr>
        <p:scale>
          <a:sx n="40" d="100"/>
          <a:sy n="40" d="100"/>
        </p:scale>
        <p:origin x="1036" y="6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E591F1-365D-9A44-BAB0-9478600B76DC}" type="datetimeFigureOut">
              <a:t>15.11.2023</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C96447-93CD-D248-8463-E4F159614110}" type="slidenum">
              <a:t>‹#›</a:t>
            </a:fld>
            <a:endParaRPr lang="nb-NO"/>
          </a:p>
        </p:txBody>
      </p:sp>
    </p:spTree>
    <p:extLst>
      <p:ext uri="{BB962C8B-B14F-4D97-AF65-F5344CB8AC3E}">
        <p14:creationId xmlns:p14="http://schemas.microsoft.com/office/powerpoint/2010/main" val="2593103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15F3-F8D5-4A64-AADD-6C8711A9C4A2}" type="datetimeFigureOut">
              <a:rPr lang="nb-NO" smtClean="0"/>
              <a:t>15.11.2023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54B7B-5006-4AAE-B324-0D18C385F145}" type="slidenum">
              <a:rPr lang="nb-NO" smtClean="0"/>
              <a:t>‹#›</a:t>
            </a:fld>
            <a:endParaRPr lang="nb-NO"/>
          </a:p>
        </p:txBody>
      </p:sp>
    </p:spTree>
    <p:extLst>
      <p:ext uri="{BB962C8B-B14F-4D97-AF65-F5344CB8AC3E}">
        <p14:creationId xmlns:p14="http://schemas.microsoft.com/office/powerpoint/2010/main" val="4272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b="1" dirty="0"/>
              <a:t>قبل از شروع دوره واقعی، اهداف آموزشی را با شرکت کنندگان دوره مرور کنید. این امر یادگیری و به خاطر سپردن آنچه را که آموخته اند را برای آنها آسان تر می کند.</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a:t>
            </a:fld>
            <a:endParaRPr lang="nb-NO"/>
          </a:p>
        </p:txBody>
      </p:sp>
    </p:spTree>
    <p:extLst>
      <p:ext uri="{BB962C8B-B14F-4D97-AF65-F5344CB8AC3E}">
        <p14:creationId xmlns:p14="http://schemas.microsoft.com/office/powerpoint/2010/main" val="550293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برای برخی افراد، صفحه تاریک می شود و یک پنجره اطلاعات کوچک ظاهر می شود که در آن فیس بوک از شما می پرسد که آیا می توانند اعلان ها را به شما نشان دهند. این بدان معنی است که هر بار که اتفاقی در حساب فیس بوک شما افتاده است، یک "پینگ" کوچک می شنوید یا یک پیام بر روی صفحه نمایش شما ظاهر می شود.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a:t>
            </a:fld>
            <a:endParaRPr lang="nb-NO"/>
          </a:p>
        </p:txBody>
      </p:sp>
    </p:spTree>
    <p:extLst>
      <p:ext uri="{BB962C8B-B14F-4D97-AF65-F5344CB8AC3E}">
        <p14:creationId xmlns:p14="http://schemas.microsoft.com/office/powerpoint/2010/main" val="1989390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نماد سوم "اعلان ها" است. این عملکرد ها انواع دیگری را که در فیس بوک اتفاق می افتد و شما را درگیر می کند گزارش می دهد. این می تواند یک دعوت برای پیوستن به یک رویداد یا یک گروه، اعلانی باشد که فردی پست کرده است یا نظر داده است یا چیزی را در جدول زمانی شما پسندیده است، اعلانی مبنی بر اینکه شخصی که می شناسید تولد دارد و بسیاری موارد دیگر.</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100</a:t>
            </a:fld>
            <a:endParaRPr lang="nb-NO"/>
          </a:p>
        </p:txBody>
      </p:sp>
    </p:spTree>
    <p:extLst>
      <p:ext uri="{BB962C8B-B14F-4D97-AF65-F5344CB8AC3E}">
        <p14:creationId xmlns:p14="http://schemas.microsoft.com/office/powerpoint/2010/main" val="19765233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درست مانند دو کتگوری دیگر، زمانی که اعلان های جدیدی برای شما وجود دارد، یک عدد در یک مربع سرخ ظاهر می شود.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101</a:t>
            </a:fld>
            <a:endParaRPr lang="nb-NO"/>
          </a:p>
        </p:txBody>
      </p:sp>
    </p:spTree>
    <p:extLst>
      <p:ext uri="{BB962C8B-B14F-4D97-AF65-F5344CB8AC3E}">
        <p14:creationId xmlns:p14="http://schemas.microsoft.com/office/powerpoint/2010/main" val="309559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روی نماد ضربه بزنید تا لیستی از اتفاقات رخ داده را ببینید. اگر روی یکی از نقاط لیست ضربه بزنید یا فشار دهید، به صفحه ای که در آن اتفاقی افتاده فرستاده می شوید.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102</a:t>
            </a:fld>
            <a:endParaRPr lang="nb-NO"/>
          </a:p>
        </p:txBody>
      </p:sp>
    </p:spTree>
    <p:extLst>
      <p:ext uri="{BB962C8B-B14F-4D97-AF65-F5344CB8AC3E}">
        <p14:creationId xmlns:p14="http://schemas.microsoft.com/office/powerpoint/2010/main" val="18962761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ماد نهایی در نوار منو یک تیر زمانی است که از فیس بوک در مرورگر استفاده می کنید و نماد منو با سه خط در برنامه است.</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103</a:t>
            </a:fld>
            <a:endParaRPr lang="nb-NO"/>
          </a:p>
        </p:txBody>
      </p:sp>
    </p:spTree>
    <p:extLst>
      <p:ext uri="{BB962C8B-B14F-4D97-AF65-F5344CB8AC3E}">
        <p14:creationId xmlns:p14="http://schemas.microsoft.com/office/powerpoint/2010/main" val="3852600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اگر این را فشار دهید، لیست بلندبالایی از سایر فعالیت هایی که می توانید در فیس بوک انجام دهید دریافت خواهید کرد. در اینجا گزینه‌های زیادی وجود دارد که وقتی کاربر پیشرفته ‌تری می‌ شوید می ‌توان آن‌ ها را بررسی کرد، اما تنها گزینه‌ های منویی که در طول این دوره درباره آنها صحبت خواهیم کرد، گزینه‌هایی به نام‌های «کمک» و «خروج» هستند.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104</a:t>
            </a:fld>
            <a:endParaRPr lang="nb-NO"/>
          </a:p>
        </p:txBody>
      </p:sp>
    </p:spTree>
    <p:extLst>
      <p:ext uri="{BB962C8B-B14F-4D97-AF65-F5344CB8AC3E}">
        <p14:creationId xmlns:p14="http://schemas.microsoft.com/office/powerpoint/2010/main" val="10268838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کمی پیشتر از فهرست، گزینه منو "کمک" را پیدا خواهید کرد. اگر این را فشار دهید، به مرکز راهنمایی فیس بوک هدایت می شوید، جایی که می توانید در مورد تمام عملکردها اطلاعات بیشتری کسب کنید. خدمات، تنظیمات و گزینه های گزارشی که این سرویس ارائه می دهد. اگر با مشکلات و موقعیت‌ هایی مواجه می ‌شوید که در آن احساس عدم اطمینان می ‌کنید، می‌ تواند نقطه خوبی برای شروع باشد.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105</a:t>
            </a:fld>
            <a:endParaRPr lang="nb-NO"/>
          </a:p>
        </p:txBody>
      </p:sp>
    </p:spTree>
    <p:extLst>
      <p:ext uri="{BB962C8B-B14F-4D97-AF65-F5344CB8AC3E}">
        <p14:creationId xmlns:p14="http://schemas.microsoft.com/office/powerpoint/2010/main" val="2387930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nb-NO" b="1" dirty="0"/>
          </a:p>
        </p:txBody>
      </p:sp>
      <p:sp>
        <p:nvSpPr>
          <p:cNvPr id="4" name="Slide Number Placeholder 3"/>
          <p:cNvSpPr>
            <a:spLocks noGrp="1"/>
          </p:cNvSpPr>
          <p:nvPr>
            <p:ph type="sldNum" sz="quarter" idx="5"/>
          </p:nvPr>
        </p:nvSpPr>
        <p:spPr/>
        <p:txBody>
          <a:bodyPr/>
          <a:lstStyle/>
          <a:p>
            <a:fld id="{6C254B7B-5006-4AAE-B324-0D18C385F145}" type="slidenum">
              <a:rPr lang="nb-NO" smtClean="0"/>
              <a:t>106</a:t>
            </a:fld>
            <a:endParaRPr lang="nb-NO"/>
          </a:p>
        </p:txBody>
      </p:sp>
    </p:spTree>
    <p:extLst>
      <p:ext uri="{BB962C8B-B14F-4D97-AF65-F5344CB8AC3E}">
        <p14:creationId xmlns:p14="http://schemas.microsoft.com/office/powerpoint/2010/main" val="39879824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prs-AF" dirty="0"/>
              <a:t>کمی پایین تر از لیست گزینه منو "خروج" است. کسانی که از این برنامه در تلفن هوشمند یا تبلت استفاده می کنند باید تا آخر لیست را پایین بیاورند.</a:t>
            </a:r>
          </a:p>
          <a:p>
            <a:pPr algn="r"/>
            <a:endParaRPr lang="prs-AF" dirty="0"/>
          </a:p>
          <a:p>
            <a:pPr algn="r"/>
            <a:r>
              <a:rPr lang="prs-AF" dirty="0"/>
              <a:t>اگر روی این گزینه ضربه بزنید، از فیس بوک خارج می شوید و تا زمانی که دوباره وارد سیستم نشوید، پیام و اعلان دریافت نخواهید کرد. هنگام استفاده از کمپیوتر، تبلت یا تلفن هوشمند که معمولاً تنها کاربر آن هستید، واقعاً نیازی به خروج از فیس بوک ندارید. برای اکثر مردم راحت ‌تر است که به محض اینکه اتفاق مهمی می‌افتد، پیام‌ها را روی صفحه دریافت کنند. به این ترتیب، آنها برای دریافت به روز رسانی نیازی به ورود به سیستم نخواهند داشت. هنگام استفاده از کمپیوتر، تبلت یا تلفنی که افراد مختلف از آن استفاده می کنند، مهم است که به خاطر داشته باشید که از سیستم خارج شوید تا هیچ کس دیگری نتواند به فیس بوک شما دسترسی پیدا کند و خود را شبیه شما کند، رمز عبور شما را تغییر دهد یا مشکلات دیگری. اگر از کمپیوتر در کتابخانه یا مکان های عمومی دیگر استفاده می کنید، این امر به ویژه مهم است. </a:t>
            </a:r>
          </a:p>
          <a:p>
            <a:pPr algn="r"/>
            <a:endParaRPr lang="prs-AF" dirty="0"/>
          </a:p>
          <a:p>
            <a:pPr algn="r"/>
            <a:r>
              <a:rPr lang="prs-AF" dirty="0"/>
              <a:t>برای خروج، "خروج" را فشار دهید.</a:t>
            </a:r>
          </a:p>
          <a:p>
            <a:pPr algn="r"/>
            <a:endParaRPr lang="prs-AF"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107</a:t>
            </a:fld>
            <a:endParaRPr lang="nb-NO"/>
          </a:p>
        </p:txBody>
      </p:sp>
    </p:spTree>
    <p:extLst>
      <p:ext uri="{BB962C8B-B14F-4D97-AF65-F5344CB8AC3E}">
        <p14:creationId xmlns:p14="http://schemas.microsoft.com/office/powerpoint/2010/main" val="212245702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b="0" dirty="0"/>
              <a:t>وقتی از سیستم خارج شدید، این تصاویر روی صفحه نمایش شما ظاهر می شوند. احتمالاً آنها را از زمانی که قبلاً پروفایل ایجاد کردیم به یاد دارید.</a:t>
            </a:r>
            <a:endParaRPr lang="nb-NO" b="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108</a:t>
            </a:fld>
            <a:endParaRPr lang="nb-NO"/>
          </a:p>
        </p:txBody>
      </p:sp>
    </p:spTree>
    <p:extLst>
      <p:ext uri="{BB962C8B-B14F-4D97-AF65-F5344CB8AC3E}">
        <p14:creationId xmlns:p14="http://schemas.microsoft.com/office/powerpoint/2010/main" val="8332594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b="0" dirty="0"/>
              <a:t>اگر می خواهید دوباره وارد شوید، قبل از فشار دادن دکمه "ورود" در بالای صفحه، باید ایمیل یا شماره موبایل و رمز عبور خود را در مرورگر وارد کنید. </a:t>
            </a:r>
          </a:p>
          <a:p>
            <a:pPr algn="r" rtl="1"/>
            <a:endParaRPr lang="prs-AF" b="0" dirty="0"/>
          </a:p>
          <a:p>
            <a:pPr algn="r" rtl="1"/>
            <a:r>
              <a:rPr lang="prs-AF" b="0" dirty="0"/>
              <a:t>هنگام استفاده از برنامه، فقط روی نام یا تصویر خود در وسط صفحه ضربه بزنید.</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109</a:t>
            </a:fld>
            <a:endParaRPr lang="nb-NO"/>
          </a:p>
        </p:txBody>
      </p:sp>
    </p:spTree>
    <p:extLst>
      <p:ext uri="{BB962C8B-B14F-4D97-AF65-F5344CB8AC3E}">
        <p14:creationId xmlns:p14="http://schemas.microsoft.com/office/powerpoint/2010/main" val="1119153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b="0" dirty="0"/>
              <a:t>اگر می‌خواهید این اعلان‌ها را دریافت کنید، می‌توانید روی «مجاز» ضربه بزنید. اگر ترجیح می دهید این موارد را دریافت نکنید، روی «بلاک» ضربه بزنید. اگر مطمئن نیستید چه می‌خواهید، می‌توانید روی </a:t>
            </a:r>
            <a:r>
              <a:rPr lang="nb-NO" b="0" dirty="0"/>
              <a:t>x </a:t>
            </a:r>
            <a:r>
              <a:rPr lang="prs-AF" b="0" dirty="0"/>
              <a:t>در گوشه سمت راست بالا کلیک کنید و زمانی که کاربر فعال‌تر فیسبوک شدید، تصمیم بگیرید.</a:t>
            </a:r>
          </a:p>
          <a:p>
            <a:pPr algn="r" rtl="1"/>
            <a:endParaRPr lang="prs-AF" b="1" dirty="0"/>
          </a:p>
          <a:p>
            <a:pPr algn="r" rtl="1"/>
            <a:r>
              <a:rPr lang="prs-AF" b="1" dirty="0"/>
              <a:t>از همه کسانی که چنین پیامی دریافت کرده اند بخواهید تصمیم خود را بگیرند و سپس به اسلاید بعدی بروید.</a:t>
            </a:r>
          </a:p>
          <a:p>
            <a:pPr algn="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a:t>
            </a:fld>
            <a:endParaRPr lang="nb-NO"/>
          </a:p>
        </p:txBody>
      </p:sp>
    </p:spTree>
    <p:extLst>
      <p:ext uri="{BB962C8B-B14F-4D97-AF65-F5344CB8AC3E}">
        <p14:creationId xmlns:p14="http://schemas.microsoft.com/office/powerpoint/2010/main" val="36931548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b="0" dirty="0"/>
              <a:t>اگر تصویر یا نامی که لیست شده متعلق به شما نیست، باید "ورود به یک حساب دیگر" را فشار دهید و اطلاعات خود را پر کنید، درست مانند زمانی که از مرورگر استفاده می کنید.</a:t>
            </a:r>
          </a:p>
          <a:p>
            <a:pPr algn="r" rtl="1"/>
            <a:endParaRPr lang="prs-AF" b="0" dirty="0"/>
          </a:p>
          <a:p>
            <a:pPr algn="r"/>
            <a:r>
              <a:rPr lang="prs-AF" b="0" dirty="0"/>
              <a:t>پس از انجام این کار، دوباره به فیس بوک بازگشته اید!</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110</a:t>
            </a:fld>
            <a:endParaRPr lang="nb-NO"/>
          </a:p>
        </p:txBody>
      </p:sp>
    </p:spTree>
    <p:extLst>
      <p:ext uri="{BB962C8B-B14F-4D97-AF65-F5344CB8AC3E}">
        <p14:creationId xmlns:p14="http://schemas.microsoft.com/office/powerpoint/2010/main" val="2909841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800" b="1" dirty="0" err="1">
                <a:effectLst/>
                <a:latin typeface="Calibri" panose="020F0502020204030204" pitchFamily="34" charset="0"/>
                <a:ea typeface="Calibri" panose="020F0502020204030204" pitchFamily="34" charset="0"/>
                <a:cs typeface="Arial" panose="020B0604020202020204" pitchFamily="34" charset="0"/>
              </a:rPr>
              <a:t>پایان</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111</a:t>
            </a:fld>
            <a:endParaRPr lang="nb-NO"/>
          </a:p>
        </p:txBody>
      </p:sp>
    </p:spTree>
    <p:extLst>
      <p:ext uri="{BB962C8B-B14F-4D97-AF65-F5344CB8AC3E}">
        <p14:creationId xmlns:p14="http://schemas.microsoft.com/office/powerpoint/2010/main" val="1016726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b="0" dirty="0"/>
              <a:t>فیس بوک اکنون به شما کمک می کند تا با مرور مخاطبین ایمیل خود، دوستان خود را پیدا کنید، اما می توانید افرادی را که می خواهید خودتان با آنها تماس بگیرید نیز جستجو کنید.</a:t>
            </a:r>
            <a:endParaRPr lang="nb-NO" b="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12</a:t>
            </a:fld>
            <a:endParaRPr lang="nb-NO"/>
          </a:p>
        </p:txBody>
      </p:sp>
    </p:spTree>
    <p:extLst>
      <p:ext uri="{BB962C8B-B14F-4D97-AF65-F5344CB8AC3E}">
        <p14:creationId xmlns:p14="http://schemas.microsoft.com/office/powerpoint/2010/main" val="1173064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بنابراین از این مرحله می گذریم و به جای آن روی دکمه «بعدی» در پایین سمت راست ضربه می زنیم.</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13</a:t>
            </a:fld>
            <a:endParaRPr lang="nb-NO"/>
          </a:p>
        </p:txBody>
      </p:sp>
    </p:spTree>
    <p:extLst>
      <p:ext uri="{BB962C8B-B14F-4D97-AF65-F5344CB8AC3E}">
        <p14:creationId xmlns:p14="http://schemas.microsoft.com/office/powerpoint/2010/main" val="1142208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سپس روی «نادیده گرفتن این مرحله» ضربه بزنید.</a:t>
            </a:r>
          </a:p>
          <a:p>
            <a:pPr marL="0" marR="0" indent="0" algn="r" defTabSz="914400" rtl="0" eaLnBrk="1" fontAlgn="auto" latinLnBrk="0" hangingPunct="1">
              <a:lnSpc>
                <a:spcPct val="100000"/>
              </a:lnSpc>
              <a:spcBef>
                <a:spcPts val="0"/>
              </a:spcBef>
              <a:spcAft>
                <a:spcPts val="0"/>
              </a:spcAft>
              <a:buClrTx/>
              <a:buSzTx/>
              <a:buFontTx/>
              <a:buNone/>
              <a:tabLst/>
              <a:defRPr/>
            </a:pPr>
            <a:endParaRPr lang="prs-AF" dirty="0"/>
          </a:p>
          <a:p>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14</a:t>
            </a:fld>
            <a:endParaRPr lang="nb-NO"/>
          </a:p>
        </p:txBody>
      </p:sp>
    </p:spTree>
    <p:extLst>
      <p:ext uri="{BB962C8B-B14F-4D97-AF65-F5344CB8AC3E}">
        <p14:creationId xmlns:p14="http://schemas.microsoft.com/office/powerpoint/2010/main" val="201626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b="0" dirty="0"/>
              <a:t>این صفحه ظاهر می شود.</a:t>
            </a:r>
            <a:endParaRPr lang="nb-NO" b="0" dirty="0"/>
          </a:p>
          <a:p>
            <a:pPr algn="r" rtl="1"/>
            <a:endParaRPr lang="prs-AF" b="1" dirty="0"/>
          </a:p>
          <a:p>
            <a:pPr algn="r" rtl="1"/>
            <a:r>
              <a:rPr lang="prs-AF" b="0" dirty="0"/>
              <a:t>برای تکمیل ثبت نام، اکنون باید وارد حساب ایمیل خود شوید. فیس بوک برای شما ایمیلی ارسال کرده تا تأیید کند که شما همانی هستید که می گویید. این ایمیل به آدرس ایمیلی که هنگام ثبت نام وارد کرده اید ارسال می شود.</a:t>
            </a:r>
            <a:endParaRPr lang="nb-NO" b="0" dirty="0"/>
          </a:p>
          <a:p>
            <a:pPr algn="r" rtl="1"/>
            <a:endParaRPr lang="prs-AF" b="1" dirty="0"/>
          </a:p>
          <a:p>
            <a:pPr algn="r" rtl="1"/>
            <a:r>
              <a:rPr lang="prs-AF" b="1" dirty="0"/>
              <a:t>از همه بخواهید به حساب ایمیل خود بروند و ببینند آیا ایمیلی از فیس بوک دریافت کرده اند یا خیر.</a:t>
            </a:r>
            <a:endParaRPr lang="nb-NO" b="1" dirty="0"/>
          </a:p>
          <a:p>
            <a:pPr algn="r" rtl="1"/>
            <a:endParaRPr lang="prs-AF" b="1" dirty="0"/>
          </a:p>
          <a:p>
            <a:pPr algn="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15</a:t>
            </a:fld>
            <a:endParaRPr lang="nb-NO"/>
          </a:p>
        </p:txBody>
      </p:sp>
    </p:spTree>
    <p:extLst>
      <p:ext uri="{BB962C8B-B14F-4D97-AF65-F5344CB8AC3E}">
        <p14:creationId xmlns:p14="http://schemas.microsoft.com/office/powerpoint/2010/main" val="87198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60680" algn="r" rtl="1">
              <a:lnSpc>
                <a:spcPct val="150000"/>
              </a:lnSpc>
              <a:spcAft>
                <a:spcPts val="800"/>
              </a:spcAft>
            </a:pPr>
            <a:r>
              <a:rPr lang="ar-SA" sz="1800" b="1" dirty="0">
                <a:effectLst/>
                <a:latin typeface="Calibri" panose="020F0502020204030204" pitchFamily="34" charset="0"/>
                <a:ea typeface="Calibri" panose="020F0502020204030204" pitchFamily="34" charset="0"/>
                <a:cs typeface="Arial" panose="020B0604020202020204" pitchFamily="34" charset="0"/>
              </a:rPr>
              <a:t>به </a:t>
            </a:r>
            <a:r>
              <a:rPr lang="ar-SA" sz="1800" b="1" dirty="0" err="1">
                <a:effectLst/>
                <a:latin typeface="Calibri" panose="020F0502020204030204" pitchFamily="34" charset="0"/>
                <a:ea typeface="Calibri" panose="020F0502020204030204" pitchFamily="34" charset="0"/>
                <a:cs typeface="Arial" panose="020B0604020202020204" pitchFamily="34" charset="0"/>
              </a:rPr>
              <a:t>کسانی</a:t>
            </a:r>
            <a:r>
              <a:rPr lang="ar-SA" sz="1800" b="1" dirty="0">
                <a:effectLst/>
                <a:latin typeface="Calibri" panose="020F0502020204030204" pitchFamily="34" charset="0"/>
                <a:ea typeface="Calibri" panose="020F0502020204030204" pitchFamily="34" charset="0"/>
                <a:cs typeface="Arial" panose="020B0604020202020204" pitchFamily="34" charset="0"/>
              </a:rPr>
              <a:t> </a:t>
            </a:r>
            <a:r>
              <a:rPr lang="ar-SA" sz="1800" b="1" dirty="0" err="1">
                <a:effectLst/>
                <a:latin typeface="Calibri" panose="020F0502020204030204" pitchFamily="34" charset="0"/>
                <a:ea typeface="Calibri" panose="020F0502020204030204" pitchFamily="34" charset="0"/>
                <a:cs typeface="Arial" panose="020B0604020202020204" pitchFamily="34" charset="0"/>
              </a:rPr>
              <a:t>که</a:t>
            </a:r>
            <a:r>
              <a:rPr lang="ar-SA" sz="1800" b="1" dirty="0">
                <a:effectLst/>
                <a:latin typeface="Calibri" panose="020F0502020204030204" pitchFamily="34" charset="0"/>
                <a:ea typeface="Calibri" panose="020F0502020204030204" pitchFamily="34" charset="0"/>
                <a:cs typeface="Arial" panose="020B0604020202020204" pitchFamily="34" charset="0"/>
              </a:rPr>
              <a:t> </a:t>
            </a:r>
            <a:r>
              <a:rPr lang="ar-SA" sz="1800" b="1" dirty="0" err="1">
                <a:effectLst/>
                <a:latin typeface="Calibri" panose="020F0502020204030204" pitchFamily="34" charset="0"/>
                <a:ea typeface="Calibri" panose="020F0502020204030204" pitchFamily="34" charset="0"/>
                <a:cs typeface="Arial" panose="020B0604020202020204" pitchFamily="34" charset="0"/>
              </a:rPr>
              <a:t>نمی</a:t>
            </a:r>
            <a:r>
              <a:rPr lang="ar-SA" sz="1800" b="1" dirty="0">
                <a:effectLst/>
                <a:latin typeface="Calibri" panose="020F0502020204030204" pitchFamily="34" charset="0"/>
                <a:ea typeface="Calibri" panose="020F0502020204030204" pitchFamily="34" charset="0"/>
                <a:cs typeface="Arial" panose="020B0604020202020204" pitchFamily="34" charset="0"/>
              </a:rPr>
              <a:t> </a:t>
            </a:r>
            <a:r>
              <a:rPr lang="ar-SA" sz="1800" b="1" dirty="0" err="1">
                <a:effectLst/>
                <a:latin typeface="Calibri" panose="020F0502020204030204" pitchFamily="34" charset="0"/>
                <a:ea typeface="Calibri" panose="020F0502020204030204" pitchFamily="34" charset="0"/>
                <a:cs typeface="Arial" panose="020B0604020202020204" pitchFamily="34" charset="0"/>
              </a:rPr>
              <a:t>توانند</a:t>
            </a:r>
            <a:r>
              <a:rPr lang="ar-SA" sz="1800" b="1" dirty="0">
                <a:effectLst/>
                <a:latin typeface="Calibri" panose="020F0502020204030204" pitchFamily="34" charset="0"/>
                <a:ea typeface="Calibri" panose="020F0502020204030204" pitchFamily="34" charset="0"/>
                <a:cs typeface="Arial" panose="020B0604020202020204" pitchFamily="34" charset="0"/>
              </a:rPr>
              <a:t> </a:t>
            </a:r>
            <a:r>
              <a:rPr lang="ar-SA" sz="1800" b="1" dirty="0" err="1">
                <a:effectLst/>
                <a:latin typeface="Calibri" panose="020F0502020204030204" pitchFamily="34" charset="0"/>
                <a:ea typeface="Calibri" panose="020F0502020204030204" pitchFamily="34" charset="0"/>
                <a:cs typeface="Arial" panose="020B0604020202020204" pitchFamily="34" charset="0"/>
              </a:rPr>
              <a:t>ایمیل</a:t>
            </a:r>
            <a:r>
              <a:rPr lang="ar-SA" sz="1800" b="1" dirty="0">
                <a:effectLst/>
                <a:latin typeface="Calibri" panose="020F0502020204030204" pitchFamily="34" charset="0"/>
                <a:ea typeface="Calibri" panose="020F0502020204030204" pitchFamily="34" charset="0"/>
                <a:cs typeface="Arial" panose="020B0604020202020204" pitchFamily="34" charset="0"/>
              </a:rPr>
              <a:t> فیس </a:t>
            </a:r>
            <a:r>
              <a:rPr lang="ar-SA" sz="1800" b="1" dirty="0" err="1">
                <a:effectLst/>
                <a:latin typeface="Calibri" panose="020F0502020204030204" pitchFamily="34" charset="0"/>
                <a:ea typeface="Calibri" panose="020F0502020204030204" pitchFamily="34" charset="0"/>
                <a:cs typeface="Arial" panose="020B0604020202020204" pitchFamily="34" charset="0"/>
              </a:rPr>
              <a:t>بوک</a:t>
            </a:r>
            <a:r>
              <a:rPr lang="ar-SA" sz="1800" b="1" dirty="0">
                <a:effectLst/>
                <a:latin typeface="Calibri" panose="020F0502020204030204" pitchFamily="34" charset="0"/>
                <a:ea typeface="Calibri" panose="020F0502020204030204" pitchFamily="34" charset="0"/>
                <a:cs typeface="Arial" panose="020B0604020202020204" pitchFamily="34" charset="0"/>
              </a:rPr>
              <a:t> را در حساب </a:t>
            </a:r>
            <a:r>
              <a:rPr lang="ar-SA" sz="1800" b="1" dirty="0" err="1">
                <a:effectLst/>
                <a:latin typeface="Calibri" panose="020F0502020204030204" pitchFamily="34" charset="0"/>
                <a:ea typeface="Calibri" panose="020F0502020204030204" pitchFamily="34" charset="0"/>
                <a:cs typeface="Arial" panose="020B0604020202020204" pitchFamily="34" charset="0"/>
              </a:rPr>
              <a:t>ایمیل</a:t>
            </a:r>
            <a:r>
              <a:rPr lang="ar-SA" sz="1800" b="1" dirty="0">
                <a:effectLst/>
                <a:latin typeface="Calibri" panose="020F0502020204030204" pitchFamily="34" charset="0"/>
                <a:ea typeface="Calibri" panose="020F0502020204030204" pitchFamily="34" charset="0"/>
                <a:cs typeface="Arial" panose="020B0604020202020204" pitchFamily="34" charset="0"/>
              </a:rPr>
              <a:t> خود </a:t>
            </a:r>
            <a:r>
              <a:rPr lang="ar-SA" sz="1800" b="1" dirty="0" err="1">
                <a:effectLst/>
                <a:latin typeface="Calibri" panose="020F0502020204030204" pitchFamily="34" charset="0"/>
                <a:ea typeface="Calibri" panose="020F0502020204030204" pitchFamily="34" charset="0"/>
                <a:cs typeface="Arial" panose="020B0604020202020204" pitchFamily="34" charset="0"/>
              </a:rPr>
              <a:t>پیدا</a:t>
            </a:r>
            <a:r>
              <a:rPr lang="ar-SA" sz="1800" b="1" dirty="0">
                <a:effectLst/>
                <a:latin typeface="Calibri" panose="020F0502020204030204" pitchFamily="34" charset="0"/>
                <a:ea typeface="Calibri" panose="020F0502020204030204" pitchFamily="34" charset="0"/>
                <a:cs typeface="Arial" panose="020B0604020202020204" pitchFamily="34" charset="0"/>
              </a:rPr>
              <a:t> </a:t>
            </a:r>
            <a:r>
              <a:rPr lang="ar-SA" sz="1800" b="1" dirty="0" err="1">
                <a:effectLst/>
                <a:latin typeface="Calibri" panose="020F0502020204030204" pitchFamily="34" charset="0"/>
                <a:ea typeface="Calibri" panose="020F0502020204030204" pitchFamily="34" charset="0"/>
                <a:cs typeface="Arial" panose="020B0604020202020204" pitchFamily="34" charset="0"/>
              </a:rPr>
              <a:t>کنند</a:t>
            </a:r>
            <a:r>
              <a:rPr lang="ar-SA" sz="1800" b="1" dirty="0">
                <a:effectLst/>
                <a:latin typeface="Calibri" panose="020F0502020204030204" pitchFamily="34" charset="0"/>
                <a:ea typeface="Calibri" panose="020F0502020204030204" pitchFamily="34" charset="0"/>
                <a:cs typeface="Arial" panose="020B0604020202020204" pitchFamily="34" charset="0"/>
              </a:rPr>
              <a:t>، </a:t>
            </a:r>
            <a:r>
              <a:rPr lang="ar-SA" sz="1800" b="1" dirty="0" err="1">
                <a:effectLst/>
                <a:latin typeface="Calibri" panose="020F0502020204030204" pitchFamily="34" charset="0"/>
                <a:ea typeface="Calibri" panose="020F0502020204030204" pitchFamily="34" charset="0"/>
                <a:cs typeface="Arial" panose="020B0604020202020204" pitchFamily="34" charset="0"/>
              </a:rPr>
              <a:t>کمک</a:t>
            </a:r>
            <a:r>
              <a:rPr lang="ar-SA" sz="1800" b="1" dirty="0">
                <a:effectLst/>
                <a:latin typeface="Calibri" panose="020F0502020204030204" pitchFamily="34" charset="0"/>
                <a:ea typeface="Calibri" panose="020F0502020204030204" pitchFamily="34" charset="0"/>
                <a:cs typeface="Arial" panose="020B0604020202020204" pitchFamily="34" charset="0"/>
              </a:rPr>
              <a:t> </a:t>
            </a:r>
            <a:r>
              <a:rPr lang="ar-SA" sz="1800" b="1" dirty="0" err="1">
                <a:effectLst/>
                <a:latin typeface="Calibri" panose="020F0502020204030204" pitchFamily="34" charset="0"/>
                <a:ea typeface="Calibri" panose="020F0502020204030204" pitchFamily="34" charset="0"/>
                <a:cs typeface="Arial" panose="020B0604020202020204" pitchFamily="34" charset="0"/>
              </a:rPr>
              <a:t>کنید</a:t>
            </a:r>
            <a:r>
              <a:rPr lang="ar-SA" sz="1800" b="1" dirty="0">
                <a:effectLst/>
                <a:latin typeface="Calibri" panose="020F0502020204030204" pitchFamily="34" charset="0"/>
                <a:ea typeface="Calibri" panose="020F0502020204030204" pitchFamily="34" charset="0"/>
                <a:cs typeface="Arial" panose="020B0604020202020204" pitchFamily="34" charset="0"/>
              </a:rPr>
              <a:t>. برای </a:t>
            </a:r>
            <a:r>
              <a:rPr lang="ar-SA" sz="1800" b="1" dirty="0" err="1">
                <a:effectLst/>
                <a:latin typeface="Calibri" panose="020F0502020204030204" pitchFamily="34" charset="0"/>
                <a:ea typeface="Calibri" panose="020F0502020204030204" pitchFamily="34" charset="0"/>
                <a:cs typeface="Arial" panose="020B0604020202020204" pitchFamily="34" charset="0"/>
              </a:rPr>
              <a:t>برخی</a:t>
            </a:r>
            <a:r>
              <a:rPr lang="ar-SA" sz="1800" b="1" dirty="0">
                <a:effectLst/>
                <a:latin typeface="Calibri" panose="020F0502020204030204" pitchFamily="34" charset="0"/>
                <a:ea typeface="Calibri" panose="020F0502020204030204" pitchFamily="34" charset="0"/>
                <a:cs typeface="Arial" panose="020B0604020202020204" pitchFamily="34" charset="0"/>
              </a:rPr>
              <a:t> افراد، </a:t>
            </a:r>
            <a:r>
              <a:rPr lang="ar-SA" sz="1800" b="1" dirty="0" err="1">
                <a:effectLst/>
                <a:latin typeface="Calibri" panose="020F0502020204030204" pitchFamily="34" charset="0"/>
                <a:ea typeface="Calibri" panose="020F0502020204030204" pitchFamily="34" charset="0"/>
                <a:cs typeface="Arial" panose="020B0604020202020204" pitchFamily="34" charset="0"/>
              </a:rPr>
              <a:t>این</a:t>
            </a:r>
            <a:r>
              <a:rPr lang="ar-SA" sz="1800" b="1" dirty="0">
                <a:effectLst/>
                <a:latin typeface="Calibri" panose="020F0502020204030204" pitchFamily="34" charset="0"/>
                <a:ea typeface="Calibri" panose="020F0502020204030204" pitchFamily="34" charset="0"/>
                <a:cs typeface="Arial" panose="020B0604020202020204" pitchFamily="34" charset="0"/>
              </a:rPr>
              <a:t> </a:t>
            </a:r>
            <a:r>
              <a:rPr lang="ar-SA" sz="1800" b="1" dirty="0" err="1">
                <a:effectLst/>
                <a:latin typeface="Calibri" panose="020F0502020204030204" pitchFamily="34" charset="0"/>
                <a:ea typeface="Calibri" panose="020F0502020204030204" pitchFamily="34" charset="0"/>
                <a:cs typeface="Arial" panose="020B0604020202020204" pitchFamily="34" charset="0"/>
              </a:rPr>
              <a:t>ممکن</a:t>
            </a:r>
            <a:r>
              <a:rPr lang="ar-SA" sz="1800" b="1" dirty="0">
                <a:effectLst/>
                <a:latin typeface="Calibri" panose="020F0502020204030204" pitchFamily="34" charset="0"/>
                <a:ea typeface="Calibri" panose="020F0502020204030204" pitchFamily="34" charset="0"/>
                <a:cs typeface="Arial" panose="020B0604020202020204" pitchFamily="34" charset="0"/>
              </a:rPr>
              <a:t> است به </a:t>
            </a:r>
            <a:r>
              <a:rPr lang="ar-SA" sz="1800" b="1" dirty="0" err="1">
                <a:effectLst/>
                <a:latin typeface="Calibri" panose="020F0502020204030204" pitchFamily="34" charset="0"/>
                <a:ea typeface="Calibri" panose="020F0502020204030204" pitchFamily="34" charset="0"/>
                <a:cs typeface="Arial" panose="020B0604020202020204" pitchFamily="34" charset="0"/>
              </a:rPr>
              <a:t>فیلتر</a:t>
            </a:r>
            <a:r>
              <a:rPr lang="ar-SA" sz="1800" b="1" dirty="0">
                <a:effectLst/>
                <a:latin typeface="Calibri" panose="020F0502020204030204" pitchFamily="34" charset="0"/>
                <a:ea typeface="Calibri" panose="020F0502020204030204" pitchFamily="34" charset="0"/>
                <a:cs typeface="Arial" panose="020B0604020202020204" pitchFamily="34" charset="0"/>
              </a:rPr>
              <a:t> </a:t>
            </a:r>
            <a:r>
              <a:rPr lang="ar-SA" sz="1800" b="1" dirty="0" err="1">
                <a:effectLst/>
                <a:latin typeface="Calibri" panose="020F0502020204030204" pitchFamily="34" charset="0"/>
                <a:ea typeface="Calibri" panose="020F0502020204030204" pitchFamily="34" charset="0"/>
                <a:cs typeface="Arial" panose="020B0604020202020204" pitchFamily="34" charset="0"/>
              </a:rPr>
              <a:t>هرزنامه</a:t>
            </a:r>
            <a:r>
              <a:rPr lang="ar-SA" sz="1800" b="1" dirty="0">
                <a:effectLst/>
                <a:latin typeface="Calibri" panose="020F0502020204030204" pitchFamily="34" charset="0"/>
                <a:ea typeface="Calibri" panose="020F0502020204030204" pitchFamily="34" charset="0"/>
                <a:cs typeface="Arial" panose="020B0604020202020204" pitchFamily="34" charset="0"/>
              </a:rPr>
              <a:t> </a:t>
            </a:r>
            <a:r>
              <a:rPr lang="ar-SA" sz="1800" b="1" dirty="0" err="1">
                <a:effectLst/>
                <a:latin typeface="Calibri" panose="020F0502020204030204" pitchFamily="34" charset="0"/>
                <a:ea typeface="Calibri" panose="020F0502020204030204" pitchFamily="34" charset="0"/>
                <a:cs typeface="Arial" panose="020B0604020202020204" pitchFamily="34" charset="0"/>
              </a:rPr>
              <a:t>فرستاده</a:t>
            </a:r>
            <a:r>
              <a:rPr lang="ar-SA" sz="1800" b="1" dirty="0">
                <a:effectLst/>
                <a:latin typeface="Calibri" panose="020F0502020204030204" pitchFamily="34" charset="0"/>
                <a:ea typeface="Calibri" panose="020F0502020204030204" pitchFamily="34" charset="0"/>
                <a:cs typeface="Arial" panose="020B0604020202020204" pitchFamily="34" charset="0"/>
              </a:rPr>
              <a:t> شده </a:t>
            </a:r>
            <a:r>
              <a:rPr lang="ar-SA" sz="1800" b="1" dirty="0" err="1">
                <a:effectLst/>
                <a:latin typeface="Calibri" panose="020F0502020204030204" pitchFamily="34" charset="0"/>
                <a:ea typeface="Calibri" panose="020F0502020204030204" pitchFamily="34" charset="0"/>
                <a:cs typeface="Arial" panose="020B0604020202020204" pitchFamily="34" charset="0"/>
              </a:rPr>
              <a:t>باشد</a:t>
            </a:r>
            <a:r>
              <a:rPr lang="ar-SA" sz="1800" b="1" dirty="0">
                <a:effectLst/>
                <a:latin typeface="Calibri" panose="020F0502020204030204" pitchFamily="34" charset="0"/>
                <a:ea typeface="Calibri" panose="020F0502020204030204" pitchFamily="34" charset="0"/>
                <a:cs typeface="Arial" panose="020B0604020202020204" pitchFamily="34" charset="0"/>
              </a:rPr>
              <a:t>.</a:t>
            </a:r>
          </a:p>
          <a:p>
            <a:pPr marL="360680" algn="r" rtl="1">
              <a:lnSpc>
                <a:spcPct val="150000"/>
              </a:lnSpc>
              <a:spcAft>
                <a:spcPts val="800"/>
              </a:spcAft>
            </a:pPr>
            <a:endParaRPr lang="ar-SA" sz="1800" b="1" dirty="0">
              <a:effectLst/>
              <a:latin typeface="Calibri" panose="020F0502020204030204" pitchFamily="34" charset="0"/>
              <a:ea typeface="Calibri" panose="020F0502020204030204" pitchFamily="34" charset="0"/>
              <a:cs typeface="Arial" panose="020B0604020202020204" pitchFamily="34" charset="0"/>
            </a:endParaRPr>
          </a:p>
          <a:p>
            <a:pPr marL="360680" algn="r" rtl="1">
              <a:lnSpc>
                <a:spcPct val="150000"/>
              </a:lnSpc>
              <a:spcAft>
                <a:spcPts val="800"/>
              </a:spcAft>
            </a:pPr>
            <a:r>
              <a:rPr lang="ar-SA" sz="1800" b="0" dirty="0" err="1">
                <a:effectLst/>
                <a:latin typeface="Calibri" panose="020F0502020204030204" pitchFamily="34" charset="0"/>
                <a:ea typeface="Calibri" panose="020F0502020204030204" pitchFamily="34" charset="0"/>
                <a:cs typeface="Arial" panose="020B0604020202020204" pitchFamily="34" charset="0"/>
              </a:rPr>
              <a:t>پیام</a:t>
            </a:r>
            <a:r>
              <a:rPr lang="ar-SA" sz="1800" b="0" dirty="0">
                <a:effectLst/>
                <a:latin typeface="Calibri" panose="020F0502020204030204" pitchFamily="34" charset="0"/>
                <a:ea typeface="Calibri" panose="020F0502020204030204" pitchFamily="34" charset="0"/>
                <a:cs typeface="Arial" panose="020B0604020202020204" pitchFamily="34" charset="0"/>
              </a:rPr>
              <a:t> </a:t>
            </a:r>
            <a:r>
              <a:rPr lang="ar-SA" sz="1800" b="0" dirty="0" err="1">
                <a:effectLst/>
                <a:latin typeface="Calibri" panose="020F0502020204030204" pitchFamily="34" charset="0"/>
                <a:ea typeface="Calibri" panose="020F0502020204030204" pitchFamily="34" charset="0"/>
                <a:cs typeface="Arial" panose="020B0604020202020204" pitchFamily="34" charset="0"/>
              </a:rPr>
              <a:t>فیسبوک</a:t>
            </a:r>
            <a:r>
              <a:rPr lang="ar-SA" sz="1800" b="0" dirty="0">
                <a:effectLst/>
                <a:latin typeface="Calibri" panose="020F0502020204030204" pitchFamily="34" charset="0"/>
                <a:ea typeface="Calibri" panose="020F0502020204030204" pitchFamily="34" charset="0"/>
                <a:cs typeface="Arial" panose="020B0604020202020204" pitchFamily="34" charset="0"/>
              </a:rPr>
              <a:t> </a:t>
            </a:r>
            <a:r>
              <a:rPr lang="ar-SA" sz="1800" b="0" dirty="0" err="1">
                <a:effectLst/>
                <a:latin typeface="Calibri" panose="020F0502020204030204" pitchFamily="34" charset="0"/>
                <a:ea typeface="Calibri" panose="020F0502020204030204" pitchFamily="34" charset="0"/>
                <a:cs typeface="Arial" panose="020B0604020202020204" pitchFamily="34" charset="0"/>
              </a:rPr>
              <a:t>باید</a:t>
            </a:r>
            <a:r>
              <a:rPr lang="ar-SA" sz="1800" b="0" dirty="0">
                <a:effectLst/>
                <a:latin typeface="Calibri" panose="020F0502020204030204" pitchFamily="34" charset="0"/>
                <a:ea typeface="Calibri" panose="020F0502020204030204" pitchFamily="34" charset="0"/>
                <a:cs typeface="Arial" panose="020B0604020202020204" pitchFamily="34" charset="0"/>
              </a:rPr>
              <a:t> </a:t>
            </a:r>
            <a:r>
              <a:rPr lang="ar-SA" sz="1800" b="0" dirty="0" err="1">
                <a:effectLst/>
                <a:latin typeface="Calibri" panose="020F0502020204030204" pitchFamily="34" charset="0"/>
                <a:ea typeface="Calibri" panose="020F0502020204030204" pitchFamily="34" charset="0"/>
                <a:cs typeface="Arial" panose="020B0604020202020204" pitchFamily="34" charset="0"/>
              </a:rPr>
              <a:t>چیزی</a:t>
            </a:r>
            <a:r>
              <a:rPr lang="ar-SA" sz="1800" b="0" dirty="0">
                <a:effectLst/>
                <a:latin typeface="Calibri" panose="020F0502020204030204" pitchFamily="34" charset="0"/>
                <a:ea typeface="Calibri" panose="020F0502020204030204" pitchFamily="34" charset="0"/>
                <a:cs typeface="Arial" panose="020B0604020202020204" pitchFamily="34" charset="0"/>
              </a:rPr>
              <a:t> </a:t>
            </a:r>
            <a:r>
              <a:rPr lang="ar-SA" sz="1800" b="0" dirty="0" err="1">
                <a:effectLst/>
                <a:latin typeface="Calibri" panose="020F0502020204030204" pitchFamily="34" charset="0"/>
                <a:ea typeface="Calibri" panose="020F0502020204030204" pitchFamily="34" charset="0"/>
                <a:cs typeface="Arial" panose="020B0604020202020204" pitchFamily="34" charset="0"/>
              </a:rPr>
              <a:t>شبیه</a:t>
            </a:r>
            <a:r>
              <a:rPr lang="ar-SA" sz="1800" b="0" dirty="0">
                <a:effectLst/>
                <a:latin typeface="Calibri" panose="020F0502020204030204" pitchFamily="34" charset="0"/>
                <a:ea typeface="Calibri" panose="020F0502020204030204" pitchFamily="34" charset="0"/>
                <a:cs typeface="Arial" panose="020B0604020202020204" pitchFamily="34" charset="0"/>
              </a:rPr>
              <a:t> </a:t>
            </a:r>
            <a:r>
              <a:rPr lang="ar-SA" sz="1800" b="0" dirty="0" err="1">
                <a:effectLst/>
                <a:latin typeface="Calibri" panose="020F0502020204030204" pitchFamily="34" charset="0"/>
                <a:ea typeface="Calibri" panose="020F0502020204030204" pitchFamily="34" charset="0"/>
                <a:cs typeface="Arial" panose="020B0604020202020204" pitchFamily="34" charset="0"/>
              </a:rPr>
              <a:t>این</a:t>
            </a:r>
            <a:r>
              <a:rPr lang="ar-SA" sz="1800" b="0" dirty="0">
                <a:effectLst/>
                <a:latin typeface="Calibri" panose="020F0502020204030204" pitchFamily="34" charset="0"/>
                <a:ea typeface="Calibri" panose="020F0502020204030204" pitchFamily="34" charset="0"/>
                <a:cs typeface="Arial" panose="020B0604020202020204" pitchFamily="34" charset="0"/>
              </a:rPr>
              <a:t> </a:t>
            </a:r>
            <a:r>
              <a:rPr lang="ar-SA" sz="1800" b="0" dirty="0" err="1">
                <a:effectLst/>
                <a:latin typeface="Calibri" panose="020F0502020204030204" pitchFamily="34" charset="0"/>
                <a:ea typeface="Calibri" panose="020F0502020204030204" pitchFamily="34" charset="0"/>
                <a:cs typeface="Arial" panose="020B0604020202020204" pitchFamily="34" charset="0"/>
              </a:rPr>
              <a:t>باشد</a:t>
            </a:r>
            <a:r>
              <a:rPr lang="ar-SA" sz="1800" b="0" dirty="0">
                <a:effectLst/>
                <a:latin typeface="Calibri" panose="020F0502020204030204" pitchFamily="34" charset="0"/>
                <a:ea typeface="Calibri" panose="020F0502020204030204" pitchFamily="34" charset="0"/>
                <a:cs typeface="Arial" panose="020B0604020202020204" pitchFamily="34" charset="0"/>
              </a:rPr>
              <a:t>.</a:t>
            </a:r>
          </a:p>
          <a:p>
            <a:pPr algn="r"/>
            <a:endParaRPr lang="nb-NO" b="0"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16</a:t>
            </a:fld>
            <a:endParaRPr lang="nb-NO"/>
          </a:p>
        </p:txBody>
      </p:sp>
    </p:spTree>
    <p:extLst>
      <p:ext uri="{BB962C8B-B14F-4D97-AF65-F5344CB8AC3E}">
        <p14:creationId xmlns:p14="http://schemas.microsoft.com/office/powerpoint/2010/main" val="1679944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b="0" baseline="0" dirty="0"/>
              <a:t>روی دکمه ای که می گوید "تأیید حساب کاربری" ضربه بزنید.</a:t>
            </a:r>
            <a:endParaRPr lang="nb-NO" b="0"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17</a:t>
            </a:fld>
            <a:endParaRPr lang="nb-NO"/>
          </a:p>
        </p:txBody>
      </p:sp>
    </p:spTree>
    <p:extLst>
      <p:ext uri="{BB962C8B-B14F-4D97-AF65-F5344CB8AC3E}">
        <p14:creationId xmlns:p14="http://schemas.microsoft.com/office/powerpoint/2010/main" val="836630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سپس این صفحه و این پیام باید روی صفحه نمایش شما ظاهر شود.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18</a:t>
            </a:fld>
            <a:endParaRPr lang="nb-NO"/>
          </a:p>
        </p:txBody>
      </p:sp>
    </p:spTree>
    <p:extLst>
      <p:ext uri="{BB962C8B-B14F-4D97-AF65-F5344CB8AC3E}">
        <p14:creationId xmlns:p14="http://schemas.microsoft.com/office/powerpoint/2010/main" val="2088544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ar-SA" sz="1200" dirty="0" err="1">
                <a:effectLst/>
                <a:ea typeface="Calibri" panose="020F0502020204030204" pitchFamily="34" charset="0"/>
                <a:cs typeface="Arial" panose="020B0604020202020204" pitchFamily="34" charset="0"/>
              </a:rPr>
              <a:t>روی</a:t>
            </a:r>
            <a:r>
              <a:rPr lang="nb-NO" sz="1200" dirty="0">
                <a:effectLst/>
                <a:ea typeface="Calibri" panose="020F0502020204030204" pitchFamily="34" charset="0"/>
                <a:cs typeface="Arial" panose="020B0604020202020204" pitchFamily="34" charset="0"/>
              </a:rPr>
              <a:t>) Ok </a:t>
            </a:r>
            <a:r>
              <a:rPr lang="ar-SA" sz="1200" dirty="0">
                <a:effectLst/>
                <a:ea typeface="Calibri" panose="020F0502020204030204" pitchFamily="34" charset="0"/>
                <a:cs typeface="Arial" panose="020B0604020202020204" pitchFamily="34" charset="0"/>
              </a:rPr>
              <a:t>درست است) ضربه </a:t>
            </a:r>
            <a:r>
              <a:rPr lang="ar-SA" sz="1200" dirty="0" err="1">
                <a:effectLst/>
                <a:ea typeface="Calibri" panose="020F0502020204030204" pitchFamily="34" charset="0"/>
                <a:cs typeface="Arial" panose="020B0604020202020204" pitchFamily="34" charset="0"/>
              </a:rPr>
              <a:t>بزنید</a:t>
            </a:r>
            <a:r>
              <a:rPr lang="ar-SA" sz="1200" dirty="0">
                <a:effectLst/>
                <a:ea typeface="Calibri" panose="020F0502020204030204" pitchFamily="34" charset="0"/>
                <a:cs typeface="Arial" panose="020B0604020202020204" pitchFamily="34" charset="0"/>
              </a:rPr>
              <a:t>.</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19</a:t>
            </a:fld>
            <a:endParaRPr lang="nb-NO"/>
          </a:p>
        </p:txBody>
      </p:sp>
    </p:spTree>
    <p:extLst>
      <p:ext uri="{BB962C8B-B14F-4D97-AF65-F5344CB8AC3E}">
        <p14:creationId xmlns:p14="http://schemas.microsoft.com/office/powerpoint/2010/main" val="37146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a:t>
            </a:fld>
            <a:endParaRPr lang="nb-NO"/>
          </a:p>
        </p:txBody>
      </p:sp>
    </p:spTree>
    <p:extLst>
      <p:ext uri="{BB962C8B-B14F-4D97-AF65-F5344CB8AC3E}">
        <p14:creationId xmlns:p14="http://schemas.microsoft.com/office/powerpoint/2010/main" val="186066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b="0" dirty="0"/>
              <a:t>اگر صفحه ای مشابه این ظاهر شد، به این معنی است که شما اکنون یک حساب کاربری فیس بوک ایجاد کرده اید. </a:t>
            </a:r>
          </a:p>
          <a:p>
            <a:pPr algn="r" rtl="1"/>
            <a:endParaRPr lang="prs-AF" b="0" dirty="0"/>
          </a:p>
          <a:p>
            <a:pPr algn="r" rtl="1"/>
            <a:r>
              <a:rPr lang="prs-AF" b="0" dirty="0"/>
              <a:t>ممکن است در مقایسه با سایر صفحات فیس بوک که قبلا دیده اید، کمی خالی به نظر برسد.</a:t>
            </a:r>
          </a:p>
          <a:p>
            <a:pPr algn="r" rtl="1"/>
            <a:r>
              <a:rPr lang="prs-AF" b="0" dirty="0"/>
              <a:t>اما این به این دلیل است که سایت شما جدید است. هنوز پر از محتوا نشده است. این در نهایت اتفاق خواهد افتاد، اما قبل از رسیدن به این حد باید کمی در مورد حریم خصوصی و امنیت صحبت کنیم.</a:t>
            </a:r>
          </a:p>
          <a:p>
            <a:pPr algn="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20</a:t>
            </a:fld>
            <a:endParaRPr lang="nb-NO"/>
          </a:p>
        </p:txBody>
      </p:sp>
    </p:spTree>
    <p:extLst>
      <p:ext uri="{BB962C8B-B14F-4D97-AF65-F5344CB8AC3E}">
        <p14:creationId xmlns:p14="http://schemas.microsoft.com/office/powerpoint/2010/main" val="895564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21</a:t>
            </a:fld>
            <a:endParaRPr lang="nb-NO"/>
          </a:p>
        </p:txBody>
      </p:sp>
    </p:spTree>
    <p:extLst>
      <p:ext uri="{BB962C8B-B14F-4D97-AF65-F5344CB8AC3E}">
        <p14:creationId xmlns:p14="http://schemas.microsoft.com/office/powerpoint/2010/main" val="649027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b="0" dirty="0"/>
              <a:t>در فیس بوک، می توانید انتخاب کنید که چه چیزی را می خواهید با دیگران به اشتراک بگذارید، چه کسی می خواهید با آنها دوست باشید، و چه کسانی مجاز به دیدن پروفایل فیس بوک شما هستند. برخی ترجیح می دهند یک پروفایل بسیار باز انتخاب کنند و بیشتر چیزها را به اشتراک بگذارند، در حالی که برخی دیگر چیزی را در این بین انتخاب می کنند و ترجیح می دهند فقط موارد خاصی را به اشتراک بگذارند. </a:t>
            </a:r>
            <a:endParaRPr lang="nb-NO" b="0" dirty="0"/>
          </a:p>
          <a:p>
            <a:pPr marL="0" marR="0" indent="0" algn="r" defTabSz="914400" rtl="1" eaLnBrk="1" fontAlgn="auto" latinLnBrk="0" hangingPunct="1">
              <a:lnSpc>
                <a:spcPct val="100000"/>
              </a:lnSpc>
              <a:spcBef>
                <a:spcPts val="0"/>
              </a:spcBef>
              <a:spcAft>
                <a:spcPts val="0"/>
              </a:spcAft>
              <a:buClrTx/>
              <a:buSzTx/>
              <a:buFontTx/>
              <a:buNone/>
              <a:tabLst/>
              <a:defRPr/>
            </a:pPr>
            <a:endParaRPr lang="prs-AF" b="0" dirty="0"/>
          </a:p>
          <a:p>
            <a:pPr marL="0" marR="0" indent="0" algn="r" defTabSz="914400" rtl="1" eaLnBrk="1" fontAlgn="auto" latinLnBrk="0" hangingPunct="1">
              <a:lnSpc>
                <a:spcPct val="100000"/>
              </a:lnSpc>
              <a:spcBef>
                <a:spcPts val="0"/>
              </a:spcBef>
              <a:spcAft>
                <a:spcPts val="0"/>
              </a:spcAft>
              <a:buClrTx/>
              <a:buSzTx/>
              <a:buFontTx/>
              <a:buNone/>
              <a:tabLst/>
              <a:defRPr/>
            </a:pPr>
            <a:r>
              <a:rPr lang="prs-AF" b="0" dirty="0"/>
              <a:t>اگر می خواهید صفحه شما کم و بیش خصوصی باشد، می توانید نظر خود را بعداً تغییر دهید.</a:t>
            </a:r>
            <a:endParaRPr lang="nb-NO" b="0" dirty="0"/>
          </a:p>
          <a:p>
            <a:pPr marL="0" marR="0" indent="0" algn="r" defTabSz="914400" rtl="1" eaLnBrk="1" fontAlgn="auto" latinLnBrk="0" hangingPunct="1">
              <a:lnSpc>
                <a:spcPct val="100000"/>
              </a:lnSpc>
              <a:spcBef>
                <a:spcPts val="0"/>
              </a:spcBef>
              <a:spcAft>
                <a:spcPts val="0"/>
              </a:spcAft>
              <a:buClrTx/>
              <a:buSzTx/>
              <a:buFontTx/>
              <a:buNone/>
              <a:tabLst/>
              <a:defRPr/>
            </a:pPr>
            <a:endParaRPr lang="prs-AF" b="1" dirty="0"/>
          </a:p>
          <a:p>
            <a:pPr marL="0" marR="0" indent="0" algn="r"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22</a:t>
            </a:fld>
            <a:endParaRPr lang="nb-NO"/>
          </a:p>
        </p:txBody>
      </p:sp>
    </p:spTree>
    <p:extLst>
      <p:ext uri="{BB962C8B-B14F-4D97-AF65-F5344CB8AC3E}">
        <p14:creationId xmlns:p14="http://schemas.microsoft.com/office/powerpoint/2010/main" val="2565141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b="0" dirty="0"/>
              <a:t>این صفحه همچنان باید روی صفحه نمایش شما باشد.</a:t>
            </a:r>
            <a:endParaRPr lang="nb-NO" b="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23</a:t>
            </a:fld>
            <a:endParaRPr lang="nb-NO"/>
          </a:p>
        </p:txBody>
      </p:sp>
    </p:spTree>
    <p:extLst>
      <p:ext uri="{BB962C8B-B14F-4D97-AF65-F5344CB8AC3E}">
        <p14:creationId xmlns:p14="http://schemas.microsoft.com/office/powerpoint/2010/main" val="799883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b="0" dirty="0"/>
              <a:t>در بالای صفحه، نوار منوی فیس بوک را مشاهده خواهید کرد. هنگام استفاده از برنامه، این خط ممکن است هم در بالا و هم در پایین صفحه باشد.</a:t>
            </a:r>
            <a:endParaRPr lang="nb-NO" b="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24</a:t>
            </a:fld>
            <a:endParaRPr lang="nb-NO"/>
          </a:p>
        </p:txBody>
      </p:sp>
    </p:spTree>
    <p:extLst>
      <p:ext uri="{BB962C8B-B14F-4D97-AF65-F5344CB8AC3E}">
        <p14:creationId xmlns:p14="http://schemas.microsoft.com/office/powerpoint/2010/main" val="1723614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b="0" dirty="0"/>
              <a:t>هنگام استفاده از مرورگر، تصویری از یک قفل کوچک با چند خط در کنار آن در سمت راست نوار منو مشاهده خواهید کرد. </a:t>
            </a:r>
            <a:endParaRPr lang="nb-NO" b="0" dirty="0"/>
          </a:p>
          <a:p>
            <a:pPr marL="0" marR="0" indent="0" algn="r" defTabSz="914400" rtl="1" eaLnBrk="1" fontAlgn="auto" latinLnBrk="0" hangingPunct="1">
              <a:lnSpc>
                <a:spcPct val="100000"/>
              </a:lnSpc>
              <a:spcBef>
                <a:spcPts val="0"/>
              </a:spcBef>
              <a:spcAft>
                <a:spcPts val="0"/>
              </a:spcAft>
              <a:buClrTx/>
              <a:buSzTx/>
              <a:buFontTx/>
              <a:buNone/>
              <a:tabLst/>
              <a:defRPr/>
            </a:pPr>
            <a:endParaRPr lang="prs-AF" b="0" dirty="0"/>
          </a:p>
          <a:p>
            <a:pPr marL="0" marR="0" indent="0" algn="r" defTabSz="914400" rtl="1" eaLnBrk="1" fontAlgn="auto" latinLnBrk="0" hangingPunct="1">
              <a:lnSpc>
                <a:spcPct val="100000"/>
              </a:lnSpc>
              <a:spcBef>
                <a:spcPts val="0"/>
              </a:spcBef>
              <a:spcAft>
                <a:spcPts val="0"/>
              </a:spcAft>
              <a:buClrTx/>
              <a:buSzTx/>
              <a:buFontTx/>
              <a:buNone/>
              <a:tabLst/>
              <a:defRPr/>
            </a:pPr>
            <a:r>
              <a:rPr lang="prs-AF" b="0" dirty="0"/>
              <a:t>این را فشار دهید.</a:t>
            </a:r>
            <a:endParaRPr lang="nb-NO" b="0" dirty="0"/>
          </a:p>
          <a:p>
            <a:pPr marL="0" marR="0" indent="0" algn="r" defTabSz="914400" rtl="1" eaLnBrk="1" fontAlgn="auto" latinLnBrk="0" hangingPunct="1">
              <a:lnSpc>
                <a:spcPct val="100000"/>
              </a:lnSpc>
              <a:spcBef>
                <a:spcPts val="0"/>
              </a:spcBef>
              <a:spcAft>
                <a:spcPts val="0"/>
              </a:spcAft>
              <a:buClrTx/>
              <a:buSzTx/>
              <a:buFontTx/>
              <a:buNone/>
              <a:tabLst/>
              <a:defRPr/>
            </a:pPr>
            <a:endParaRPr lang="prs-AF" b="0" dirty="0"/>
          </a:p>
          <a:p>
            <a:pPr marL="0" marR="0" indent="0" algn="r" defTabSz="914400" rtl="1" eaLnBrk="1" fontAlgn="auto" latinLnBrk="0" hangingPunct="1">
              <a:lnSpc>
                <a:spcPct val="100000"/>
              </a:lnSpc>
              <a:spcBef>
                <a:spcPts val="0"/>
              </a:spcBef>
              <a:spcAft>
                <a:spcPts val="0"/>
              </a:spcAft>
              <a:buClrTx/>
              <a:buSzTx/>
              <a:buFontTx/>
              <a:buNone/>
              <a:tabLst/>
              <a:defRPr/>
            </a:pPr>
            <a:r>
              <a:rPr lang="prs-AF" b="0" dirty="0"/>
              <a:t>کاربران تبلت یک دکمه منو متشکل از سه خط افقی در جایی روی صفحه نمایش خود دارند. این را پیدا کنید و روی آن ضربه بزنید.</a:t>
            </a:r>
          </a:p>
          <a:p>
            <a:pPr marL="0" marR="0" indent="0" algn="r"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25</a:t>
            </a:fld>
            <a:endParaRPr lang="nb-NO"/>
          </a:p>
        </p:txBody>
      </p:sp>
    </p:spTree>
    <p:extLst>
      <p:ext uri="{BB962C8B-B14F-4D97-AF65-F5344CB8AC3E}">
        <p14:creationId xmlns:p14="http://schemas.microsoft.com/office/powerpoint/2010/main" val="832505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b="0" dirty="0"/>
              <a:t>به کاربران برنامه لیست طولانی از گزینه های منو ارائه می شود. تقریباً تمام مسیر را به پایین این قسمت بروید و گزینه «میانبرهای حریم خصوصی» را پیدا کنید. روی این گزینه ضربه بزنید یا فشار دهید.</a:t>
            </a:r>
            <a:endParaRPr lang="nb-NO" b="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26</a:t>
            </a:fld>
            <a:endParaRPr lang="nb-NO"/>
          </a:p>
        </p:txBody>
      </p:sp>
    </p:spTree>
    <p:extLst>
      <p:ext uri="{BB962C8B-B14F-4D97-AF65-F5344CB8AC3E}">
        <p14:creationId xmlns:p14="http://schemas.microsoft.com/office/powerpoint/2010/main" val="482747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اکنون یک منوی کوچک ظاهر می شود.</a:t>
            </a:r>
          </a:p>
          <a:p>
            <a:pPr algn="r" rtl="1"/>
            <a:endParaRPr lang="prs-AF" dirty="0"/>
          </a:p>
          <a:p>
            <a:pPr algn="r" rtl="1"/>
            <a:r>
              <a:rPr lang="prs-AF" b="1" dirty="0"/>
              <a:t>مطمئن شوید که همه این را می بینند.</a:t>
            </a:r>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27</a:t>
            </a:fld>
            <a:endParaRPr lang="nb-NO"/>
          </a:p>
        </p:txBody>
      </p:sp>
    </p:spTree>
    <p:extLst>
      <p:ext uri="{BB962C8B-B14F-4D97-AF65-F5344CB8AC3E}">
        <p14:creationId xmlns:p14="http://schemas.microsoft.com/office/powerpoint/2010/main" val="993072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b="0" dirty="0"/>
              <a:t>اولین گزینه ای که مطرح می شود "چه کسی می‌تواند چیز های من را ببیند" نام دارد. برای مشاهده بیشتر روی تیر را به پایین ضربه بزنید.</a:t>
            </a:r>
            <a:endParaRPr lang="nb-NO" b="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28</a:t>
            </a:fld>
            <a:endParaRPr lang="nb-NO"/>
          </a:p>
        </p:txBody>
      </p:sp>
    </p:spTree>
    <p:extLst>
      <p:ext uri="{BB962C8B-B14F-4D97-AF65-F5344CB8AC3E}">
        <p14:creationId xmlns:p14="http://schemas.microsoft.com/office/powerpoint/2010/main" val="79049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اکنون منوی فرعی ظاهر می شود. در بالای صفحه می‌نویسد: "چه کسی می‌تواند پست‌های آینده من را ببیند؟" و روی دکمه زیر "دوستان" نوشته شده است.</a:t>
            </a:r>
            <a:endParaRPr lang="nb-NO"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29</a:t>
            </a:fld>
            <a:endParaRPr lang="nb-NO"/>
          </a:p>
        </p:txBody>
      </p:sp>
    </p:spTree>
    <p:extLst>
      <p:ext uri="{BB962C8B-B14F-4D97-AF65-F5344CB8AC3E}">
        <p14:creationId xmlns:p14="http://schemas.microsoft.com/office/powerpoint/2010/main" val="25578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فیس بوک یک سرویس شبکه اجتماعی است. این بدان معناست که یک جامعه آنلاین وجود دارد که می توان از آن برای برقراری ارتباط با دیگران استفاده کرد.</a:t>
            </a:r>
          </a:p>
          <a:p>
            <a:pPr algn="r" rtl="1"/>
            <a:endParaRPr lang="prs-AF" dirty="0"/>
          </a:p>
          <a:p>
            <a:pPr algn="r" rtl="1"/>
            <a:r>
              <a:rPr lang="prs-AF" dirty="0"/>
              <a:t>برای اینکه بتوانید از فیس بوک استفاده کنید، ابتدا باید یک پروفایل ایجاد کنید. هنگامی که یک پروفایل دارید، می‌توانید با دیگران تماس بگیرید، عکس‌ها، ویدیوها، اخبار، افکار و ایده‌ها و بسیاری موارد دیگر را با دیگرانی که پروفایل فیسبوک دارند به اشتراک بگذارید. شما همچنین می توانید برخی از صفحات را در فیس بوک بدون داشتن پروفایل شخصی خود مشاهده کنید، اما پس از آن نمی توانید نظرات خود را بنویسید، به اشتراک بگذارید، یا کارهای دیگری را انجام دهید که در این دوره با آنها آشنا می شویم.</a:t>
            </a:r>
          </a:p>
          <a:p>
            <a:pPr algn="r" rtl="1"/>
            <a:endParaRPr lang="prs-AF" dirty="0"/>
          </a:p>
          <a:p>
            <a:pPr algn="r" rtl="1"/>
            <a:r>
              <a:rPr lang="prs-AF" dirty="0"/>
              <a:t>برخی از افراد از فیس بوک برای حفظ ارتباط با دوستان قدیمی و اعضای خانواده استفاده می کنند. بسیاری از گروه ها، تیم ها، باشگاه ها و انجمن های اوقات فراغت از فیس بوک برای ترتیب دادن رویدادها و ارسال پیام به اعضا استفاده می کنند. بسیاری از شرکت ها و سازمان ها از فیس بوک برای برقراری ارتباط با مشتریان و کاربران استفاده می کنند.</a:t>
            </a:r>
          </a:p>
          <a:p>
            <a:pPr algn="r" rtl="1"/>
            <a:endParaRPr lang="prs-AF" dirty="0"/>
          </a:p>
          <a:p>
            <a:pPr algn="r" rtl="1"/>
            <a:r>
              <a:rPr lang="prs-AF" dirty="0"/>
              <a:t>اینکه چگونه می خواهید از فیس بوک استفاده کنید، و برای چه هدفی، کاملاً به شما بستگی دارد. شما می توانید انتخاب کنید که خیلی چیزها را به اشتراک بگذارید یا اصلاً هیچ. اگر مایل نیستید، نیازی به ارسال عکس یا نوشتن چیزهایی در فیس بوک ندارید. بسیاری از مردم یک پروفایل درست می کنند تا آنچه را که در جریان است دنبال کنند. این کاملاً خوب است.</a:t>
            </a:r>
          </a:p>
          <a:p>
            <a:pPr algn="r" rtl="1"/>
            <a:endParaRPr lang="prs-AF" dirty="0"/>
          </a:p>
          <a:p>
            <a:pPr algn="r" rtl="1"/>
            <a:r>
              <a:rPr lang="prs-AF" dirty="0"/>
              <a:t>همچنین تنظیماتی در فیس بوک وجود دارد که به شما امکان می دهد تصمیم بگیرید با چه کسی می خواهید ارتباط برقرار کنید، چه کسی مجاز است آنچه را که می نویسید و تصاویر و ویدیوهای ارسال شده شما را ببیند، و چه مقدار از اطلاعات شخصی دیگران می توانند درباره شما بخوانند.</a:t>
            </a:r>
          </a:p>
          <a:p>
            <a:pPr algn="r" rtl="1"/>
            <a:endParaRPr lang="prs-AF" dirty="0"/>
          </a:p>
          <a:p>
            <a:pPr algn="r" rtl="1"/>
            <a:r>
              <a:rPr lang="prs-AF" dirty="0"/>
              <a:t>اگر تصمیم گرفتید که دیگر در فیس بوک نباشید، می توانید پروفایل خود را نیز حذف کنید. بعداً در مورد این موضوع و تنظیمات حریم خصوصی و امنیتی شما صحبت خواهیم کرد.</a:t>
            </a:r>
          </a:p>
          <a:p>
            <a:pPr algn="r"/>
            <a:endParaRPr lang="prs-AF" dirty="0"/>
          </a:p>
          <a:p>
            <a:pPr algn="r"/>
            <a:r>
              <a:rPr lang="prs-AF" dirty="0"/>
              <a:t>همانند حساب‌های ایمیل، می‌توانید انتخاب کنید که از فیس‌بوک در مرورگر خود استفاده کنید یا اگر تلفن هوشمند یا تبلت دارید، برنامه یا پروگرامی را دانلود کنید. هر دوی این موارد به یک اندازه خوب کار می کنند و مهم نیست که چه چیزی را برای این دوره انتخاب می کنید، اما اگر تلفن هوشمند یا تبلت دارید، معمولاً استفاده از برنامه آسان تر است. مراحل و توضیحاتی که در اینجا مرور خواهیم کرد برای همه دستگاه های فنی اعمال می شود، اما تصاویری که روی صفحه نمایش شما ظاهر می شوند ممکن است بستگی به دستگاه کمی متفاوت به نظر برسند. سپس می توانید فقط بپرسید که آیا مطمئن نیستید چه کاری انجام دهید یا چه نماد یا دکمه ای را ضربه بزنید یا فشار دهید. در مواردی که تفاوت کمی بین آنچه در مرورگر یا برنامه می بینید وجود دارد، تصویری که من روی صفحه نمایش می دهم از یک مرورگر روی کمپیوتر خواهد بود.</a:t>
            </a:r>
          </a:p>
          <a:p>
            <a:pPr algn="r"/>
            <a:endParaRPr lang="prs-AF" dirty="0"/>
          </a:p>
          <a:p>
            <a:pPr algn="r"/>
            <a:endParaRPr lang="prs-AF" dirty="0"/>
          </a:p>
          <a:p>
            <a:pPr algn="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a:t>
            </a:fld>
            <a:endParaRPr lang="nb-NO"/>
          </a:p>
        </p:txBody>
      </p:sp>
    </p:spTree>
    <p:extLst>
      <p:ext uri="{BB962C8B-B14F-4D97-AF65-F5344CB8AC3E}">
        <p14:creationId xmlns:p14="http://schemas.microsoft.com/office/powerpoint/2010/main" val="3472367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b="0" dirty="0"/>
              <a:t>"دوستان" در فیس بوک به معنای افرادی است که شما توافق کرده اید با آنها در تماس باشید. یا شما آنها را جستجو کرده اید و درخواست دوستی کرده اید و آنها می گویند بله (در این مورد بعداً خواهیم فهمید)، یا آنها شما را جستجو کرده اند، درخواست کرده اند با شما دوست شوند و شما پاسخ مثبت داده اید.</a:t>
            </a:r>
          </a:p>
          <a:p>
            <a:pPr marL="0" marR="0" indent="0" algn="r" defTabSz="914400" rtl="1" eaLnBrk="1" fontAlgn="auto" latinLnBrk="0" hangingPunct="1">
              <a:lnSpc>
                <a:spcPct val="100000"/>
              </a:lnSpc>
              <a:spcBef>
                <a:spcPts val="0"/>
              </a:spcBef>
              <a:spcAft>
                <a:spcPts val="0"/>
              </a:spcAft>
              <a:buClrTx/>
              <a:buSzTx/>
              <a:buFontTx/>
              <a:buNone/>
              <a:tabLst/>
              <a:defRPr/>
            </a:pPr>
            <a:endParaRPr lang="prs-AF" b="0" dirty="0"/>
          </a:p>
          <a:p>
            <a:pPr marL="0" marR="0" indent="0" algn="r" defTabSz="914400" rtl="1" eaLnBrk="1" fontAlgn="auto" latinLnBrk="0" hangingPunct="1">
              <a:lnSpc>
                <a:spcPct val="100000"/>
              </a:lnSpc>
              <a:spcBef>
                <a:spcPts val="0"/>
              </a:spcBef>
              <a:spcAft>
                <a:spcPts val="0"/>
              </a:spcAft>
              <a:buClrTx/>
              <a:buSzTx/>
              <a:buFontTx/>
              <a:buNone/>
              <a:tabLst/>
              <a:defRPr/>
            </a:pPr>
            <a:r>
              <a:rPr lang="prs-AF" b="0" dirty="0"/>
              <a:t>تا کنون هیچ دوستی در فیس بوک اضافه نکرده اید، اما اگر تنظیمات را به همان صورت فعلی رها کنید، دوستان آینده شما می توانند عکس ها، نظرات، داستان های خبری و موارد دیگری را که انتخاب می کنید در فیس بوک به اشتراک بگذارید، ببینند.</a:t>
            </a:r>
          </a:p>
          <a:p>
            <a:pPr marL="0" marR="0" indent="0" algn="r" defTabSz="914400" rtl="1" eaLnBrk="1" fontAlgn="auto" latinLnBrk="0" hangingPunct="1">
              <a:lnSpc>
                <a:spcPct val="100000"/>
              </a:lnSpc>
              <a:spcBef>
                <a:spcPts val="0"/>
              </a:spcBef>
              <a:spcAft>
                <a:spcPts val="0"/>
              </a:spcAft>
              <a:buClrTx/>
              <a:buSzTx/>
              <a:buFontTx/>
              <a:buNone/>
              <a:tabLst/>
              <a:defRPr/>
            </a:pPr>
            <a:endParaRPr lang="prs-AF" b="0" dirty="0"/>
          </a:p>
          <a:p>
            <a:pPr marL="0" marR="0" indent="0" algn="r" defTabSz="914400" rtl="1" eaLnBrk="1" fontAlgn="auto" latinLnBrk="0" hangingPunct="1">
              <a:lnSpc>
                <a:spcPct val="100000"/>
              </a:lnSpc>
              <a:spcBef>
                <a:spcPts val="0"/>
              </a:spcBef>
              <a:spcAft>
                <a:spcPts val="0"/>
              </a:spcAft>
              <a:buClrTx/>
              <a:buSzTx/>
              <a:buFontTx/>
              <a:buNone/>
              <a:tabLst/>
              <a:defRPr/>
            </a:pPr>
            <a:r>
              <a:rPr lang="prs-AF" b="0" dirty="0"/>
              <a:t>اگر روی دکمه "دوستان" ضربه بزنید، خواهید دید که گزینه های بیشتری ظاهر می شوند. "عمومی" به این معنی است که هر کسی که از فیس بوک استفاده می کند می تواند آنچه را که شما به اشتراک می گذارید ببیند و "فقط من" به این معنی است که فقط شما می توانید این موارد را ببینید. برای جا ‌به جایی به یکی از این تنظیمات، کافی است روی تنظیمات مورد نظر ضربه بزنید یا فشار دهید. رایج ترین انتخاب این است که فقط با دوستان خود به اشتراک بگذارید، اما اگر تنظیمات متفاوتی می خواهید، طبیعتاً می توانید آن را انتخاب کنید. همچنین می‌توانید بعداً برگردید و در صورت تمایل تنظیمات امنیتی و حریم خصوصی خود را تغییر دهید.</a:t>
            </a:r>
          </a:p>
          <a:p>
            <a:pPr marL="0" marR="0" indent="0" algn="r"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30</a:t>
            </a:fld>
            <a:endParaRPr lang="nb-NO"/>
          </a:p>
        </p:txBody>
      </p:sp>
    </p:spTree>
    <p:extLst>
      <p:ext uri="{BB962C8B-B14F-4D97-AF65-F5344CB8AC3E}">
        <p14:creationId xmlns:p14="http://schemas.microsoft.com/office/powerpoint/2010/main" val="1755372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دوباره روی تیر ضربه بزنید تا این قسمت از منو بسته شود.</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31</a:t>
            </a:fld>
            <a:endParaRPr lang="nb-NO"/>
          </a:p>
        </p:txBody>
      </p:sp>
    </p:spTree>
    <p:extLst>
      <p:ext uri="{BB962C8B-B14F-4D97-AF65-F5344CB8AC3E}">
        <p14:creationId xmlns:p14="http://schemas.microsoft.com/office/powerpoint/2010/main" val="1270773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مورد بعدی "چه کسی می تواند با من تماس بگیرد" نام دارد. برای مشاهده منو، روی تیر سمت راست این مورد ضربه بزنید.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32</a:t>
            </a:fld>
            <a:endParaRPr lang="nb-NO"/>
          </a:p>
        </p:txBody>
      </p:sp>
    </p:spTree>
    <p:extLst>
      <p:ext uri="{BB962C8B-B14F-4D97-AF65-F5344CB8AC3E}">
        <p14:creationId xmlns:p14="http://schemas.microsoft.com/office/powerpoint/2010/main" val="931069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در اینجا آمده است که هر کسی که از فیس بوک استفاده می کند می تواند در صورت تمایل از شما بخواهد که با شما دوست شود. این رایج ترین تنظیمات است. این بدان معنا نیست که میلیون ها نفری که از فیس بوک استفاده می کنند، درخواست دوستی می دهند. این فقط به این معنی است که کسانی که نام شما را در فیس بوک جستجو می کنند می توانند ببینند که شما در فیس بوک هستید و می توانند بخواهند با شما دوست شوند. اکثراً، اینها افرادی هستند که قبلاً آنها را می شناسید. اگر درخواست دوستی از کسی دریافت کردید که نمی‌خواهید به او بله بگویید، فقط به محض رسیدن به "نادیده گرفتن" پاسخ دهید. وقتی درخواستی را نادیده می گیرید، شخصی که درخواست دوستی را برای شما ارسال کرده است هیچ پیام یا اعلانی در این مورد دریافت نخواهد کرد.</a:t>
            </a:r>
          </a:p>
          <a:p>
            <a:pPr algn="r" rtl="1"/>
            <a:endParaRPr lang="prs-AF" dirty="0"/>
          </a:p>
          <a:p>
            <a:pPr algn="r" rtl="1"/>
            <a:r>
              <a:rPr lang="prs-AF" dirty="0"/>
              <a:t>اگر نمی ‌خواهید همه فرصتی برای تماس با شما داشته باشند، می ‌توانید درخواست ‌های تنها از دوستان دوستان را مجاز کنید. این بدان معناست که فقط کسانی که قبلاً با یکی از دوستان فیس بوک شما دوست هستند مجاز به ارسال درخواست دوستی برای شما هستند. اگر این تنظیم را می‌خواهید، روی دکمه‌ ای که «همه» می‌گوید ضربه بزنید یا فشار دهید و روی گزینه دوم ظاهر شده در لیست ضربه بزنید.</a:t>
            </a:r>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33</a:t>
            </a:fld>
            <a:endParaRPr lang="nb-NO"/>
          </a:p>
        </p:txBody>
      </p:sp>
    </p:spTree>
    <p:extLst>
      <p:ext uri="{BB962C8B-B14F-4D97-AF65-F5344CB8AC3E}">
        <p14:creationId xmlns:p14="http://schemas.microsoft.com/office/powerpoint/2010/main" val="375225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دوباره تیر را فشار دهید تا این قسمت از منو پنهان شود.</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34</a:t>
            </a:fld>
            <a:endParaRPr lang="nb-NO"/>
          </a:p>
        </p:txBody>
      </p:sp>
    </p:spTree>
    <p:extLst>
      <p:ext uri="{BB962C8B-B14F-4D97-AF65-F5344CB8AC3E}">
        <p14:creationId xmlns:p14="http://schemas.microsoft.com/office/powerpoint/2010/main" val="260949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مورد پایین این است: "چگونه می توانم کسی را وادار کنم که مزاحم من نشود؟".</a:t>
            </a:r>
            <a:endParaRPr lang="nb-NO" dirty="0"/>
          </a:p>
          <a:p>
            <a:pPr algn="r" rtl="1"/>
            <a:endParaRPr lang="prs-AF" dirty="0"/>
          </a:p>
          <a:p>
            <a:pPr algn="r" rtl="1"/>
            <a:r>
              <a:rPr lang="prs-AF" dirty="0"/>
              <a:t>اگر تا به حال تجربه کردید که شخصی که نمی خواهید با او در تماس باشید در فیس بوک شما را آزار می دهد، خوب است از این گزینه آگاه باشید. احتمالا هرگز نیازی به استفاده از آن نخواهید داشت. </a:t>
            </a:r>
            <a:endParaRPr lang="nb-NO" dirty="0"/>
          </a:p>
          <a:p>
            <a:pPr algn="r" rtl="1"/>
            <a:endParaRPr lang="prs-AF" dirty="0"/>
          </a:p>
          <a:p>
            <a:pPr algn="r" rtl="1"/>
            <a:r>
              <a:rPr lang="prs-AF" dirty="0"/>
              <a:t>روی تیر ضربه بزنید.</a:t>
            </a:r>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35</a:t>
            </a:fld>
            <a:endParaRPr lang="nb-NO"/>
          </a:p>
        </p:txBody>
      </p:sp>
    </p:spTree>
    <p:extLst>
      <p:ext uri="{BB962C8B-B14F-4D97-AF65-F5344CB8AC3E}">
        <p14:creationId xmlns:p14="http://schemas.microsoft.com/office/powerpoint/2010/main" val="985956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در این قسمت می توانید نام یا آدرس ایمیل شخصی را که دیگر نمی خواهید با او ارتباط داشته باشید وارد کنید. به این می گویند «مسدود کردن» شخص. اما همانطور که گفتم: احتمالاً هرگز نیازی به انجام این کار نخواهید داشت.</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36</a:t>
            </a:fld>
            <a:endParaRPr lang="nb-NO"/>
          </a:p>
        </p:txBody>
      </p:sp>
    </p:spTree>
    <p:extLst>
      <p:ext uri="{BB962C8B-B14F-4D97-AF65-F5344CB8AC3E}">
        <p14:creationId xmlns:p14="http://schemas.microsoft.com/office/powerpoint/2010/main" val="1268038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37</a:t>
            </a:fld>
            <a:endParaRPr lang="nb-NO"/>
          </a:p>
        </p:txBody>
      </p:sp>
    </p:spTree>
    <p:extLst>
      <p:ext uri="{BB962C8B-B14F-4D97-AF65-F5344CB8AC3E}">
        <p14:creationId xmlns:p14="http://schemas.microsoft.com/office/powerpoint/2010/main" val="1517425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اکثر مردم از فیس بوک برای حفظ ارتباط، اشتراک گذاری عکس ها، اخبار و موارد دیگر با دوستان و آشنایان استفاده می کنند. برای اینکه بتوانید با کسی ارتباط برقرار کنید، باید او را به لیست دوستان خود اضافه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38</a:t>
            </a:fld>
            <a:endParaRPr lang="nb-NO"/>
          </a:p>
        </p:txBody>
      </p:sp>
    </p:spTree>
    <p:extLst>
      <p:ext uri="{BB962C8B-B14F-4D97-AF65-F5344CB8AC3E}">
        <p14:creationId xmlns:p14="http://schemas.microsoft.com/office/powerpoint/2010/main" val="2099924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برای یافتن دوستان خود در فیس بوک، باید آنها را جستجو کنید. اکثر مردم از نام و تصویر پروفایل خود استفاده می کنند تا به راحتی قابل تشخیص باشند. می توانید قسمت جستجو را در بالای صفحه یا در برنامه پیدا کنید. با یک ذره بین کوچک نشان داده شده است. روی قسمت جستجو ضربه بزنید و شروع به تایپ نام شخصی که به دنبال آن هستید،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39</a:t>
            </a:fld>
            <a:endParaRPr lang="nb-NO"/>
          </a:p>
        </p:txBody>
      </p:sp>
    </p:spTree>
    <p:extLst>
      <p:ext uri="{BB962C8B-B14F-4D97-AF65-F5344CB8AC3E}">
        <p14:creationId xmlns:p14="http://schemas.microsoft.com/office/powerpoint/2010/main" val="74735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prs-AF" dirty="0"/>
              <a:t>ایجاد پروفایل یا کاربر در فیس بوک کاری است که فقط یک بار باید انجام دهید، بنابراین اگر نمی توانید همه چیز را در این قسمت اول به خاطر بسپارید، نگران نباشید. آنچه مهم است این است که دستورالعمل هایی را که در طول مسیر روی صفحه نمایش شما ظاهر می شود دنبال کنید و اگر سؤالی دارید بپرسید. نگران نباشید که آنچه روی صفحه نمایش خود می بینید همیشه دقیقاً با آنچه در این ارائه به شما نشان می دهم نیست. ظاهر فیس بوک و سایر سرویس های آنلاین همیشه تغییر می کند، اما عناصر اصلی یکسان باقی می مانند. این چیزی است که مهم است، و شما با تبدیل شدن به یک کاربر با تجربه تر، آنها را یاد خواهید گرفت.</a:t>
            </a:r>
            <a:br>
              <a:rPr lang="prs-AF" dirty="0"/>
            </a:br>
            <a:endParaRPr lang="prs-AF" dirty="0"/>
          </a:p>
          <a:p>
            <a:pPr algn="r"/>
            <a:r>
              <a:rPr lang="prs-AF" b="1" dirty="0"/>
              <a:t>قبل از ادامه، مطمئن شوید که همه شرکت‌کنندگان دوره کمپیوتر یا تبلت خود را روشن کرده‌اند و مرورگر یا فروشگاه برنامه خود را باز کرده‌اند.</a:t>
            </a:r>
          </a:p>
          <a:p>
            <a:pPr algn="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a:t>
            </a:fld>
            <a:endParaRPr lang="nb-NO"/>
          </a:p>
        </p:txBody>
      </p:sp>
    </p:spTree>
    <p:extLst>
      <p:ext uri="{BB962C8B-B14F-4D97-AF65-F5344CB8AC3E}">
        <p14:creationId xmlns:p14="http://schemas.microsoft.com/office/powerpoint/2010/main" val="2281810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فیس بوک پیشنهاداتی را برای اینکه به دنبال چه کسی بگردید ارائه می دهد. اینها در لیستی در زیر بخش که نوشته می ‌کنید ظاهر می‌شوند. اگر دوست شما در فیس‌ بوک حساب کاربری نداشته باشد، آنها را پیدا نخواهید کرد. </a:t>
            </a:r>
            <a:endParaRPr lang="nb-NO" dirty="0"/>
          </a:p>
          <a:p>
            <a:pPr algn="r" rtl="1"/>
            <a:endParaRPr lang="prs-AF" dirty="0"/>
          </a:p>
          <a:p>
            <a:pPr algn="r" rtl="1"/>
            <a:r>
              <a:rPr lang="prs-AF" dirty="0"/>
              <a:t>وقتی می بینید که شخص صحیح در لیست ظاهر می شود، روی نام او ضربه بزنید.</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40</a:t>
            </a:fld>
            <a:endParaRPr lang="nb-NO"/>
          </a:p>
        </p:txBody>
      </p:sp>
    </p:spTree>
    <p:extLst>
      <p:ext uri="{BB962C8B-B14F-4D97-AF65-F5344CB8AC3E}">
        <p14:creationId xmlns:p14="http://schemas.microsoft.com/office/powerpoint/2010/main" val="67273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سپس به صفحه فیس بوک یا «پروفایل» این شخص خواهید رسید. این پروفایل اغلب "دیوار" یا "جدول زمانی" نامیده می شود. در ادامه بیشتر در مورد اینکه خط زمانی چیست و چگونه می توان از آن استفاده کرد صحبت خواهیم کرد.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41</a:t>
            </a:fld>
            <a:endParaRPr lang="nb-NO"/>
          </a:p>
        </p:txBody>
      </p:sp>
    </p:spTree>
    <p:extLst>
      <p:ext uri="{BB962C8B-B14F-4D97-AF65-F5344CB8AC3E}">
        <p14:creationId xmlns:p14="http://schemas.microsoft.com/office/powerpoint/2010/main" val="1927901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برای افزودن شخص به لیست دوستان خود، روی دکمه «افزودن دوست» ضربه بزنید. </a:t>
            </a:r>
          </a:p>
          <a:p>
            <a:pPr marL="0" marR="0" indent="0" algn="r" defTabSz="914400" rtl="1" eaLnBrk="1" fontAlgn="auto" latinLnBrk="0" hangingPunct="1">
              <a:lnSpc>
                <a:spcPct val="100000"/>
              </a:lnSpc>
              <a:spcBef>
                <a:spcPts val="0"/>
              </a:spcBef>
              <a:spcAft>
                <a:spcPts val="0"/>
              </a:spcAft>
              <a:buClrTx/>
              <a:buSzTx/>
              <a:buFontTx/>
              <a:buNone/>
              <a:tabLst/>
              <a:defRPr/>
            </a:pPr>
            <a:r>
              <a:rPr lang="prs-AF" dirty="0"/>
              <a:t>اغلب می توانید دکمه را در بالای صفحه پیدا کنید. عکس یک فرد کوچک و علامت مثبت دارد.</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42</a:t>
            </a:fld>
            <a:endParaRPr lang="nb-NO"/>
          </a:p>
        </p:txBody>
      </p:sp>
    </p:spTree>
    <p:extLst>
      <p:ext uri="{BB962C8B-B14F-4D97-AF65-F5344CB8AC3E}">
        <p14:creationId xmlns:p14="http://schemas.microsoft.com/office/powerpoint/2010/main" val="2042691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سپس یک درخواست دوستی برای فرد ارسال می‌شود و او می‌تواند درخواست شما را برای دوستی در فیسبوک بپذیرد یا نادیده بگیرد. دیگران نیز ممکن است چنین درخواست هایی را برای شما ارسال کنند.</a:t>
            </a:r>
            <a:endParaRPr lang="nb-NO" dirty="0"/>
          </a:p>
          <a:p>
            <a:pPr marL="0" marR="0" indent="0" algn="r" defTabSz="914400" rtl="1" eaLnBrk="1" fontAlgn="auto" latinLnBrk="0" hangingPunct="1">
              <a:lnSpc>
                <a:spcPct val="100000"/>
              </a:lnSpc>
              <a:spcBef>
                <a:spcPts val="0"/>
              </a:spcBef>
              <a:spcAft>
                <a:spcPts val="0"/>
              </a:spcAft>
              <a:buClrTx/>
              <a:buSzTx/>
              <a:buFontTx/>
              <a:buNone/>
              <a:tabLst/>
              <a:defRPr/>
            </a:pPr>
            <a:endParaRPr lang="nb-NO" dirty="0"/>
          </a:p>
          <a:p>
            <a:pPr marL="0" marR="0" indent="0" algn="r" defTabSz="914400" rtl="1" eaLnBrk="1" fontAlgn="auto" latinLnBrk="0" hangingPunct="1">
              <a:lnSpc>
                <a:spcPct val="100000"/>
              </a:lnSpc>
              <a:spcBef>
                <a:spcPts val="0"/>
              </a:spcBef>
              <a:spcAft>
                <a:spcPts val="0"/>
              </a:spcAft>
              <a:buClrTx/>
              <a:buSzTx/>
              <a:buFontTx/>
              <a:buNone/>
              <a:tabLst/>
              <a:defRPr/>
            </a:pPr>
            <a:r>
              <a:rPr lang="ar-SA" sz="1800" dirty="0">
                <a:effectLst/>
                <a:ea typeface="Calibri" panose="020F0502020204030204" pitchFamily="34" charset="0"/>
                <a:cs typeface="Arial" panose="020B0604020202020204" pitchFamily="34" charset="0"/>
              </a:rPr>
              <a:t>شما </a:t>
            </a:r>
            <a:r>
              <a:rPr lang="ar-SA" sz="1800" dirty="0" err="1">
                <a:effectLst/>
                <a:ea typeface="Calibri" panose="020F0502020204030204" pitchFamily="34" charset="0"/>
                <a:cs typeface="Arial" panose="020B0604020202020204" pitchFamily="34" charset="0"/>
              </a:rPr>
              <a:t>همیشه</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می</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توانید</a:t>
            </a:r>
            <a:r>
              <a:rPr lang="ar-SA" sz="1800" dirty="0">
                <a:effectLst/>
                <a:ea typeface="Calibri" panose="020F0502020204030204" pitchFamily="34" charset="0"/>
                <a:cs typeface="Arial" panose="020B0604020202020204" pitchFamily="34" charset="0"/>
              </a:rPr>
              <a:t> انتخاب </a:t>
            </a:r>
            <a:r>
              <a:rPr lang="ar-SA" sz="1800" dirty="0" err="1">
                <a:effectLst/>
                <a:ea typeface="Calibri" panose="020F0502020204030204" pitchFamily="34" charset="0"/>
                <a:cs typeface="Arial" panose="020B0604020202020204" pitchFamily="34" charset="0"/>
              </a:rPr>
              <a:t>کنید</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که</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آیا</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می</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خواهید</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با</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کسی</a:t>
            </a:r>
            <a:r>
              <a:rPr lang="ar-SA" sz="1800" dirty="0">
                <a:effectLst/>
                <a:ea typeface="Calibri" panose="020F0502020204030204" pitchFamily="34" charset="0"/>
                <a:cs typeface="Arial" panose="020B0604020202020204" pitchFamily="34" charset="0"/>
              </a:rPr>
              <a:t> ارتباط </a:t>
            </a:r>
            <a:r>
              <a:rPr lang="ar-SA" sz="1800" dirty="0" err="1">
                <a:effectLst/>
                <a:ea typeface="Calibri" panose="020F0502020204030204" pitchFamily="34" charset="0"/>
                <a:cs typeface="Arial" panose="020B0604020202020204" pitchFamily="34" charset="0"/>
              </a:rPr>
              <a:t>برقرار</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کنید</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یا</a:t>
            </a:r>
            <a:r>
              <a:rPr lang="ar-SA" sz="1800" dirty="0">
                <a:effectLst/>
                <a:ea typeface="Calibri" panose="020F0502020204030204" pitchFamily="34" charset="0"/>
                <a:cs typeface="Arial" panose="020B0604020202020204" pitchFamily="34" charset="0"/>
              </a:rPr>
              <a:t> نه. بعداً </a:t>
            </a:r>
            <a:r>
              <a:rPr lang="ar-SA" sz="1800" dirty="0" err="1">
                <a:effectLst/>
                <a:ea typeface="Calibri" panose="020F0502020204030204" pitchFamily="34" charset="0"/>
                <a:cs typeface="Arial" panose="020B0604020202020204" pitchFamily="34" charset="0"/>
              </a:rPr>
              <a:t>بررسی</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خواهیم</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کرد</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که</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این</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درخواست</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های</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دوستی</a:t>
            </a:r>
            <a:r>
              <a:rPr lang="ar-SA" sz="1800" dirty="0">
                <a:effectLst/>
                <a:ea typeface="Calibri" panose="020F0502020204030204" pitchFamily="34" charset="0"/>
                <a:cs typeface="Arial" panose="020B0604020202020204" pitchFamily="34" charset="0"/>
              </a:rPr>
              <a:t> در </a:t>
            </a:r>
            <a:r>
              <a:rPr lang="ar-SA" sz="1800" dirty="0" err="1">
                <a:effectLst/>
                <a:ea typeface="Calibri" panose="020F0502020204030204" pitchFamily="34" charset="0"/>
                <a:cs typeface="Arial" panose="020B0604020202020204" pitchFamily="34" charset="0"/>
              </a:rPr>
              <a:t>کجا</a:t>
            </a:r>
            <a:r>
              <a:rPr lang="ar-SA" sz="1800" dirty="0">
                <a:effectLst/>
                <a:ea typeface="Calibri" panose="020F0502020204030204" pitchFamily="34" charset="0"/>
                <a:cs typeface="Arial" panose="020B0604020202020204" pitchFamily="34" charset="0"/>
              </a:rPr>
              <a:t> ظاهر </a:t>
            </a:r>
            <a:r>
              <a:rPr lang="ar-SA" sz="1800" dirty="0" err="1">
                <a:effectLst/>
                <a:ea typeface="Calibri" panose="020F0502020204030204" pitchFamily="34" charset="0"/>
                <a:cs typeface="Arial" panose="020B0604020202020204" pitchFamily="34" charset="0"/>
              </a:rPr>
              <a:t>می</a:t>
            </a:r>
            <a:r>
              <a:rPr lang="ar-SA" sz="1800" dirty="0">
                <a:effectLst/>
                <a:ea typeface="Calibri" panose="020F0502020204030204" pitchFamily="34" charset="0"/>
                <a:cs typeface="Arial" panose="020B0604020202020204" pitchFamily="34" charset="0"/>
              </a:rPr>
              <a:t> </a:t>
            </a:r>
            <a:r>
              <a:rPr lang="ar-SA" sz="1800" dirty="0" err="1">
                <a:effectLst/>
                <a:ea typeface="Calibri" panose="020F0502020204030204" pitchFamily="34" charset="0"/>
                <a:cs typeface="Arial" panose="020B0604020202020204" pitchFamily="34" charset="0"/>
              </a:rPr>
              <a:t>شوند</a:t>
            </a:r>
            <a:r>
              <a:rPr lang="ar-SA" sz="1800" dirty="0">
                <a:effectLst/>
                <a:ea typeface="Calibri" panose="020F0502020204030204" pitchFamily="34" charset="0"/>
                <a:cs typeface="Arial" panose="020B0604020202020204" pitchFamily="34" charset="0"/>
              </a:rPr>
              <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43</a:t>
            </a:fld>
            <a:endParaRPr lang="nb-NO"/>
          </a:p>
        </p:txBody>
      </p:sp>
    </p:spTree>
    <p:extLst>
      <p:ext uri="{BB962C8B-B14F-4D97-AF65-F5344CB8AC3E}">
        <p14:creationId xmlns:p14="http://schemas.microsoft.com/office/powerpoint/2010/main" val="1449968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همچنین امکان جستجوی شرکت ها، مشاغل، موسسات، ورزشگاه ها، تیم ها و موارد دیگر در فیس بوک وجود دارد. شما می توانید این کار را به همان روشی که هنگام جستجوی دوستان انجام می دهید انجام دهید. شروع به نوشتن نام چیزی که به دنبال آن هستید در قسمت بخش جستجو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44</a:t>
            </a:fld>
            <a:endParaRPr lang="nb-NO"/>
          </a:p>
        </p:txBody>
      </p:sp>
    </p:spTree>
    <p:extLst>
      <p:ext uri="{BB962C8B-B14F-4D97-AF65-F5344CB8AC3E}">
        <p14:creationId xmlns:p14="http://schemas.microsoft.com/office/powerpoint/2010/main" val="73892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معمولاً نمی ‌توانید با مؤسسات دوست شوید، اما می‌توانید آنها را «لایک» کنید. این کار را با ضربه زدن یا فشار دادن دکمه ‌ای که می ‌گوید «لایک» همراه با تصویری از شست بالا انجام دهید.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45</a:t>
            </a:fld>
            <a:endParaRPr lang="nb-NO"/>
          </a:p>
        </p:txBody>
      </p:sp>
    </p:spTree>
    <p:extLst>
      <p:ext uri="{BB962C8B-B14F-4D97-AF65-F5344CB8AC3E}">
        <p14:creationId xmlns:p14="http://schemas.microsoft.com/office/powerpoint/2010/main" val="1103834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می توان سازمان ها و افراد مختلفی را لایک کرد. وقتی اینها را لایک میکنید، می‌توانید هر زمان که آنها پست می‌کنند، به عنوان مثال اخبار، عکس‌ها، کلیپ‌های ویدیویی و موارد مشابه را ببینید. شما می توانید به تعداد دلخواه چنین مخاطبی در فیس بوک داشته باشید. برخی از آنها دوستان زیادی دارند و صفحات زیادی را "لایک" می کنند، در حالی که برخی دیگر ممکن است فقط خانواده یا همکاران نزدیک خود را دوست باشند.</a:t>
            </a:r>
          </a:p>
          <a:p>
            <a:pPr algn="r" rtl="1"/>
            <a:endParaRPr lang="prs-AF" dirty="0"/>
          </a:p>
          <a:p>
            <a:pPr algn="r" rtl="1"/>
            <a:r>
              <a:rPr lang="prs-AF" b="1" dirty="0"/>
              <a:t>از همه بخواهید حداقل یک دوست، یکی از اعضای خانواده یا چیز دیگری را با جستجوی آنها در قسمت جستجو پیدا کنند و سپس سعی کنید درخواست دوستی ارسال کنید یا آنها را لایک کنید. ممکن است کمی وقت بگیرد.</a:t>
            </a:r>
          </a:p>
          <a:p>
            <a:pPr algn="r" rtl="1"/>
            <a:r>
              <a:rPr lang="prs-AF" b="1" dirty="0"/>
              <a:t>اطمینان حاصل کنید که همه کمکی را که نیاز دارند دریافت می کنند و به آنها بگویید که می توانند به یکدیگر کمک کنند. ممکن است بخواهید این قسمت از آموزش را یک بار دیگر در حالی که شرکت کنندگان دوره هر مرحله را دنبال می کنند مرور کنید. می توانید به آنها پیشنهاد دهید که وب سایت شهرداری، کتابخانه محلی یا موارد مشابه را جستجو کنند.</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46</a:t>
            </a:fld>
            <a:endParaRPr lang="nb-NO"/>
          </a:p>
        </p:txBody>
      </p:sp>
    </p:spTree>
    <p:extLst>
      <p:ext uri="{BB962C8B-B14F-4D97-AF65-F5344CB8AC3E}">
        <p14:creationId xmlns:p14="http://schemas.microsoft.com/office/powerpoint/2010/main" val="1500160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47</a:t>
            </a:fld>
            <a:endParaRPr lang="nb-NO"/>
          </a:p>
        </p:txBody>
      </p:sp>
    </p:spTree>
    <p:extLst>
      <p:ext uri="{BB962C8B-B14F-4D97-AF65-F5344CB8AC3E}">
        <p14:creationId xmlns:p14="http://schemas.microsoft.com/office/powerpoint/2010/main" val="1629165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همه افراد، مشاغل و سایر افرادی که از فیس بوک استفاده می کنند دارای جدول زمانی هستند. جدول زمانی به عنوان پروفایل کاربر عمل می کند. در اینجا می‌توانید اطلاعاتی درباره شخص یا مؤسسه بیابید و چیزهایی را ببینید که آنها می‌خواهند با دیگران در فیس بوک به اشتراک بگذارند. اینکه چقدر می توانید ببینید بستگی به دوست بودن شما و تنظیمات حریم خصوصی دارد. برخی انتخاب می کنند که چیزهای زیادی را به اشتراک بگذارند، در حالی که برخی دیگر خیلی کم را به اشتراک می گذارند.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48</a:t>
            </a:fld>
            <a:endParaRPr lang="nb-NO"/>
          </a:p>
        </p:txBody>
      </p:sp>
    </p:spTree>
    <p:extLst>
      <p:ext uri="{BB962C8B-B14F-4D97-AF65-F5344CB8AC3E}">
        <p14:creationId xmlns:p14="http://schemas.microsoft.com/office/powerpoint/2010/main" val="2129284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اگر روی نام خود در نوار منو ضربه بزنید، جدول زمانی خود را خواهید دید. اگر قبلاً پروفایل فیس بوک نداشتید، هنوز چیز زیادی در آن وجود نخواهد داشت، اما در نهایت می توانید تصاویر، پیوندهایی به مطالب خواندنی جالب یا ویدیوهای خنده دار را در صورت تمایل پست کنید. همچنین در صورت تمایل می توانید اطلاعات بیشتر و تصویری از خود اضافه کنید.</a:t>
            </a:r>
          </a:p>
          <a:p>
            <a:pPr algn="r" rtl="1"/>
            <a:endParaRPr lang="prs-AF" dirty="0"/>
          </a:p>
          <a:p>
            <a:pPr algn="r" rtl="1"/>
            <a:r>
              <a:rPr lang="prs-AF" dirty="0"/>
              <a:t>اگر از برنامه استفاده می کنید، باید دوباره روی نماد منو ضربه بزنید. در بالای لیستی که ظاهر می شود نام خود را خواهید دید. روی این ضربه بزنید تا به جدول زمانی خود برسید.</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49</a:t>
            </a:fld>
            <a:endParaRPr lang="nb-NO"/>
          </a:p>
        </p:txBody>
      </p:sp>
    </p:spTree>
    <p:extLst>
      <p:ext uri="{BB962C8B-B14F-4D97-AF65-F5344CB8AC3E}">
        <p14:creationId xmlns:p14="http://schemas.microsoft.com/office/powerpoint/2010/main" val="58415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60680" algn="r" rtl="1">
              <a:lnSpc>
                <a:spcPct val="150000"/>
              </a:lnSpc>
              <a:spcAft>
                <a:spcPts val="800"/>
              </a:spcAft>
            </a:pPr>
            <a:r>
              <a:rPr lang="ar-SA" sz="1800" dirty="0">
                <a:effectLst/>
                <a:latin typeface="Calibri" panose="020F0502020204030204" pitchFamily="34" charset="0"/>
                <a:ea typeface="Calibri" panose="020F0502020204030204" pitchFamily="34" charset="0"/>
                <a:cs typeface="Arial" panose="020B0604020202020204" pitchFamily="34" charset="0"/>
              </a:rPr>
              <a:t>برای ایجاد </a:t>
            </a:r>
            <a:r>
              <a:rPr lang="ar-SA" sz="1800" dirty="0" err="1">
                <a:effectLst/>
                <a:latin typeface="Calibri" panose="020F0502020204030204" pitchFamily="34" charset="0"/>
                <a:ea typeface="Calibri" panose="020F0502020204030204" pitchFamily="34" charset="0"/>
                <a:cs typeface="Arial" panose="020B0604020202020204" pitchFamily="34" charset="0"/>
              </a:rPr>
              <a:t>پروفایل</a:t>
            </a:r>
            <a:r>
              <a:rPr lang="ar-SA" sz="1800" dirty="0">
                <a:effectLst/>
                <a:latin typeface="Calibri" panose="020F0502020204030204" pitchFamily="34" charset="0"/>
                <a:ea typeface="Calibri" panose="020F0502020204030204" pitchFamily="34" charset="0"/>
                <a:cs typeface="Arial" panose="020B0604020202020204" pitchFamily="34" charset="0"/>
              </a:rPr>
              <a:t> فیس </a:t>
            </a:r>
            <a:r>
              <a:rPr lang="ar-SA" sz="1800" dirty="0" err="1">
                <a:effectLst/>
                <a:latin typeface="Calibri" panose="020F0502020204030204" pitchFamily="34" charset="0"/>
                <a:ea typeface="Calibri" panose="020F0502020204030204" pitchFamily="34" charset="0"/>
                <a:cs typeface="Arial" panose="020B0604020202020204" pitchFamily="34" charset="0"/>
              </a:rPr>
              <a:t>بوک</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err="1">
                <a:effectLst/>
                <a:latin typeface="Calibri" panose="020F0502020204030204" pitchFamily="34" charset="0"/>
                <a:ea typeface="Calibri" panose="020F0502020204030204" pitchFamily="34" charset="0"/>
                <a:cs typeface="Arial" panose="020B0604020202020204" pitchFamily="34" charset="0"/>
              </a:rPr>
              <a:t>ابتدا</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err="1">
                <a:effectLst/>
                <a:latin typeface="Calibri" panose="020F0502020204030204" pitchFamily="34" charset="0"/>
                <a:ea typeface="Calibri" panose="020F0502020204030204" pitchFamily="34" charset="0"/>
                <a:cs typeface="Arial" panose="020B0604020202020204" pitchFamily="34" charset="0"/>
              </a:rPr>
              <a:t>باید</a:t>
            </a:r>
            <a:r>
              <a:rPr lang="ar-SA" sz="1800" dirty="0">
                <a:effectLst/>
                <a:latin typeface="Calibri" panose="020F0502020204030204" pitchFamily="34" charset="0"/>
                <a:ea typeface="Calibri" panose="020F0502020204030204" pitchFamily="34" charset="0"/>
                <a:cs typeface="Arial" panose="020B0604020202020204" pitchFamily="34" charset="0"/>
              </a:rPr>
              <a:t> به</a:t>
            </a:r>
            <a:r>
              <a:rPr lang="nb-NO" sz="1800" dirty="0">
                <a:effectLst/>
                <a:latin typeface="Calibri" panose="020F0502020204030204" pitchFamily="34" charset="0"/>
                <a:ea typeface="Calibri" panose="020F0502020204030204" pitchFamily="34" charset="0"/>
                <a:cs typeface="Arial" panose="020B0604020202020204" pitchFamily="34" charset="0"/>
              </a:rPr>
              <a:t> www.facebook.no </a:t>
            </a:r>
            <a:r>
              <a:rPr lang="ar-SA" sz="1800" dirty="0" err="1">
                <a:effectLst/>
                <a:latin typeface="Calibri" panose="020F0502020204030204" pitchFamily="34" charset="0"/>
                <a:ea typeface="Calibri" panose="020F0502020204030204" pitchFamily="34" charset="0"/>
                <a:cs typeface="Arial" panose="020B0604020202020204" pitchFamily="34" charset="0"/>
              </a:rPr>
              <a:t>بروید</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err="1">
                <a:effectLst/>
                <a:latin typeface="Calibri" panose="020F0502020204030204" pitchFamily="34" charset="0"/>
                <a:ea typeface="Calibri" panose="020F0502020204030204" pitchFamily="34" charset="0"/>
                <a:cs typeface="Arial" panose="020B0604020202020204" pitchFamily="34" charset="0"/>
              </a:rPr>
              <a:t>یا</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err="1">
                <a:effectLst/>
                <a:latin typeface="Calibri" panose="020F0502020204030204" pitchFamily="34" charset="0"/>
                <a:ea typeface="Calibri" panose="020F0502020204030204" pitchFamily="34" charset="0"/>
                <a:cs typeface="Arial" panose="020B0604020202020204" pitchFamily="34" charset="0"/>
              </a:rPr>
              <a:t>برنامه</a:t>
            </a:r>
            <a:r>
              <a:rPr lang="ar-SA" sz="1800" dirty="0">
                <a:effectLst/>
                <a:latin typeface="Calibri" panose="020F0502020204030204" pitchFamily="34" charset="0"/>
                <a:ea typeface="Calibri" panose="020F0502020204030204" pitchFamily="34" charset="0"/>
                <a:cs typeface="Arial" panose="020B0604020202020204" pitchFamily="34" charset="0"/>
              </a:rPr>
              <a:t> فیس </a:t>
            </a:r>
            <a:r>
              <a:rPr lang="ar-SA" sz="1800" dirty="0" err="1">
                <a:effectLst/>
                <a:latin typeface="Calibri" panose="020F0502020204030204" pitchFamily="34" charset="0"/>
                <a:ea typeface="Calibri" panose="020F0502020204030204" pitchFamily="34" charset="0"/>
                <a:cs typeface="Arial" panose="020B0604020202020204" pitchFamily="34" charset="0"/>
              </a:rPr>
              <a:t>بوک</a:t>
            </a:r>
            <a:r>
              <a:rPr lang="ar-SA" sz="1800" dirty="0">
                <a:effectLst/>
                <a:latin typeface="Calibri" panose="020F0502020204030204" pitchFamily="34" charset="0"/>
                <a:ea typeface="Calibri" panose="020F0502020204030204" pitchFamily="34" charset="0"/>
                <a:cs typeface="Arial" panose="020B0604020202020204" pitchFamily="34" charset="0"/>
              </a:rPr>
              <a:t> را از </a:t>
            </a:r>
            <a:r>
              <a:rPr lang="ar-SA" sz="1800" dirty="0" err="1">
                <a:effectLst/>
                <a:latin typeface="Calibri" panose="020F0502020204030204" pitchFamily="34" charset="0"/>
                <a:ea typeface="Calibri" panose="020F0502020204030204" pitchFamily="34" charset="0"/>
                <a:cs typeface="Arial" panose="020B0604020202020204" pitchFamily="34" charset="0"/>
              </a:rPr>
              <a:t>فروشگاه</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err="1">
                <a:effectLst/>
                <a:latin typeface="Calibri" panose="020F0502020204030204" pitchFamily="34" charset="0"/>
                <a:ea typeface="Calibri" panose="020F0502020204030204" pitchFamily="34" charset="0"/>
                <a:cs typeface="Arial" panose="020B0604020202020204" pitchFamily="34" charset="0"/>
              </a:rPr>
              <a:t>برنامه</a:t>
            </a:r>
            <a:r>
              <a:rPr lang="ar-SA" sz="1800" dirty="0">
                <a:effectLst/>
                <a:latin typeface="Calibri" panose="020F0502020204030204" pitchFamily="34" charset="0"/>
                <a:ea typeface="Calibri" panose="020F0502020204030204" pitchFamily="34" charset="0"/>
                <a:cs typeface="Arial" panose="020B0604020202020204" pitchFamily="34" charset="0"/>
              </a:rPr>
              <a:t> خود </a:t>
            </a:r>
            <a:r>
              <a:rPr lang="ar-SA" sz="1800" dirty="0" err="1">
                <a:effectLst/>
                <a:latin typeface="Calibri" panose="020F0502020204030204" pitchFamily="34" charset="0"/>
                <a:ea typeface="Calibri" panose="020F0502020204030204" pitchFamily="34" charset="0"/>
                <a:cs typeface="Arial" panose="020B0604020202020204" pitchFamily="34" charset="0"/>
              </a:rPr>
              <a:t>دانلود</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err="1">
                <a:effectLst/>
                <a:latin typeface="Calibri" panose="020F0502020204030204" pitchFamily="34" charset="0"/>
                <a:ea typeface="Calibri" panose="020F0502020204030204" pitchFamily="34" charset="0"/>
                <a:cs typeface="Arial" panose="020B0604020202020204" pitchFamily="34" charset="0"/>
              </a:rPr>
              <a:t>کنید</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err="1">
                <a:effectLst/>
                <a:latin typeface="Calibri" panose="020F0502020204030204" pitchFamily="34" charset="0"/>
                <a:ea typeface="Calibri" panose="020F0502020204030204" pitchFamily="34" charset="0"/>
                <a:cs typeface="Arial" panose="020B0604020202020204" pitchFamily="34" charset="0"/>
              </a:rPr>
              <a:t>این</a:t>
            </a:r>
            <a:r>
              <a:rPr lang="ar-SA" sz="1800" dirty="0">
                <a:effectLst/>
                <a:latin typeface="Calibri" panose="020F0502020204030204" pitchFamily="34" charset="0"/>
                <a:ea typeface="Calibri" panose="020F0502020204030204" pitchFamily="34" charset="0"/>
                <a:cs typeface="Arial" panose="020B0604020202020204" pitchFamily="34" charset="0"/>
              </a:rPr>
              <a:t> فقط برای تبلت ها و </a:t>
            </a:r>
            <a:r>
              <a:rPr lang="ar-SA" sz="1800" dirty="0" err="1">
                <a:effectLst/>
                <a:latin typeface="Calibri" panose="020F0502020204030204" pitchFamily="34" charset="0"/>
                <a:ea typeface="Calibri" panose="020F0502020204030204" pitchFamily="34" charset="0"/>
                <a:cs typeface="Arial" panose="020B0604020202020204" pitchFamily="34" charset="0"/>
              </a:rPr>
              <a:t>کاربران</a:t>
            </a:r>
            <a:r>
              <a:rPr lang="ar-SA" sz="1800" dirty="0">
                <a:effectLst/>
                <a:latin typeface="Calibri" panose="020F0502020204030204" pitchFamily="34" charset="0"/>
                <a:ea typeface="Calibri" panose="020F0502020204030204" pitchFamily="34" charset="0"/>
                <a:cs typeface="Arial" panose="020B0604020202020204" pitchFamily="34" charset="0"/>
              </a:rPr>
              <a:t> تلفن </a:t>
            </a:r>
            <a:r>
              <a:rPr lang="ar-SA" sz="1800" dirty="0" err="1">
                <a:effectLst/>
                <a:latin typeface="Calibri" panose="020F0502020204030204" pitchFamily="34" charset="0"/>
                <a:ea typeface="Calibri" panose="020F0502020204030204" pitchFamily="34" charset="0"/>
                <a:cs typeface="Arial" panose="020B0604020202020204" pitchFamily="34" charset="0"/>
              </a:rPr>
              <a:t>های</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err="1">
                <a:effectLst/>
                <a:latin typeface="Calibri" panose="020F0502020204030204" pitchFamily="34" charset="0"/>
                <a:ea typeface="Calibri" panose="020F0502020204030204" pitchFamily="34" charset="0"/>
                <a:cs typeface="Arial" panose="020B0604020202020204" pitchFamily="34" charset="0"/>
              </a:rPr>
              <a:t>هوشمند</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err="1">
                <a:effectLst/>
                <a:latin typeface="Calibri" panose="020F0502020204030204" pitchFamily="34" charset="0"/>
                <a:ea typeface="Calibri" panose="020F0502020204030204" pitchFamily="34" charset="0"/>
                <a:cs typeface="Arial" panose="020B0604020202020204" pitchFamily="34" charset="0"/>
              </a:rPr>
              <a:t>کار</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err="1">
                <a:effectLst/>
                <a:latin typeface="Calibri" panose="020F0502020204030204" pitchFamily="34" charset="0"/>
                <a:ea typeface="Calibri" panose="020F0502020204030204" pitchFamily="34" charset="0"/>
                <a:cs typeface="Arial" panose="020B0604020202020204" pitchFamily="34" charset="0"/>
              </a:rPr>
              <a:t>می</a:t>
            </a:r>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err="1">
                <a:effectLst/>
                <a:latin typeface="Calibri" panose="020F0502020204030204" pitchFamily="34" charset="0"/>
                <a:ea typeface="Calibri" panose="020F0502020204030204" pitchFamily="34" charset="0"/>
                <a:cs typeface="Arial" panose="020B0604020202020204" pitchFamily="34" charset="0"/>
              </a:rPr>
              <a:t>کند</a:t>
            </a:r>
            <a:r>
              <a:rPr lang="ar-SA" sz="1800" dirty="0">
                <a:effectLst/>
                <a:latin typeface="Calibri" panose="020F0502020204030204" pitchFamily="34" charset="0"/>
                <a:ea typeface="Calibri" panose="020F0502020204030204" pitchFamily="34" charset="0"/>
                <a:cs typeface="Arial" panose="020B0604020202020204" pitchFamily="34" charset="0"/>
              </a:rPr>
              <a:t>).</a:t>
            </a:r>
            <a:endParaRPr lang="nb-NO" sz="1800" b="1" dirty="0">
              <a:effectLst/>
              <a:latin typeface="Calibri" panose="020F0502020204030204" pitchFamily="34" charset="0"/>
              <a:ea typeface="Calibri" panose="020F0502020204030204" pitchFamily="34" charset="0"/>
              <a:cs typeface="Arial" panose="020B0604020202020204" pitchFamily="34" charset="0"/>
            </a:endParaRPr>
          </a:p>
          <a:p>
            <a:pPr marL="360680" algn="r" rtl="1">
              <a:lnSpc>
                <a:spcPct val="150000"/>
              </a:lnSpc>
              <a:spcAft>
                <a:spcPts val="800"/>
              </a:spcAft>
            </a:pPr>
            <a:r>
              <a:rPr lang="nb-NO" sz="1800" b="1" dirty="0">
                <a:effectLst/>
                <a:latin typeface="Calibri" panose="020F0502020204030204" pitchFamily="34" charset="0"/>
                <a:ea typeface="Calibri" panose="020F0502020204030204" pitchFamily="34" charset="0"/>
                <a:cs typeface="Arial" panose="020B0604020202020204" pitchFamily="34" charset="0"/>
              </a:rPr>
              <a:t> </a:t>
            </a:r>
          </a:p>
          <a:p>
            <a:pPr marL="360680" algn="r" rtl="1">
              <a:lnSpc>
                <a:spcPct val="150000"/>
              </a:lnSpc>
              <a:spcAft>
                <a:spcPts val="800"/>
              </a:spcAft>
            </a:pPr>
            <a:r>
              <a:rPr lang="prs-AF" b="1" dirty="0"/>
              <a:t>از همه شرکت کنندگان بخواهید که آدرس را در قسمت آدرس وارد کنند و به صفحه بروند یا برنامه را دانلود کنند.</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a:t>
            </a:fld>
            <a:endParaRPr lang="nb-NO"/>
          </a:p>
        </p:txBody>
      </p:sp>
    </p:spTree>
    <p:extLst>
      <p:ext uri="{BB962C8B-B14F-4D97-AF65-F5344CB8AC3E}">
        <p14:creationId xmlns:p14="http://schemas.microsoft.com/office/powerpoint/2010/main" val="1926274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اگر به جدول زمانی هر یک از افرادی که به عنوان دوست یا لایک اضافه کرده‌اید بروید، می‌توانید ببینید که چه چیزی در خط زمانی خود پست کرده‌اند. فردی را که می خواهید جدول زمانی او را در نوار جستجو ببینید پیدا کنید و روی نام او ضربه بزنید. برای مشاهده بیشتر جدول زمانی را به پایین کش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50</a:t>
            </a:fld>
            <a:endParaRPr lang="nb-NO"/>
          </a:p>
        </p:txBody>
      </p:sp>
    </p:spTree>
    <p:extLst>
      <p:ext uri="{BB962C8B-B14F-4D97-AF65-F5344CB8AC3E}">
        <p14:creationId xmlns:p14="http://schemas.microsoft.com/office/powerpoint/2010/main" val="73228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baseline="0" dirty="0"/>
              <a:t>در صورت تمایل می توانید در جدول زمانی سایر کاربران نیز چیزی بنویسید. سپس باید از بخش استفاده کنید که در آن نوشته شده است، "چیزی بنویس..."، اما به یاد داشته باشید که هر چیزی که در جدول زمانی نوشته شده است توسط دیگرانی که با آن فرد در تماس هستند قابل مشاهده است. اینجا جایی برای ارسال پیام خصوصی نیست. اگر می خواهید پیام یا چیز دیگری ارسال کنید که فقط یکی از دوستان شما باید آن را ببیند، باید یک "چت" را باز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51</a:t>
            </a:fld>
            <a:endParaRPr lang="nb-NO"/>
          </a:p>
        </p:txBody>
      </p:sp>
    </p:spTree>
    <p:extLst>
      <p:ext uri="{BB962C8B-B14F-4D97-AF65-F5344CB8AC3E}">
        <p14:creationId xmlns:p14="http://schemas.microsoft.com/office/powerpoint/2010/main" val="901374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52</a:t>
            </a:fld>
            <a:endParaRPr lang="nb-NO"/>
          </a:p>
        </p:txBody>
      </p:sp>
    </p:spTree>
    <p:extLst>
      <p:ext uri="{BB962C8B-B14F-4D97-AF65-F5344CB8AC3E}">
        <p14:creationId xmlns:p14="http://schemas.microsoft.com/office/powerpoint/2010/main" val="5590932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برای ارسال پیامی که فقط یک دوست خاص فیس بوک آن را ببیند، باید با آنها چت کنید. چت کردن تقریباً مانند ارسال یک پیام متنی است و شما کنترول بیشتری روی اینکه چه کسی می تواند آنچه را که می نویسید ببیند، دارید تا اینکه بخواهید در جدول زمانی آنها بنویسید.</a:t>
            </a:r>
          </a:p>
          <a:p>
            <a:pPr algn="r" rtl="1"/>
            <a:endParaRPr lang="prs-AF" dirty="0"/>
          </a:p>
          <a:p>
            <a:pPr algn="r" rtl="1"/>
            <a:r>
              <a:rPr lang="prs-AF" dirty="0"/>
              <a:t>برای چت کردن با یک دوست، به جدول زمانی فیس بوک آنها بروید و دکمه ای را پیدا کنید که می گوید "پیام" و تصویری از حباب گفتار. برای شروع چت روی دکمه ضربه بزنید.</a:t>
            </a:r>
          </a:p>
          <a:p>
            <a:pPr algn="r" rtl="1"/>
            <a:endParaRPr lang="prs-AF" dirty="0"/>
          </a:p>
          <a:p>
            <a:pPr algn="r" rtl="1"/>
            <a:r>
              <a:rPr lang="prs-AF" dirty="0"/>
              <a:t>اگر از اپلیکیشن فیسبوک در تلفن هوشمند یا تبلت خود استفاده می کنید و قبلا چت نکرده اید، به شما گفته می شود که باید اپلیکیشنی به نام «پیام رسان» را دانلود کنید. در تلفن های هوشمند و تبلت ها باید این برنامه را داشته باشید تا بتوانید در فیس بوک چت کنید.</a:t>
            </a:r>
          </a:p>
          <a:p>
            <a:pPr algn="r" rtl="1"/>
            <a:endParaRPr lang="prs-AF" dirty="0"/>
          </a:p>
          <a:p>
            <a:pPr algn="r" rtl="1"/>
            <a:r>
              <a:rPr lang="prs-AF" b="1" dirty="0"/>
              <a:t>صبر کنید تا همه کسانی که نیاز به دانلود پیام رسان دارند قبل از ادامه این کار را انجام دهند.</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53</a:t>
            </a:fld>
            <a:endParaRPr lang="nb-NO"/>
          </a:p>
        </p:txBody>
      </p:sp>
    </p:spTree>
    <p:extLst>
      <p:ext uri="{BB962C8B-B14F-4D97-AF65-F5344CB8AC3E}">
        <p14:creationId xmlns:p14="http://schemas.microsoft.com/office/powerpoint/2010/main" val="1463667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prs-AF" dirty="0"/>
              <a:t>هنگام استفاده از مرورگر، چت در یک صندوق کوچک در پایین سمت راست در یک پنجره جداگانه باز می شود. هنگام استفاده از برنامه، چت در برنامه دیگری به نام «پیام رسان» باز می شود. این به طور خودکار اتفاق می افتد و کل صفحه را پوشش می دهد.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54</a:t>
            </a:fld>
            <a:endParaRPr lang="nb-NO"/>
          </a:p>
        </p:txBody>
      </p:sp>
    </p:spTree>
    <p:extLst>
      <p:ext uri="{BB962C8B-B14F-4D97-AF65-F5344CB8AC3E}">
        <p14:creationId xmlns:p14="http://schemas.microsoft.com/office/powerpoint/2010/main" val="1348252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چت تمام پیام های بین شما و شخصی که با او چت می کنید را نمایش می دهد. آنچه ارسال می کنید در سمت راست و آنچه دوست شما می نویسد در سمت چپ ظاهر می شود. </a:t>
            </a:r>
            <a:endParaRPr lang="nb-NO" dirty="0"/>
          </a:p>
          <a:p>
            <a:pPr algn="r" rtl="1"/>
            <a:endParaRPr lang="prs-AF" dirty="0"/>
          </a:p>
          <a:p>
            <a:pPr algn="r" rtl="1"/>
            <a:r>
              <a:rPr lang="prs-AF" dirty="0"/>
              <a:t>برای نوشتن یک پیام، فضای سفید در پایین چت را فشار دهید که در آن نوشته شده است: "پیام نوشته کنید...".</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55</a:t>
            </a:fld>
            <a:endParaRPr lang="nb-NO"/>
          </a:p>
        </p:txBody>
      </p:sp>
    </p:spTree>
    <p:extLst>
      <p:ext uri="{BB962C8B-B14F-4D97-AF65-F5344CB8AC3E}">
        <p14:creationId xmlns:p14="http://schemas.microsoft.com/office/powerpoint/2010/main" val="2135829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هنگامی که آنچه می خواهید بگویید را نوشتید، برای ارسال پیام، "ارسال" را روی صفحه کلید فشار دهید.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56</a:t>
            </a:fld>
            <a:endParaRPr lang="nb-NO"/>
          </a:p>
        </p:txBody>
      </p:sp>
    </p:spTree>
    <p:extLst>
      <p:ext uri="{BB962C8B-B14F-4D97-AF65-F5344CB8AC3E}">
        <p14:creationId xmlns:p14="http://schemas.microsoft.com/office/powerpoint/2010/main" val="9703085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baseline="0" dirty="0"/>
              <a:t>هنگام استفاده از برنامه، روی تصویر تیر یا طیاره کاغذی کوچکی که در کنار آنچه نوشته ‌اید ظاهر می ‌شود ضربه بزنید.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57</a:t>
            </a:fld>
            <a:endParaRPr lang="nb-NO"/>
          </a:p>
        </p:txBody>
      </p:sp>
    </p:spTree>
    <p:extLst>
      <p:ext uri="{BB962C8B-B14F-4D97-AF65-F5344CB8AC3E}">
        <p14:creationId xmlns:p14="http://schemas.microsoft.com/office/powerpoint/2010/main" val="21421831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"انگشت شصت" یا "پسند" نمادی است که اغلب در فیس بوک استفاده می شود. این می تواند به این معنی باشد که شما چیزی را دوست دارید، موافق هستید، یا متوجه شده اید که آن شخص چه گفته است. همچنین می توانید از نماد در چت استفاده کنید. آن را در پایین سمت راست خواهید یافت.</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58</a:t>
            </a:fld>
            <a:endParaRPr lang="nb-NO"/>
          </a:p>
        </p:txBody>
      </p:sp>
    </p:spTree>
    <p:extLst>
      <p:ext uri="{BB962C8B-B14F-4D97-AF65-F5344CB8AC3E}">
        <p14:creationId xmlns:p14="http://schemas.microsoft.com/office/powerpoint/2010/main" val="5556843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در نهایت می‌توانید تصاویر، ایموجی ها یا اسناد را در چت اضافه کنید، اما در طول این دوره به آن نمی ‌پردازیم. آن را با کسی که می‌ شناسید که کمی درباره فیس ‌بوک می‌داند امتحان کنید، یا با کسی که امروز در اینجا در این دوره شرکت دارد تمرین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59</a:t>
            </a:fld>
            <a:endParaRPr lang="nb-NO"/>
          </a:p>
        </p:txBody>
      </p:sp>
    </p:spTree>
    <p:extLst>
      <p:ext uri="{BB962C8B-B14F-4D97-AF65-F5344CB8AC3E}">
        <p14:creationId xmlns:p14="http://schemas.microsoft.com/office/powerpoint/2010/main" val="736391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prs-AF" dirty="0"/>
              <a:t>اگر آدرس صحیح را وارد کرده باشید به این صفحه هدایت خواهید شد. اگر برنامه را دانلود کردید، باید آن را در تلفن خود پیدا کرده و باز کنید.</a:t>
            </a:r>
            <a:endParaRPr lang="nb-NO"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a:t>
            </a:fld>
            <a:endParaRPr lang="nb-NO"/>
          </a:p>
        </p:txBody>
      </p:sp>
    </p:spTree>
    <p:extLst>
      <p:ext uri="{BB962C8B-B14F-4D97-AF65-F5344CB8AC3E}">
        <p14:creationId xmlns:p14="http://schemas.microsoft.com/office/powerpoint/2010/main" val="133923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همچنین خوب است بدانید که می‌توانید افراد بیشتری را به یک چت اضافه کنید، یک تماس ویدیویی باز کنید، از چت برای برقراری تماس و غیره استفاده کنید. این گزینه ها را با استفاده از نمادهایی که در اینجا می بینید جستجو کنید. تمام نمادها را می توان در تبلت ها و تلفن های هوشمند نیز یافت. آنها دقیقاً یکسان به نظر می رسند اما در مکان های کمی متفاوت در پنجره قرار دارند.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60</a:t>
            </a:fld>
            <a:endParaRPr lang="nb-NO"/>
          </a:p>
        </p:txBody>
      </p:sp>
    </p:spTree>
    <p:extLst>
      <p:ext uri="{BB962C8B-B14F-4D97-AF65-F5344CB8AC3E}">
        <p14:creationId xmlns:p14="http://schemas.microsoft.com/office/powerpoint/2010/main" val="152267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61</a:t>
            </a:fld>
            <a:endParaRPr lang="nb-NO"/>
          </a:p>
        </p:txBody>
      </p:sp>
    </p:spTree>
    <p:extLst>
      <p:ext uri="{BB962C8B-B14F-4D97-AF65-F5344CB8AC3E}">
        <p14:creationId xmlns:p14="http://schemas.microsoft.com/office/powerpoint/2010/main" val="2192685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فیس بوک همچنین این امکان را برای شما فراهم می کند تا عکس ها، نظرات، مقالات و سایر مواردی را که دوستان، سازمان ها، مشاغل و دیگران در فیس بوک پست کرده اند، بازخورد و ارسال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62</a:t>
            </a:fld>
            <a:endParaRPr lang="nb-NO"/>
          </a:p>
        </p:txBody>
      </p:sp>
    </p:spTree>
    <p:extLst>
      <p:ext uri="{BB962C8B-B14F-4D97-AF65-F5344CB8AC3E}">
        <p14:creationId xmlns:p14="http://schemas.microsoft.com/office/powerpoint/2010/main" val="10490460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عملکرد های این مورد را می توان در زیر، یا در برخی موارد در کنار تصویر، نظر یا مقاله یافت. اینها "لایک"، "کامنت" و "اشتراک گذاری" نامیده می شوند و دارای نمادهایی هستند که به راحتی قابل تشخیص هستند. وقتی چیزی را می‌بینید که می‌خواهید به آن واکنش نشان دهید تا سایر کاربران آن را ببینند، می‌توانید انتخاب کنید که از یک یا چند مورد از این عملکرد ها استفاده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63</a:t>
            </a:fld>
            <a:endParaRPr lang="nb-NO"/>
          </a:p>
        </p:txBody>
      </p:sp>
    </p:spTree>
    <p:extLst>
      <p:ext uri="{BB962C8B-B14F-4D97-AF65-F5344CB8AC3E}">
        <p14:creationId xmlns:p14="http://schemas.microsoft.com/office/powerpoint/2010/main" val="1407836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عملکرد "لایک" راهی سریع برای ارائه بازخورد به فرستنده است. به عنوان یک دست با شست بالا ظاهر می شود.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64</a:t>
            </a:fld>
            <a:endParaRPr lang="nb-NO"/>
          </a:p>
        </p:txBody>
      </p:sp>
    </p:spTree>
    <p:extLst>
      <p:ext uri="{BB962C8B-B14F-4D97-AF65-F5344CB8AC3E}">
        <p14:creationId xmlns:p14="http://schemas.microsoft.com/office/powerpoint/2010/main" val="1673070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اگر از کمپیوتر استفاده می کنید، نشانگر ماوس خود را روی دکمه «لایک» نگه دارید و نمادهای مختلفی ظاهر می شوند. در تبلت ها و تلفن های هوشمند، انگشت خود را روی لایک قرار دهید و فشار دهید تا نمادها ظاهر شوند.</a:t>
            </a:r>
          </a:p>
          <a:p>
            <a:pPr algn="r" rtl="1"/>
            <a:endParaRPr lang="prs-AF" dirty="0"/>
          </a:p>
          <a:p>
            <a:pPr algn="r" rtl="1"/>
            <a:r>
              <a:rPr lang="prs-AF" dirty="0"/>
              <a:t>سپس می‌توانید علامت یا ایموجی های را که واکنش شما را نسبت به آنچه به اشتراک گذاشته شده است نشان دهید یا کلیک کنید. می‌توانید از میان «شست بالا»، «قلب»، «خنده»، «غافلگیر/شوک»، «غمگین» یا «خشمگین/عصبانی/برانگیخته» یا موارد دیگر انتخاب کنید.</a:t>
            </a:r>
          </a:p>
          <a:p>
            <a:pPr algn="r" rtl="1"/>
            <a:endParaRPr lang="prs-AF" dirty="0"/>
          </a:p>
          <a:p>
            <a:pPr algn="r" rtl="1"/>
            <a:r>
              <a:rPr lang="prs-AF" dirty="0"/>
              <a:t>بسیاری از افراد از شست بالا استفاده می کنند. به استفاده از این علامات «لایک کردن» عکس، مقاله یا نظر گفته می شود.</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65</a:t>
            </a:fld>
            <a:endParaRPr lang="nb-NO"/>
          </a:p>
        </p:txBody>
      </p:sp>
    </p:spTree>
    <p:extLst>
      <p:ext uri="{BB962C8B-B14F-4D97-AF65-F5344CB8AC3E}">
        <p14:creationId xmlns:p14="http://schemas.microsoft.com/office/powerpoint/2010/main" val="13123026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همچنین این امکان وجود دارد که نظرات خود را در مورد عکس ها و سایر مواردی که در فیس بوک ارسال می شود نوشته کنید.</a:t>
            </a:r>
          </a:p>
          <a:p>
            <a:pPr algn="r" rtl="1"/>
            <a:endParaRPr lang="prs-AF" dirty="0"/>
          </a:p>
          <a:p>
            <a:pPr algn="r" rtl="1"/>
            <a:r>
              <a:rPr lang="prs-AF" dirty="0"/>
              <a:t>برای نظر دادن، یا روی دکمه ای که می گوید "نظر" ضربه بزنید یا…</a:t>
            </a:r>
          </a:p>
          <a:p>
            <a:pPr algn="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66</a:t>
            </a:fld>
            <a:endParaRPr lang="nb-NO"/>
          </a:p>
        </p:txBody>
      </p:sp>
    </p:spTree>
    <p:extLst>
      <p:ext uri="{BB962C8B-B14F-4D97-AF65-F5344CB8AC3E}">
        <p14:creationId xmlns:p14="http://schemas.microsoft.com/office/powerpoint/2010/main" val="246085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 بخشی را فشار دهید که در آن نوشته شده «نظر بنویسید».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67</a:t>
            </a:fld>
            <a:endParaRPr lang="nb-NO"/>
          </a:p>
        </p:txBody>
      </p:sp>
    </p:spTree>
    <p:extLst>
      <p:ext uri="{BB962C8B-B14F-4D97-AF65-F5344CB8AC3E}">
        <p14:creationId xmlns:p14="http://schemas.microsoft.com/office/powerpoint/2010/main" val="581119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نظر خود را نوشته کنید اگر از کمپیوتر دسکتاب یا لپ تاپ استفاده می کنید، برای پایان دادن به نظر و انتشار آن، «وارد کردن» را فشار دهید. سپس زیر عکس یا پستی که برای نظر دادن روی آن انتخاب کرده اید ظاهر می شود.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68</a:t>
            </a:fld>
            <a:endParaRPr lang="nb-NO"/>
          </a:p>
        </p:txBody>
      </p:sp>
    </p:spTree>
    <p:extLst>
      <p:ext uri="{BB962C8B-B14F-4D97-AF65-F5344CB8AC3E}">
        <p14:creationId xmlns:p14="http://schemas.microsoft.com/office/powerpoint/2010/main" val="1550263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اگر از تبلت یا تلفن هوشمند استفاده می‌کنید، روی نمادی که شبیه تیر یا طیاره کاغذی کوچک است ضربه بزنید تا آن را منتشر کنید (این نماد همان نمادی است که هنگام چت استفاده می‌شود).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69</a:t>
            </a:fld>
            <a:endParaRPr lang="nb-NO"/>
          </a:p>
        </p:txBody>
      </p:sp>
    </p:spTree>
    <p:extLst>
      <p:ext uri="{BB962C8B-B14F-4D97-AF65-F5344CB8AC3E}">
        <p14:creationId xmlns:p14="http://schemas.microsoft.com/office/powerpoint/2010/main" val="69578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prs-AF" b="1" baseline="0" dirty="0"/>
              <a:t>	</a:t>
            </a:r>
            <a:r>
              <a:rPr lang="prs-AF" b="0" baseline="0" dirty="0"/>
              <a:t>برای ایجاد یک حساب کاربری در فیس بوک فقط یک بار باید این کار را انجام دهید. بنابراین، سعی کنید هر مرحله را که از آنها عبور می کنیم، دنبال کنید. اگر احساس می کنید نمی توانید همه چیز را به خاطر بسپارید، ناامید نشوید. اگر مطمئن نیستید، یا اگر کاری وجود دارد که نمی توانید انجام دهید، فوراً به من اطلاع دهید و من به شما کمک خواهم کرد.</a:t>
            </a:r>
          </a:p>
          <a:p>
            <a:pPr algn="r"/>
            <a:endParaRPr lang="prs-AF" b="1" baseline="0" dirty="0"/>
          </a:p>
          <a:p>
            <a:pPr algn="r"/>
            <a:r>
              <a:rPr lang="prs-AF" b="1" baseline="0" dirty="0"/>
              <a:t>مطمئن شوید که همه صفحه مناسب را پیدا کرده اند یا برنامه را دانلود کرده اند.</a:t>
            </a:r>
          </a:p>
          <a:p>
            <a:pPr algn="r"/>
            <a:endParaRPr lang="nb-NO" b="1"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a:t>
            </a:fld>
            <a:endParaRPr lang="nb-NO"/>
          </a:p>
        </p:txBody>
      </p:sp>
    </p:spTree>
    <p:extLst>
      <p:ext uri="{BB962C8B-B14F-4D97-AF65-F5344CB8AC3E}">
        <p14:creationId xmlns:p14="http://schemas.microsoft.com/office/powerpoint/2010/main" val="1002009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همچنین می‌توانید عکس یا پستی را که شخص دیگری منتشر کرده است به اشتراک بگذارید. برای انجام این کار، روی دکمه "اشتراک گذاری" ضربه بزنید.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70</a:t>
            </a:fld>
            <a:endParaRPr lang="nb-NO"/>
          </a:p>
        </p:txBody>
      </p:sp>
    </p:spTree>
    <p:extLst>
      <p:ext uri="{BB962C8B-B14F-4D97-AF65-F5344CB8AC3E}">
        <p14:creationId xmlns:p14="http://schemas.microsoft.com/office/powerpoint/2010/main" val="17344086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سپس سه گزینه ظاهر می شود. اکنون همه آنها را مرور خواهیم کرد.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71</a:t>
            </a:fld>
            <a:endParaRPr lang="nb-NO"/>
          </a:p>
        </p:txBody>
      </p:sp>
    </p:spTree>
    <p:extLst>
      <p:ext uri="{BB962C8B-B14F-4D97-AF65-F5344CB8AC3E}">
        <p14:creationId xmlns:p14="http://schemas.microsoft.com/office/powerpoint/2010/main" val="1891941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اگر گزینه هم ‌اکنون اشتراک‌ گذاری (دوستان) را انتخاب کنید، تصویر یا پست در جدول زمانی فیسبوک شما ظاهر می‌شود تا دوستان تان بتوانند آن را در آنجا ببینند.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72</a:t>
            </a:fld>
            <a:endParaRPr lang="nb-NO"/>
          </a:p>
        </p:txBody>
      </p:sp>
    </p:spTree>
    <p:extLst>
      <p:ext uri="{BB962C8B-B14F-4D97-AF65-F5344CB8AC3E}">
        <p14:creationId xmlns:p14="http://schemas.microsoft.com/office/powerpoint/2010/main" val="9533808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اگر گزینه "اشتراک گذاری ..." را انتخاب کنید، یک پنجره جدید ظاهر می شود.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73</a:t>
            </a:fld>
            <a:endParaRPr lang="nb-NO"/>
          </a:p>
        </p:txBody>
      </p:sp>
    </p:spTree>
    <p:extLst>
      <p:ext uri="{BB962C8B-B14F-4D97-AF65-F5344CB8AC3E}">
        <p14:creationId xmlns:p14="http://schemas.microsoft.com/office/powerpoint/2010/main" val="8239190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در اینجا شما این گزینه را خواهید داشت که چیزی را در قسمت "در این باره چیری بگویید..." نوشته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74</a:t>
            </a:fld>
            <a:endParaRPr lang="nb-NO"/>
          </a:p>
        </p:txBody>
      </p:sp>
    </p:spTree>
    <p:extLst>
      <p:ext uri="{BB962C8B-B14F-4D97-AF65-F5344CB8AC3E}">
        <p14:creationId xmlns:p14="http://schemas.microsoft.com/office/powerpoint/2010/main" val="19938454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اگر سپس دکمه "انتشار" را فشار دهید، پست و نظری که وارد کرده اید در جدول زمانی فیس بوک شما قرار می گیرد.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75</a:t>
            </a:fld>
            <a:endParaRPr lang="nb-NO"/>
          </a:p>
        </p:txBody>
      </p:sp>
    </p:spTree>
    <p:extLst>
      <p:ext uri="{BB962C8B-B14F-4D97-AF65-F5344CB8AC3E}">
        <p14:creationId xmlns:p14="http://schemas.microsoft.com/office/powerpoint/2010/main" val="499989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اگر می‌خواهید عکس یا پستی را در صفحه‌ای غیر از صفحه خود پست کنید، می‌توانید این کار را با ضربه زدن روی فهرست منوی در بالای پنجره انجام دهید، جایی که اکنون می‌گوید: «در جدول زمانی خود به اشتراک بگذارید». با این کار چندین گزینه اشتراک گذاری ظاهر می شود.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76</a:t>
            </a:fld>
            <a:endParaRPr lang="nb-NO"/>
          </a:p>
        </p:txBody>
      </p:sp>
    </p:spTree>
    <p:extLst>
      <p:ext uri="{BB962C8B-B14F-4D97-AF65-F5344CB8AC3E}">
        <p14:creationId xmlns:p14="http://schemas.microsoft.com/office/powerpoint/2010/main" val="9908355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می توانید انتخاب کنید که در جدول زمانی (دیوار) یک دوست، در یک گروه یا در یک رویداد به اشتراک بگذارید. روی گزینه مورد نظر ضربه بزنید. در این مثال، ما انتخاب می کنیم تا چیزی را در جدول زمانی یک دوست به اشتراک بگذاریم.</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77</a:t>
            </a:fld>
            <a:endParaRPr lang="nb-NO"/>
          </a:p>
        </p:txBody>
      </p:sp>
    </p:spTree>
    <p:extLst>
      <p:ext uri="{BB962C8B-B14F-4D97-AF65-F5344CB8AC3E}">
        <p14:creationId xmlns:p14="http://schemas.microsoft.com/office/powerpoint/2010/main" val="10497593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پنجره ای که ظاهر می شود صرف نظر از اینکه کدام گزینه را انتخاب می کنید تقریباً یکسان به نظر می رسد. ابتدا از شما خواسته می شود نام دوست، گروه یا رویدادی را که می خواهید با آن به اشتراک بگذارید وارد کنید. این را در قسمت "نام" وارد کنید. در صورت تمایل می توانید چندین نام وارد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78</a:t>
            </a:fld>
            <a:endParaRPr lang="nb-NO"/>
          </a:p>
        </p:txBody>
      </p:sp>
    </p:spTree>
    <p:extLst>
      <p:ext uri="{BB962C8B-B14F-4D97-AF65-F5344CB8AC3E}">
        <p14:creationId xmlns:p14="http://schemas.microsoft.com/office/powerpoint/2010/main" val="805365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در اینجا، همچنین می‌توانید انتخاب کنید که یک پیام کوچک یا نظر قبل از اشتراک‌گذاری نوشته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79</a:t>
            </a:fld>
            <a:endParaRPr lang="nb-NO"/>
          </a:p>
        </p:txBody>
      </p:sp>
    </p:spTree>
    <p:extLst>
      <p:ext uri="{BB962C8B-B14F-4D97-AF65-F5344CB8AC3E}">
        <p14:creationId xmlns:p14="http://schemas.microsoft.com/office/powerpoint/2010/main" val="114149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b="0" dirty="0"/>
              <a:t>کسانی که از مرورگر استفاده می کنند باید اطلاعات درخواست شده در زیر "ثبت نام" را پر کنند.</a:t>
            </a:r>
          </a:p>
          <a:p>
            <a:pPr algn="r" rtl="1"/>
            <a:endParaRPr lang="prs-AF" b="0" dirty="0"/>
          </a:p>
          <a:p>
            <a:pPr algn="r" rtl="1"/>
            <a:r>
              <a:rPr lang="prs-AF" b="0" dirty="0"/>
              <a:t>کسانی که از این برنامه استفاده می‌کنند باید روی جایی که می‌گوید «ایجاد حساب کاربری جدید فیس‌بوک» ضربه بزنند و مراحل بالا را دنبال کنند.</a:t>
            </a:r>
            <a:endParaRPr lang="nb-NO" b="0" dirty="0"/>
          </a:p>
          <a:p>
            <a:pPr algn="r" rtl="1"/>
            <a:endParaRPr lang="nb-NO" b="0" dirty="0"/>
          </a:p>
          <a:p>
            <a:pPr algn="r" rtl="1"/>
            <a:r>
              <a:rPr lang="prs-AF" b="1" dirty="0"/>
              <a:t>قبل از ادامه، صبر کنید تا همه اطلاعات مورد نیاز را پر کنند.</a:t>
            </a:r>
          </a:p>
          <a:p>
            <a:pPr algn="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a:t>
            </a:fld>
            <a:endParaRPr lang="nb-NO"/>
          </a:p>
        </p:txBody>
      </p:sp>
    </p:spTree>
    <p:extLst>
      <p:ext uri="{BB962C8B-B14F-4D97-AF65-F5344CB8AC3E}">
        <p14:creationId xmlns:p14="http://schemas.microsoft.com/office/powerpoint/2010/main" val="1148638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هنگامی که تمام گیرندگان مورد نظر خود را وارد کردید و احتمالاً یک نظر نوشتید، می توانید "انتشار" را فشار دهید.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80</a:t>
            </a:fld>
            <a:endParaRPr lang="nb-NO"/>
          </a:p>
        </p:txBody>
      </p:sp>
    </p:spTree>
    <p:extLst>
      <p:ext uri="{BB962C8B-B14F-4D97-AF65-F5344CB8AC3E}">
        <p14:creationId xmlns:p14="http://schemas.microsoft.com/office/powerpoint/2010/main" val="14133097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آخرین گزینه ای که می توانید انتخاب کنید «ارسال به عنوان پیام» است. اگر این را فشار دهید، پنجره ‌ای باز می‌شود که شبیه به پنجره ‌ای است که هنگام اشتراک ‌گذاری در یک جدول زمانی، گروه یا موارد مشابه مشاهده می‌کنید. وقتی "انتشار" را فشار دهید، پیام، پست یا تصویر در یک پنجره چت ظاهر می شود (درست مانند یک چت معمولی). محتوا فقط به شخص یا افرادی که انتخاب می کنید با آنها به اشتراک بگذارید نشان داده می شود. در اینجا آنها می توانند درباره آنچه به اشتراک گذاشته اید بازخورد ارسال کنند و شما می توانید مکالمه را به عنوان یک چت معمولی ادامه دهید.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81</a:t>
            </a:fld>
            <a:endParaRPr lang="nb-NO"/>
          </a:p>
        </p:txBody>
      </p:sp>
    </p:spTree>
    <p:extLst>
      <p:ext uri="{BB962C8B-B14F-4D97-AF65-F5344CB8AC3E}">
        <p14:creationId xmlns:p14="http://schemas.microsoft.com/office/powerpoint/2010/main" val="9799357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nb-NO" dirty="0"/>
          </a:p>
        </p:txBody>
      </p:sp>
      <p:sp>
        <p:nvSpPr>
          <p:cNvPr id="4" name="Slide Number Placeholder 3"/>
          <p:cNvSpPr>
            <a:spLocks noGrp="1"/>
          </p:cNvSpPr>
          <p:nvPr>
            <p:ph type="sldNum" sz="quarter" idx="5"/>
          </p:nvPr>
        </p:nvSpPr>
        <p:spPr/>
        <p:txBody>
          <a:bodyPr/>
          <a:lstStyle/>
          <a:p>
            <a:fld id="{6C254B7B-5006-4AAE-B324-0D18C385F145}" type="slidenum">
              <a:rPr lang="nb-NO" smtClean="0"/>
              <a:t>82</a:t>
            </a:fld>
            <a:endParaRPr lang="nb-NO"/>
          </a:p>
        </p:txBody>
      </p:sp>
    </p:spTree>
    <p:extLst>
      <p:ext uri="{BB962C8B-B14F-4D97-AF65-F5344CB8AC3E}">
        <p14:creationId xmlns:p14="http://schemas.microsoft.com/office/powerpoint/2010/main" val="21779229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نوار منوی فیس بوک نوار بالای صفحه است. هنگامی که از فیس بوک در کمپیوتر خود استفاده می کنید، آبی است، اما زمانی که از برنامه فیس بوک در تبلت یا تلفن هوشمند استفاده می کنید، ممکن است کمی متفاوت به نظر برسد.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83</a:t>
            </a:fld>
            <a:endParaRPr lang="nb-NO"/>
          </a:p>
        </p:txBody>
      </p:sp>
    </p:spTree>
    <p:extLst>
      <p:ext uri="{BB962C8B-B14F-4D97-AF65-F5344CB8AC3E}">
        <p14:creationId xmlns:p14="http://schemas.microsoft.com/office/powerpoint/2010/main" val="13918548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در برخی مکان‌ها، منو به گونه‌ ای تقسیم می‌ شود که برخی از عملکردها در بالا و برخی در پایین نمایشگر ظاهر می‌شوند. اکثر عملکرد ها و مهمترین آنها صرف نظر از اینکه از مرورگر یا برنامه استفاده می کنید در دسترس هستند، اگرچه هنگام استفاده از برنامه گزینه های کمی کمتر خواهید داشت.</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84</a:t>
            </a:fld>
            <a:endParaRPr lang="nb-NO"/>
          </a:p>
        </p:txBody>
      </p:sp>
    </p:spTree>
    <p:extLst>
      <p:ext uri="{BB962C8B-B14F-4D97-AF65-F5344CB8AC3E}">
        <p14:creationId xmlns:p14="http://schemas.microsoft.com/office/powerpoint/2010/main" val="8147637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ما قبلاً در مورد قسمت جستجو یاد گرفته ایم. این جایی است که شما دوستان، گروه ها، رویدادها و غیره را جستجو می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85</a:t>
            </a:fld>
            <a:endParaRPr lang="nb-NO"/>
          </a:p>
        </p:txBody>
      </p:sp>
    </p:spTree>
    <p:extLst>
      <p:ext uri="{BB962C8B-B14F-4D97-AF65-F5344CB8AC3E}">
        <p14:creationId xmlns:p14="http://schemas.microsoft.com/office/powerpoint/2010/main" val="10202316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prs-AF" baseline="0" dirty="0"/>
              <a:t>در سمت راست نوار منو که در کمپیوتر ظاهر می شود، سه گزینه منو وجود دارد. ما نگاهی دقیق تر به این موارد خواهیم داشت و خواهیم دید که در کجا می توانید آنها را در برنامه نیز پیدا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86</a:t>
            </a:fld>
            <a:endParaRPr lang="nb-NO"/>
          </a:p>
        </p:txBody>
      </p:sp>
    </p:spTree>
    <p:extLst>
      <p:ext uri="{BB962C8B-B14F-4D97-AF65-F5344CB8AC3E}">
        <p14:creationId xmlns:p14="http://schemas.microsoft.com/office/powerpoint/2010/main" val="12657248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اولین گزینه منو عکس و نام پروفایل شما را نشان می دهد. اگر این را فشار دهید، بلا فاصله شما را به دیوار/جدول زمانی خود می برد.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87</a:t>
            </a:fld>
            <a:endParaRPr lang="nb-NO"/>
          </a:p>
        </p:txBody>
      </p:sp>
    </p:spTree>
    <p:extLst>
      <p:ext uri="{BB962C8B-B14F-4D97-AF65-F5344CB8AC3E}">
        <p14:creationId xmlns:p14="http://schemas.microsoft.com/office/powerpoint/2010/main" val="1596188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برای یافتن این گزینه منو در برنامه، نماد منو (سه خط افقی) را فشار دهید. سپس یک لیست طولانی ظاهر می شود که بسیاری از مواردی که همیشه در هنگام استفاده از فیس بوک در مرورگر قابل مشاهده است را نشان می دهد، اما وقتی از برنامه در تلفن های هوشمند و تبلت ها استفاده می کنید، برای ایجاد فضای بیشتر حذف شده است.</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88</a:t>
            </a:fld>
            <a:endParaRPr lang="nb-NO"/>
          </a:p>
        </p:txBody>
      </p:sp>
    </p:spTree>
    <p:extLst>
      <p:ext uri="{BB962C8B-B14F-4D97-AF65-F5344CB8AC3E}">
        <p14:creationId xmlns:p14="http://schemas.microsoft.com/office/powerpoint/2010/main" val="5338018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baseline="0" dirty="0"/>
              <a:t>سپس یک لیست طولانی ظاهر می شود که بسیاری از مواردی که همیشه در هنگام استفاده از فیس بوک از طریق مرورگر قابل مشاهده است را نشان می دهد، اما زمانی که از برنامه در تلفن های هوشمند و تبلت ها استفاده می کنید، برای ایجاد فضای بیشتر حذف شده است.</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89</a:t>
            </a:fld>
            <a:endParaRPr lang="nb-NO"/>
          </a:p>
        </p:txBody>
      </p:sp>
    </p:spTree>
    <p:extLst>
      <p:ext uri="{BB962C8B-B14F-4D97-AF65-F5344CB8AC3E}">
        <p14:creationId xmlns:p14="http://schemas.microsoft.com/office/powerpoint/2010/main" val="2060599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a:r>
              <a:rPr lang="prs-AF" b="0" baseline="0" dirty="0"/>
              <a:t>هنگامی که تمام اطلاعات پر شد، روی دکمه ای که "ثبت نام" می گوید ضربه بزنید یا فشار دهید.</a:t>
            </a:r>
            <a:endParaRPr lang="nb-NO" b="0"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a:t>
            </a:fld>
            <a:endParaRPr lang="nb-NO"/>
          </a:p>
        </p:txBody>
      </p:sp>
    </p:spTree>
    <p:extLst>
      <p:ext uri="{BB962C8B-B14F-4D97-AF65-F5344CB8AC3E}">
        <p14:creationId xmlns:p14="http://schemas.microsoft.com/office/powerpoint/2010/main" val="15067358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در بالای نوار منو، عکس پروفایل و نام شما ظاهر می شود. روی آن ضربه بزنید تا به جدول زمانی خود بروید.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90</a:t>
            </a:fld>
            <a:endParaRPr lang="nb-NO"/>
          </a:p>
        </p:txBody>
      </p:sp>
    </p:spTree>
    <p:extLst>
      <p:ext uri="{BB962C8B-B14F-4D97-AF65-F5344CB8AC3E}">
        <p14:creationId xmlns:p14="http://schemas.microsoft.com/office/powerpoint/2010/main" val="5030216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r" rtl="1"/>
            <a:r>
              <a:rPr lang="prs-AF" dirty="0"/>
              <a:t>بازگشت به مرورگر. </a:t>
            </a:r>
          </a:p>
          <a:p>
            <a:pPr algn="r" rtl="1"/>
            <a:endParaRPr lang="nb-NO" dirty="0"/>
          </a:p>
          <a:p>
            <a:pPr algn="r" rtl="1"/>
            <a:r>
              <a:rPr lang="prs-AF" dirty="0"/>
              <a:t>اگر جایی را فشار دهید که "صفحه اصلی" نوشته شده است، شما را به نمای کلی اخبار می برد. این همان چیزی است که هنگام ورود به فیس بوک ظاهر می شود و به طور مداوم تغییر می کند تا به شما نشان دهد دوستان، ورزشگاه ها و سازمان های شما چه چیزهایی را به اشتراک می گذارند و در مورد آن نظر می دهند، اخبار منتشر می کنند و غیره.</a:t>
            </a:r>
          </a:p>
          <a:p>
            <a:pPr algn="r" rtl="1"/>
            <a:endParaRPr lang="nb-NO" dirty="0"/>
          </a:p>
          <a:p>
            <a:pPr algn="r" rtl="1"/>
            <a:r>
              <a:rPr lang="prs-AF" dirty="0"/>
              <a:t>در برنامه، این عملکرد با یک نماد نمایش داده می شود. تصویری از یک صفحه نمایش کوچک. اگر این را فشار دهید، به نمای کلی اخبار منتقل می شوید.</a:t>
            </a:r>
          </a:p>
          <a:p>
            <a:pPr algn="r"/>
            <a:endParaRPr lang="prs-AF"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91</a:t>
            </a:fld>
            <a:endParaRPr lang="nb-NO"/>
          </a:p>
        </p:txBody>
      </p:sp>
    </p:spTree>
    <p:extLst>
      <p:ext uri="{BB962C8B-B14F-4D97-AF65-F5344CB8AC3E}">
        <p14:creationId xmlns:p14="http://schemas.microsoft.com/office/powerpoint/2010/main" val="19742402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عملکرد "یافتن دوستان" فقط در مرورگر موجود است. اگر این را فشار دهید، لیستی از کاربرانی که فیس بوک فکر می کند ممکن است بشناسید دریافت خواهید کرد. در صورت تمایل می توانید افرادی را از این لیست به عنوان دوستان فیسبوک خود اضافه کنید. شما مجبور نیستید از این عملکرد استفاده کنید، زیرا جستجوی دوستان در قسمت جستجو و سپس افزودن آنها به همان خوبی کار می کند. اگر عملکرد "یافتن دوستان" را در برنامه فیس بوک دریافت نکردید، باید به صورت دستی جستجو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92</a:t>
            </a:fld>
            <a:endParaRPr lang="nb-NO"/>
          </a:p>
        </p:txBody>
      </p:sp>
    </p:spTree>
    <p:extLst>
      <p:ext uri="{BB962C8B-B14F-4D97-AF65-F5344CB8AC3E}">
        <p14:creationId xmlns:p14="http://schemas.microsoft.com/office/powerpoint/2010/main" val="19391826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سه گزینه منوی بعدی که به آنها نگاه خواهیم کرد عبارتند از: «درخواست‌های دوست»، «پیام‌ها» و «اعلان‌ها».</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93</a:t>
            </a:fld>
            <a:endParaRPr lang="nb-NO"/>
          </a:p>
        </p:txBody>
      </p:sp>
    </p:spTree>
    <p:extLst>
      <p:ext uri="{BB962C8B-B14F-4D97-AF65-F5344CB8AC3E}">
        <p14:creationId xmlns:p14="http://schemas.microsoft.com/office/powerpoint/2010/main" val="11051732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این عملکرد ها فقط با نماد ها مشخص می شوند. هنگام استفاده از مرورگر، اینها در نوار منو در کنار یکدیگر قرار دارند و به رنگ آبی تیره هستند. نمادها در برنامه یکسان هستند، اگرچه در بالا یا پایین تصویر به این بستگی دارد که از تلفن هوشمند یا تبلت استفاده می کنید.</a:t>
            </a:r>
          </a:p>
          <a:p>
            <a:pPr marL="0" marR="0" indent="0" algn="r" defTabSz="914400" rtl="1" eaLnBrk="1" fontAlgn="auto" latinLnBrk="0" hangingPunct="1">
              <a:lnSpc>
                <a:spcPct val="100000"/>
              </a:lnSpc>
              <a:spcBef>
                <a:spcPts val="0"/>
              </a:spcBef>
              <a:spcAft>
                <a:spcPts val="0"/>
              </a:spcAft>
              <a:buClrTx/>
              <a:buSzTx/>
              <a:buFontTx/>
              <a:buNone/>
              <a:tabLst/>
              <a:defRPr/>
            </a:pPr>
            <a:endParaRPr lang="prs-AF" dirty="0"/>
          </a:p>
          <a:p>
            <a:pPr marL="0" marR="0" indent="0" algn="r" defTabSz="914400" rtl="1" eaLnBrk="1" fontAlgn="auto" latinLnBrk="0" hangingPunct="1">
              <a:lnSpc>
                <a:spcPct val="100000"/>
              </a:lnSpc>
              <a:spcBef>
                <a:spcPts val="0"/>
              </a:spcBef>
              <a:spcAft>
                <a:spcPts val="0"/>
              </a:spcAft>
              <a:buClrTx/>
              <a:buSzTx/>
              <a:buFontTx/>
              <a:buNone/>
              <a:tabLst/>
              <a:defRPr/>
            </a:pPr>
            <a:r>
              <a:rPr lang="prs-AF" dirty="0"/>
              <a:t>چیزی که در مورد این سه مورد خاص است این است که هر بار که اتفاق جدیدی در کتگوری رخ می دهد، یک عدد کوچک در مربع سرخ در کنار نماد ظاهر می شود. اغلب اوقات صدایی را به طور همزمان می شنوید، درست مانند زمانی که یک پیام متنی در تلفن خود دریافت می کنید.</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94</a:t>
            </a:fld>
            <a:endParaRPr lang="nb-NO"/>
          </a:p>
        </p:txBody>
      </p:sp>
    </p:spTree>
    <p:extLst>
      <p:ext uri="{BB962C8B-B14F-4D97-AF65-F5344CB8AC3E}">
        <p14:creationId xmlns:p14="http://schemas.microsoft.com/office/powerpoint/2010/main" val="18721652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اولین کتگوری که به آن نگاه خواهیم کرد «درخواست های دوست» نام دارد. وقتی شخصی از شما درخواست دوستی می‌کند، یا درخواست دوستی که برای شخص دیگری ارسال کرده‌اید پذیرفته می‌شود، یک عدد در مربع سرخ در اینجا ظاهر می‌شود.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95</a:t>
            </a:fld>
            <a:endParaRPr lang="nb-NO"/>
          </a:p>
        </p:txBody>
      </p:sp>
    </p:spTree>
    <p:extLst>
      <p:ext uri="{BB962C8B-B14F-4D97-AF65-F5344CB8AC3E}">
        <p14:creationId xmlns:p14="http://schemas.microsoft.com/office/powerpoint/2010/main" val="7085378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baseline="0" dirty="0"/>
              <a:t>هنگامی که شخصی از شما درخواست دوستی می کند، یا درخواست دوستی که برای شخص دیگری ارسال کرده اید پذیرفته می شود، یک عدد در مربع سرخ در اینجا ظاهر می شود. اگر نماد را فشار دهید، لیستی ظاهر می شود که به شما نشان می دهد چه اتفاقی افتاده است و به شما این امکان را می دهد که درخواست دوستی را بپذیرید یا رد کنید.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96</a:t>
            </a:fld>
            <a:endParaRPr lang="nb-NO"/>
          </a:p>
        </p:txBody>
      </p:sp>
    </p:spTree>
    <p:extLst>
      <p:ext uri="{BB962C8B-B14F-4D97-AF65-F5344CB8AC3E}">
        <p14:creationId xmlns:p14="http://schemas.microsoft.com/office/powerpoint/2010/main" val="15539704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دسته بعدی «پیام ها» است.</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97</a:t>
            </a:fld>
            <a:endParaRPr lang="nb-NO"/>
          </a:p>
        </p:txBody>
      </p:sp>
    </p:spTree>
    <p:extLst>
      <p:ext uri="{BB962C8B-B14F-4D97-AF65-F5344CB8AC3E}">
        <p14:creationId xmlns:p14="http://schemas.microsoft.com/office/powerpoint/2010/main" val="17141331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prs-AF" dirty="0"/>
              <a:t>در اینجا نیز اگر از آخرین باری که وارد سیستم شده اید اتفاقی افتاده باشد، یک مربع سرخ با یک عدد ظاهر می شود.</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98</a:t>
            </a:fld>
            <a:endParaRPr lang="nb-NO"/>
          </a:p>
        </p:txBody>
      </p:sp>
    </p:spTree>
    <p:extLst>
      <p:ext uri="{BB962C8B-B14F-4D97-AF65-F5344CB8AC3E}">
        <p14:creationId xmlns:p14="http://schemas.microsoft.com/office/powerpoint/2010/main" val="1952861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prs-AF" baseline="0" dirty="0"/>
              <a:t>اگر نماد را فشار دهید، لیستی از مکالماتی که داشته اید دریافت خواهید کرد. جدیدترین ها در بالا ظاهر می شوند. برای ادامه روی یکی از مکالمات موجود در لیست ضربه بزنید تا در پنجره چت باز شود.</a:t>
            </a:r>
            <a:endParaRPr lang="nb-NO"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99</a:t>
            </a:fld>
            <a:endParaRPr lang="nb-NO"/>
          </a:p>
        </p:txBody>
      </p:sp>
    </p:spTree>
    <p:extLst>
      <p:ext uri="{BB962C8B-B14F-4D97-AF65-F5344CB8AC3E}">
        <p14:creationId xmlns:p14="http://schemas.microsoft.com/office/powerpoint/2010/main" val="1679346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Bilde 3" descr="først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ctrTitle" hasCustomPrompt="1"/>
          </p:nvPr>
        </p:nvSpPr>
        <p:spPr>
          <a:xfrm>
            <a:off x="819630" y="1666366"/>
            <a:ext cx="8286372" cy="1008828"/>
          </a:xfrm>
        </p:spPr>
        <p:txBody>
          <a:bodyPr anchor="b">
            <a:normAutofit/>
          </a:bodyPr>
          <a:lstStyle>
            <a:lvl1pPr algn="l">
              <a:defRPr sz="4000">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828637" y="3566926"/>
            <a:ext cx="9839363" cy="2017655"/>
          </a:xfrm>
        </p:spPr>
        <p:txBody>
          <a:bodyPr>
            <a:normAutofit/>
          </a:bodyPr>
          <a:lstStyle>
            <a:lvl1pPr marL="342900" indent="-342900" algn="l">
              <a:buFont typeface="Arial"/>
              <a:buChar char="•"/>
              <a:defRPr sz="20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a:t>Klikk for å redigere tekststiler i malen</a:t>
            </a:r>
          </a:p>
        </p:txBody>
      </p:sp>
      <p:sp>
        <p:nvSpPr>
          <p:cNvPr id="8" name="Tittel 1"/>
          <p:cNvSpPr txBox="1">
            <a:spLocks/>
          </p:cNvSpPr>
          <p:nvPr userDrawn="1"/>
        </p:nvSpPr>
        <p:spPr>
          <a:xfrm>
            <a:off x="810623" y="1666368"/>
            <a:ext cx="8286372" cy="405329"/>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b="0" i="0" kern="1200">
                <a:solidFill>
                  <a:schemeClr val="tx1"/>
                </a:solidFill>
                <a:latin typeface="+mj-lt"/>
                <a:ea typeface="+mj-ea"/>
                <a:cs typeface="Calibri Light"/>
              </a:defRPr>
            </a:lvl1pPr>
          </a:lstStyle>
          <a:p>
            <a:endParaRPr lang="nb-NO" sz="2400">
              <a:solidFill>
                <a:srgbClr val="FFFFFF"/>
              </a:solidFill>
            </a:endParaRPr>
          </a:p>
        </p:txBody>
      </p:sp>
      <p:sp>
        <p:nvSpPr>
          <p:cNvPr id="9"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4409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15.11.2023</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403237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4" name="Bilde 3" descr="andr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2413856" y="2468007"/>
            <a:ext cx="1260969" cy="419077"/>
          </a:xfrm>
        </p:spPr>
        <p:txBody>
          <a:bodyPr anchor="b">
            <a:noAutofit/>
          </a:bodyPr>
          <a:lstStyle>
            <a:lvl1pPr>
              <a:defRPr sz="4000" b="0" i="0">
                <a:solidFill>
                  <a:schemeClr val="bg1"/>
                </a:solidFill>
                <a:latin typeface="Calibri"/>
                <a:cs typeface="Calibri"/>
              </a:defRPr>
            </a:lvl1pPr>
          </a:lstStyle>
          <a:p>
            <a:r>
              <a:rPr lang="nb-NO"/>
              <a:t>Del</a:t>
            </a:r>
          </a:p>
        </p:txBody>
      </p:sp>
      <p:sp>
        <p:nvSpPr>
          <p:cNvPr id="3" name="Plassholder for tekst 2"/>
          <p:cNvSpPr>
            <a:spLocks noGrp="1"/>
          </p:cNvSpPr>
          <p:nvPr>
            <p:ph type="body" idx="1" hasCustomPrompt="1"/>
          </p:nvPr>
        </p:nvSpPr>
        <p:spPr>
          <a:xfrm>
            <a:off x="4071131" y="2335910"/>
            <a:ext cx="7736949" cy="481694"/>
          </a:xfrm>
        </p:spPr>
        <p:txBody>
          <a:bodyPr>
            <a:noAutofit/>
          </a:bodyPr>
          <a:lstStyle>
            <a:lvl1pPr marL="0" indent="0">
              <a:buNone/>
              <a:defRPr sz="3200" b="0" i="0" baseline="0">
                <a:solidFill>
                  <a:schemeClr val="tx1"/>
                </a:solidFill>
                <a:latin typeface="Calibri Light"/>
                <a:cs typeface="Calibri 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Tema</a:t>
            </a:r>
          </a:p>
        </p:txBody>
      </p:sp>
      <p:sp>
        <p:nvSpPr>
          <p:cNvPr id="7"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54989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pic>
        <p:nvPicPr>
          <p:cNvPr id="3" name="Bilde 2" descr="tredj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a:t>Tema</a:t>
            </a:r>
          </a:p>
        </p:txBody>
      </p:sp>
      <p:sp>
        <p:nvSpPr>
          <p:cNvPr id="8"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
        <p:nvSpPr>
          <p:cNvPr id="10" name="Tittel 1"/>
          <p:cNvSpPr txBox="1">
            <a:spLocks/>
          </p:cNvSpPr>
          <p:nvPr userDrawn="1"/>
        </p:nvSpPr>
        <p:spPr>
          <a:xfrm>
            <a:off x="318454" y="180144"/>
            <a:ext cx="447135"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i="0" kern="1200">
                <a:solidFill>
                  <a:schemeClr val="bg1"/>
                </a:solidFill>
                <a:latin typeface="Calibri"/>
                <a:ea typeface="+mj-ea"/>
                <a:cs typeface="Calibri"/>
              </a:defRPr>
            </a:lvl1pPr>
          </a:lstStyle>
          <a:p>
            <a:endParaRPr lang="nb-NO" sz="3200" b="0" i="0">
              <a:latin typeface="+mn-lt"/>
              <a:cs typeface="Calibri"/>
            </a:endParaRPr>
          </a:p>
        </p:txBody>
      </p:sp>
    </p:spTree>
    <p:extLst>
      <p:ext uri="{BB962C8B-B14F-4D97-AF65-F5344CB8AC3E}">
        <p14:creationId xmlns:p14="http://schemas.microsoft.com/office/powerpoint/2010/main" val="2499500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15.11.2023</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13642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15.11.2023</a:t>
            </a:fld>
            <a:endParaRPr lang="nb-NO"/>
          </a:p>
        </p:txBody>
      </p:sp>
      <p:sp>
        <p:nvSpPr>
          <p:cNvPr id="8" name="Plassholder for bunntekst 7"/>
          <p:cNvSpPr>
            <a:spLocks noGrp="1"/>
          </p:cNvSpPr>
          <p:nvPr>
            <p:ph type="ftr" sz="quarter" idx="11"/>
          </p:nvPr>
        </p:nvSpPr>
        <p:spPr>
          <a:xfrm>
            <a:off x="4038600" y="6356350"/>
            <a:ext cx="4114800" cy="365125"/>
          </a:xfrm>
          <a:prstGeom prst="rect">
            <a:avLst/>
          </a:prstGeom>
        </p:spPr>
        <p:txBody>
          <a:bodyPr/>
          <a:lstStyle/>
          <a:p>
            <a:endParaRPr lang="nb-NO"/>
          </a:p>
        </p:txBody>
      </p:sp>
      <p:sp>
        <p:nvSpPr>
          <p:cNvPr id="9" name="Plassholder for lysbildenummer 8"/>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2978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15.11.2023</a:t>
            </a:fld>
            <a:endParaRPr lang="nb-NO"/>
          </a:p>
        </p:txBody>
      </p:sp>
      <p:sp>
        <p:nvSpPr>
          <p:cNvPr id="3" name="Plassholder for bunntekst 2"/>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982589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15.11.2023</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89479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15.11.2023</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909514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15.11.2023</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50619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3DB24-2D43-44B9-911C-E716D695C6CA}" type="slidenum">
              <a:rPr lang="nb-NO" smtClean="0"/>
              <a:t>‹#›</a:t>
            </a:fld>
            <a:endParaRPr lang="nb-NO"/>
          </a:p>
        </p:txBody>
      </p:sp>
    </p:spTree>
    <p:extLst>
      <p:ext uri="{BB962C8B-B14F-4D97-AF65-F5344CB8AC3E}">
        <p14:creationId xmlns:p14="http://schemas.microsoft.com/office/powerpoint/2010/main" val="27949159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Calibri Light"/>
        </a:defRPr>
      </a:lvl1pPr>
    </p:titleStyle>
    <p:body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61.png"/></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5.png"/><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0.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9.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9.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2.png"/></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794230" y="1666366"/>
            <a:ext cx="8286372" cy="1008828"/>
          </a:xfrm>
        </p:spPr>
        <p:txBody>
          <a:bodyPr>
            <a:normAutofit fontScale="90000"/>
          </a:bodyPr>
          <a:lstStyle/>
          <a:p>
            <a:r>
              <a:rPr lang="nb-NO" spc="300" dirty="0"/>
              <a:t>FACEBOOK</a:t>
            </a:r>
            <a:r>
              <a:rPr lang="nb-NO" dirty="0"/>
              <a:t> - </a:t>
            </a:r>
            <a:r>
              <a:rPr lang="nb-NO" sz="2700" dirty="0"/>
              <a:t>opprett en profil og bli kjent med tjenesten</a:t>
            </a:r>
          </a:p>
        </p:txBody>
      </p:sp>
      <p:sp>
        <p:nvSpPr>
          <p:cNvPr id="7" name="Undertittel 6"/>
          <p:cNvSpPr>
            <a:spLocks noGrp="1"/>
          </p:cNvSpPr>
          <p:nvPr>
            <p:ph type="subTitle" idx="1"/>
          </p:nvPr>
        </p:nvSpPr>
        <p:spPr>
          <a:xfrm>
            <a:off x="828637" y="3414527"/>
            <a:ext cx="9839363" cy="2948174"/>
          </a:xfrm>
        </p:spPr>
        <p:txBody>
          <a:bodyPr numCol="2">
            <a:noAutofit/>
          </a:bodyPr>
          <a:lstStyle/>
          <a:p>
            <a:pPr marL="0" indent="0">
              <a:buNone/>
            </a:pPr>
            <a:r>
              <a:rPr lang="nb-NO" b="1" dirty="0">
                <a:solidFill>
                  <a:schemeClr val="tx1"/>
                </a:solidFill>
              </a:rPr>
              <a:t>Læringsmål:</a:t>
            </a:r>
          </a:p>
          <a:p>
            <a:pPr>
              <a:buFontTx/>
              <a:buChar char="-"/>
            </a:pPr>
            <a:r>
              <a:rPr lang="nb-NO" dirty="0"/>
              <a:t>Å kunne logge på og av Facebook</a:t>
            </a:r>
          </a:p>
          <a:p>
            <a:pPr>
              <a:buFontTx/>
              <a:buChar char="-"/>
            </a:pPr>
            <a:r>
              <a:rPr lang="nb-NO" dirty="0"/>
              <a:t>Å kjenne til personvern og sikkerhetsinnstillinger og hvordan </a:t>
            </a:r>
            <a:br>
              <a:rPr lang="nb-NO" dirty="0"/>
            </a:br>
            <a:r>
              <a:rPr lang="nb-NO" dirty="0"/>
              <a:t>man forandrer disse</a:t>
            </a:r>
          </a:p>
          <a:p>
            <a:pPr>
              <a:buFontTx/>
              <a:buChar char="-"/>
            </a:pPr>
            <a:r>
              <a:rPr lang="nb-NO" dirty="0"/>
              <a:t>Å vite hva en tidslinje er</a:t>
            </a:r>
          </a:p>
          <a:p>
            <a:pPr>
              <a:buFontTx/>
              <a:buChar char="-"/>
            </a:pPr>
            <a:r>
              <a:rPr lang="nb-NO" dirty="0"/>
              <a:t>Å kjenne til funksjonene og ikonene </a:t>
            </a:r>
            <a:br>
              <a:rPr lang="nb-NO" dirty="0"/>
            </a:br>
            <a:r>
              <a:rPr lang="nb-NO" dirty="0"/>
              <a:t>på menylinjen</a:t>
            </a:r>
          </a:p>
          <a:p>
            <a:pPr>
              <a:buFontTx/>
              <a:buChar char="-"/>
            </a:pPr>
            <a:endParaRPr lang="nb-NO" dirty="0"/>
          </a:p>
          <a:p>
            <a:pPr>
              <a:buFontTx/>
              <a:buChar char="-"/>
            </a:pPr>
            <a:r>
              <a:rPr lang="nb-NO" dirty="0"/>
              <a:t>Å kunne søke etter venner, grupper </a:t>
            </a:r>
            <a:br>
              <a:rPr lang="nb-NO" dirty="0"/>
            </a:br>
            <a:r>
              <a:rPr lang="nb-NO" dirty="0"/>
              <a:t>og lignende</a:t>
            </a:r>
          </a:p>
          <a:p>
            <a:pPr>
              <a:buFontTx/>
              <a:buChar char="-"/>
            </a:pPr>
            <a:r>
              <a:rPr lang="nb-NO" dirty="0"/>
              <a:t>Å kunne legge til venner i </a:t>
            </a:r>
            <a:r>
              <a:rPr lang="nb-NO" dirty="0" err="1"/>
              <a:t>vennelisten</a:t>
            </a:r>
            <a:endParaRPr lang="nb-NO" dirty="0"/>
          </a:p>
          <a:p>
            <a:pPr>
              <a:buFontTx/>
              <a:buChar char="-"/>
            </a:pPr>
            <a:r>
              <a:rPr lang="nb-NO" dirty="0"/>
              <a:t>Å kunne følge grupper, bedrifter o.l.</a:t>
            </a:r>
          </a:p>
          <a:p>
            <a:pPr>
              <a:buFontTx/>
              <a:buChar char="-"/>
            </a:pPr>
            <a:r>
              <a:rPr lang="nb-NO" dirty="0"/>
              <a:t>Å like, kommentere og dele artikler </a:t>
            </a:r>
            <a:br>
              <a:rPr lang="nb-NO" dirty="0"/>
            </a:br>
            <a:r>
              <a:rPr lang="nb-NO" dirty="0"/>
              <a:t>og bilder</a:t>
            </a:r>
          </a:p>
          <a:p>
            <a:pPr>
              <a:buFontTx/>
              <a:buChar char="-"/>
            </a:pPr>
            <a:r>
              <a:rPr lang="nb-NO" dirty="0"/>
              <a:t>Chatte med andre brukere</a:t>
            </a:r>
          </a:p>
        </p:txBody>
      </p:sp>
    </p:spTree>
    <p:extLst>
      <p:ext uri="{BB962C8B-B14F-4D97-AF65-F5344CB8AC3E}">
        <p14:creationId xmlns:p14="http://schemas.microsoft.com/office/powerpoint/2010/main" val="164468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ایجاد پروفایل</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Plassholder for innhold 3"/>
          <p:cNvPicPr>
            <a:picLocks noChangeAspect="1"/>
          </p:cNvPicPr>
          <p:nvPr/>
        </p:nvPicPr>
        <p:blipFill>
          <a:blip r:embed="rId3"/>
          <a:stretch>
            <a:fillRect/>
          </a:stretch>
        </p:blipFill>
        <p:spPr>
          <a:xfrm>
            <a:off x="1144025" y="767293"/>
            <a:ext cx="9904976" cy="5565722"/>
          </a:xfrm>
          <a:prstGeom prst="rect">
            <a:avLst/>
          </a:prstGeom>
        </p:spPr>
      </p:pic>
    </p:spTree>
    <p:extLst>
      <p:ext uri="{BB962C8B-B14F-4D97-AF65-F5344CB8AC3E}">
        <p14:creationId xmlns:p14="http://schemas.microsoft.com/office/powerpoint/2010/main" val="10679399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098" y="2144178"/>
            <a:ext cx="826581" cy="953582"/>
          </a:xfrm>
          <a:prstGeom prst="rect">
            <a:avLst/>
          </a:prstGeom>
        </p:spPr>
      </p:pic>
      <p:sp>
        <p:nvSpPr>
          <p:cNvPr id="7" name="Rektangel 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9" name="Rektangel 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3959489" y="3927309"/>
            <a:ext cx="847150" cy="822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420100" y="4381421"/>
            <a:ext cx="679363" cy="649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97194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stretch>
            <a:fillRect/>
          </a:stretch>
        </p:blipFill>
        <p:spPr>
          <a:xfrm>
            <a:off x="4754865" y="3839142"/>
            <a:ext cx="2217436" cy="790564"/>
          </a:xfrm>
          <a:prstGeom prst="rect">
            <a:avLst/>
          </a:prstGeom>
        </p:spPr>
      </p:pic>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60592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462" y="781260"/>
            <a:ext cx="4683338" cy="5838966"/>
          </a:xfrm>
          <a:prstGeom prst="rect">
            <a:avLst/>
          </a:prstGeom>
        </p:spPr>
      </p:pic>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spTree>
    <p:extLst>
      <p:ext uri="{BB962C8B-B14F-4D97-AF65-F5344CB8AC3E}">
        <p14:creationId xmlns:p14="http://schemas.microsoft.com/office/powerpoint/2010/main" val="15474459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6" name="Ellipse 5"/>
          <p:cNvSpPr/>
          <p:nvPr/>
        </p:nvSpPr>
        <p:spPr>
          <a:xfrm>
            <a:off x="6997700" y="1143000"/>
            <a:ext cx="444500" cy="4592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10505264" y="17816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229627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Tree>
    <p:extLst>
      <p:ext uri="{BB962C8B-B14F-4D97-AF65-F5344CB8AC3E}">
        <p14:creationId xmlns:p14="http://schemas.microsoft.com/office/powerpoint/2010/main" val="3237105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
        <p:nvSpPr>
          <p:cNvPr id="5" name="Ellipse 4"/>
          <p:cNvSpPr/>
          <p:nvPr/>
        </p:nvSpPr>
        <p:spPr>
          <a:xfrm>
            <a:off x="5029254" y="4982001"/>
            <a:ext cx="1007863"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406469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9</a:t>
            </a:r>
          </a:p>
        </p:txBody>
      </p:sp>
      <p:sp>
        <p:nvSpPr>
          <p:cNvPr id="3" name="Plassholder for tekst 2"/>
          <p:cNvSpPr>
            <a:spLocks noGrp="1"/>
          </p:cNvSpPr>
          <p:nvPr>
            <p:ph type="body" idx="1"/>
          </p:nvPr>
        </p:nvSpPr>
        <p:spPr/>
        <p:txBody>
          <a:bodyPr/>
          <a:lstStyle/>
          <a:p>
            <a:pPr algn="r"/>
            <a:r>
              <a:rPr lang="prs-AF" b="1" dirty="0">
                <a:cs typeface="+mn-cs"/>
              </a:rPr>
              <a:t>ورود و خروج</a:t>
            </a:r>
            <a:endParaRPr lang="nb-NO" b="1" dirty="0">
              <a:cs typeface="+mn-cs"/>
            </a:endParaRPr>
          </a:p>
        </p:txBody>
      </p:sp>
    </p:spTree>
    <p:extLst>
      <p:ext uri="{BB962C8B-B14F-4D97-AF65-F5344CB8AC3E}">
        <p14:creationId xmlns:p14="http://schemas.microsoft.com/office/powerpoint/2010/main" val="7503969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a:r>
              <a:rPr lang="prs-AF" b="1" dirty="0">
                <a:cs typeface="+mn-cs"/>
              </a:rPr>
              <a:t>ورود و خروج</a:t>
            </a:r>
            <a:endParaRPr lang="nb-NO" b="1" dirty="0">
              <a:cs typeface="+mn-cs"/>
            </a:endParaRP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Bilde 3" descr="nettbret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2875" y="876609"/>
            <a:ext cx="705770" cy="814208"/>
          </a:xfrm>
          <a:prstGeom prst="rect">
            <a:avLst/>
          </a:prstGeom>
        </p:spPr>
      </p:pic>
      <p:sp>
        <p:nvSpPr>
          <p:cNvPr id="5" name="Rektangel 4"/>
          <p:cNvSpPr/>
          <p:nvPr/>
        </p:nvSpPr>
        <p:spPr>
          <a:xfrm>
            <a:off x="7834463" y="700195"/>
            <a:ext cx="1214505" cy="1114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440" y="981527"/>
            <a:ext cx="1185483" cy="651966"/>
          </a:xfrm>
          <a:prstGeom prst="rect">
            <a:avLst/>
          </a:prstGeom>
        </p:spPr>
      </p:pic>
      <p:sp>
        <p:nvSpPr>
          <p:cNvPr id="7" name="Rektangel 6"/>
          <p:cNvSpPr/>
          <p:nvPr/>
        </p:nvSpPr>
        <p:spPr>
          <a:xfrm>
            <a:off x="3276600" y="701565"/>
            <a:ext cx="1217801" cy="111756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5"/>
          <a:stretch>
            <a:fillRect/>
          </a:stretch>
        </p:blipFill>
        <p:spPr>
          <a:xfrm>
            <a:off x="2390799" y="2207619"/>
            <a:ext cx="3070461" cy="4307481"/>
          </a:xfrm>
          <a:prstGeom prst="rect">
            <a:avLst/>
          </a:prstGeom>
          <a:ln>
            <a:solidFill>
              <a:schemeClr val="bg1">
                <a:lumMod val="75000"/>
              </a:schemeClr>
            </a:solidFill>
          </a:ln>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3861" y="2207619"/>
            <a:ext cx="2438140" cy="4334472"/>
          </a:xfrm>
          <a:prstGeom prst="rect">
            <a:avLst/>
          </a:prstGeom>
        </p:spPr>
      </p:pic>
      <p:sp>
        <p:nvSpPr>
          <p:cNvPr id="10" name="Ellipse 9"/>
          <p:cNvSpPr/>
          <p:nvPr/>
        </p:nvSpPr>
        <p:spPr>
          <a:xfrm>
            <a:off x="7180618" y="6108700"/>
            <a:ext cx="1074382" cy="508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2882900" y="5207000"/>
            <a:ext cx="977900" cy="4079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22709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prs-AF" b="1" dirty="0">
                <a:cs typeface="+mn-cs"/>
              </a:rPr>
              <a:t>ورود و خروج</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580920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prs-AF" b="1" dirty="0">
                <a:cs typeface="+mn-cs"/>
              </a:rPr>
              <a:t>ورود و خروج</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6261099" y="1846281"/>
            <a:ext cx="698183" cy="584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202220" y="4003847"/>
            <a:ext cx="588929" cy="342900"/>
          </a:xfrm>
          <a:prstGeom prst="rect">
            <a:avLst/>
          </a:prstGeom>
        </p:spPr>
      </p:pic>
      <p:sp>
        <p:nvSpPr>
          <p:cNvPr id="10" name="Ellipse 9"/>
          <p:cNvSpPr/>
          <p:nvPr/>
        </p:nvSpPr>
        <p:spPr>
          <a:xfrm flipV="1">
            <a:off x="8698399" y="3035301"/>
            <a:ext cx="1596572" cy="13366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812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44025" y="767293"/>
            <a:ext cx="9904976" cy="5565722"/>
          </a:xfrm>
          <a:prstGeom prst="rect">
            <a:avLst/>
          </a:prstGeom>
        </p:spPr>
      </p:pic>
      <p:sp>
        <p:nvSpPr>
          <p:cNvPr id="2" name="Tittel 1"/>
          <p:cNvSpPr>
            <a:spLocks noGrp="1"/>
          </p:cNvSpPr>
          <p:nvPr>
            <p:ph type="title"/>
          </p:nvPr>
        </p:nvSpPr>
        <p:spPr/>
        <p:txBody>
          <a:bodyPr/>
          <a:lstStyle/>
          <a:p>
            <a:pPr algn="r"/>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ایجاد پروفایل</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3175001" y="949324"/>
            <a:ext cx="495300" cy="4199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01165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prs-AF" b="1" dirty="0">
                <a:cs typeface="+mn-cs"/>
              </a:rPr>
              <a:t>ورود و خروج</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flipV="1">
            <a:off x="6304930" y="1897080"/>
            <a:ext cx="585912" cy="49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8763001" y="5346697"/>
            <a:ext cx="1354530" cy="3301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flipV="1">
            <a:off x="4152900" y="1789668"/>
            <a:ext cx="2108199" cy="667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71490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a:t>Ferdig – godt jobba alle sammen!</a:t>
            </a:r>
          </a:p>
        </p:txBody>
      </p:sp>
      <p:sp>
        <p:nvSpPr>
          <p:cNvPr id="3" name="Undertittel 2"/>
          <p:cNvSpPr>
            <a:spLocks noGrp="1"/>
          </p:cNvSpPr>
          <p:nvPr>
            <p:ph type="subTitle" idx="1"/>
          </p:nvPr>
        </p:nvSpPr>
        <p:spPr>
          <a:xfrm>
            <a:off x="828637" y="3338326"/>
            <a:ext cx="9839363" cy="3291074"/>
          </a:xfrm>
        </p:spPr>
        <p:txBody>
          <a:bodyPr>
            <a:normAutofit/>
          </a:bodyPr>
          <a:lstStyle/>
          <a:p>
            <a:pPr marL="0" indent="0">
              <a:buNone/>
            </a:pPr>
            <a:r>
              <a:rPr lang="nb-NO" b="1" dirty="0">
                <a:solidFill>
                  <a:schemeClr val="tx1"/>
                </a:solidFill>
              </a:rPr>
              <a:t>Nå kan dere øve på:</a:t>
            </a:r>
          </a:p>
          <a:p>
            <a:pPr>
              <a:buFontTx/>
              <a:buChar char="-"/>
            </a:pPr>
            <a:r>
              <a:rPr lang="nb-NO" sz="1600" dirty="0"/>
              <a:t>Logge på og av Facebook</a:t>
            </a:r>
          </a:p>
          <a:p>
            <a:pPr>
              <a:buFontTx/>
              <a:buChar char="-"/>
            </a:pPr>
            <a:r>
              <a:rPr lang="nb-NO" sz="1600" dirty="0"/>
              <a:t>Søke etter venner grupper og liknende</a:t>
            </a:r>
          </a:p>
          <a:p>
            <a:pPr>
              <a:buFontTx/>
              <a:buChar char="-"/>
            </a:pPr>
            <a:r>
              <a:rPr lang="nb-NO" sz="1600" dirty="0"/>
              <a:t>Å like grupper og selskap du liker, slik at du får oppdateringen om hva de foretar seg</a:t>
            </a:r>
          </a:p>
          <a:p>
            <a:pPr>
              <a:buFontTx/>
              <a:buChar char="-"/>
            </a:pPr>
            <a:r>
              <a:rPr lang="nb-NO" sz="1600" dirty="0"/>
              <a:t>Be om å få legge til noen i </a:t>
            </a:r>
            <a:r>
              <a:rPr lang="nb-NO" sz="1600" dirty="0" err="1"/>
              <a:t>vennelisten</a:t>
            </a:r>
            <a:r>
              <a:rPr lang="nb-NO" sz="1600" dirty="0"/>
              <a:t> din</a:t>
            </a:r>
          </a:p>
          <a:p>
            <a:pPr>
              <a:buFontTx/>
              <a:buChar char="-"/>
            </a:pPr>
            <a:r>
              <a:rPr lang="nb-NO" sz="1600" dirty="0"/>
              <a:t>Like, kommentere og dele artikler og bilder</a:t>
            </a:r>
          </a:p>
          <a:p>
            <a:pPr>
              <a:buFontTx/>
              <a:buChar char="-"/>
            </a:pPr>
            <a:r>
              <a:rPr lang="nb-NO" sz="1600" dirty="0"/>
              <a:t>Chatte med andre brukere</a:t>
            </a:r>
          </a:p>
          <a:p>
            <a:pPr>
              <a:buFontTx/>
              <a:buChar char="-"/>
            </a:pPr>
            <a:r>
              <a:rPr lang="nb-NO" sz="1600" dirty="0"/>
              <a:t>Bruke menylinjen</a:t>
            </a:r>
          </a:p>
        </p:txBody>
      </p:sp>
    </p:spTree>
    <p:extLst>
      <p:ext uri="{BB962C8B-B14F-4D97-AF65-F5344CB8AC3E}">
        <p14:creationId xmlns:p14="http://schemas.microsoft.com/office/powerpoint/2010/main" val="41786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ایجاد پروفایل</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1156724" y="774780"/>
            <a:ext cx="9973372" cy="6417183"/>
          </a:xfrm>
          <a:prstGeom prst="rect">
            <a:avLst/>
          </a:prstGeom>
        </p:spPr>
      </p:pic>
    </p:spTree>
    <p:extLst>
      <p:ext uri="{BB962C8B-B14F-4D97-AF65-F5344CB8AC3E}">
        <p14:creationId xmlns:p14="http://schemas.microsoft.com/office/powerpoint/2010/main" val="616319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stretch>
            <a:fillRect/>
          </a:stretch>
        </p:blipFill>
        <p:spPr>
          <a:xfrm>
            <a:off x="1156724" y="774780"/>
            <a:ext cx="9973372" cy="6417183"/>
          </a:xfrm>
          <a:prstGeom prst="rect">
            <a:avLst/>
          </a:prstGeom>
        </p:spPr>
      </p:pic>
      <p:sp>
        <p:nvSpPr>
          <p:cNvPr id="2" name="Tittel 1"/>
          <p:cNvSpPr>
            <a:spLocks noGrp="1"/>
          </p:cNvSpPr>
          <p:nvPr>
            <p:ph type="title"/>
          </p:nvPr>
        </p:nvSpPr>
        <p:spPr/>
        <p:txBody>
          <a:bodyPr/>
          <a:lstStyle/>
          <a:p>
            <a:r>
              <a:rPr lang="nb-NO" sz="2400" dirty="0"/>
              <a:t>Opprett en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8366252" y="5278983"/>
            <a:ext cx="1164994" cy="5492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94549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685800"/>
            <a:ext cx="9991344" cy="5468112"/>
          </a:xfrm>
          <a:prstGeom prst="rect">
            <a:avLst/>
          </a:prstGeom>
        </p:spPr>
      </p:pic>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ایجاد پروفایل</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7" name="Ellipse 6"/>
          <p:cNvSpPr/>
          <p:nvPr/>
        </p:nvSpPr>
        <p:spPr>
          <a:xfrm>
            <a:off x="5811981" y="3924227"/>
            <a:ext cx="1163783" cy="473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10979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ایجاد پروفایل</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625" y="768282"/>
            <a:ext cx="8788400" cy="5877882"/>
          </a:xfrm>
          <a:prstGeom prst="rect">
            <a:avLst/>
          </a:prstGeom>
        </p:spPr>
      </p:pic>
    </p:spTree>
    <p:extLst>
      <p:ext uri="{BB962C8B-B14F-4D97-AF65-F5344CB8AC3E}">
        <p14:creationId xmlns:p14="http://schemas.microsoft.com/office/powerpoint/2010/main" val="110311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ایجاد پروفایل</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Tree>
    <p:extLst>
      <p:ext uri="{BB962C8B-B14F-4D97-AF65-F5344CB8AC3E}">
        <p14:creationId xmlns:p14="http://schemas.microsoft.com/office/powerpoint/2010/main" val="1795440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prs-AF" sz="2400" b="1" dirty="0">
                <a:cs typeface="+mn-cs"/>
              </a:rPr>
              <a:t>ایجاد پروفایل</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
        <p:nvSpPr>
          <p:cNvPr id="5" name="Ellipse 4"/>
          <p:cNvSpPr/>
          <p:nvPr/>
        </p:nvSpPr>
        <p:spPr>
          <a:xfrm>
            <a:off x="2984500" y="3886200"/>
            <a:ext cx="2032000" cy="647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53423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ایجاد پروفایل</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Tree>
    <p:extLst>
      <p:ext uri="{BB962C8B-B14F-4D97-AF65-F5344CB8AC3E}">
        <p14:creationId xmlns:p14="http://schemas.microsoft.com/office/powerpoint/2010/main" val="1076613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ایجاد پروفایل</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7187537" y="4222437"/>
            <a:ext cx="978563" cy="4946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78102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1</a:t>
            </a:r>
          </a:p>
        </p:txBody>
      </p:sp>
      <p:sp>
        <p:nvSpPr>
          <p:cNvPr id="3" name="Plassholder for tekst 2"/>
          <p:cNvSpPr>
            <a:spLocks noGrp="1"/>
          </p:cNvSpPr>
          <p:nvPr>
            <p:ph type="body" idx="1"/>
          </p:nvPr>
        </p:nvSpPr>
        <p:spPr/>
        <p:txBody>
          <a:bodyPr/>
          <a:lstStyle/>
          <a:p>
            <a:pPr algn="r" rtl="1"/>
            <a:r>
              <a:rPr lang="prs-AF" b="1" dirty="0">
                <a:solidFill>
                  <a:srgbClr val="000000"/>
                </a:solidFill>
                <a:latin typeface="+mj-lt"/>
                <a:cs typeface="Calibri"/>
              </a:rPr>
              <a:t>فیس بوک چیست؟</a:t>
            </a:r>
          </a:p>
        </p:txBody>
      </p:sp>
    </p:spTree>
    <p:extLst>
      <p:ext uri="{BB962C8B-B14F-4D97-AF65-F5344CB8AC3E}">
        <p14:creationId xmlns:p14="http://schemas.microsoft.com/office/powerpoint/2010/main" val="3396825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Opprett en 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25" y="660440"/>
            <a:ext cx="9491472" cy="5888736"/>
          </a:xfrm>
          <a:prstGeom prst="rect">
            <a:avLst/>
          </a:prstGeom>
        </p:spPr>
      </p:pic>
    </p:spTree>
    <p:extLst>
      <p:ext uri="{BB962C8B-B14F-4D97-AF65-F5344CB8AC3E}">
        <p14:creationId xmlns:p14="http://schemas.microsoft.com/office/powerpoint/2010/main" val="23311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3</a:t>
            </a:r>
          </a:p>
        </p:txBody>
      </p:sp>
      <p:sp>
        <p:nvSpPr>
          <p:cNvPr id="3" name="Plassholder for tekst 2"/>
          <p:cNvSpPr>
            <a:spLocks noGrp="1"/>
          </p:cNvSpPr>
          <p:nvPr>
            <p:ph type="body" idx="1"/>
          </p:nvPr>
        </p:nvSpPr>
        <p:spPr>
          <a:xfrm>
            <a:off x="4071131" y="2351735"/>
            <a:ext cx="7736949" cy="419077"/>
          </a:xfrm>
        </p:spPr>
        <p:txBody>
          <a:bodyPr/>
          <a:lstStyle/>
          <a:p>
            <a:pPr algn="r" rtl="1"/>
            <a:r>
              <a:rPr lang="prs-AF" b="1" dirty="0">
                <a:cs typeface="+mn-cs"/>
              </a:rPr>
              <a:t>حریم خصوصی و امنیت</a:t>
            </a:r>
            <a:endParaRPr lang="nb-NO" b="1" dirty="0">
              <a:cs typeface="+mn-cs"/>
            </a:endParaRPr>
          </a:p>
        </p:txBody>
      </p:sp>
    </p:spTree>
    <p:extLst>
      <p:ext uri="{BB962C8B-B14F-4D97-AF65-F5344CB8AC3E}">
        <p14:creationId xmlns:p14="http://schemas.microsoft.com/office/powerpoint/2010/main" val="2579246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prs-AF" sz="2400" b="1" dirty="0">
                <a:cs typeface="+mn-cs"/>
              </a:rPr>
              <a:t>حریم خصوصی و امنیت</a:t>
            </a:r>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16" name="Picture 4" descr="http://static1.squarespace.com/static/4ff36a2b84aecc34311d0e6c/t/54aad91be4b0ab38feedca69/14204828445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199" y="1706089"/>
            <a:ext cx="5816601" cy="331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3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حریم خصوصی و امنیت</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8" name="Bilde 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9" name="Bilde 8"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431745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حریم خصوصی و امنیت</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596900" y="1168400"/>
            <a:ext cx="75438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8318936" y="1168400"/>
            <a:ext cx="2869763" cy="1270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41872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حریم خصوصی و امنیت</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sp>
        <p:nvSpPr>
          <p:cNvPr id="9" name="Ellipse 8"/>
          <p:cNvSpPr/>
          <p:nvPr/>
        </p:nvSpPr>
        <p:spPr>
          <a:xfrm>
            <a:off x="7073392" y="2095500"/>
            <a:ext cx="377237" cy="406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10142661" y="2552700"/>
            <a:ext cx="5304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175818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710" y="2193383"/>
            <a:ext cx="2459541" cy="4372517"/>
          </a:xfrm>
          <a:prstGeom prst="rect">
            <a:avLst/>
          </a:prstGeom>
        </p:spPr>
      </p:pic>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حریم خصوصی و امنیت</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sp>
        <p:nvSpPr>
          <p:cNvPr id="6" name="Ellipse 5"/>
          <p:cNvSpPr/>
          <p:nvPr/>
        </p:nvSpPr>
        <p:spPr>
          <a:xfrm>
            <a:off x="8251710" y="4191000"/>
            <a:ext cx="18955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spTree>
    <p:extLst>
      <p:ext uri="{BB962C8B-B14F-4D97-AF65-F5344CB8AC3E}">
        <p14:creationId xmlns:p14="http://schemas.microsoft.com/office/powerpoint/2010/main" val="71198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حریم خصوصی و امنیت</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sp>
        <p:nvSpPr>
          <p:cNvPr id="5" name="Ellipse 4"/>
          <p:cNvSpPr/>
          <p:nvPr/>
        </p:nvSpPr>
        <p:spPr>
          <a:xfrm>
            <a:off x="6249425" y="660440"/>
            <a:ext cx="4073478" cy="27150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8298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حریم خصوصی و امنیت</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1525457"/>
            <a:ext cx="720852" cy="53194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4431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حریم خصوصی و امنیت</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038225"/>
            <a:ext cx="3638550" cy="4781550"/>
          </a:xfrm>
          <a:prstGeom prst="rect">
            <a:avLst/>
          </a:prstGeom>
        </p:spPr>
      </p:pic>
      <p:sp>
        <p:nvSpPr>
          <p:cNvPr id="5" name="Ellipse 4"/>
          <p:cNvSpPr/>
          <p:nvPr/>
        </p:nvSpPr>
        <p:spPr>
          <a:xfrm>
            <a:off x="3860800" y="1879600"/>
            <a:ext cx="4413770" cy="25018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4416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400" b="1" dirty="0">
                <a:effectLst/>
                <a:ea typeface="Calibri" panose="020F0502020204030204" pitchFamily="34" charset="0"/>
                <a:cs typeface="Arial" panose="020B0604020202020204" pitchFamily="34" charset="0"/>
              </a:rPr>
              <a:t>فیس </a:t>
            </a:r>
            <a:r>
              <a:rPr lang="ar-SA" sz="2400" b="1" dirty="0" err="1">
                <a:effectLst/>
                <a:ea typeface="Calibri" panose="020F0502020204030204" pitchFamily="34" charset="0"/>
                <a:cs typeface="Arial" panose="020B0604020202020204" pitchFamily="34" charset="0"/>
              </a:rPr>
              <a:t>بوک</a:t>
            </a:r>
            <a:r>
              <a:rPr lang="ar-SA" sz="2400" b="1" dirty="0">
                <a:effectLst/>
                <a:ea typeface="Calibri" panose="020F0502020204030204" pitchFamily="34" charset="0"/>
                <a:cs typeface="Arial" panose="020B0604020202020204" pitchFamily="34" charset="0"/>
              </a:rPr>
              <a:t> </a:t>
            </a:r>
            <a:r>
              <a:rPr lang="ar-SA" sz="2400" b="1" dirty="0" err="1">
                <a:effectLst/>
                <a:ea typeface="Calibri" panose="020F0502020204030204" pitchFamily="34" charset="0"/>
                <a:cs typeface="Arial" panose="020B0604020202020204" pitchFamily="34" charset="0"/>
              </a:rPr>
              <a:t>چیست</a:t>
            </a:r>
            <a:r>
              <a:rPr lang="ar-SA" sz="2400" b="1" dirty="0">
                <a:effectLst/>
                <a:ea typeface="Calibri" panose="020F0502020204030204" pitchFamily="34" charset="0"/>
                <a:cs typeface="Arial" panose="020B0604020202020204" pitchFamily="34" charset="0"/>
              </a:rPr>
              <a:t>؟</a:t>
            </a:r>
            <a:endParaRPr lang="nb-NO" sz="1400"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1</a:t>
            </a:r>
          </a:p>
        </p:txBody>
      </p:sp>
      <p:pic>
        <p:nvPicPr>
          <p:cNvPr id="3" name="Bilde 2"/>
          <p:cNvPicPr>
            <a:picLocks noChangeAspect="1"/>
          </p:cNvPicPr>
          <p:nvPr/>
        </p:nvPicPr>
        <p:blipFill rotWithShape="1">
          <a:blip r:embed="rId3"/>
          <a:srcRect l="104" t="-1" r="71361" b="388"/>
          <a:stretch/>
        </p:blipFill>
        <p:spPr>
          <a:xfrm>
            <a:off x="2445488" y="1574800"/>
            <a:ext cx="1935126" cy="2975935"/>
          </a:xfrm>
          <a:prstGeom prst="rect">
            <a:avLst/>
          </a:prstGeom>
        </p:spPr>
      </p:pic>
      <p:pic>
        <p:nvPicPr>
          <p:cNvPr id="4" name="Bilde 3"/>
          <p:cNvPicPr>
            <a:picLocks noChangeAspect="1"/>
          </p:cNvPicPr>
          <p:nvPr/>
        </p:nvPicPr>
        <p:blipFill>
          <a:blip r:embed="rId4"/>
          <a:stretch>
            <a:fillRect/>
          </a:stretch>
        </p:blipFill>
        <p:spPr>
          <a:xfrm>
            <a:off x="4465674" y="2316877"/>
            <a:ext cx="5716797" cy="1468314"/>
          </a:xfrm>
          <a:prstGeom prst="rect">
            <a:avLst/>
          </a:prstGeom>
        </p:spPr>
      </p:pic>
    </p:spTree>
    <p:extLst>
      <p:ext uri="{BB962C8B-B14F-4D97-AF65-F5344CB8AC3E}">
        <p14:creationId xmlns:p14="http://schemas.microsoft.com/office/powerpoint/2010/main" val="532452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حریم خصوصی و امنیت</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4512039" y="1918741"/>
            <a:ext cx="1813810" cy="7794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4950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حریم خصوصی و امنیت</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7315200" y="14492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4093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حریم خصوصی و امنیت</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8" name="Ellipse 7"/>
          <p:cNvSpPr/>
          <p:nvPr/>
        </p:nvSpPr>
        <p:spPr>
          <a:xfrm>
            <a:off x="9351273" y="20969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8382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حریم خصوصی و امنیت</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5" name="Ellipse 4"/>
          <p:cNvSpPr/>
          <p:nvPr/>
        </p:nvSpPr>
        <p:spPr>
          <a:xfrm>
            <a:off x="4751882" y="3429000"/>
            <a:ext cx="1079291" cy="7195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70610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حریم خصوصی و امنیت</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6" name="Ellipse 5"/>
          <p:cNvSpPr/>
          <p:nvPr/>
        </p:nvSpPr>
        <p:spPr>
          <a:xfrm>
            <a:off x="7340600" y="28716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5110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حریم خصوصی و امنیت</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26430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865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حریم خصوصی و امنیت</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91012" y="1471612"/>
            <a:ext cx="3609975" cy="3914775"/>
          </a:xfrm>
          <a:prstGeom prst="rect">
            <a:avLst/>
          </a:prstGeom>
        </p:spPr>
      </p:pic>
      <p:sp>
        <p:nvSpPr>
          <p:cNvPr id="5" name="Ellipse 4"/>
          <p:cNvSpPr/>
          <p:nvPr/>
        </p:nvSpPr>
        <p:spPr>
          <a:xfrm>
            <a:off x="4736893" y="4279900"/>
            <a:ext cx="2623277" cy="6218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33120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4</a:t>
            </a:r>
          </a:p>
        </p:txBody>
      </p:sp>
      <p:sp>
        <p:nvSpPr>
          <p:cNvPr id="3" name="Plassholder for tekst 2"/>
          <p:cNvSpPr>
            <a:spLocks noGrp="1"/>
          </p:cNvSpPr>
          <p:nvPr>
            <p:ph type="body" idx="1"/>
          </p:nvPr>
        </p:nvSpPr>
        <p:spPr/>
        <p:txBody>
          <a:bodyPr/>
          <a:lstStyle/>
          <a:p>
            <a:pPr algn="r" rtl="1"/>
            <a:r>
              <a:rPr lang="prs-AF" b="1" dirty="0">
                <a:cs typeface="+mn-cs"/>
              </a:rPr>
              <a:t>جستجو و افزودن دوستان</a:t>
            </a:r>
            <a:endParaRPr lang="nb-NO" b="1" dirty="0">
              <a:cs typeface="+mn-cs"/>
            </a:endParaRPr>
          </a:p>
        </p:txBody>
      </p:sp>
    </p:spTree>
    <p:extLst>
      <p:ext uri="{BB962C8B-B14F-4D97-AF65-F5344CB8AC3E}">
        <p14:creationId xmlns:p14="http://schemas.microsoft.com/office/powerpoint/2010/main" val="1884910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prs-AF"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جستجو و افزودن دوستان</a:t>
            </a:r>
            <a:endParaRPr kumimoji="0" lang="nb-NO"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927100"/>
            <a:ext cx="9765792" cy="5212080"/>
          </a:xfrm>
          <a:prstGeom prst="rect">
            <a:avLst/>
          </a:prstGeom>
        </p:spPr>
      </p:pic>
    </p:spTree>
    <p:extLst>
      <p:ext uri="{BB962C8B-B14F-4D97-AF65-F5344CB8AC3E}">
        <p14:creationId xmlns:p14="http://schemas.microsoft.com/office/powerpoint/2010/main" val="2420459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a:ea typeface="+mj-ea"/>
                <a:cs typeface="Arial" panose="020B0604020202020204" pitchFamily="34" charset="0"/>
              </a:rPr>
              <a:t>جستجو و افزودن دوستان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825500" y="1168400"/>
            <a:ext cx="37719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54416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Del 2</a:t>
            </a:r>
          </a:p>
        </p:txBody>
      </p:sp>
      <p:sp>
        <p:nvSpPr>
          <p:cNvPr id="3" name="Plassholder for tekst 2"/>
          <p:cNvSpPr>
            <a:spLocks noGrp="1"/>
          </p:cNvSpPr>
          <p:nvPr>
            <p:ph type="body" idx="1"/>
          </p:nvPr>
        </p:nvSpPr>
        <p:spPr/>
        <p:txBody>
          <a:bodyPr/>
          <a:lstStyle/>
          <a:p>
            <a:pPr algn="r"/>
            <a:r>
              <a:rPr lang="prs-AF" b="1" dirty="0">
                <a:solidFill>
                  <a:srgbClr val="000000"/>
                </a:solidFill>
                <a:cs typeface="+mn-cs"/>
              </a:rPr>
              <a:t>ایجاد پروفایل</a:t>
            </a:r>
          </a:p>
        </p:txBody>
      </p:sp>
    </p:spTree>
    <p:extLst>
      <p:ext uri="{BB962C8B-B14F-4D97-AF65-F5344CB8AC3E}">
        <p14:creationId xmlns:p14="http://schemas.microsoft.com/office/powerpoint/2010/main" val="1251633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a:ea typeface="+mj-ea"/>
                <a:cs typeface="Arial" panose="020B0604020202020204" pitchFamily="34" charset="0"/>
              </a:rPr>
              <a:t>جستجو و افزودن دوستان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925" y="825500"/>
            <a:ext cx="9784080" cy="5449824"/>
          </a:xfrm>
          <a:prstGeom prst="rect">
            <a:avLst/>
          </a:prstGeom>
        </p:spPr>
      </p:pic>
    </p:spTree>
    <p:extLst>
      <p:ext uri="{BB962C8B-B14F-4D97-AF65-F5344CB8AC3E}">
        <p14:creationId xmlns:p14="http://schemas.microsoft.com/office/powerpoint/2010/main" val="1116905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a:ea typeface="+mj-ea"/>
                <a:cs typeface="Arial" panose="020B0604020202020204" pitchFamily="34" charset="0"/>
              </a:rPr>
              <a:t>جستجو و افزودن دوستان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Tree>
    <p:extLst>
      <p:ext uri="{BB962C8B-B14F-4D97-AF65-F5344CB8AC3E}">
        <p14:creationId xmlns:p14="http://schemas.microsoft.com/office/powerpoint/2010/main" val="622370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a:ea typeface="+mj-ea"/>
                <a:cs typeface="Arial" panose="020B0604020202020204" pitchFamily="34" charset="0"/>
              </a:rPr>
              <a:t>جستجو و افزودن دوستان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
        <p:nvSpPr>
          <p:cNvPr id="5" name="Ellipse 4"/>
          <p:cNvSpPr/>
          <p:nvPr/>
        </p:nvSpPr>
        <p:spPr>
          <a:xfrm>
            <a:off x="6158189" y="1901040"/>
            <a:ext cx="11697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85775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a:ea typeface="+mj-ea"/>
                <a:cs typeface="Arial" panose="020B0604020202020204" pitchFamily="34" charset="0"/>
              </a:rPr>
              <a:t>جستجو و افزودن دوستان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6" y="774700"/>
            <a:ext cx="8051029" cy="5676900"/>
          </a:xfrm>
          <a:prstGeom prst="rect">
            <a:avLst/>
          </a:prstGeom>
        </p:spPr>
      </p:pic>
      <p:sp>
        <p:nvSpPr>
          <p:cNvPr id="6" name="Ellipse 5"/>
          <p:cNvSpPr/>
          <p:nvPr/>
        </p:nvSpPr>
        <p:spPr>
          <a:xfrm>
            <a:off x="6818589" y="1710540"/>
            <a:ext cx="17158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88376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a:ea typeface="+mj-ea"/>
                <a:cs typeface="Arial" panose="020B0604020202020204" pitchFamily="34" charset="0"/>
              </a:rPr>
              <a:t>جستجو و افزودن دوستان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10" name="Ellipse 9"/>
          <p:cNvSpPr/>
          <p:nvPr/>
        </p:nvSpPr>
        <p:spPr>
          <a:xfrm>
            <a:off x="825500" y="1168400"/>
            <a:ext cx="3771900" cy="84908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84949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a:ea typeface="+mj-ea"/>
                <a:cs typeface="Arial" panose="020B0604020202020204" pitchFamily="34" charset="0"/>
              </a:rPr>
              <a:t>جستجو و افزودن دوستان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rotWithShape="1">
          <a:blip r:embed="rId3"/>
          <a:srcRect b="26778"/>
          <a:stretch/>
        </p:blipFill>
        <p:spPr>
          <a:xfrm>
            <a:off x="1359925" y="774740"/>
            <a:ext cx="9358875" cy="5777583"/>
          </a:xfrm>
          <a:prstGeom prst="rect">
            <a:avLst/>
          </a:prstGeom>
        </p:spPr>
      </p:pic>
      <p:sp>
        <p:nvSpPr>
          <p:cNvPr id="5" name="Ellipse 4"/>
          <p:cNvSpPr/>
          <p:nvPr/>
        </p:nvSpPr>
        <p:spPr>
          <a:xfrm>
            <a:off x="6829461" y="3347431"/>
            <a:ext cx="879440" cy="4409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21053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a:ea typeface="+mj-ea"/>
                <a:cs typeface="Arial" panose="020B0604020202020204" pitchFamily="34" charset="0"/>
              </a:rPr>
              <a:t>جستجو و افزودن دوستان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rotWithShape="1">
          <a:blip r:embed="rId3"/>
          <a:srcRect b="10997"/>
          <a:stretch/>
        </p:blipFill>
        <p:spPr>
          <a:xfrm>
            <a:off x="1982225" y="705465"/>
            <a:ext cx="8126975" cy="5911235"/>
          </a:xfrm>
          <a:prstGeom prst="rect">
            <a:avLst/>
          </a:prstGeom>
        </p:spPr>
      </p:pic>
    </p:spTree>
    <p:extLst>
      <p:ext uri="{BB962C8B-B14F-4D97-AF65-F5344CB8AC3E}">
        <p14:creationId xmlns:p14="http://schemas.microsoft.com/office/powerpoint/2010/main" val="559607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5</a:t>
            </a:r>
          </a:p>
        </p:txBody>
      </p:sp>
      <p:sp>
        <p:nvSpPr>
          <p:cNvPr id="3" name="Plassholder for tekst 2"/>
          <p:cNvSpPr>
            <a:spLocks noGrp="1"/>
          </p:cNvSpPr>
          <p:nvPr>
            <p:ph type="body" idx="1"/>
          </p:nvPr>
        </p:nvSpPr>
        <p:spPr/>
        <p:txBody>
          <a:bodyPr/>
          <a:lstStyle/>
          <a:p>
            <a:pPr algn="r" rtl="1"/>
            <a:r>
              <a:rPr lang="prs-AF" b="1" dirty="0">
                <a:cs typeface="+mn-cs"/>
              </a:rPr>
              <a:t>جدول زمانی چیست؟</a:t>
            </a:r>
          </a:p>
        </p:txBody>
      </p:sp>
    </p:spTree>
    <p:extLst>
      <p:ext uri="{BB962C8B-B14F-4D97-AF65-F5344CB8AC3E}">
        <p14:creationId xmlns:p14="http://schemas.microsoft.com/office/powerpoint/2010/main" val="988184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marL="0" marR="0" lvl="0" indent="0" algn="r" defTabSz="914400" rtl="0" eaLnBrk="1" fontAlgn="auto" latinLnBrk="0" hangingPunct="1">
              <a:lnSpc>
                <a:spcPct val="90000"/>
              </a:lnSpc>
              <a:spcBef>
                <a:spcPts val="1000"/>
              </a:spcBef>
              <a:spcAft>
                <a:spcPts val="0"/>
              </a:spcAft>
              <a:buClrTx/>
              <a:buSzTx/>
              <a:buFont typeface="Wingdings" charset="2"/>
              <a:buNone/>
              <a:tabLst/>
              <a:defRPr/>
            </a:pPr>
            <a:r>
              <a:rPr kumimoji="0" lang="prs-AF" sz="2400" b="1" i="0" u="none" strike="noStrike" kern="1200" cap="none" spc="0" normalizeH="0" baseline="0" noProof="0" dirty="0">
                <a:ln>
                  <a:noFill/>
                </a:ln>
                <a:solidFill>
                  <a:prstClr val="black"/>
                </a:solidFill>
                <a:effectLst/>
                <a:uLnTx/>
                <a:uFillTx/>
                <a:latin typeface="Calibri Light"/>
                <a:ea typeface="+mn-ea"/>
                <a:cs typeface="Arial" panose="020B0604020202020204" pitchFamily="34" charset="0"/>
              </a:rPr>
              <a:t>جدول زمانی چیست؟</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4" name="Bilde 3"/>
          <p:cNvPicPr>
            <a:picLocks noChangeAspect="1"/>
          </p:cNvPicPr>
          <p:nvPr/>
        </p:nvPicPr>
        <p:blipFill rotWithShape="1">
          <a:blip r:embed="rId3"/>
          <a:srcRect r="311" b="29884"/>
          <a:stretch/>
        </p:blipFill>
        <p:spPr>
          <a:xfrm>
            <a:off x="1637161" y="791167"/>
            <a:ext cx="9068939" cy="5825534"/>
          </a:xfrm>
          <a:prstGeom prst="rect">
            <a:avLst/>
          </a:prstGeom>
        </p:spPr>
      </p:pic>
    </p:spTree>
    <p:extLst>
      <p:ext uri="{BB962C8B-B14F-4D97-AF65-F5344CB8AC3E}">
        <p14:creationId xmlns:p14="http://schemas.microsoft.com/office/powerpoint/2010/main" val="1983038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Light"/>
                <a:ea typeface="+mj-ea"/>
                <a:cs typeface="Arial" panose="020B0604020202020204" pitchFamily="34" charset="0"/>
              </a:rPr>
              <a:t>جدول زمانی چیست؟</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5" name="Bilde 4" descr="lapto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043" y="814395"/>
            <a:ext cx="1892909" cy="1041020"/>
          </a:xfrm>
          <a:prstGeom prst="rect">
            <a:avLst/>
          </a:prstGeom>
        </p:spPr>
      </p:pic>
      <p:pic>
        <p:nvPicPr>
          <p:cNvPr id="6" name="Bilde 5"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8329" y="975275"/>
            <a:ext cx="797924" cy="930940"/>
          </a:xfrm>
          <a:prstGeom prst="rect">
            <a:avLst/>
          </a:prstGeom>
        </p:spPr>
      </p:pic>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9" name="Bilde 8"/>
          <p:cNvPicPr>
            <a:picLocks noChangeAspect="1"/>
          </p:cNvPicPr>
          <p:nvPr/>
        </p:nvPicPr>
        <p:blipFill rotWithShape="1">
          <a:blip r:embed="rId6"/>
          <a:srcRect r="311" b="29884"/>
          <a:stretch/>
        </p:blipFill>
        <p:spPr>
          <a:xfrm>
            <a:off x="756285" y="2045930"/>
            <a:ext cx="6898285" cy="4431190"/>
          </a:xfrm>
          <a:prstGeom prst="rect">
            <a:avLst/>
          </a:prstGeom>
        </p:spPr>
      </p:pic>
      <p:sp>
        <p:nvSpPr>
          <p:cNvPr id="8" name="Ellipse 7"/>
          <p:cNvSpPr/>
          <p:nvPr/>
        </p:nvSpPr>
        <p:spPr>
          <a:xfrm>
            <a:off x="4784962" y="19189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10131662" y="25793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27679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prs-AF" sz="2400" b="1" dirty="0">
                <a:cs typeface="+mn-cs"/>
              </a:rPr>
              <a:t>ایجاد پروفایل</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6" name="Plassholder for innhold 2"/>
          <p:cNvSpPr txBox="1">
            <a:spLocks/>
          </p:cNvSpPr>
          <p:nvPr/>
        </p:nvSpPr>
        <p:spPr>
          <a:xfrm>
            <a:off x="847207" y="2143125"/>
            <a:ext cx="10515600" cy="4351338"/>
          </a:xfrm>
          <a:prstGeom prst="rect">
            <a:avLst/>
          </a:prstGeom>
        </p:spPr>
        <p:txBody>
          <a:bodyPr/>
          <a:lst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endParaRPr lang="nb-NO" dirty="0"/>
          </a:p>
          <a:p>
            <a:pPr marL="0" indent="0">
              <a:buFont typeface="Wingdings" charset="2"/>
              <a:buNone/>
            </a:pPr>
            <a:endParaRPr lang="nb-NO" dirty="0"/>
          </a:p>
          <a:p>
            <a:pPr marL="0" indent="0" algn="ctr">
              <a:buFont typeface="Wingdings" charset="2"/>
              <a:buNone/>
            </a:pPr>
            <a:r>
              <a:rPr lang="nb-NO" sz="5400" dirty="0"/>
              <a:t>www.facebook.no</a:t>
            </a:r>
          </a:p>
        </p:txBody>
      </p:sp>
    </p:spTree>
    <p:extLst>
      <p:ext uri="{BB962C8B-B14F-4D97-AF65-F5344CB8AC3E}">
        <p14:creationId xmlns:p14="http://schemas.microsoft.com/office/powerpoint/2010/main" val="1010819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Light"/>
                <a:ea typeface="+mj-ea"/>
                <a:cs typeface="Arial" panose="020B0604020202020204" pitchFamily="34" charset="0"/>
              </a:rPr>
              <a:t>جدول زمانی چیست؟</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Tree>
    <p:extLst>
      <p:ext uri="{BB962C8B-B14F-4D97-AF65-F5344CB8AC3E}">
        <p14:creationId xmlns:p14="http://schemas.microsoft.com/office/powerpoint/2010/main" val="1881631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Light"/>
                <a:ea typeface="+mj-ea"/>
                <a:cs typeface="Arial" panose="020B0604020202020204" pitchFamily="34" charset="0"/>
              </a:rPr>
              <a:t>جدول زمانی چیست؟</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sp>
        <p:nvSpPr>
          <p:cNvPr id="5" name="Ellipse 4"/>
          <p:cNvSpPr/>
          <p:nvPr/>
        </p:nvSpPr>
        <p:spPr>
          <a:xfrm>
            <a:off x="4851400" y="4000500"/>
            <a:ext cx="3898900" cy="965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4733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6</a:t>
            </a:r>
          </a:p>
        </p:txBody>
      </p:sp>
      <p:sp>
        <p:nvSpPr>
          <p:cNvPr id="3" name="Plassholder for tekst 2"/>
          <p:cNvSpPr>
            <a:spLocks noGrp="1"/>
          </p:cNvSpPr>
          <p:nvPr>
            <p:ph type="body" idx="1"/>
          </p:nvPr>
        </p:nvSpPr>
        <p:spPr/>
        <p:txBody>
          <a:bodyPr/>
          <a:lstStyle/>
          <a:p>
            <a:pPr algn="r" rtl="1"/>
            <a:r>
              <a:rPr lang="prs-AF" b="1" dirty="0">
                <a:cs typeface="+mn-cs"/>
              </a:rPr>
              <a:t>چت با پیام رسان</a:t>
            </a:r>
            <a:endParaRPr lang="nb-NO" b="1" dirty="0">
              <a:cs typeface="+mn-cs"/>
            </a:endParaRPr>
          </a:p>
        </p:txBody>
      </p:sp>
    </p:spTree>
    <p:extLst>
      <p:ext uri="{BB962C8B-B14F-4D97-AF65-F5344CB8AC3E}">
        <p14:creationId xmlns:p14="http://schemas.microsoft.com/office/powerpoint/2010/main" val="271409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marL="0" marR="0" lvl="0" indent="0" algn="r" defTabSz="914400" rtl="1" eaLnBrk="1" fontAlgn="auto" latinLnBrk="0" hangingPunct="1">
              <a:lnSpc>
                <a:spcPct val="90000"/>
              </a:lnSpc>
              <a:spcBef>
                <a:spcPts val="1000"/>
              </a:spcBef>
              <a:spcAft>
                <a:spcPts val="0"/>
              </a:spcAft>
              <a:buClrTx/>
              <a:buSzTx/>
              <a:buFont typeface="Wingdings" charset="2"/>
              <a:buNone/>
              <a:tabLst/>
              <a:defRPr/>
            </a:pPr>
            <a:r>
              <a:rPr kumimoji="0" lang="prs-AF" sz="2400" b="1" i="0" u="none" strike="noStrike" kern="1200" cap="none" spc="0" normalizeH="0" baseline="0" noProof="0" dirty="0">
                <a:ln>
                  <a:noFill/>
                </a:ln>
                <a:solidFill>
                  <a:prstClr val="black"/>
                </a:solidFill>
                <a:effectLst/>
                <a:uLnTx/>
                <a:uFillTx/>
                <a:latin typeface="Calibri Light"/>
                <a:ea typeface="+mn-ea"/>
                <a:cs typeface="Arial" panose="020B0604020202020204" pitchFamily="34" charset="0"/>
              </a:rPr>
              <a:t>چت با پیام رسان</a:t>
            </a:r>
            <a:endParaRPr kumimoji="0" lang="nb-NO" sz="2400" b="1" i="0" u="none" strike="noStrike" kern="1200" cap="none" spc="0" normalizeH="0" baseline="0" noProof="0" dirty="0">
              <a:ln>
                <a:noFill/>
              </a:ln>
              <a:solidFill>
                <a:prstClr val="black"/>
              </a:solidFill>
              <a:effectLst/>
              <a:uLnTx/>
              <a:uFillTx/>
              <a:latin typeface="Calibri Light"/>
              <a:ea typeface="+mn-ea"/>
              <a:cs typeface="Calibri Light"/>
            </a:endParaRP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8" name="Ellipse 7"/>
          <p:cNvSpPr/>
          <p:nvPr/>
        </p:nvSpPr>
        <p:spPr>
          <a:xfrm>
            <a:off x="7747001" y="3048000"/>
            <a:ext cx="736599" cy="431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98901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Light"/>
                <a:ea typeface="+mj-ea"/>
                <a:cs typeface="Arial" panose="020B0604020202020204" pitchFamily="34" charset="0"/>
              </a:rPr>
              <a:t>چت با پیام رسان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grpSp>
        <p:nvGrpSpPr>
          <p:cNvPr id="9" name="Gruppe 8"/>
          <p:cNvGrpSpPr/>
          <p:nvPr/>
        </p:nvGrpSpPr>
        <p:grpSpPr>
          <a:xfrm>
            <a:off x="8089900" y="4349204"/>
            <a:ext cx="1867316" cy="2316372"/>
            <a:chOff x="8089900" y="4349204"/>
            <a:chExt cx="1867316" cy="2316372"/>
          </a:xfrm>
        </p:grpSpPr>
        <p:pic>
          <p:nvPicPr>
            <p:cNvPr id="5" name="Bilde 4"/>
            <p:cNvPicPr>
              <a:picLocks noChangeAspect="1"/>
            </p:cNvPicPr>
            <p:nvPr/>
          </p:nvPicPr>
          <p:blipFill rotWithShape="1">
            <a:blip r:embed="rId4"/>
            <a:srcRect l="74640" t="66581" r="-180" b="-257"/>
            <a:stretch/>
          </p:blipFill>
          <p:spPr>
            <a:xfrm>
              <a:off x="8089900" y="4349204"/>
              <a:ext cx="1867316" cy="2316372"/>
            </a:xfrm>
            <a:prstGeom prst="rect">
              <a:avLst/>
            </a:prstGeom>
          </p:spPr>
        </p:pic>
        <p:sp>
          <p:nvSpPr>
            <p:cNvPr id="7" name="Rektangel 6"/>
            <p:cNvSpPr/>
            <p:nvPr/>
          </p:nvSpPr>
          <p:spPr>
            <a:xfrm>
              <a:off x="8242300" y="4361904"/>
              <a:ext cx="749300" cy="1211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6" name="Ellipse 5"/>
          <p:cNvSpPr/>
          <p:nvPr/>
        </p:nvSpPr>
        <p:spPr>
          <a:xfrm>
            <a:off x="7746604" y="4011276"/>
            <a:ext cx="2451495" cy="2755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72049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Light"/>
                <a:ea typeface="+mj-ea"/>
                <a:cs typeface="Arial" panose="020B0604020202020204" pitchFamily="34" charset="0"/>
              </a:rPr>
              <a:t>چت با پیام رسان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554" y="800100"/>
            <a:ext cx="4119918" cy="5324108"/>
          </a:xfrm>
          <a:prstGeom prst="rect">
            <a:avLst/>
          </a:prstGeom>
          <a:ln>
            <a:solidFill>
              <a:schemeClr val="tx1"/>
            </a:solidFill>
          </a:ln>
        </p:spPr>
      </p:pic>
      <p:sp>
        <p:nvSpPr>
          <p:cNvPr id="5" name="Ellipse 4"/>
          <p:cNvSpPr/>
          <p:nvPr/>
        </p:nvSpPr>
        <p:spPr>
          <a:xfrm>
            <a:off x="3657600" y="5067300"/>
            <a:ext cx="4711699" cy="774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19582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sp>
        <p:nvSpPr>
          <p:cNvPr id="2" name="Tittel 1"/>
          <p:cNvSpPr>
            <a:spLocks noGrp="1"/>
          </p:cNvSpPr>
          <p:nvPr>
            <p:ph type="title"/>
          </p:nvPr>
        </p:nvSpPr>
        <p:spPr/>
        <p:txBody>
          <a:bodyPr/>
          <a:lstStyle/>
          <a:p>
            <a:pPr algn="r"/>
            <a:r>
              <a:rPr kumimoji="0" lang="prs-AF" sz="2400" b="1" i="0" u="none" strike="noStrike" kern="1200" cap="none" spc="0" normalizeH="0" baseline="0" noProof="0" dirty="0">
                <a:ln>
                  <a:noFill/>
                </a:ln>
                <a:solidFill>
                  <a:prstClr val="black"/>
                </a:solidFill>
                <a:effectLst/>
                <a:uLnTx/>
                <a:uFillTx/>
                <a:latin typeface="Calibri Light"/>
                <a:ea typeface="+mj-ea"/>
                <a:cs typeface="Arial" panose="020B0604020202020204" pitchFamily="34" charset="0"/>
              </a:rPr>
              <a:t>چت با پیام رسان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7" name="Bilde 6"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1362825"/>
            <a:ext cx="1106845" cy="2087630"/>
          </a:xfrm>
          <a:prstGeom prst="rect">
            <a:avLst/>
          </a:prstGeom>
        </p:spPr>
      </p:pic>
      <p:sp>
        <p:nvSpPr>
          <p:cNvPr id="8" name="TekstSylinder 12"/>
          <p:cNvSpPr txBox="1"/>
          <p:nvPr/>
        </p:nvSpPr>
        <p:spPr>
          <a:xfrm>
            <a:off x="8712200" y="1802622"/>
            <a:ext cx="1106846" cy="461665"/>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2400" dirty="0">
                <a:solidFill>
                  <a:srgbClr val="000000"/>
                </a:solidFill>
              </a:rPr>
              <a:t>Enter</a:t>
            </a:r>
          </a:p>
        </p:txBody>
      </p:sp>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0000">
            <a:off x="8629331" y="1858836"/>
            <a:ext cx="2982919" cy="3727861"/>
          </a:xfrm>
          <a:prstGeom prst="rect">
            <a:avLst/>
          </a:prstGeom>
        </p:spPr>
      </p:pic>
    </p:spTree>
    <p:extLst>
      <p:ext uri="{BB962C8B-B14F-4D97-AF65-F5344CB8AC3E}">
        <p14:creationId xmlns:p14="http://schemas.microsoft.com/office/powerpoint/2010/main" val="837994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Light"/>
                <a:ea typeface="+mj-ea"/>
                <a:cs typeface="Arial" panose="020B0604020202020204" pitchFamily="34" charset="0"/>
              </a:rPr>
              <a:t>چت با پیام رسان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pic>
        <p:nvPicPr>
          <p:cNvPr id="5" name="Bilde 4"/>
          <p:cNvPicPr>
            <a:picLocks noChangeAspect="1"/>
          </p:cNvPicPr>
          <p:nvPr/>
        </p:nvPicPr>
        <p:blipFill>
          <a:blip r:embed="rId4"/>
          <a:stretch>
            <a:fillRect/>
          </a:stretch>
        </p:blipFill>
        <p:spPr>
          <a:xfrm>
            <a:off x="7680138" y="5479798"/>
            <a:ext cx="316032" cy="283784"/>
          </a:xfrm>
          <a:prstGeom prst="rect">
            <a:avLst/>
          </a:prstGeom>
        </p:spPr>
      </p:pic>
      <p:sp>
        <p:nvSpPr>
          <p:cNvPr id="7" name="Ellipse 6"/>
          <p:cNvSpPr/>
          <p:nvPr/>
        </p:nvSpPr>
        <p:spPr>
          <a:xfrm>
            <a:off x="7493000" y="5346701"/>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7315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Light"/>
                <a:ea typeface="+mj-ea"/>
                <a:cs typeface="Arial" panose="020B0604020202020204" pitchFamily="34" charset="0"/>
              </a:rPr>
              <a:t>چت با پیام رسان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sp>
        <p:nvSpPr>
          <p:cNvPr id="6" name="Ellipse 5"/>
          <p:cNvSpPr/>
          <p:nvPr/>
        </p:nvSpPr>
        <p:spPr>
          <a:xfrm>
            <a:off x="7505700" y="5646268"/>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75012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Light"/>
                <a:ea typeface="+mj-ea"/>
                <a:cs typeface="Arial" panose="020B0604020202020204" pitchFamily="34" charset="0"/>
              </a:rPr>
              <a:t>چت با پیام رسان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3721100" y="5588000"/>
            <a:ext cx="1981200" cy="723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84396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ایجاد پروفایل</a:t>
            </a:r>
            <a:endParaRPr lang="nb-NO" sz="2400" b="1"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Plassholder for innhold 3"/>
          <p:cNvPicPr>
            <a:picLocks noChangeAspect="1"/>
          </p:cNvPicPr>
          <p:nvPr/>
        </p:nvPicPr>
        <p:blipFill>
          <a:blip r:embed="rId3"/>
          <a:stretch>
            <a:fillRect/>
          </a:stretch>
        </p:blipFill>
        <p:spPr>
          <a:xfrm>
            <a:off x="1169424" y="838240"/>
            <a:ext cx="9947973" cy="5448260"/>
          </a:xfrm>
          <a:prstGeom prst="rect">
            <a:avLst/>
          </a:prstGeom>
        </p:spPr>
      </p:pic>
    </p:spTree>
    <p:extLst>
      <p:ext uri="{BB962C8B-B14F-4D97-AF65-F5344CB8AC3E}">
        <p14:creationId xmlns:p14="http://schemas.microsoft.com/office/powerpoint/2010/main" val="745252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prstClr val="black"/>
                </a:solidFill>
                <a:effectLst/>
                <a:uLnTx/>
                <a:uFillTx/>
                <a:latin typeface="Calibri Light"/>
                <a:ea typeface="+mj-ea"/>
                <a:cs typeface="Arial" panose="020B0604020202020204" pitchFamily="34" charset="0"/>
              </a:rPr>
              <a:t>چت با پیام رسان</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6070601" y="660440"/>
            <a:ext cx="2159000" cy="7111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0166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7</a:t>
            </a:r>
          </a:p>
        </p:txBody>
      </p:sp>
      <p:sp>
        <p:nvSpPr>
          <p:cNvPr id="3" name="Plassholder for tekst 2"/>
          <p:cNvSpPr>
            <a:spLocks noGrp="1"/>
          </p:cNvSpPr>
          <p:nvPr>
            <p:ph type="body" idx="1"/>
          </p:nvPr>
        </p:nvSpPr>
        <p:spPr>
          <a:xfrm>
            <a:off x="4071131" y="2348610"/>
            <a:ext cx="7736949" cy="481694"/>
          </a:xfrm>
        </p:spPr>
        <p:txBody>
          <a:bodyPr/>
          <a:lstStyle/>
          <a:p>
            <a:pPr algn="r" rtl="1"/>
            <a:r>
              <a:rPr lang="ar-SA" sz="3200" b="1" dirty="0">
                <a:effectLst/>
                <a:ea typeface="Calibri" panose="020F0502020204030204" pitchFamily="34" charset="0"/>
                <a:cs typeface="Arial" panose="020B0604020202020204" pitchFamily="34" charset="0"/>
              </a:rPr>
              <a:t>لایک </a:t>
            </a:r>
            <a:r>
              <a:rPr lang="ar-SA" sz="3200" b="1" dirty="0" err="1">
                <a:effectLst/>
                <a:ea typeface="Calibri" panose="020F0502020204030204" pitchFamily="34" charset="0"/>
                <a:cs typeface="Arial" panose="020B0604020202020204" pitchFamily="34" charset="0"/>
              </a:rPr>
              <a:t>کنید</a:t>
            </a:r>
            <a:r>
              <a:rPr lang="ar-SA" sz="3200" b="1" dirty="0">
                <a:effectLst/>
                <a:ea typeface="Calibri" panose="020F0502020204030204" pitchFamily="34" charset="0"/>
                <a:cs typeface="Arial" panose="020B0604020202020204" pitchFamily="34" charset="0"/>
              </a:rPr>
              <a:t>، نظر </a:t>
            </a:r>
            <a:r>
              <a:rPr lang="ar-SA" sz="3200" b="1" dirty="0" err="1">
                <a:effectLst/>
                <a:ea typeface="Calibri" panose="020F0502020204030204" pitchFamily="34" charset="0"/>
                <a:cs typeface="Arial" panose="020B0604020202020204" pitchFamily="34" charset="0"/>
              </a:rPr>
              <a:t>بدهید</a:t>
            </a:r>
            <a:r>
              <a:rPr lang="ar-SA" sz="3200" b="1" dirty="0">
                <a:effectLst/>
                <a:ea typeface="Calibri" panose="020F0502020204030204" pitchFamily="34" charset="0"/>
                <a:cs typeface="Arial" panose="020B0604020202020204" pitchFamily="34" charset="0"/>
              </a:rPr>
              <a:t> و به </a:t>
            </a:r>
            <a:r>
              <a:rPr lang="ar-SA" sz="3200" b="1" dirty="0" err="1">
                <a:effectLst/>
                <a:ea typeface="Calibri" panose="020F0502020204030204" pitchFamily="34" charset="0"/>
                <a:cs typeface="Arial" panose="020B0604020202020204" pitchFamily="34" charset="0"/>
              </a:rPr>
              <a:t>اشتراک</a:t>
            </a:r>
            <a:r>
              <a:rPr lang="ar-SA" sz="3200" b="1" dirty="0">
                <a:effectLst/>
                <a:ea typeface="Calibri" panose="020F0502020204030204" pitchFamily="34" charset="0"/>
                <a:cs typeface="Arial" panose="020B0604020202020204" pitchFamily="34" charset="0"/>
              </a:rPr>
              <a:t> </a:t>
            </a:r>
            <a:r>
              <a:rPr lang="ar-SA" sz="3200" b="1" dirty="0" err="1">
                <a:effectLst/>
                <a:ea typeface="Calibri" panose="020F0502020204030204" pitchFamily="34" charset="0"/>
                <a:cs typeface="Arial" panose="020B0604020202020204" pitchFamily="34" charset="0"/>
              </a:rPr>
              <a:t>بگذارید</a:t>
            </a:r>
            <a:endParaRPr lang="nb-NO" dirty="0"/>
          </a:p>
        </p:txBody>
      </p:sp>
    </p:spTree>
    <p:extLst>
      <p:ext uri="{BB962C8B-B14F-4D97-AF65-F5344CB8AC3E}">
        <p14:creationId xmlns:p14="http://schemas.microsoft.com/office/powerpoint/2010/main" val="1388057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2" name="Tittel 1"/>
          <p:cNvSpPr>
            <a:spLocks noGrp="1"/>
          </p:cNvSpPr>
          <p:nvPr>
            <p:ph type="title"/>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kumimoji="0" lang="nb-NO"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Tree>
    <p:extLst>
      <p:ext uri="{BB962C8B-B14F-4D97-AF65-F5344CB8AC3E}">
        <p14:creationId xmlns:p14="http://schemas.microsoft.com/office/powerpoint/2010/main" val="58965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22700" y="4902200"/>
            <a:ext cx="2603500" cy="698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6790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73500" y="5029200"/>
            <a:ext cx="749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58421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497196"/>
          </a:xfrm>
          <a:prstGeom prst="rect">
            <a:avLst/>
          </a:prstGeom>
          <a:ln>
            <a:solidFill>
              <a:schemeClr val="bg1">
                <a:lumMod val="75000"/>
              </a:schemeClr>
            </a:solidFill>
          </a:ln>
        </p:spPr>
      </p:pic>
      <p:sp>
        <p:nvSpPr>
          <p:cNvPr id="2" name="Tittel 1"/>
          <p:cNvSpPr>
            <a:spLocks noGrp="1"/>
          </p:cNvSpPr>
          <p:nvPr>
            <p:ph type="title"/>
          </p:nvPr>
        </p:nvSpPr>
        <p:spPr/>
        <p:txBody>
          <a:bodyPr/>
          <a:lstStyle/>
          <a:p>
            <a:pPr algn="r" rtl="1"/>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Tree>
    <p:extLst>
      <p:ext uri="{BB962C8B-B14F-4D97-AF65-F5344CB8AC3E}">
        <p14:creationId xmlns:p14="http://schemas.microsoft.com/office/powerpoint/2010/main" val="962721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597400" y="5054600"/>
            <a:ext cx="1003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74470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000501" y="5511800"/>
            <a:ext cx="4078400" cy="7140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6810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sz="20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pic>
        <p:nvPicPr>
          <p:cNvPr id="6" name="Bilde 5"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921" y="2355726"/>
            <a:ext cx="776284" cy="1464156"/>
          </a:xfrm>
          <a:prstGeom prst="rect">
            <a:avLst/>
          </a:prstGeom>
        </p:spPr>
      </p:pic>
      <p:sp>
        <p:nvSpPr>
          <p:cNvPr id="8" name="TekstSylinder 12"/>
          <p:cNvSpPr txBox="1"/>
          <p:nvPr/>
        </p:nvSpPr>
        <p:spPr>
          <a:xfrm>
            <a:off x="9831374" y="2478578"/>
            <a:ext cx="805045" cy="1107996"/>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600">
                <a:solidFill>
                  <a:srgbClr val="000000"/>
                </a:solidFill>
              </a:rPr>
              <a:t>Enter</a:t>
            </a:r>
            <a:endParaRPr lang="nb-NO" sz="1600" dirty="0">
              <a:solidFill>
                <a:srgbClr val="000000"/>
              </a:solidFill>
            </a:endParaRPr>
          </a:p>
          <a:p>
            <a:pPr algn="ctr"/>
            <a:r>
              <a:rPr lang="nb-NO" sz="1600" dirty="0">
                <a:solidFill>
                  <a:srgbClr val="000000"/>
                </a:solidFill>
              </a:rPr>
              <a:t>Go</a:t>
            </a:r>
          </a:p>
          <a:p>
            <a:pPr algn="ctr"/>
            <a:r>
              <a:rPr lang="nb-NO" sz="1600" dirty="0">
                <a:solidFill>
                  <a:srgbClr val="000000"/>
                </a:solidFill>
              </a:rPr>
              <a:t>Return</a:t>
            </a:r>
          </a:p>
          <a:p>
            <a:pPr algn="ctr"/>
            <a:endParaRPr lang="nb-NO" dirty="0">
              <a:solidFill>
                <a:srgbClr val="000000"/>
              </a:solidFill>
            </a:endParaRPr>
          </a:p>
        </p:txBody>
      </p:sp>
      <p:pic>
        <p:nvPicPr>
          <p:cNvPr id="9" name="Bil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00000">
            <a:off x="9715286" y="2354459"/>
            <a:ext cx="2610000" cy="3261811"/>
          </a:xfrm>
          <a:prstGeom prst="rect">
            <a:avLst/>
          </a:prstGeom>
        </p:spPr>
      </p:pic>
      <p:pic>
        <p:nvPicPr>
          <p:cNvPr id="10" name="Bilde 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686" y="2700865"/>
            <a:ext cx="1393264" cy="766236"/>
          </a:xfrm>
          <a:prstGeom prst="rect">
            <a:avLst/>
          </a:prstGeom>
        </p:spPr>
      </p:pic>
      <p:sp>
        <p:nvSpPr>
          <p:cNvPr id="13" name="Rektangel 12"/>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0291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sp>
        <p:nvSpPr>
          <p:cNvPr id="2" name="Tittel 1"/>
          <p:cNvSpPr>
            <a:spLocks noGrp="1"/>
          </p:cNvSpPr>
          <p:nvPr>
            <p:ph type="title"/>
          </p:nvPr>
        </p:nvSpPr>
        <p:spPr>
          <a:xfrm>
            <a:off x="918984" y="280388"/>
            <a:ext cx="10354031" cy="364473"/>
          </a:xfrm>
        </p:spPr>
        <p:txBody>
          <a:bodyPr/>
          <a:lstStyle/>
          <a:p>
            <a:pPr algn="r" rtl="1"/>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5" name="Bilde 4"/>
          <p:cNvPicPr>
            <a:picLocks noChangeAspect="1"/>
          </p:cNvPicPr>
          <p:nvPr/>
        </p:nvPicPr>
        <p:blipFill>
          <a:blip r:embed="rId4"/>
          <a:stretch>
            <a:fillRect/>
          </a:stretch>
        </p:blipFill>
        <p:spPr>
          <a:xfrm>
            <a:off x="8193586" y="2875599"/>
            <a:ext cx="576231" cy="517432"/>
          </a:xfrm>
          <a:prstGeom prst="rect">
            <a:avLst/>
          </a:prstGeom>
        </p:spPr>
      </p:pic>
      <p:sp>
        <p:nvSpPr>
          <p:cNvPr id="6" name="Ellipse 5"/>
          <p:cNvSpPr/>
          <p:nvPr/>
        </p:nvSpPr>
        <p:spPr>
          <a:xfrm>
            <a:off x="8056238" y="2767059"/>
            <a:ext cx="819520" cy="7511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025" y="2502180"/>
            <a:ext cx="976875" cy="1126968"/>
          </a:xfrm>
          <a:prstGeom prst="rect">
            <a:avLst/>
          </a:prstGeom>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00000">
            <a:off x="7797586" y="2481459"/>
            <a:ext cx="2610000" cy="3261811"/>
          </a:xfrm>
          <a:prstGeom prst="rect">
            <a:avLst/>
          </a:prstGeom>
        </p:spPr>
      </p:pic>
      <p:sp>
        <p:nvSpPr>
          <p:cNvPr id="10" name="Rektangel 9"/>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7931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prs-AF" sz="2400" b="1" dirty="0">
                <a:cs typeface="+mn-cs"/>
              </a:rPr>
              <a:t>ایجاد پروفایل</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0" name="Bil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pic>
        <p:nvPicPr>
          <p:cNvPr id="11" name="Bilde 10"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3" name="Bilde 12"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550150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5549900" y="5092700"/>
            <a:ext cx="622300" cy="393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6148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Tree>
    <p:extLst>
      <p:ext uri="{BB962C8B-B14F-4D97-AF65-F5344CB8AC3E}">
        <p14:creationId xmlns:p14="http://schemas.microsoft.com/office/powerpoint/2010/main" val="1200312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63490" y="2835222"/>
            <a:ext cx="1751710" cy="504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0186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6190" y="3228923"/>
            <a:ext cx="1281810" cy="4159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858076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2" name="Tittel 1"/>
          <p:cNvSpPr>
            <a:spLocks noGrp="1"/>
          </p:cNvSpPr>
          <p:nvPr>
            <p:ph type="title"/>
          </p:nvPr>
        </p:nvSpPr>
        <p:spPr/>
        <p:txBody>
          <a:bodyPr/>
          <a:lstStyle/>
          <a:p>
            <a:pPr algn="r" rtl="1"/>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5" name="Ellipse 4"/>
          <p:cNvSpPr/>
          <p:nvPr/>
        </p:nvSpPr>
        <p:spPr>
          <a:xfrm>
            <a:off x="2781300" y="1778000"/>
            <a:ext cx="4140200" cy="1054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720419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5" name="Ellipse 4"/>
          <p:cNvSpPr/>
          <p:nvPr/>
        </p:nvSpPr>
        <p:spPr>
          <a:xfrm>
            <a:off x="7937500" y="5080000"/>
            <a:ext cx="1012996" cy="711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2178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2" name="Tittel 1"/>
          <p:cNvSpPr>
            <a:spLocks noGrp="1"/>
          </p:cNvSpPr>
          <p:nvPr>
            <p:ph type="title"/>
          </p:nvPr>
        </p:nvSpPr>
        <p:spPr/>
        <p:txBody>
          <a:bodyPr/>
          <a:lstStyle/>
          <a:p>
            <a:pPr algn="r" rtl="1"/>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5" name="Ellipse 4"/>
          <p:cNvSpPr/>
          <p:nvPr/>
        </p:nvSpPr>
        <p:spPr>
          <a:xfrm>
            <a:off x="2819401" y="1295400"/>
            <a:ext cx="31369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64722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5" name="Ellipse 4"/>
          <p:cNvSpPr/>
          <p:nvPr/>
        </p:nvSpPr>
        <p:spPr>
          <a:xfrm>
            <a:off x="2895600" y="1968500"/>
            <a:ext cx="27813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537150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2" name="Tittel 1"/>
          <p:cNvSpPr>
            <a:spLocks noGrp="1"/>
          </p:cNvSpPr>
          <p:nvPr>
            <p:ph type="title"/>
          </p:nvPr>
        </p:nvSpPr>
        <p:spPr/>
        <p:txBody>
          <a:bodyPr/>
          <a:lstStyle/>
          <a:p>
            <a:pPr algn="r" rtl="1"/>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8" name="Ellipse 7"/>
          <p:cNvSpPr/>
          <p:nvPr/>
        </p:nvSpPr>
        <p:spPr>
          <a:xfrm>
            <a:off x="2870200" y="1739900"/>
            <a:ext cx="28702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695207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5" name="Ellipse 4"/>
          <p:cNvSpPr/>
          <p:nvPr/>
        </p:nvSpPr>
        <p:spPr>
          <a:xfrm>
            <a:off x="2781300" y="2159000"/>
            <a:ext cx="3200400" cy="660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23681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ایجاد پروفایل</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14" name="Bil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5" name="Bild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sp>
        <p:nvSpPr>
          <p:cNvPr id="10" name="Ellipse 9"/>
          <p:cNvSpPr/>
          <p:nvPr/>
        </p:nvSpPr>
        <p:spPr>
          <a:xfrm>
            <a:off x="2606861" y="2006600"/>
            <a:ext cx="3822700" cy="32698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039100" y="5689600"/>
            <a:ext cx="1409700" cy="368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7" name="Bilde 16"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4570657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a:srcRect l="836" t="1192" r="1636" b="1506"/>
          <a:stretch/>
        </p:blipFill>
        <p:spPr>
          <a:xfrm>
            <a:off x="3035300" y="1333500"/>
            <a:ext cx="5905500" cy="4673600"/>
          </a:xfrm>
          <a:prstGeom prst="rect">
            <a:avLst/>
          </a:prstGeom>
          <a:ln>
            <a:solidFill>
              <a:schemeClr val="bg1">
                <a:lumMod val="75000"/>
              </a:schemeClr>
            </a:solidFill>
          </a:ln>
        </p:spPr>
      </p:pic>
      <p:sp>
        <p:nvSpPr>
          <p:cNvPr id="2" name="Tittel 1"/>
          <p:cNvSpPr>
            <a:spLocks noGrp="1"/>
          </p:cNvSpPr>
          <p:nvPr>
            <p:ph type="title"/>
          </p:nvPr>
        </p:nvSpPr>
        <p:spPr>
          <a:xfrm>
            <a:off x="1008776" y="251953"/>
            <a:ext cx="10354031" cy="364473"/>
          </a:xfrm>
        </p:spPr>
        <p:txBody>
          <a:bodyPr/>
          <a:lstStyle/>
          <a:p>
            <a:pPr algn="r" rtl="1"/>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9" name="Ellipse 8"/>
          <p:cNvSpPr/>
          <p:nvPr/>
        </p:nvSpPr>
        <p:spPr>
          <a:xfrm>
            <a:off x="7874000" y="5410200"/>
            <a:ext cx="1104900" cy="749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6534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لایک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کنید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نظر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بدهید</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و به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اشتراک</a:t>
            </a:r>
            <a:r>
              <a:rPr kumimoji="0" lang="ar-SA"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ar-SA"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Arial" panose="020B0604020202020204" pitchFamily="34" charset="0"/>
              </a:rPr>
              <a:t>بگذارید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5300" y="3530599"/>
            <a:ext cx="1816100" cy="49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785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Del 8</a:t>
            </a:r>
          </a:p>
        </p:txBody>
      </p:sp>
      <p:sp>
        <p:nvSpPr>
          <p:cNvPr id="3" name="Plassholder for tekst 2"/>
          <p:cNvSpPr>
            <a:spLocks noGrp="1"/>
          </p:cNvSpPr>
          <p:nvPr>
            <p:ph type="body" idx="1"/>
          </p:nvPr>
        </p:nvSpPr>
        <p:spPr/>
        <p:txBody>
          <a:bodyPr/>
          <a:lstStyle/>
          <a:p>
            <a:pPr algn="r" rtl="1"/>
            <a:r>
              <a:rPr lang="ar-SA" sz="3200" b="1" dirty="0">
                <a:effectLst/>
                <a:ea typeface="Calibri" panose="020F0502020204030204" pitchFamily="34" charset="0"/>
                <a:cs typeface="Arial" panose="020B0604020202020204" pitchFamily="34" charset="0"/>
              </a:rPr>
              <a:t>درباره نوار منو </a:t>
            </a:r>
            <a:r>
              <a:rPr lang="ar-SA" sz="3200" b="1" dirty="0" err="1">
                <a:effectLst/>
                <a:ea typeface="Calibri" panose="020F0502020204030204" pitchFamily="34" charset="0"/>
                <a:cs typeface="Arial" panose="020B0604020202020204" pitchFamily="34" charset="0"/>
              </a:rPr>
              <a:t>بیشتر</a:t>
            </a:r>
            <a:r>
              <a:rPr lang="ar-SA" sz="3200" b="1" dirty="0">
                <a:effectLst/>
                <a:ea typeface="Calibri" panose="020F0502020204030204" pitchFamily="34" charset="0"/>
                <a:cs typeface="Arial" panose="020B0604020202020204" pitchFamily="34" charset="0"/>
              </a:rPr>
              <a:t> </a:t>
            </a:r>
            <a:r>
              <a:rPr lang="ar-SA" sz="3200" b="1" dirty="0" err="1">
                <a:effectLst/>
                <a:ea typeface="Calibri" panose="020F0502020204030204" pitchFamily="34" charset="0"/>
                <a:cs typeface="Arial" panose="020B0604020202020204" pitchFamily="34" charset="0"/>
              </a:rPr>
              <a:t>بیاموزید</a:t>
            </a:r>
            <a:endParaRPr lang="nb-NO" dirty="0"/>
          </a:p>
        </p:txBody>
      </p:sp>
    </p:spTree>
    <p:extLst>
      <p:ext uri="{BB962C8B-B14F-4D97-AF65-F5344CB8AC3E}">
        <p14:creationId xmlns:p14="http://schemas.microsoft.com/office/powerpoint/2010/main" val="16364616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6" name="Bilde 5"/>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7" name="Ellipse 6"/>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41738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09135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35941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56600" y="1231901"/>
            <a:ext cx="2057400" cy="736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5191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4559300" y="1117600"/>
            <a:ext cx="167640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0057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pic>
        <p:nvPicPr>
          <p:cNvPr id="5" name="Bilde 4"/>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8" name="Ellipse 7"/>
          <p:cNvSpPr/>
          <p:nvPr/>
        </p:nvSpPr>
        <p:spPr>
          <a:xfrm>
            <a:off x="2019300" y="4041769"/>
            <a:ext cx="1244600" cy="6644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23550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10" name="Bilde 9"/>
          <p:cNvPicPr>
            <a:picLocks noChangeAspect="1"/>
          </p:cNvPicPr>
          <p:nvPr/>
        </p:nvPicPr>
        <p:blipFill>
          <a:blip r:embed="rId3"/>
          <a:stretch>
            <a:fillRect/>
          </a:stretch>
        </p:blipFill>
        <p:spPr>
          <a:xfrm>
            <a:off x="2142672" y="4098867"/>
            <a:ext cx="3089728" cy="607383"/>
          </a:xfrm>
          <a:prstGeom prst="rect">
            <a:avLst/>
          </a:prstGeom>
        </p:spPr>
      </p:pic>
      <p:pic>
        <p:nvPicPr>
          <p:cNvPr id="11" name="Bilde 10"/>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12" name="Ellipse 11"/>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9245600" y="4410070"/>
            <a:ext cx="871985" cy="631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9" name="Rektangel 18"/>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21" name="Rektangel 20"/>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77984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18" name="Bild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200" y="2078175"/>
            <a:ext cx="2809797" cy="4665526"/>
          </a:xfrm>
          <a:prstGeom prst="rect">
            <a:avLst/>
          </a:prstGeom>
          <a:ln>
            <a:solidFill>
              <a:schemeClr val="bg1">
                <a:lumMod val="75000"/>
              </a:schemeClr>
            </a:solidFill>
          </a:ln>
        </p:spPr>
      </p:pic>
      <p:sp>
        <p:nvSpPr>
          <p:cNvPr id="17" name="Ellipse 16"/>
          <p:cNvSpPr/>
          <p:nvPr/>
        </p:nvSpPr>
        <p:spPr>
          <a:xfrm>
            <a:off x="6524102" y="26071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Bilde 18"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3637" y="660440"/>
            <a:ext cx="826581" cy="953582"/>
          </a:xfrm>
          <a:prstGeom prst="rect">
            <a:avLst/>
          </a:prstGeom>
        </p:spPr>
      </p:pic>
      <p:sp>
        <p:nvSpPr>
          <p:cNvPr id="20" name="Rektangel 19"/>
          <p:cNvSpPr/>
          <p:nvPr/>
        </p:nvSpPr>
        <p:spPr>
          <a:xfrm>
            <a:off x="5101702" y="450486"/>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31879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69424" y="838240"/>
            <a:ext cx="9947973" cy="5448260"/>
          </a:xfrm>
          <a:prstGeom prst="rect">
            <a:avLst/>
          </a:prstGeom>
        </p:spPr>
      </p:pic>
      <p:sp>
        <p:nvSpPr>
          <p:cNvPr id="2" name="Tittel 1"/>
          <p:cNvSpPr>
            <a:spLocks noGrp="1"/>
          </p:cNvSpPr>
          <p:nvPr>
            <p:ph type="title"/>
          </p:nvPr>
        </p:nvSpPr>
        <p:spPr/>
        <p:txBody>
          <a:bodyPr/>
          <a:lstStyle/>
          <a:p>
            <a:pPr algn="r" rtl="1"/>
            <a:r>
              <a:rPr kumimoji="0" lang="prs-AF" sz="2400" b="1" i="0" u="none" strike="noStrike" kern="1200" cap="none" spc="0" normalizeH="0" baseline="0" noProof="0" dirty="0">
                <a:ln>
                  <a:noFill/>
                </a:ln>
                <a:solidFill>
                  <a:srgbClr val="000000"/>
                </a:solidFill>
                <a:effectLst/>
                <a:uLnTx/>
                <a:uFillTx/>
                <a:latin typeface="Calibri Light"/>
                <a:ea typeface="+mj-ea"/>
                <a:cs typeface="Arial" panose="020B0604020202020204" pitchFamily="34" charset="0"/>
              </a:rPr>
              <a:t>ایجاد پروفایل</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6438901" y="5054599"/>
            <a:ext cx="2159000" cy="83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951399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sp>
        <p:nvSpPr>
          <p:cNvPr id="5" name="Ellipse 4"/>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61653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8" name="Bilde 7"/>
          <p:cNvPicPr>
            <a:picLocks noChangeAspect="1"/>
          </p:cNvPicPr>
          <p:nvPr/>
        </p:nvPicPr>
        <p:blipFill>
          <a:blip r:embed="rId4"/>
          <a:stretch>
            <a:fillRect/>
          </a:stretch>
        </p:blipFill>
        <p:spPr>
          <a:xfrm>
            <a:off x="2142672" y="4098867"/>
            <a:ext cx="3089728" cy="607383"/>
          </a:xfrm>
          <a:prstGeom prst="rect">
            <a:avLst/>
          </a:prstGeom>
        </p:spPr>
      </p:pic>
      <p:sp>
        <p:nvSpPr>
          <p:cNvPr id="9" name="Ellipse 8"/>
          <p:cNvSpPr/>
          <p:nvPr/>
        </p:nvSpPr>
        <p:spPr>
          <a:xfrm>
            <a:off x="3225800" y="4065129"/>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a:off x="6592191" y="4374010"/>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920441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7" name="Bilde 6"/>
          <p:cNvPicPr>
            <a:picLocks noChangeAspect="1"/>
          </p:cNvPicPr>
          <p:nvPr/>
        </p:nvPicPr>
        <p:blipFill>
          <a:blip r:embed="rId4"/>
          <a:stretch>
            <a:fillRect/>
          </a:stretch>
        </p:blipFill>
        <p:spPr>
          <a:xfrm>
            <a:off x="2142672" y="4098867"/>
            <a:ext cx="3089728" cy="607383"/>
          </a:xfrm>
          <a:prstGeom prst="rect">
            <a:avLst/>
          </a:prstGeom>
        </p:spPr>
      </p:pic>
      <p:sp>
        <p:nvSpPr>
          <p:cNvPr id="8" name="Ellipse 7"/>
          <p:cNvSpPr/>
          <p:nvPr/>
        </p:nvSpPr>
        <p:spPr>
          <a:xfrm>
            <a:off x="3851350" y="3978109"/>
            <a:ext cx="1254050" cy="7852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6371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6057900" y="1041441"/>
            <a:ext cx="8382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23539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4"/>
          <a:stretch>
            <a:fillRect/>
          </a:stretch>
        </p:blipFill>
        <p:spPr>
          <a:xfrm>
            <a:off x="2787460" y="3978109"/>
            <a:ext cx="1908629" cy="723962"/>
          </a:xfrm>
          <a:prstGeom prst="rect">
            <a:avLst/>
          </a:prstGeom>
        </p:spPr>
      </p:pic>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50328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2717901" y="3924301"/>
            <a:ext cx="820156"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7477443" y="4352821"/>
            <a:ext cx="751809" cy="6984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7" name="Rektangel 1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9" name="Rektangel 1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34842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726214" y="3800991"/>
            <a:ext cx="2246086" cy="847208"/>
          </a:xfrm>
          <a:prstGeom prst="rect">
            <a:avLst/>
          </a:prstGeom>
        </p:spPr>
      </p:pic>
      <p:pic>
        <p:nvPicPr>
          <p:cNvPr id="7" name="Bilde 6"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8" name="Rektangel 7"/>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019732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3378200" y="3886200"/>
            <a:ext cx="749300" cy="842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9004300" y="3914609"/>
            <a:ext cx="599409" cy="568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60365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726214" y="3800991"/>
            <a:ext cx="2246086" cy="865465"/>
          </a:xfrm>
          <a:prstGeom prst="rect">
            <a:avLst/>
          </a:prstGeom>
        </p:spPr>
      </p:pic>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750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r" rtl="1"/>
            <a:r>
              <a:rPr lang="ar-SA" sz="2000" b="1" dirty="0">
                <a:effectLst/>
                <a:ea typeface="Calibri" panose="020F0502020204030204" pitchFamily="34" charset="0"/>
                <a:cs typeface="Arial" panose="020B0604020202020204" pitchFamily="34" charset="0"/>
              </a:rPr>
              <a:t>درباره نوار منو </a:t>
            </a:r>
            <a:r>
              <a:rPr lang="ar-SA" sz="2000" b="1" dirty="0" err="1">
                <a:effectLst/>
                <a:ea typeface="Calibri" panose="020F0502020204030204" pitchFamily="34" charset="0"/>
                <a:cs typeface="Arial" panose="020B0604020202020204" pitchFamily="34" charset="0"/>
              </a:rPr>
              <a:t>بیشتر</a:t>
            </a:r>
            <a:r>
              <a:rPr lang="ar-SA" sz="2000" b="1" dirty="0">
                <a:effectLst/>
                <a:ea typeface="Calibri" panose="020F0502020204030204" pitchFamily="34" charset="0"/>
                <a:cs typeface="Arial" panose="020B0604020202020204" pitchFamily="34" charset="0"/>
              </a:rPr>
              <a:t> </a:t>
            </a:r>
            <a:r>
              <a:rPr lang="ar-SA" sz="2000" b="1" dirty="0" err="1">
                <a:effectLst/>
                <a:ea typeface="Calibri" panose="020F0502020204030204" pitchFamily="34" charset="0"/>
                <a:cs typeface="Arial" panose="020B0604020202020204" pitchFamily="34" charset="0"/>
              </a:rPr>
              <a:t>بیاموزید</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099" y="798664"/>
            <a:ext cx="5137459" cy="5538636"/>
          </a:xfrm>
          <a:prstGeom prst="rect">
            <a:avLst/>
          </a:prstGeom>
        </p:spPr>
      </p:pic>
    </p:spTree>
    <p:extLst>
      <p:ext uri="{BB962C8B-B14F-4D97-AF65-F5344CB8AC3E}">
        <p14:creationId xmlns:p14="http://schemas.microsoft.com/office/powerpoint/2010/main" val="189433714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7445</Words>
  <Application>Microsoft Office PowerPoint</Application>
  <PresentationFormat>Widescreen</PresentationFormat>
  <Paragraphs>549</Paragraphs>
  <Slides>111</Slides>
  <Notes>111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Calibri</vt:lpstr>
      <vt:lpstr>Calibri Light</vt:lpstr>
      <vt:lpstr>Wingdings</vt:lpstr>
      <vt:lpstr>Office-tema</vt:lpstr>
      <vt:lpstr>FACEBOOK - opprett en profil og bli kjent med tjenesten</vt:lpstr>
      <vt:lpstr>Del 1</vt:lpstr>
      <vt:lpstr>فیس بوک چیست؟</vt:lpstr>
      <vt:lpstr>Del 2</vt:lpstr>
      <vt:lpstr>ایجاد پروفایل</vt:lpstr>
      <vt:lpstr>ایجاد پروفایل</vt:lpstr>
      <vt:lpstr>ایجاد پروفایل</vt:lpstr>
      <vt:lpstr>ایجاد پروفایل</vt:lpstr>
      <vt:lpstr>ایجاد پروفایل</vt:lpstr>
      <vt:lpstr>ایجاد پروفایل</vt:lpstr>
      <vt:lpstr>ایجاد پروفایل</vt:lpstr>
      <vt:lpstr>ایجاد پروفایل</vt:lpstr>
      <vt:lpstr>Opprett en profil</vt:lpstr>
      <vt:lpstr>ایجاد پروفایل</vt:lpstr>
      <vt:lpstr>ایجاد پروفایل</vt:lpstr>
      <vt:lpstr>ایجاد پروفایل</vt:lpstr>
      <vt:lpstr>ایجاد پروفایل</vt:lpstr>
      <vt:lpstr>ایجاد پروفایل</vt:lpstr>
      <vt:lpstr>ایجاد پروفایل</vt:lpstr>
      <vt:lpstr>Opprett en profil</vt:lpstr>
      <vt:lpstr>Del 3</vt:lpstr>
      <vt:lpstr>حریم خصوصی و امنیت</vt:lpstr>
      <vt:lpstr>حریم خصوصی و امنیت</vt:lpstr>
      <vt:lpstr>حریم خصوصی و امنیت</vt:lpstr>
      <vt:lpstr>حریم خصوصی و امنیت</vt:lpstr>
      <vt:lpstr>حریم خصوصی و امنیت</vt:lpstr>
      <vt:lpstr>حریم خصوصی و امنیت</vt:lpstr>
      <vt:lpstr>حریم خصوصی و امنیت</vt:lpstr>
      <vt:lpstr>حریم خصوصی و امنیت</vt:lpstr>
      <vt:lpstr>حریم خصوصی و امنیت</vt:lpstr>
      <vt:lpstr>حریم خصوصی و امنیت</vt:lpstr>
      <vt:lpstr>حریم خصوصی و امنیت</vt:lpstr>
      <vt:lpstr>حریم خصوصی و امنیت</vt:lpstr>
      <vt:lpstr>حریم خصوصی و امنیت</vt:lpstr>
      <vt:lpstr>حریم خصوصی و امنیت</vt:lpstr>
      <vt:lpstr>حریم خصوصی و امنیت</vt:lpstr>
      <vt:lpstr>Del 4</vt:lpstr>
      <vt:lpstr>جستجو و افزودن دوستان</vt:lpstr>
      <vt:lpstr>جستجو و افزودن دوستان</vt:lpstr>
      <vt:lpstr>جستجو و افزودن دوستان</vt:lpstr>
      <vt:lpstr>جستجو و افزودن دوستان</vt:lpstr>
      <vt:lpstr>جستجو و افزودن دوستان</vt:lpstr>
      <vt:lpstr>جستجو و افزودن دوستان</vt:lpstr>
      <vt:lpstr>جستجو و افزودن دوستان</vt:lpstr>
      <vt:lpstr>جستجو و افزودن دوستان</vt:lpstr>
      <vt:lpstr>جستجو و افزودن دوستان</vt:lpstr>
      <vt:lpstr>Del 5</vt:lpstr>
      <vt:lpstr>جدول زمانی چیست؟</vt:lpstr>
      <vt:lpstr>جدول زمانی چیست؟</vt:lpstr>
      <vt:lpstr>جدول زمانی چیست؟</vt:lpstr>
      <vt:lpstr>جدول زمانی چیست؟</vt:lpstr>
      <vt:lpstr>Del 6</vt:lpstr>
      <vt:lpstr>چت با پیام رسان</vt:lpstr>
      <vt:lpstr>چت با پیام رسان</vt:lpstr>
      <vt:lpstr>چت با پیام رسان</vt:lpstr>
      <vt:lpstr>چت با پیام رسان</vt:lpstr>
      <vt:lpstr>چت با پیام رسان</vt:lpstr>
      <vt:lpstr>چت با پیام رسان</vt:lpstr>
      <vt:lpstr>چت با پیام رسان</vt:lpstr>
      <vt:lpstr>چت با پیام رسان</vt:lpstr>
      <vt:lpstr>Del 7</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لایک کنید، نظر بدهید و به اشتراک بگذارید</vt:lpstr>
      <vt:lpstr>Del 8</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درباره نوار منو بیشتر بیاموزید</vt:lpstr>
      <vt:lpstr>Del 9</vt:lpstr>
      <vt:lpstr>ورود و خروج</vt:lpstr>
      <vt:lpstr>ورود و خروج</vt:lpstr>
      <vt:lpstr>ورود و خروج</vt:lpstr>
      <vt:lpstr>ورود و خروج</vt:lpstr>
      <vt:lpstr>Ferdig – godt jobba alle sammen!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2016-06-27T10:30:14Z</dcterms:created>
  <dcterms:modified xsi:type="dcterms:W3CDTF">2023-11-15T10:50:38Z</dcterms:modified>
</cp:coreProperties>
</file>