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8"/>
  </p:notesMasterIdLst>
  <p:handoutMasterIdLst>
    <p:handoutMasterId r:id="rId79"/>
  </p:handoutMasterIdLst>
  <p:sldIdLst>
    <p:sldId id="276" r:id="rId5"/>
    <p:sldId id="287" r:id="rId6"/>
    <p:sldId id="383" r:id="rId7"/>
    <p:sldId id="384" r:id="rId8"/>
    <p:sldId id="385" r:id="rId9"/>
    <p:sldId id="388" r:id="rId10"/>
    <p:sldId id="389" r:id="rId11"/>
    <p:sldId id="390" r:id="rId12"/>
    <p:sldId id="314" r:id="rId13"/>
    <p:sldId id="392" r:id="rId14"/>
    <p:sldId id="317" r:id="rId15"/>
    <p:sldId id="393" r:id="rId16"/>
    <p:sldId id="319" r:id="rId17"/>
    <p:sldId id="394" r:id="rId18"/>
    <p:sldId id="321" r:id="rId19"/>
    <p:sldId id="395" r:id="rId20"/>
    <p:sldId id="396" r:id="rId21"/>
    <p:sldId id="397" r:id="rId22"/>
    <p:sldId id="398" r:id="rId23"/>
    <p:sldId id="399" r:id="rId24"/>
    <p:sldId id="400" r:id="rId25"/>
    <p:sldId id="402" r:id="rId26"/>
    <p:sldId id="403" r:id="rId27"/>
    <p:sldId id="407" r:id="rId28"/>
    <p:sldId id="408" r:id="rId29"/>
    <p:sldId id="409" r:id="rId30"/>
    <p:sldId id="410" r:id="rId31"/>
    <p:sldId id="346" r:id="rId32"/>
    <p:sldId id="338" r:id="rId33"/>
    <p:sldId id="339" r:id="rId34"/>
    <p:sldId id="293" r:id="rId35"/>
    <p:sldId id="295" r:id="rId36"/>
    <p:sldId id="340" r:id="rId37"/>
    <p:sldId id="411" r:id="rId38"/>
    <p:sldId id="412" r:id="rId39"/>
    <p:sldId id="413" r:id="rId40"/>
    <p:sldId id="414" r:id="rId41"/>
    <p:sldId id="296" r:id="rId42"/>
    <p:sldId id="415" r:id="rId43"/>
    <p:sldId id="417" r:id="rId44"/>
    <p:sldId id="418" r:id="rId45"/>
    <p:sldId id="439" r:id="rId46"/>
    <p:sldId id="440" r:id="rId47"/>
    <p:sldId id="441" r:id="rId48"/>
    <p:sldId id="442" r:id="rId49"/>
    <p:sldId id="443" r:id="rId50"/>
    <p:sldId id="424" r:id="rId51"/>
    <p:sldId id="425" r:id="rId52"/>
    <p:sldId id="426" r:id="rId53"/>
    <p:sldId id="427" r:id="rId54"/>
    <p:sldId id="428" r:id="rId55"/>
    <p:sldId id="429" r:id="rId56"/>
    <p:sldId id="302" r:id="rId57"/>
    <p:sldId id="303" r:id="rId58"/>
    <p:sldId id="362" r:id="rId59"/>
    <p:sldId id="363" r:id="rId60"/>
    <p:sldId id="430" r:id="rId61"/>
    <p:sldId id="431" r:id="rId62"/>
    <p:sldId id="432" r:id="rId63"/>
    <p:sldId id="433" r:id="rId64"/>
    <p:sldId id="434" r:id="rId65"/>
    <p:sldId id="369" r:id="rId66"/>
    <p:sldId id="370" r:id="rId67"/>
    <p:sldId id="371" r:id="rId68"/>
    <p:sldId id="372" r:id="rId69"/>
    <p:sldId id="435" r:id="rId70"/>
    <p:sldId id="374" r:id="rId71"/>
    <p:sldId id="376" r:id="rId72"/>
    <p:sldId id="375" r:id="rId73"/>
    <p:sldId id="436" r:id="rId74"/>
    <p:sldId id="437" r:id="rId75"/>
    <p:sldId id="438" r:id="rId76"/>
    <p:sldId id="305" r:id="rId7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66876" autoAdjust="0"/>
  </p:normalViewPr>
  <p:slideViewPr>
    <p:cSldViewPr snapToGrid="0">
      <p:cViewPr varScale="1">
        <p:scale>
          <a:sx n="87" d="100"/>
          <a:sy n="87" d="100"/>
        </p:scale>
        <p:origin x="71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die Pedersen" userId="eee76c53-a7c6-4321-8a16-ac0d319d0a31" providerId="ADAL" clId="{77EF35EC-A0A7-4AFA-8A92-49D1D5097B0D}"/>
    <pc:docChg chg="delSld">
      <pc:chgData name="Eddie Pedersen" userId="eee76c53-a7c6-4321-8a16-ac0d319d0a31" providerId="ADAL" clId="{77EF35EC-A0A7-4AFA-8A92-49D1D5097B0D}" dt="2020-01-31T09:32:04.309" v="7" actId="47"/>
      <pc:docMkLst>
        <pc:docMk/>
      </pc:docMkLst>
      <pc:sldChg chg="del">
        <pc:chgData name="Eddie Pedersen" userId="eee76c53-a7c6-4321-8a16-ac0d319d0a31" providerId="ADAL" clId="{77EF35EC-A0A7-4AFA-8A92-49D1D5097B0D}" dt="2020-01-31T09:28:26.046" v="0" actId="47"/>
        <pc:sldMkLst>
          <pc:docMk/>
          <pc:sldMk cId="1134616277" sldId="386"/>
        </pc:sldMkLst>
      </pc:sldChg>
      <pc:sldChg chg="del">
        <pc:chgData name="Eddie Pedersen" userId="eee76c53-a7c6-4321-8a16-ac0d319d0a31" providerId="ADAL" clId="{77EF35EC-A0A7-4AFA-8A92-49D1D5097B0D}" dt="2020-01-31T09:32:04.309" v="7" actId="47"/>
        <pc:sldMkLst>
          <pc:docMk/>
          <pc:sldMk cId="2269533589" sldId="387"/>
        </pc:sldMkLst>
      </pc:sldChg>
      <pc:sldChg chg="del">
        <pc:chgData name="Eddie Pedersen" userId="eee76c53-a7c6-4321-8a16-ac0d319d0a31" providerId="ADAL" clId="{77EF35EC-A0A7-4AFA-8A92-49D1D5097B0D}" dt="2020-01-31T09:28:31.133" v="1" actId="47"/>
        <pc:sldMkLst>
          <pc:docMk/>
          <pc:sldMk cId="3351692918" sldId="391"/>
        </pc:sldMkLst>
      </pc:sldChg>
      <pc:sldChg chg="del">
        <pc:chgData name="Eddie Pedersen" userId="eee76c53-a7c6-4321-8a16-ac0d319d0a31" providerId="ADAL" clId="{77EF35EC-A0A7-4AFA-8A92-49D1D5097B0D}" dt="2020-01-31T09:28:40.955" v="2" actId="47"/>
        <pc:sldMkLst>
          <pc:docMk/>
          <pc:sldMk cId="3397892955" sldId="401"/>
        </pc:sldMkLst>
      </pc:sldChg>
      <pc:sldChg chg="del">
        <pc:chgData name="Eddie Pedersen" userId="eee76c53-a7c6-4321-8a16-ac0d319d0a31" providerId="ADAL" clId="{77EF35EC-A0A7-4AFA-8A92-49D1D5097B0D}" dt="2020-01-31T09:28:43.873" v="3" actId="47"/>
        <pc:sldMkLst>
          <pc:docMk/>
          <pc:sldMk cId="1974640710" sldId="404"/>
        </pc:sldMkLst>
      </pc:sldChg>
      <pc:sldChg chg="del">
        <pc:chgData name="Eddie Pedersen" userId="eee76c53-a7c6-4321-8a16-ac0d319d0a31" providerId="ADAL" clId="{77EF35EC-A0A7-4AFA-8A92-49D1D5097B0D}" dt="2020-01-31T09:28:45.050" v="4" actId="47"/>
        <pc:sldMkLst>
          <pc:docMk/>
          <pc:sldMk cId="2586542019" sldId="405"/>
        </pc:sldMkLst>
      </pc:sldChg>
      <pc:sldChg chg="del">
        <pc:chgData name="Eddie Pedersen" userId="eee76c53-a7c6-4321-8a16-ac0d319d0a31" providerId="ADAL" clId="{77EF35EC-A0A7-4AFA-8A92-49D1D5097B0D}" dt="2020-01-31T09:28:46.043" v="5" actId="47"/>
        <pc:sldMkLst>
          <pc:docMk/>
          <pc:sldMk cId="2855504056" sldId="406"/>
        </pc:sldMkLst>
      </pc:sldChg>
      <pc:sldChg chg="del">
        <pc:chgData name="Eddie Pedersen" userId="eee76c53-a7c6-4321-8a16-ac0d319d0a31" providerId="ADAL" clId="{77EF35EC-A0A7-4AFA-8A92-49D1D5097B0D}" dt="2020-01-31T09:28:59.657" v="6" actId="47"/>
        <pc:sldMkLst>
          <pc:docMk/>
          <pc:sldMk cId="4125180929" sldId="416"/>
        </pc:sldMkLst>
      </pc:sldChg>
    </pc:docChg>
  </pc:docChgLst>
  <pc:docChgLst>
    <pc:chgData name="Eddie Pedersen" userId="eee76c53-a7c6-4321-8a16-ac0d319d0a31" providerId="ADAL" clId="{BBE52643-67B5-4EE8-8025-D4CDCE4D01FE}"/>
    <pc:docChg chg="modSld">
      <pc:chgData name="Eddie Pedersen" userId="eee76c53-a7c6-4321-8a16-ac0d319d0a31" providerId="ADAL" clId="{BBE52643-67B5-4EE8-8025-D4CDCE4D01FE}" dt="2020-02-05T11:50:25.878" v="1" actId="20577"/>
      <pc:docMkLst>
        <pc:docMk/>
      </pc:docMkLst>
      <pc:sldChg chg="modNotesTx">
        <pc:chgData name="Eddie Pedersen" userId="eee76c53-a7c6-4321-8a16-ac0d319d0a31" providerId="ADAL" clId="{BBE52643-67B5-4EE8-8025-D4CDCE4D01FE}" dt="2020-02-05T11:50:25.878" v="1" actId="20577"/>
        <pc:sldMkLst>
          <pc:docMk/>
          <pc:sldMk cId="3551617006" sldId="3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05.02.2020</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05.02.2020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b="1" kern="1200" dirty="0">
                <a:solidFill>
                  <a:schemeClr val="tx1"/>
                </a:solidFill>
                <a:effectLst/>
                <a:latin typeface="+mn-lt"/>
                <a:ea typeface="+mn-ea"/>
                <a:cs typeface="+mn-cs"/>
              </a:rPr>
              <a:t>Dán kurssas besset oasseváldit oahppat Gmaila atnit.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Máŋggat e-poastabálvalusat ođastit iežaset bálvalusaid duollet dalle. Danne soaitá leat nu ahte dán ovdanbuktimis lea earálágan hápmi dalle go čilgejuvvo movt galgá ráhkadit konto, movt sisalogget galgá ja muđui soitet maid eará funkšuvnnat leat earáláganat. Geahččal mat ieš vuos ráhkadit geavahankonto ja geahččal sáddet ja maid váldit vuostá e-poastta Gmailain ovdal go doalat kurssa. Jus juoga orru rievdan, de fertet ođasmahttit presentašuvnnaid vai kursaoassálastiide šaddá álkibun čuovvut mielde.</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Geahčat oahppomihtuid ovttas kursaoassálastiiguin ovdal go álggahat oahpahusa. Dalle šaddá álkit jurdagiid čohkket ja muitit daid dieđuid mat leat dehálaččat.</a:t>
            </a:r>
            <a:endParaRPr lang="nb-NO" sz="1400"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Jus muhtin lea juo atnime dan geavaheaddjenama maid don leat čállán, de dat diehtu ihtá šerbmii rukses bustávaiguin čállojuvvon geavaheaddji gietti vuollái.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2684113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Jus lea juo muhtin gii lea atnime dan nama alcces geavaheaddjenamman, de fertet don veahá rievdadit dan. Muhtinat lávejit de bidjat dohko ovtta bustáva dahje muhtin logu nama lohppii. Geahččalatta dassážii go gávnnat dakkár nama maid ii leat oktage atnime.</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 </a:t>
            </a:r>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Ale mana ovddosguvlui ovdal go buohkat leat gávdnan geavaheaddjenama mii ii leat vuos earáin anus. Bija áiggi dasa ahte veahkehit sin geat vigget gávdnat alcceseaset buori geavaheaddjenama.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Dál go buohkain lea geavaheaddjenamma, de soaitá leat buorre goansta juogasadjái čállit dan geavaheaddjenama, vai dat ii vajálduva.</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Coahkkal dahje deaddel boahtte gietti vai beasat ráhkadit sisabeassansáni dahje dovdodajaldaga.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1262241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Dovdodajaldagas fertejit leat unnimusat 8 mearkka. Dovdodajaldagas fertejit maid unnimusat guokte iešguđetlágan šlájat mearkka. Dan galgá dutnje alccet leat álki muitit, ja váttis earáide árvidit. </a:t>
            </a:r>
            <a:endParaRPr lang="nb-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Dovdodajaldaga sáhttá maŋŋel rievdadastit, ja lea maid vejolaš oažžut alcces sáddejuvvot ođđa dovdodajaldaga jus dan ribaha vajálduhttit. Muhto buot buoremus ja jođaneamos lea jus ráhkada dakkár dovdodajaldaga olmmoš sihkkarit muitá.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Dovdodajaldat lea priváhta, juste dego báŋkokoartta koda.</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Čále dan dovdodajaldaga maid hálidat atnit. Go dan čálát, de dalle eai iđe dat mearkkat dahje bustávat šerbmii. Dalle ihtá baicca čáhppes čuokkis juohke mearkka nammii maid don čálánt.  Ja dat lea danne vai ii oktage eará galgga beassat oaidnit makkár dovdodajaldaga don čálát.</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Go leat geargan, de galggat deaddelit “enter” dahje “boahtte” boallobeavddis.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Jus du dovdodajaldat ii leat doarvái guhkki dahje jus das eai leat doarvái iešguđetgelágan mearkkat, de ihtá dát diehtu. Dalle fertet fas oktii geahččalit.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113803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Muitte čuovvut dáid njuolggadusaid.</a:t>
            </a:r>
            <a:br>
              <a:rPr lang="nb-NO" sz="1200" b="1" kern="1200" dirty="0">
                <a:solidFill>
                  <a:schemeClr val="tx1"/>
                </a:solidFill>
                <a:effectLst/>
                <a:latin typeface="+mn-lt"/>
                <a:ea typeface="+mn-ea"/>
                <a:cs typeface="+mn-cs"/>
              </a:rPr>
            </a:br>
            <a:br>
              <a:rPr lang="nb-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Ale mana viidáseappot ovdal go buohkat leat čállán sisa dohkkehuvvon dovdodajaldaga.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Boahtte gieddái galggat fas ođđasis čállit iežat dovdodajaldaga. Nie dat bálvalusráhkkanus geahččá bearrái dan ahte it leat boastut deaddelastán.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3381269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Jus dat dovdodajaldat ii leat doarvái guhkki dahje jus das eai leat doarvái iešguđetge šlájat mearkkat, de ihtá dát diehtu. Dalle ferte fas geahččalit.</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Jus ain boahtá diehtu das ahte dovdodajaldagat eai heive oktii, de dáiddát boastut čállán vuosttaš dovdodajaldatgieddái. Dalle fertet mannat ruovttoluotta ja čállit dan dovdodajaldaga dasa ja fas geahččalit.</a:t>
            </a:r>
            <a:endParaRPr lang="nb-NO" sz="1200" kern="1200" dirty="0">
              <a:solidFill>
                <a:schemeClr val="tx1"/>
              </a:solidFill>
              <a:effectLst/>
              <a:latin typeface="+mn-lt"/>
              <a:ea typeface="+mn-ea"/>
              <a:cs typeface="+mn-cs"/>
            </a:endParaRPr>
          </a:p>
          <a:p>
            <a:br>
              <a:rPr lang="nb-NO" sz="1200" b="1" kern="1200" dirty="0">
                <a:solidFill>
                  <a:schemeClr val="tx1"/>
                </a:solidFill>
                <a:effectLst/>
                <a:latin typeface="+mn-lt"/>
                <a:ea typeface="+mn-ea"/>
                <a:cs typeface="+mn-cs"/>
              </a:rPr>
            </a:br>
            <a:r>
              <a:rPr lang="nb-NO" sz="1200" b="1" kern="1200" dirty="0" err="1">
                <a:solidFill>
                  <a:schemeClr val="tx1"/>
                </a:solidFill>
                <a:effectLst/>
                <a:latin typeface="+mn-lt"/>
                <a:ea typeface="+mn-ea"/>
                <a:cs typeface="+mn-cs"/>
              </a:rPr>
              <a:t>Veahket</a:t>
            </a:r>
            <a:r>
              <a:rPr lang="nb-NO" sz="1200" b="1" kern="1200" dirty="0">
                <a:solidFill>
                  <a:schemeClr val="tx1"/>
                </a:solidFill>
                <a:effectLst/>
                <a:latin typeface="+mn-lt"/>
                <a:ea typeface="+mn-ea"/>
                <a:cs typeface="+mn-cs"/>
              </a:rPr>
              <a:t> sin </a:t>
            </a:r>
            <a:r>
              <a:rPr lang="nb-NO" sz="1200" b="1" kern="1200" dirty="0" err="1">
                <a:solidFill>
                  <a:schemeClr val="tx1"/>
                </a:solidFill>
                <a:effectLst/>
                <a:latin typeface="+mn-lt"/>
                <a:ea typeface="+mn-ea"/>
                <a:cs typeface="+mn-cs"/>
              </a:rPr>
              <a:t>geain</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leat</a:t>
            </a:r>
            <a:r>
              <a:rPr lang="nb-NO" sz="1200" b="1" kern="1200" dirty="0">
                <a:solidFill>
                  <a:schemeClr val="tx1"/>
                </a:solidFill>
                <a:effectLst/>
                <a:latin typeface="+mn-lt"/>
                <a:ea typeface="+mn-ea"/>
                <a:cs typeface="+mn-cs"/>
              </a:rPr>
              <a:t> v</a:t>
            </a:r>
            <a:r>
              <a:rPr lang="se-NO" sz="1200" b="1" kern="1200" dirty="0">
                <a:solidFill>
                  <a:schemeClr val="tx1"/>
                </a:solidFill>
                <a:effectLst/>
                <a:latin typeface="+mn-lt"/>
                <a:ea typeface="+mn-ea"/>
                <a:cs typeface="+mn-cs"/>
              </a:rPr>
              <a:t>áttisvuođat ráhkadit dahje duođaštit čoavddasáni, ovdal go joatkkát kurssain.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2408629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Boahtte gieddái galgá čállit guđe mánus lea riegádan.  </a:t>
            </a:r>
            <a:r>
              <a:rPr lang="nb-NO" sz="1200" kern="1200" dirty="0">
                <a:solidFill>
                  <a:schemeClr val="tx1"/>
                </a:solidFill>
                <a:effectLst/>
                <a:latin typeface="+mn-lt"/>
                <a:ea typeface="+mn-ea"/>
                <a:cs typeface="+mn-cs"/>
              </a:rPr>
              <a:t>Da</a:t>
            </a:r>
            <a:r>
              <a:rPr lang="se-NO" sz="1200" kern="1200" dirty="0">
                <a:solidFill>
                  <a:schemeClr val="tx1"/>
                </a:solidFill>
                <a:effectLst/>
                <a:latin typeface="+mn-lt"/>
                <a:ea typeface="+mn-ea"/>
                <a:cs typeface="+mn-cs"/>
              </a:rPr>
              <a:t>lle ihtá gardiidna.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3216204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Boahtte gieddái mii galgat čállit makkár beaivvi leat riegádan</a:t>
            </a:r>
            <a:r>
              <a:rPr lang="nb-NO" sz="120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24606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RÁHKADIT E-POASTAČUJUHUSA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Ja de mii válljet dan gietti mas čužžot jagit</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Gmail</a:t>
            </a:r>
            <a:r>
              <a:rPr lang="nb-NO" sz="1200" kern="1200" dirty="0">
                <a:solidFill>
                  <a:schemeClr val="tx1"/>
                </a:solidFill>
                <a:effectLst/>
                <a:latin typeface="+mn-lt"/>
                <a:ea typeface="+mn-ea"/>
                <a:cs typeface="+mn-cs"/>
              </a:rPr>
              <a:t>-</a:t>
            </a:r>
            <a:r>
              <a:rPr lang="se-NO" sz="1200" kern="1200" dirty="0">
                <a:solidFill>
                  <a:schemeClr val="tx1"/>
                </a:solidFill>
                <a:effectLst/>
                <a:latin typeface="+mn-lt"/>
                <a:ea typeface="+mn-ea"/>
                <a:cs typeface="+mn-cs"/>
              </a:rPr>
              <a:t>geavaheaddjit deaddelit gietti ja čállet buot nummáriid dan jagidáhtonis.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1581796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Boahtte gieddái galgat deavdit makkár sohkabeallái don gulat. Go dan galggat dahkat, de deaddel dan njuola mii lea olgešbealde ravddas. Dalle ihtá gardiidna. Čujut dahje deaddel muhtin molssaeavttu maid leat áigume válljet.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238490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Oza dan gietti mas čuožžu “Mobilnummár”. Bálvalus lea juo ovdagihtii bidjan dohko Norgga riikkakoda (+47). Čále dása iežat telefunnummára. Dat galggašii leat mobilnummár</a:t>
            </a:r>
            <a:r>
              <a:rPr lang="nb-NO" sz="1200" kern="1200" dirty="0">
                <a:solidFill>
                  <a:schemeClr val="tx1"/>
                </a:solidFill>
                <a:effectLst/>
                <a:latin typeface="+mn-lt"/>
                <a:ea typeface="+mn-ea"/>
                <a:cs typeface="+mn-cs"/>
              </a:rPr>
              <a:t>.</a:t>
            </a:r>
            <a:r>
              <a:rPr lang="nb-NO" dirty="0"/>
              <a:t>Finn feltet der det står</a:t>
            </a:r>
            <a:r>
              <a:rPr lang="nb-NO" baseline="0" dirty="0"/>
              <a:t> "Mobilnummer". Tjenesten har alt fylt ut landskoden til Norge (+47). Skriv inn ditt telefonnummer. Det bør helst være et mobilnummer.</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932433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Sis geain lea eará e-poastačujuhus juo ovdalaččas, sii sáhttet dan čállit boahtte gieddái. Ii ge dárbbaš ráhkadit geavaheaddjekonto, muhto dat soaitá leat gánnáhahtti jus geavvá nu ahte olmmoš vajálduhttá iežas dovdodajaldaga. Dalle sáhttá Gmail dutnje sáddet ođđa dovdodajaldaga dan nuppi e-poasta čujuhussii.</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2112119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Dál ihtá báiki mas čužžot Google eavttut go galgá beassat atnit dan. Jus leat ovttaoaivilis daiguin eavttuiguin, de fertet rullet (scrollet) vulosguvlui dassážii go ollet vulos.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754502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Dál lea</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Mun mieđihan</a:t>
            </a:r>
            <a:r>
              <a:rPr lang="nb-NO" sz="1200" kern="1200" dirty="0">
                <a:solidFill>
                  <a:schemeClr val="tx1"/>
                </a:solidFill>
                <a:effectLst/>
                <a:latin typeface="+mn-lt"/>
                <a:ea typeface="+mn-ea"/>
                <a:cs typeface="+mn-cs"/>
              </a:rPr>
              <a:t>"-</a:t>
            </a:r>
            <a:r>
              <a:rPr lang="se-NO" sz="1200" kern="1200" dirty="0">
                <a:solidFill>
                  <a:schemeClr val="tx1"/>
                </a:solidFill>
                <a:effectLst/>
                <a:latin typeface="+mn-lt"/>
                <a:ea typeface="+mn-ea"/>
                <a:cs typeface="+mn-cs"/>
              </a:rPr>
              <a:t>boallu alit</a:t>
            </a:r>
            <a:r>
              <a:rPr lang="nb-NO" sz="1200" kern="1200" dirty="0">
                <a:solidFill>
                  <a:schemeClr val="tx1"/>
                </a:solidFill>
                <a:effectLst/>
                <a:latin typeface="+mn-lt"/>
                <a:ea typeface="+mn-ea"/>
                <a:cs typeface="+mn-cs"/>
              </a:rPr>
              <a:t>. </a:t>
            </a:r>
            <a:r>
              <a:rPr lang="se-NO" sz="1200" kern="1200" dirty="0">
                <a:solidFill>
                  <a:schemeClr val="tx1"/>
                </a:solidFill>
                <a:effectLst/>
                <a:latin typeface="+mn-lt"/>
                <a:ea typeface="+mn-ea"/>
                <a:cs typeface="+mn-cs"/>
              </a:rPr>
              <a:t>Deaddel mat dan</a:t>
            </a:r>
            <a:r>
              <a:rPr lang="nb-NO" sz="1200" kern="1200" dirty="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528162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Dál ihtá buresboahtindiehtu. Deaddel alit boalu.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1706017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Sávan lihku</a:t>
            </a:r>
            <a:r>
              <a:rPr lang="nb-NO" sz="1200" kern="1200" dirty="0">
                <a:solidFill>
                  <a:schemeClr val="tx1"/>
                </a:solidFill>
                <a:effectLst/>
                <a:latin typeface="+mn-lt"/>
                <a:ea typeface="+mn-ea"/>
                <a:cs typeface="+mn-cs"/>
              </a:rPr>
              <a:t>! Dere har nå alle en brukerkonto og en e-postadresse!</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1809050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E-</a:t>
            </a:r>
            <a:r>
              <a:rPr lang="nb-NO" sz="1200" kern="1200" dirty="0" err="1">
                <a:solidFill>
                  <a:schemeClr val="tx1"/>
                </a:solidFill>
                <a:effectLst/>
                <a:latin typeface="+mn-lt"/>
                <a:ea typeface="+mn-ea"/>
                <a:cs typeface="+mn-cs"/>
              </a:rPr>
              <a:t>po</a:t>
            </a:r>
            <a:r>
              <a:rPr lang="se-NO" sz="1200"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sta</a:t>
            </a:r>
            <a:r>
              <a:rPr lang="se-NO" sz="1200" kern="1200" dirty="0">
                <a:solidFill>
                  <a:schemeClr val="tx1"/>
                </a:solidFill>
                <a:effectLst/>
                <a:latin typeface="+mn-lt"/>
                <a:ea typeface="+mn-ea"/>
                <a:cs typeface="+mn-cs"/>
              </a:rPr>
              <a:t>čujuhus lea čuvvovaš: </a:t>
            </a:r>
            <a:endParaRPr lang="nb-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pPr lvl="0"/>
            <a:r>
              <a:rPr lang="se-NO" sz="1200" kern="1200" dirty="0">
                <a:solidFill>
                  <a:schemeClr val="tx1"/>
                </a:solidFill>
                <a:effectLst/>
                <a:latin typeface="+mn-lt"/>
                <a:ea typeface="+mn-ea"/>
                <a:cs typeface="+mn-cs"/>
              </a:rPr>
              <a:t>Álggus vuos boahtá du geavaheaddjenamma.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Maŋŋel geavaheaddjenama boahtá seaibealfa (@). Buot e-poastačujuhusain lea seaibealfa. Dat mearka dahká ahte oaidnit erohusa e-poastačujuhusas ja neahttabáikkii čujuhusas.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Go áigu sáddet ja vuostáváldit e-poastta, de olbmos ferte leat e-poastačujuhus. Ja de ferte ráhkadit alcces konto muhtin e-poastabálvalusas. Dat bargu soaitá leat veahá gáibideaddji, muhto lihkus ii dárbbaš dan dahkat eambbo go dan oktii. Geahččal čuovvut mielde, ale ge jurddahala oahppat bajiloaivvi juste dán oasi kurssas.</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E-poastabálvalusat leat máŋggat. Olbmos sáhttet leat máŋga e-poastačujuhusa iešguđet e-poastabálvalusaid luhtte.</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Dán kurssas mii galgat oahppat Gmaila birra. Google eaiggáduššá Gmaila, ja dat e-poastabálvalus lea bivnnut.</a:t>
            </a:r>
            <a:br>
              <a:rPr lang="se-NO" sz="1200" kern="1200" dirty="0">
                <a:solidFill>
                  <a:schemeClr val="tx1"/>
                </a:solidFill>
                <a:effectLst/>
                <a:latin typeface="+mn-lt"/>
                <a:ea typeface="+mn-ea"/>
                <a:cs typeface="+mn-cs"/>
              </a:rPr>
            </a:b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Go áigu sáddet ja vuostáváldit e-poastta, de ferte vuos ráhkadit e-poastačujuhusa.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Go galggat ráhkadit e-poastačujuhusa, de galggat rahpat neahttalogana ja čállit dohko e-poastabálvalusa neahttačujuhusa.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2122957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Maŋŋel seaibaalfaid de čuožžu dan e-poastabálvalusa namma, maid don anát (ja mii atnit Gmail) ja loahpas lea vel čuokkis ja bustávat c-o-m.</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LOGGE</a:t>
            </a:r>
            <a:r>
              <a:rPr lang="se-NO" sz="1200" kern="1200" dirty="0">
                <a:solidFill>
                  <a:schemeClr val="tx1"/>
                </a:solidFill>
                <a:effectLst/>
                <a:latin typeface="+mn-lt"/>
                <a:ea typeface="+mn-ea"/>
                <a:cs typeface="+mn-cs"/>
              </a:rPr>
              <a:t>T OLGGOS JA SISA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at mii dál oidno šearpmas lea du Sisaboksa. Iešguđetlágan e-poastabálvalusain lea iešguđetlagan hápmi, muhto váldo-oasit gal leat dat seamma. Mun anán álkidahttojuvvon veršuvnna vai didjiide lea álkit oaidnit maid galgabehtet dahkat.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Sisaboksa lea dat báiki gosa dutnje bohtet e-poasttat. Dáppe lea maid dat maid don dárbbašat go ieš galggat sáddet e-poastta. Mii geahččat dán veahá maŋŋelaš. Dál mii galgat logget eret.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Bajemusas, čiegas olgešbealde Sisaboksas lea du namma dahje du e-poastačujuhus. Deaddelaste dan oktii.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Dál ihtá muhtin fállu. Dan fálus gávnnat ovtta čuoggá mii lea “logget eret” dahje “logget olggos”. Coahkkal dan fálločuoggá go áiggut logget olggos.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Dat govva mii dál ihtá galgá sulástahttit dan gova maid oinniimet ovdal go ráhkadeimmet e-poastakonto. Mii galgat dál atnit dán siiddu vai beassat fas logget sisa e-poastakontoi. Muhto álggus mii áigut hupmat veahá daid iešguđetlágan vugiid movt sáhttá logget sisa go áigu beassat iežas kontoi.</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1366494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Dán kurssas oahppabehtet logget sisa ja atnit din e-poastakontoid muhŧin neahttaloganis  Álggus ferte vuos rahpat neahttalogana, ja de galgá dohko čállit dan e-poastabálvalusa neahttačujuhusa maid ieš atná. Dán mii dagaimet dán kurssa vuosttaš oasis (Oassi 1).</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Muhtinis soaitá dihtoris juogalágan prográmma dahje app-a neahttafiellus dahje smarttelefuvnnas maid sáhttibehtet atnit go áigubehtet iskat mailaid. Dávjá lea dat vuogas vuohki. Go álggus vuos lea bidjan sisa geavaheaddjekonto ja beassansáni dakkár prográmmii dahje app-ii, de ii dárbbaš čállit sisa dieđuid juohke have go lea áigume iskat iežas e-poastta.</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Dat lea buorre čoavddus, muhto dat doaibmá duššefal du iežat dihtoris, du iežat smarttelefuvnnas ja du iežat neahttafiellus. Jus dus eai leat dat lahkosis, de fertet mannat sisa neahttačujuhussii ja logget sisa dan bokte. Dávjá de dat váldá veahá guhkit áiggi, muhto ovdamunnin das lea dat ahte don beasat iskat iežat e-poastta earáid mašiinnas. Muitte logget eret go leat geargan, vai earát eai beasa mannat sisa lohkat ja sáddet e-poasttaid du kontos.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Dán kurssas mii oahppat atnit e-poastta neahttaloganis danne go dalle dahká ovtta anát go don iežat fulkkiid, kursalanjaid dahje earáid dihtoriid.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3184945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ál mii galgat fas logget sisa iežamet e-poastakontoide. Oallugat sis geat atnet Gmaila oidnet ahte sin e-poasta čujuhus lea juo gárvasit devdojuvvon dohko, ja dan lea dat bálvalus dahkan.</a:t>
            </a:r>
            <a:endParaRPr lang="nb-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Dalle it dárbbat čállit eará go dovdodajaldaga.</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635070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Deaddel alit</a:t>
            </a:r>
            <a:r>
              <a:rPr lang="nb-NO" sz="1200" kern="1200" dirty="0">
                <a:solidFill>
                  <a:schemeClr val="tx1"/>
                </a:solidFill>
                <a:effectLst/>
                <a:latin typeface="+mn-lt"/>
                <a:ea typeface="+mn-ea"/>
                <a:cs typeface="+mn-cs"/>
              </a:rPr>
              <a:t> "Logg</a:t>
            </a:r>
            <a:r>
              <a:rPr lang="se-NO" sz="1200" kern="1200" dirty="0">
                <a:solidFill>
                  <a:schemeClr val="tx1"/>
                </a:solidFill>
                <a:effectLst/>
                <a:latin typeface="+mn-lt"/>
                <a:ea typeface="+mn-ea"/>
                <a:cs typeface="+mn-cs"/>
              </a:rPr>
              <a:t>e sisa</a:t>
            </a:r>
            <a:r>
              <a:rPr lang="nb-NO" sz="1200" kern="1200" dirty="0">
                <a:solidFill>
                  <a:schemeClr val="tx1"/>
                </a:solidFill>
                <a:effectLst/>
                <a:latin typeface="+mn-lt"/>
                <a:ea typeface="+mn-ea"/>
                <a:cs typeface="+mn-cs"/>
              </a:rPr>
              <a:t>"-</a:t>
            </a:r>
            <a:r>
              <a:rPr lang="se-NO" sz="1200" kern="1200" dirty="0">
                <a:solidFill>
                  <a:schemeClr val="tx1"/>
                </a:solidFill>
                <a:effectLst/>
                <a:latin typeface="+mn-lt"/>
                <a:ea typeface="+mn-ea"/>
                <a:cs typeface="+mn-cs"/>
              </a:rPr>
              <a:t>boalu go áiggut logget sisa.</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Dál fas ihtá Sisaboksa oidnosii.</a:t>
            </a:r>
            <a:endParaRPr lang="nb-NO" sz="1200" kern="1200" dirty="0">
              <a:solidFill>
                <a:schemeClr val="tx1"/>
              </a:solidFill>
              <a:effectLst/>
              <a:latin typeface="+mn-lt"/>
              <a:ea typeface="+mn-ea"/>
              <a:cs typeface="+mn-cs"/>
            </a:endParaRPr>
          </a:p>
          <a:p>
            <a:br>
              <a:rPr lang="nb-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Siđa buohkaid moatte have hárjehallat logget eret ja logget sisa.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3712013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S</a:t>
            </a:r>
            <a:r>
              <a:rPr lang="se-NO" sz="1200" kern="1200" dirty="0">
                <a:solidFill>
                  <a:schemeClr val="tx1"/>
                </a:solidFill>
                <a:effectLst/>
                <a:latin typeface="+mn-lt"/>
                <a:ea typeface="+mn-ea"/>
                <a:cs typeface="+mn-cs"/>
              </a:rPr>
              <a:t>ÁDDET </a:t>
            </a:r>
            <a:r>
              <a:rPr lang="nb-NO" sz="1200" kern="1200" dirty="0">
                <a:solidFill>
                  <a:schemeClr val="tx1"/>
                </a:solidFill>
                <a:effectLst/>
                <a:latin typeface="+mn-lt"/>
                <a:ea typeface="+mn-ea"/>
                <a:cs typeface="+mn-cs"/>
              </a:rPr>
              <a:t>E-PO</a:t>
            </a:r>
            <a:r>
              <a:rPr lang="se-NO" sz="1200"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ST</a:t>
            </a:r>
            <a:r>
              <a:rPr lang="se-NO" sz="1200" kern="1200" dirty="0">
                <a:solidFill>
                  <a:schemeClr val="tx1"/>
                </a:solidFill>
                <a:effectLst/>
                <a:latin typeface="+mn-lt"/>
                <a:ea typeface="+mn-ea"/>
                <a:cs typeface="+mn-cs"/>
              </a:rPr>
              <a:t>TA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3157959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b="1" kern="1200" dirty="0" err="1">
                <a:solidFill>
                  <a:schemeClr val="tx1"/>
                </a:solidFill>
                <a:effectLst/>
                <a:latin typeface="+mn-lt"/>
                <a:ea typeface="+mn-ea"/>
                <a:cs typeface="+mn-cs"/>
              </a:rPr>
              <a:t>Geahča</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bearrái</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dan</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ahte</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buohkat</a:t>
            </a:r>
            <a:r>
              <a:rPr lang="nb-NO" sz="1200" b="1" kern="1200" dirty="0">
                <a:solidFill>
                  <a:schemeClr val="tx1"/>
                </a:solidFill>
                <a:effectLst/>
                <a:latin typeface="+mn-lt"/>
                <a:ea typeface="+mn-ea"/>
                <a:cs typeface="+mn-cs"/>
              </a:rPr>
              <a:t> </a:t>
            </a:r>
            <a:r>
              <a:rPr lang="nb-NO" sz="1200" b="1" kern="1200" dirty="0" err="1">
                <a:solidFill>
                  <a:schemeClr val="tx1"/>
                </a:solidFill>
                <a:effectLst/>
                <a:latin typeface="+mn-lt"/>
                <a:ea typeface="+mn-ea"/>
                <a:cs typeface="+mn-cs"/>
              </a:rPr>
              <a:t>leat</a:t>
            </a:r>
            <a:r>
              <a:rPr lang="nb-NO" sz="1200" b="1" kern="1200" dirty="0">
                <a:solidFill>
                  <a:schemeClr val="tx1"/>
                </a:solidFill>
                <a:effectLst/>
                <a:latin typeface="+mn-lt"/>
                <a:ea typeface="+mn-ea"/>
                <a:cs typeface="+mn-cs"/>
              </a:rPr>
              <a:t> loggen </a:t>
            </a:r>
            <a:r>
              <a:rPr lang="nb-NO" sz="1200" b="1" kern="1200" dirty="0" err="1">
                <a:solidFill>
                  <a:schemeClr val="tx1"/>
                </a:solidFill>
                <a:effectLst/>
                <a:latin typeface="+mn-lt"/>
                <a:ea typeface="+mn-ea"/>
                <a:cs typeface="+mn-cs"/>
              </a:rPr>
              <a:t>sisa</a:t>
            </a:r>
            <a:r>
              <a:rPr lang="nb-NO" sz="1200" b="1"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Buot e-poasta bálvalusain lea okta boallu mii lea dan várás ahte galgá beassat álgit čállit ođđa e-poastta.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Dat boallu lea gurut bealde bajemusas</a:t>
            </a:r>
            <a:r>
              <a:rPr lang="nb-NO" sz="1200" kern="1200" dirty="0">
                <a:solidFill>
                  <a:schemeClr val="tx1"/>
                </a:solidFill>
                <a:effectLst/>
                <a:latin typeface="+mn-lt"/>
                <a:ea typeface="+mn-ea"/>
                <a:cs typeface="+mn-cs"/>
              </a:rPr>
              <a:t>.</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233170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Čujuhus Gmailii lea www.gmail.</a:t>
            </a:r>
            <a:r>
              <a:rPr lang="nb-NO" sz="1200" kern="1200" dirty="0">
                <a:solidFill>
                  <a:schemeClr val="tx1"/>
                </a:solidFill>
                <a:effectLst/>
                <a:latin typeface="+mn-lt"/>
                <a:ea typeface="+mn-ea"/>
                <a:cs typeface="+mn-cs"/>
              </a:rPr>
              <a:t>no.</a:t>
            </a:r>
            <a:br>
              <a:rPr lang="se-NO" sz="1200" kern="1200" dirty="0">
                <a:solidFill>
                  <a:schemeClr val="tx1"/>
                </a:solidFill>
                <a:effectLst/>
                <a:latin typeface="+mn-lt"/>
                <a:ea typeface="+mn-ea"/>
                <a:cs typeface="+mn-cs"/>
              </a:rPr>
            </a:br>
            <a:br>
              <a:rPr lang="se-NO" sz="1200"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Siđa buohkaid mannat dan čujuhussii.</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122596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Dat ruvttu mii dál ihtá, lea dat báiki gosa galggat čállit iežat e-poastta.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1716191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Muhtin</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Gmail</a:t>
            </a:r>
            <a:r>
              <a:rPr lang="nb-NO" sz="1200" kern="1200" dirty="0">
                <a:solidFill>
                  <a:schemeClr val="tx1"/>
                </a:solidFill>
                <a:effectLst/>
                <a:latin typeface="+mn-lt"/>
                <a:ea typeface="+mn-ea"/>
                <a:cs typeface="+mn-cs"/>
              </a:rPr>
              <a:t>-</a:t>
            </a:r>
            <a:r>
              <a:rPr lang="se-NO" sz="1200" kern="1200" dirty="0">
                <a:solidFill>
                  <a:schemeClr val="tx1"/>
                </a:solidFill>
                <a:effectLst/>
                <a:latin typeface="+mn-lt"/>
                <a:ea typeface="+mn-ea"/>
                <a:cs typeface="+mn-cs"/>
              </a:rPr>
              <a:t>geavaheddjiin sáhttá dat ruvttu leat veahá unni. Dalle sáhttibehtet deaddelit dan njuola mii čujuha guovtteguvlui ja mii lea bajemusas olgešbealde dan ruvttus mii lea ihtán. Jus ruvttus orru leame vuogas sturrodat, de it dárbbat maidege dahkat.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11777409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át álkidahttojuvvon ruvttus oidnojit buot deháleamos elemeanttat maid dárbbaša go galgá sáddet e-poastta.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512860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se-NO" sz="1200" kern="1200" dirty="0">
                <a:solidFill>
                  <a:schemeClr val="tx1"/>
                </a:solidFill>
                <a:effectLst/>
                <a:latin typeface="+mn-lt"/>
                <a:ea typeface="+mn-ea"/>
                <a:cs typeface="+mn-cs"/>
              </a:rPr>
              <a:t>Okta</a:t>
            </a:r>
            <a:r>
              <a:rPr lang="nb-NO" sz="1200" kern="1200" dirty="0">
                <a:solidFill>
                  <a:schemeClr val="tx1"/>
                </a:solidFill>
                <a:effectLst/>
                <a:latin typeface="+mn-lt"/>
                <a:ea typeface="+mn-ea"/>
                <a:cs typeface="+mn-cs"/>
              </a:rPr>
              <a:t> "Til"-</a:t>
            </a:r>
            <a:r>
              <a:rPr lang="se-NO" sz="1200" kern="1200" dirty="0">
                <a:solidFill>
                  <a:schemeClr val="tx1"/>
                </a:solidFill>
                <a:effectLst/>
                <a:latin typeface="+mn-lt"/>
                <a:ea typeface="+mn-ea"/>
                <a:cs typeface="+mn-cs"/>
              </a:rPr>
              <a:t>gieddi (geasa galgá poasta) masa galgá čállit su e-poastačujuhusa geasa dat e-poasta galgá.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2884629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se-NO" sz="1200" kern="1200" dirty="0">
                <a:solidFill>
                  <a:schemeClr val="tx1"/>
                </a:solidFill>
                <a:effectLst/>
                <a:latin typeface="+mn-lt"/>
                <a:ea typeface="+mn-ea"/>
                <a:cs typeface="+mn-cs"/>
              </a:rPr>
              <a:t>Okta</a:t>
            </a:r>
            <a:r>
              <a:rPr lang="nb-NO" sz="1200" kern="1200" dirty="0">
                <a:solidFill>
                  <a:schemeClr val="tx1"/>
                </a:solidFill>
                <a:effectLst/>
                <a:latin typeface="+mn-lt"/>
                <a:ea typeface="+mn-ea"/>
                <a:cs typeface="+mn-cs"/>
              </a:rPr>
              <a:t> "Emne"-</a:t>
            </a:r>
            <a:r>
              <a:rPr lang="se-NO" sz="1200" kern="1200" dirty="0">
                <a:solidFill>
                  <a:schemeClr val="tx1"/>
                </a:solidFill>
                <a:effectLst/>
                <a:latin typeface="+mn-lt"/>
                <a:ea typeface="+mn-ea"/>
                <a:cs typeface="+mn-cs"/>
              </a:rPr>
              <a:t>gieddi (fáddá) lea dat masa čállá e-poastta bajilčállaga dahje nama.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44</a:t>
            </a:fld>
            <a:endParaRPr lang="nb-NO"/>
          </a:p>
        </p:txBody>
      </p:sp>
    </p:spTree>
    <p:extLst>
      <p:ext uri="{BB962C8B-B14F-4D97-AF65-F5344CB8AC3E}">
        <p14:creationId xmlns:p14="http://schemas.microsoft.com/office/powerpoint/2010/main" val="2287356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200" kern="1200" dirty="0">
                <a:solidFill>
                  <a:schemeClr val="tx1"/>
                </a:solidFill>
                <a:effectLst/>
                <a:latin typeface="+mn-lt"/>
                <a:ea typeface="+mn-ea"/>
                <a:cs typeface="+mn-cs"/>
              </a:rPr>
              <a:t>S</a:t>
            </a:r>
            <a:r>
              <a:rPr lang="se-NO" sz="1200" kern="1200" dirty="0">
                <a:solidFill>
                  <a:schemeClr val="tx1"/>
                </a:solidFill>
                <a:effectLst/>
                <a:latin typeface="+mn-lt"/>
                <a:ea typeface="+mn-ea"/>
                <a:cs typeface="+mn-cs"/>
              </a:rPr>
              <a:t>tuorámus oassi dán ruvttus lea dan várás ahte čállit dieđu dahje reiveteavstta.</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45</a:t>
            </a:fld>
            <a:endParaRPr lang="nb-NO"/>
          </a:p>
        </p:txBody>
      </p:sp>
    </p:spTree>
    <p:extLst>
      <p:ext uri="{BB962C8B-B14F-4D97-AF65-F5344CB8AC3E}">
        <p14:creationId xmlns:p14="http://schemas.microsoft.com/office/powerpoint/2010/main" val="7973419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Loahpas lea vel okta boallu ja dan galgá deaddelit go hálida sáddet e-poastta reivve vuostáváldái.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Go dál galgabehtet sáddet e-poastta vuosttaš geardde, de mii fertet guorahallat ja deavdi buot gittiid, ovtta ja ovtta ain hávális.</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46</a:t>
            </a:fld>
            <a:endParaRPr lang="nb-NO"/>
          </a:p>
        </p:txBody>
      </p:sp>
    </p:spTree>
    <p:extLst>
      <p:ext uri="{BB962C8B-B14F-4D97-AF65-F5344CB8AC3E}">
        <p14:creationId xmlns:p14="http://schemas.microsoft.com/office/powerpoint/2010/main" val="1104528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Buohkat galget dál sáddet ovtta e-poastta munnje.       </a:t>
            </a:r>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Go mii álgit, de mii čállit e-poastačujuhusa buot ovddemus.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Oza “Til”-gietti ja deaddel dan.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t>
            </a:r>
            <a:r>
              <a:rPr lang="en-US" sz="1200" kern="1200" dirty="0" err="1">
                <a:solidFill>
                  <a:schemeClr val="tx1"/>
                </a:solidFill>
                <a:effectLst/>
                <a:latin typeface="+mn-lt"/>
                <a:ea typeface="+mn-ea"/>
                <a:cs typeface="+mn-cs"/>
              </a:rPr>
              <a:t>po</a:t>
            </a:r>
            <a:r>
              <a:rPr lang="se-NO" sz="1200" kern="1200" dirty="0">
                <a:solidFill>
                  <a:schemeClr val="tx1"/>
                </a:solidFill>
                <a:effectLst/>
                <a:latin typeface="+mn-lt"/>
                <a:ea typeface="+mn-ea"/>
                <a:cs typeface="+mn-cs"/>
              </a:rPr>
              <a:t>a</a:t>
            </a:r>
            <a:r>
              <a:rPr lang="en-US" sz="1200" kern="1200" dirty="0" err="1">
                <a:solidFill>
                  <a:schemeClr val="tx1"/>
                </a:solidFill>
                <a:effectLst/>
                <a:latin typeface="+mn-lt"/>
                <a:ea typeface="+mn-ea"/>
                <a:cs typeface="+mn-cs"/>
              </a:rPr>
              <a:t>sta</a:t>
            </a:r>
            <a:r>
              <a:rPr lang="se-NO" sz="1200" kern="1200" dirty="0">
                <a:solidFill>
                  <a:schemeClr val="tx1"/>
                </a:solidFill>
                <a:effectLst/>
                <a:latin typeface="+mn-lt"/>
                <a:ea typeface="+mn-ea"/>
                <a:cs typeface="+mn-cs"/>
              </a:rPr>
              <a:t> maid mun anán lea: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dás galggat addit iežat e-poastačujuhusa ohppiide, dahje dan e-poastačujuhusa maid leat ásahan dán kurssa dihte. Ovdal go álggát kurssain, de sáhtát áinnas ráhkadit čuovgagova/gova mas du e-poastačujuhus čuožžu ja bidjat dan ovdanbuktinbáhpirii, dahje čállit dan távvalii vai buohkat oidnet juste makkár dat lea.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Vuordde mannamis viidáseappot, dassážii go buohkat leat ollen čállit mailii e-poasta čujuhusa.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47</a:t>
            </a:fld>
            <a:endParaRPr lang="nb-NO"/>
          </a:p>
        </p:txBody>
      </p:sp>
    </p:spTree>
    <p:extLst>
      <p:ext uri="{BB962C8B-B14F-4D97-AF65-F5344CB8AC3E}">
        <p14:creationId xmlns:p14="http://schemas.microsoft.com/office/powerpoint/2010/main" val="42848770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Dál gis galggat čállit fáttá</a:t>
            </a:r>
            <a:r>
              <a:rPr lang="nb-NO" sz="1200" kern="1200" dirty="0">
                <a:solidFill>
                  <a:schemeClr val="tx1"/>
                </a:solidFill>
                <a:effectLst/>
                <a:latin typeface="+mn-lt"/>
                <a:ea typeface="+mn-ea"/>
                <a:cs typeface="+mn-cs"/>
              </a:rPr>
              <a:t>.</a:t>
            </a: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Oza fáddágietti ja deaddelastte dan.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Ja lea buorre goansta ahte álo deavdit juoidá fáddágieddái. Dalle vuostáváldái lea álkit ipmirdit makkár ulbmil dan e-poasttas lea, ja dalle lea maid álkit dan e-poastta maŋŋel ohcat.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Dál go lehpet geahččaladdame, de sáhttibehtet gohčodit dan e-poastta “geahččaleapmi”. Čállet mat dál “Geahččaleapmi” dan fáddágieddái. </a:t>
            </a:r>
            <a:endParaRPr lang="nb-NO" sz="1200" kern="1200" dirty="0">
              <a:solidFill>
                <a:schemeClr val="tx1"/>
              </a:solidFill>
              <a:effectLst/>
              <a:latin typeface="+mn-lt"/>
              <a:ea typeface="+mn-ea"/>
              <a:cs typeface="+mn-cs"/>
            </a:endParaRPr>
          </a:p>
          <a:p>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Geahča bearrái ahte buohkat leat čállán juoidá fáddagieddái ovdal go manat viidáseappot.</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48</a:t>
            </a:fld>
            <a:endParaRPr lang="nb-NO"/>
          </a:p>
        </p:txBody>
      </p:sp>
    </p:spTree>
    <p:extLst>
      <p:ext uri="{BB962C8B-B14F-4D97-AF65-F5344CB8AC3E}">
        <p14:creationId xmlns:p14="http://schemas.microsoft.com/office/powerpoint/2010/main" val="4298469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Dál sáhtát álgit čállit iešalddis dan sisdoalu e-postii.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Deaddelastte stuora vilges ruvttu.      </a:t>
            </a:r>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Dál sáhtát čállit oanehis dieđu dahje dearvuođaid munnje. Juste dego livččet čállime reivve ja dalle lea heivvolaš álggahit “Bures” sániin ja loahpahit “Dearvuođat” sániin.</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49</a:t>
            </a:fld>
            <a:endParaRPr lang="nb-NO"/>
          </a:p>
        </p:txBody>
      </p:sp>
    </p:spTree>
    <p:extLst>
      <p:ext uri="{BB962C8B-B14F-4D97-AF65-F5344CB8AC3E}">
        <p14:creationId xmlns:p14="http://schemas.microsoft.com/office/powerpoint/2010/main" val="204870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Jus fal lehpet čállán rievttes čujuhusa, de berre okta dain govain ihtán din šerbmii.</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Geahča bearrái dan ahte buohkat leat ollen sisaloggensiidui ovdal go joatkkát.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r>
              <a:rPr lang="se-NO" sz="1200" kern="1200" dirty="0">
                <a:solidFill>
                  <a:schemeClr val="tx1"/>
                </a:solidFill>
                <a:effectLst/>
                <a:latin typeface="+mn-lt"/>
                <a:ea typeface="+mn-ea"/>
                <a:cs typeface="+mn-cs"/>
              </a:rPr>
              <a:t>Dá lea dat siidu maid oainnát go galggat atnit iežat e-poastačujuhusa ain ovddosguvlui, muhto go juo mis ii vel leat e-poastačujuhus, de mii fertet álggus ráhkadit konto ja registreret iežamet bálvalusssii.</a:t>
            </a:r>
            <a:endParaRPr lang="nb-NO" sz="1200" kern="1200" dirty="0">
              <a:solidFill>
                <a:schemeClr val="tx1"/>
              </a:solidFill>
              <a:effectLst/>
              <a:latin typeface="+mn-lt"/>
              <a:ea typeface="+mn-ea"/>
              <a:cs typeface="+mn-cs"/>
            </a:endParaRPr>
          </a:p>
          <a:p>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25374517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Go lehpet geargan čállimis munnje, de fertebehtet deaddelit “send”-boalu (sádde) vai e-poasta sáddejuvvo ja mun beasan oaidnit maid dii lehpet čállán.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“Send”-boallu lea gurutbealde vuolemusas.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Deaddel "Send"-boalu.</a:t>
            </a:r>
            <a:endParaRPr lang="nb-NO" sz="1200" kern="1200" dirty="0">
              <a:solidFill>
                <a:schemeClr val="tx1"/>
              </a:solidFill>
              <a:effectLst/>
              <a:latin typeface="+mn-lt"/>
              <a:ea typeface="+mn-ea"/>
              <a:cs typeface="+mn-cs"/>
            </a:endParaRPr>
          </a:p>
          <a:p>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Ale mana viidáseappot ovdal go buohkat leat sádden iežaset e-poastta.</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50</a:t>
            </a:fld>
            <a:endParaRPr lang="nb-NO"/>
          </a:p>
        </p:txBody>
      </p:sp>
    </p:spTree>
    <p:extLst>
      <p:ext uri="{BB962C8B-B14F-4D97-AF65-F5344CB8AC3E}">
        <p14:creationId xmlns:p14="http://schemas.microsoft.com/office/powerpoint/2010/main" val="19110275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Dál lehpet fas ollen ruovttoluotta Sisaboksai.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Geahččal sáddet munnje vel ovtta e-poastta.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Álgge vuos dainna ahte ohcat boalu “N</a:t>
            </a:r>
            <a:r>
              <a:rPr lang="nb-NO" sz="1200" kern="1200" dirty="0">
                <a:solidFill>
                  <a:schemeClr val="tx1"/>
                </a:solidFill>
                <a:effectLst/>
                <a:latin typeface="+mn-lt"/>
                <a:ea typeface="+mn-ea"/>
                <a:cs typeface="+mn-cs"/>
              </a:rPr>
              <a:t>y» (o</a:t>
            </a:r>
            <a:r>
              <a:rPr lang="se-NO" sz="1200" kern="1200" dirty="0">
                <a:solidFill>
                  <a:schemeClr val="tx1"/>
                </a:solidFill>
                <a:effectLst/>
                <a:latin typeface="+mn-lt"/>
                <a:ea typeface="+mn-ea"/>
                <a:cs typeface="+mn-cs"/>
              </a:rPr>
              <a:t>đđa) dahje “Skriv n</a:t>
            </a:r>
            <a:r>
              <a:rPr lang="nb-NO" sz="1200" kern="1200" dirty="0">
                <a:solidFill>
                  <a:schemeClr val="tx1"/>
                </a:solidFill>
                <a:effectLst/>
                <a:latin typeface="+mn-lt"/>
                <a:ea typeface="+mn-ea"/>
                <a:cs typeface="+mn-cs"/>
              </a:rPr>
              <a:t>y» (</a:t>
            </a:r>
            <a:r>
              <a:rPr lang="se-NO" sz="1200" kern="1200" dirty="0">
                <a:solidFill>
                  <a:schemeClr val="tx1"/>
                </a:solidFill>
                <a:effectLst/>
                <a:latin typeface="+mn-lt"/>
                <a:ea typeface="+mn-ea"/>
                <a:cs typeface="+mn-cs"/>
              </a:rPr>
              <a:t>čále ođđa).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51</a:t>
            </a:fld>
            <a:endParaRPr lang="nb-NO"/>
          </a:p>
        </p:txBody>
      </p:sp>
    </p:spTree>
    <p:extLst>
      <p:ext uri="{BB962C8B-B14F-4D97-AF65-F5344CB8AC3E}">
        <p14:creationId xmlns:p14="http://schemas.microsoft.com/office/powerpoint/2010/main" val="165770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Mun divttán dán leat šearpmas vai didjiide lea álkit muitit movt dii galgabehtet bargat.</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Dan botta go dii čállibehtet e-poasttaid munnje, de áiggun mun geahččalit vástidit didjiide daid e-poasttaid maid dii dál aitto sáddiidet munnje. Ja de galgat mii oahppat rahpat ja vástidit e-poasttaid.</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br>
              <a:rPr lang="nb-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Ane dal áiggi sáddestit oanehis vástádusa daidda “Geahččaleapmi”-e-poasttaide maid leat ožžon oasseváldiin. Dá lea teakstaevttohus:</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br>
              <a:rPr lang="nb-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a:t>
            </a:r>
            <a:r>
              <a:rPr lang="nb-NO" sz="1200" b="1" kern="1200" dirty="0">
                <a:solidFill>
                  <a:schemeClr val="tx1"/>
                </a:solidFill>
                <a:effectLst/>
                <a:latin typeface="+mn-lt"/>
                <a:ea typeface="+mn-ea"/>
                <a:cs typeface="+mn-cs"/>
              </a:rPr>
              <a:t>Hei</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Mun lean ožžon du e-poastta.</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Bures dahkkon!</a:t>
            </a:r>
            <a:endParaRPr lang="nb-NO" sz="1200" kern="1200" dirty="0">
              <a:solidFill>
                <a:schemeClr val="tx1"/>
              </a:solidFill>
              <a:effectLst/>
              <a:latin typeface="+mn-lt"/>
              <a:ea typeface="+mn-ea"/>
              <a:cs typeface="+mn-cs"/>
            </a:endParaRPr>
          </a:p>
          <a:p>
            <a:r>
              <a:rPr lang="se-NO" sz="1200" b="1" kern="1200" dirty="0">
                <a:solidFill>
                  <a:schemeClr val="tx1"/>
                </a:solidFill>
                <a:effectLst/>
                <a:latin typeface="+mn-lt"/>
                <a:ea typeface="+mn-ea"/>
                <a:cs typeface="+mn-cs"/>
              </a:rPr>
              <a:t>Dearvuođat kursadoallis.”    </a:t>
            </a:r>
            <a:endParaRPr lang="nb-NO" sz="1200" kern="1200" dirty="0">
              <a:solidFill>
                <a:schemeClr val="tx1"/>
              </a:solidFill>
              <a:effectLst/>
              <a:latin typeface="+mn-lt"/>
              <a:ea typeface="+mn-ea"/>
              <a:cs typeface="+mn-cs"/>
            </a:endParaRPr>
          </a:p>
          <a:p>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Go leat vástidan buohkaide ja buohkat leat sádden unnimusat vel ovtta e-poastta, de sáhtát mannat viidáseappot kurssain.</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52</a:t>
            </a:fld>
            <a:endParaRPr lang="nb-NO"/>
          </a:p>
        </p:txBody>
      </p:sp>
    </p:spTree>
    <p:extLst>
      <p:ext uri="{BB962C8B-B14F-4D97-AF65-F5344CB8AC3E}">
        <p14:creationId xmlns:p14="http://schemas.microsoft.com/office/powerpoint/2010/main" val="38361261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RAHPAT</a:t>
            </a:r>
            <a:r>
              <a:rPr lang="nb-NO" sz="1200" kern="1200" dirty="0">
                <a:solidFill>
                  <a:schemeClr val="tx1"/>
                </a:solidFill>
                <a:effectLst/>
                <a:latin typeface="+mn-lt"/>
                <a:ea typeface="+mn-ea"/>
                <a:cs typeface="+mn-cs"/>
              </a:rPr>
              <a:t> E-PO</a:t>
            </a:r>
            <a:r>
              <a:rPr lang="se-NO" sz="1200" kern="1200" dirty="0">
                <a:solidFill>
                  <a:schemeClr val="tx1"/>
                </a:solidFill>
                <a:effectLst/>
                <a:latin typeface="+mn-lt"/>
                <a:ea typeface="+mn-ea"/>
                <a:cs typeface="+mn-cs"/>
              </a:rPr>
              <a:t>A</a:t>
            </a:r>
            <a:r>
              <a:rPr lang="nb-NO" sz="1200" kern="1200" dirty="0">
                <a:solidFill>
                  <a:schemeClr val="tx1"/>
                </a:solidFill>
                <a:effectLst/>
                <a:latin typeface="+mn-lt"/>
                <a:ea typeface="+mn-ea"/>
                <a:cs typeface="+mn-cs"/>
              </a:rPr>
              <a:t>ST</a:t>
            </a:r>
            <a:r>
              <a:rPr lang="se-NO" sz="1200" kern="1200" dirty="0">
                <a:solidFill>
                  <a:schemeClr val="tx1"/>
                </a:solidFill>
                <a:effectLst/>
                <a:latin typeface="+mn-lt"/>
                <a:ea typeface="+mn-ea"/>
                <a:cs typeface="+mn-cs"/>
              </a:rPr>
              <a:t>TA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53</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b="1" kern="1200" dirty="0">
                <a:solidFill>
                  <a:schemeClr val="tx1"/>
                </a:solidFill>
                <a:effectLst/>
                <a:latin typeface="+mn-lt"/>
                <a:ea typeface="+mn-ea"/>
                <a:cs typeface="+mn-cs"/>
              </a:rPr>
              <a:t>Geahča bearrái ahte buohkain lea ruvttu Sisaboksa iežaset šearpmas.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Gurutbealde govas oainnát buot mappaid mat gullet du e-poastakontoi. Deháleamos lea Sisaboksa.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se-NO" sz="1200" kern="1200" dirty="0">
                <a:solidFill>
                  <a:schemeClr val="tx1"/>
                </a:solidFill>
                <a:effectLst/>
                <a:latin typeface="+mn-lt"/>
                <a:ea typeface="+mn-ea"/>
                <a:cs typeface="+mn-cs"/>
              </a:rPr>
              <a:t>Go dus leat Sisaboksas e-poasttat maid it leat lohkan, de ihtá muhtin lohku sáni Sisaboksa maŋŋái várdosis. Jus das ii čuoččo makkárge lohku, de dat mearkkaša ahte dus eai leat makkárge ođđa e-poasttat mat eai vel leat lohkkojuvvon.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Ja gávdno listu buot e-poasttaid badjel maid leat ožžon ja dat leat gova váldooasis. Ođđaseamos e-poasttat leat bajemusas listtus. Boarrasepmosat leat vuolemusas.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Juohke e-poasttas lea su namma dahje e-poasta čujuhus, gii dutnje lea sádden e-poastta ja das lea maid e-poastta fáddá (dat maid čálli lea čálistan fáddágieddái).</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Dakkár E-poasta, mii ii leat rahpojuvvon lea merkejuvvon dahje čállojuvvon buoiddes bustávaiguin.</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Go áiggut rahpat muhtin e-poastta ja lohkat sisdoalu, de galggat oktii deaddelit juogo čálli nama dahje dan fáttá.</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Go áiggut rahpat e-poastta, de deaddelat čálli nama dahje fáttá.   </a:t>
            </a:r>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   </a:t>
            </a:r>
            <a:br>
              <a:rPr lang="se-NO"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Siđa buohkaid deaddelit ovtta dain e-poasttain maid sii leat ožžon iežaset Sisaboksii.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Slik ser en typisk e-post ut</a:t>
            </a:r>
            <a:r>
              <a:rPr lang="nb-NO" baseline="0" dirty="0"/>
              <a:t> i Google.</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57</a:t>
            </a:fld>
            <a:endParaRPr lang="nb-NO"/>
          </a:p>
        </p:txBody>
      </p:sp>
    </p:spTree>
    <p:extLst>
      <p:ext uri="{BB962C8B-B14F-4D97-AF65-F5344CB8AC3E}">
        <p14:creationId xmlns:p14="http://schemas.microsoft.com/office/powerpoint/2010/main" val="4975257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Bajemusas lea e-poastta fáddá.</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58</a:t>
            </a:fld>
            <a:endParaRPr lang="nb-NO"/>
          </a:p>
        </p:txBody>
      </p:sp>
    </p:spTree>
    <p:extLst>
      <p:ext uri="{BB962C8B-B14F-4D97-AF65-F5344CB8AC3E}">
        <p14:creationId xmlns:p14="http://schemas.microsoft.com/office/powerpoint/2010/main" val="8023116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Ja de oainnát su nama ja/dahje su e-poastačujuhusa sutnje gii lea sádden dutnje juste dan e-poastta.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59</a:t>
            </a:fld>
            <a:endParaRPr lang="nb-NO"/>
          </a:p>
        </p:txBody>
      </p:sp>
    </p:spTree>
    <p:extLst>
      <p:ext uri="{BB962C8B-B14F-4D97-AF65-F5344CB8AC3E}">
        <p14:creationId xmlns:p14="http://schemas.microsoft.com/office/powerpoint/2010/main" val="40659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Go galgat čállit muhtin ruvttu dahje gietti sisa, de mii fertet deaddelit dahje dan coahkkalit. Dasa galggat čállit iežat ovdanama.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11322658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Dan vuolde lea čállojuvvon diehtu dutnje sus gii lea sáddejeaddji.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60</a:t>
            </a:fld>
            <a:endParaRPr lang="nb-NO"/>
          </a:p>
        </p:txBody>
      </p:sp>
    </p:spTree>
    <p:extLst>
      <p:ext uri="{BB962C8B-B14F-4D97-AF65-F5344CB8AC3E}">
        <p14:creationId xmlns:p14="http://schemas.microsoft.com/office/powerpoint/2010/main" val="2457176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US" sz="1200" kern="1200" dirty="0">
                <a:solidFill>
                  <a:schemeClr val="tx1"/>
                </a:solidFill>
                <a:effectLst/>
                <a:latin typeface="+mn-lt"/>
                <a:ea typeface="+mn-ea"/>
                <a:cs typeface="+mn-cs"/>
              </a:rPr>
              <a:t>Jus </a:t>
            </a:r>
            <a:r>
              <a:rPr lang="se-NO" sz="1200" kern="1200" dirty="0">
                <a:solidFill>
                  <a:schemeClr val="tx1"/>
                </a:solidFill>
                <a:effectLst/>
                <a:latin typeface="+mn-lt"/>
                <a:ea typeface="+mn-ea"/>
                <a:cs typeface="+mn-cs"/>
              </a:rPr>
              <a:t>áiggut máhccat ruovttoluotta Sisaboksii ja fas geahččat dan listtu mas bohtet ovdan buot vuostáiváldojuvvon e-poasttat, de galggat deaddelit “sisaboksa” dan fálus mii lea gurutbealde govas.</a:t>
            </a:r>
            <a:endParaRPr lang="nb-NO" sz="1200" kern="1200" dirty="0">
              <a:solidFill>
                <a:schemeClr val="tx1"/>
              </a:solidFill>
              <a:effectLst/>
              <a:latin typeface="+mn-lt"/>
              <a:ea typeface="+mn-ea"/>
              <a:cs typeface="+mn-cs"/>
            </a:endParaRPr>
          </a:p>
          <a:p>
            <a:br>
              <a:rPr lang="en-US" sz="1200" b="1" kern="1200" dirty="0">
                <a:solidFill>
                  <a:schemeClr val="tx1"/>
                </a:solidFill>
                <a:effectLst/>
                <a:latin typeface="+mn-lt"/>
                <a:ea typeface="+mn-ea"/>
                <a:cs typeface="+mn-cs"/>
              </a:rPr>
            </a:br>
            <a:r>
              <a:rPr lang="se-NO" sz="1200" b="1" kern="1200" dirty="0">
                <a:solidFill>
                  <a:schemeClr val="tx1"/>
                </a:solidFill>
                <a:effectLst/>
                <a:latin typeface="+mn-lt"/>
                <a:ea typeface="+mn-ea"/>
                <a:cs typeface="+mn-cs"/>
              </a:rPr>
              <a:t>Geahča bearrái ahte buohkat leat máhccan ruovttoluotta Sisaboksai ovdal go joatkkát.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61</a:t>
            </a:fld>
            <a:endParaRPr lang="nb-NO"/>
          </a:p>
        </p:txBody>
      </p:sp>
    </p:spTree>
    <p:extLst>
      <p:ext uri="{BB962C8B-B14F-4D97-AF65-F5344CB8AC3E}">
        <p14:creationId xmlns:p14="http://schemas.microsoft.com/office/powerpoint/2010/main" val="3375606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Dál dii oaidnibehtet ahte dat lohku mii lea “Sisaboksa” lahka, dat lea šaddan unnit.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Don sáhtát maid oaidnit ahte dat e-poasta maid leat rahpan, dat ii leat šat merkejuvvon buoiddes bustávaiguin dahje assás bustávaiguin.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V</a:t>
            </a:r>
            <a:r>
              <a:rPr lang="se-NO" sz="1200" kern="1200" dirty="0">
                <a:solidFill>
                  <a:schemeClr val="tx1"/>
                </a:solidFill>
                <a:effectLst/>
                <a:latin typeface="+mn-lt"/>
                <a:ea typeface="+mn-ea"/>
                <a:cs typeface="+mn-cs"/>
              </a:rPr>
              <a:t>ÁSTIDIT </a:t>
            </a:r>
            <a:r>
              <a:rPr lang="se-NO" sz="1200" kern="1200">
                <a:solidFill>
                  <a:schemeClr val="tx1"/>
                </a:solidFill>
                <a:effectLst/>
                <a:latin typeface="+mn-lt"/>
                <a:ea typeface="+mn-ea"/>
                <a:cs typeface="+mn-cs"/>
              </a:rPr>
              <a:t>E-POASTTA     </a:t>
            </a:r>
            <a:endParaRPr lang="nb-NO" sz="1200" kern="1200">
              <a:solidFill>
                <a:schemeClr val="tx1"/>
              </a:solidFill>
              <a:effectLst/>
              <a:latin typeface="+mn-lt"/>
              <a:ea typeface="+mn-ea"/>
              <a:cs typeface="+mn-cs"/>
            </a:endParaRPr>
          </a:p>
          <a:p>
            <a:pPr lvl="0"/>
            <a:endParaRPr lang="nb-NO" sz="1200" kern="1200">
              <a:solidFill>
                <a:schemeClr val="tx1"/>
              </a:solidFill>
              <a:effectLst/>
              <a:latin typeface="+mn-lt"/>
              <a:ea typeface="+mn-ea"/>
              <a:cs typeface="+mn-cs"/>
            </a:endParaRPr>
          </a:p>
          <a:p>
            <a:pPr lvl="0"/>
            <a:r>
              <a:rPr lang="nb-NO" sz="1200" b="1" kern="1200">
                <a:solidFill>
                  <a:schemeClr val="tx1"/>
                </a:solidFill>
                <a:effectLst/>
                <a:latin typeface="+mn-lt"/>
                <a:ea typeface="+mn-ea"/>
                <a:cs typeface="+mn-cs"/>
              </a:rPr>
              <a:t>Send en e-post til alle på kurset.</a:t>
            </a:r>
            <a:endParaRPr lang="nb-NO" sz="1200" b="1"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64</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Go áiggut vástidit ovtta e-poastta, de galggat dan válljet dan Sisaboksa listtus.    </a:t>
            </a:r>
            <a:endParaRPr lang="nb-NO" sz="1200" kern="1200" dirty="0">
              <a:solidFill>
                <a:schemeClr val="tx1"/>
              </a:solidFill>
              <a:effectLst/>
              <a:latin typeface="+mn-lt"/>
              <a:ea typeface="+mn-ea"/>
              <a:cs typeface="+mn-cs"/>
            </a:endParaRPr>
          </a:p>
          <a:p>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ii lehpet buohkat ožžon e-poastta mus mii lea vástádus dan e-postii maid dii sáddiidet munnje odne. Muhtinat soitet juo geahččan dan mu e-poastta.  </a:t>
            </a:r>
            <a:endParaRPr lang="nb-NO" sz="1200" kern="1200" dirty="0">
              <a:solidFill>
                <a:schemeClr val="tx1"/>
              </a:solidFill>
              <a:effectLst/>
              <a:latin typeface="+mn-lt"/>
              <a:ea typeface="+mn-ea"/>
              <a:cs typeface="+mn-cs"/>
            </a:endParaRPr>
          </a:p>
          <a:p>
            <a:br>
              <a:rPr lang="se-NO" sz="1200" kern="1200" dirty="0">
                <a:solidFill>
                  <a:schemeClr val="tx1"/>
                </a:solidFill>
                <a:effectLst/>
                <a:latin typeface="+mn-lt"/>
                <a:ea typeface="+mn-ea"/>
                <a:cs typeface="+mn-cs"/>
              </a:rPr>
            </a:br>
            <a:r>
              <a:rPr lang="se-NO" sz="1200" kern="1200" dirty="0">
                <a:solidFill>
                  <a:schemeClr val="tx1"/>
                </a:solidFill>
                <a:effectLst/>
                <a:latin typeface="+mn-lt"/>
                <a:ea typeface="+mn-ea"/>
                <a:cs typeface="+mn-cs"/>
              </a:rPr>
              <a:t>Oza dan poastta iežat Sisaboksa listtus ja deaddel dan.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Go áigubehtet munnje sáddet vástádusa, de fertejit Gmail-geavaheaddjit deaddelit dakko gokko lea vielgat vuolemusas dan listtus, dakko gokko čuožžu “Deaddel dákko go áiggut vástidit dahje viidáseappot sáddet”.</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66</a:t>
            </a:fld>
            <a:endParaRPr lang="nb-NO"/>
          </a:p>
        </p:txBody>
      </p:sp>
    </p:spTree>
    <p:extLst>
      <p:ext uri="{BB962C8B-B14F-4D97-AF65-F5344CB8AC3E}">
        <p14:creationId xmlns:p14="http://schemas.microsoft.com/office/powerpoint/2010/main" val="11613020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Vástidan e-poasta sulástahttá oalle olu ođđa e-poastta, muhto das leat gárvvisin devdojuvvon giettit, dakko gokko čuožžu “til” (geasa)</a:t>
            </a:r>
            <a:r>
              <a:rPr lang="nb-NO" sz="1200" kern="1200">
                <a:solidFill>
                  <a:schemeClr val="tx1"/>
                </a:solidFill>
                <a:effectLst/>
                <a:latin typeface="+mn-lt"/>
                <a:ea typeface="+mn-ea"/>
                <a:cs typeface="+mn-cs"/>
              </a:rPr>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Dat teaksta mii lea dan e-poasttas masa leat áigume vástidit, dahje dat e-poasta maid leat ožžon, dat maid lea oidnosis dan du čállinruvttu bajábealde dahje vuolábealde.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Dál it dárbbaš eará go iežat vástádusa čállit.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Coahkkal ja deaddel dakko gokko goargu galgá čállojuvvot ja čále iežat goarggu dohko.</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29195376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Dakkár lea dábálaččat dan hápmi Gmailas.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70</a:t>
            </a:fld>
            <a:endParaRPr lang="nb-NO"/>
          </a:p>
        </p:txBody>
      </p:sp>
    </p:spTree>
    <p:extLst>
      <p:ext uri="{BB962C8B-B14F-4D97-AF65-F5344CB8AC3E}">
        <p14:creationId xmlns:p14="http://schemas.microsoft.com/office/powerpoint/2010/main" val="37935322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a:t>
            </a:r>
            <a:r>
              <a:rPr lang="se-NO" sz="1200" kern="1200" dirty="0">
                <a:solidFill>
                  <a:schemeClr val="tx1"/>
                </a:solidFill>
                <a:effectLst/>
                <a:latin typeface="+mn-lt"/>
                <a:ea typeface="+mn-ea"/>
                <a:cs typeface="+mn-cs"/>
              </a:rPr>
              <a:t>át teaksta boahtá sáddejeaddjis.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71</a:t>
            </a:fld>
            <a:endParaRPr lang="nb-NO"/>
          </a:p>
        </p:txBody>
      </p:sp>
    </p:spTree>
    <p:extLst>
      <p:ext uri="{BB962C8B-B14F-4D97-AF65-F5344CB8AC3E}">
        <p14:creationId xmlns:p14="http://schemas.microsoft.com/office/powerpoint/2010/main" val="11209574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Ja dása čálát iežat vástádusteavstta.</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72</a:t>
            </a:fld>
            <a:endParaRPr lang="nb-NO"/>
          </a:p>
        </p:txBody>
      </p:sp>
    </p:spTree>
    <p:extLst>
      <p:ext uri="{BB962C8B-B14F-4D97-AF65-F5344CB8AC3E}">
        <p14:creationId xmlns:p14="http://schemas.microsoft.com/office/powerpoint/2010/main" val="25367026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e-NO" sz="1200" kern="1200" dirty="0">
                <a:solidFill>
                  <a:schemeClr val="tx1"/>
                </a:solidFill>
                <a:effectLst/>
                <a:latin typeface="+mn-lt"/>
                <a:ea typeface="+mn-ea"/>
                <a:cs typeface="+mn-cs"/>
              </a:rPr>
              <a:t>GEARGAN</a:t>
            </a:r>
            <a:endParaRPr lang="nb-NO" sz="1200" kern="120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73</a:t>
            </a:fld>
            <a:endParaRPr lang="nb-NO"/>
          </a:p>
        </p:txBody>
      </p:sp>
    </p:spTree>
    <p:extLst>
      <p:ext uri="{BB962C8B-B14F-4D97-AF65-F5344CB8AC3E}">
        <p14:creationId xmlns:p14="http://schemas.microsoft.com/office/powerpoint/2010/main" val="2736679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se-NO" sz="1200" kern="1200" dirty="0">
                <a:solidFill>
                  <a:schemeClr val="tx1"/>
                </a:solidFill>
                <a:effectLst/>
                <a:latin typeface="+mn-lt"/>
                <a:ea typeface="+mn-ea"/>
                <a:cs typeface="+mn-cs"/>
              </a:rPr>
              <a:t>Boahtte giettis mii galgat ráhkadit geavaheaddjenamma. Geavaheaddjenamma lea dat mii sirre du e-poastačujuhusa buot eará e-poastačujuhusain. Geavaheaddjenamma sáhttá leat juste dakkár go don hálidat, muhto lea buorre goansta jus dus lea dakkár geavaheaddjenamma mii muittuha du iežat dábálaš nama. Nu šaddá álkibun sihke dutnje ja earáide muitit du geavaheaddjenama ja e-poastačujuhusa.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1607024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se-NO" sz="1200" kern="1200" dirty="0">
                <a:solidFill>
                  <a:schemeClr val="tx1"/>
                </a:solidFill>
                <a:effectLst/>
                <a:latin typeface="+mn-lt"/>
                <a:ea typeface="+mn-ea"/>
                <a:cs typeface="+mn-cs"/>
              </a:rPr>
              <a:t>Geavaheaddjinamas ii sáhte leat gaska bustávaid gaskkas, eaige das sáhte leat čuvvovaš bustáva "æ", "ø" ja "å". Jus hálidat dakkár geavaheaddjenama mas lea du ovdanamma ja goargu, de fertet bidjat eret dieid bustávaid ja baicca čállit “aa” dahje “o”, ja dan ovdii ahte bidjat gaskka ovdanama ja goarggu gaskii, de lea dábálaš bidjat čuoggá.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5182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05.02.2020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05.02.2020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05.02.2020</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05.02.2020</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05.02.2020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05.02.2020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05.02.2020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OAHPA E-POASTTA ATNIT</a:t>
            </a:r>
          </a:p>
        </p:txBody>
      </p:sp>
      <p:sp>
        <p:nvSpPr>
          <p:cNvPr id="7" name="Undertittel 6"/>
          <p:cNvSpPr>
            <a:spLocks noGrp="1"/>
          </p:cNvSpPr>
          <p:nvPr>
            <p:ph type="subTitle" idx="1"/>
          </p:nvPr>
        </p:nvSpPr>
        <p:spPr/>
        <p:txBody>
          <a:bodyPr>
            <a:noAutofit/>
          </a:bodyPr>
          <a:lstStyle/>
          <a:p>
            <a:pPr marL="0" indent="0">
              <a:buNone/>
            </a:pPr>
            <a:r>
              <a:rPr lang="nb-NO" b="1" dirty="0" err="1">
                <a:solidFill>
                  <a:schemeClr val="tx1"/>
                </a:solidFill>
              </a:rPr>
              <a:t>Oahppomihttu</a:t>
            </a:r>
            <a:r>
              <a:rPr lang="nb-NO" b="1" dirty="0">
                <a:solidFill>
                  <a:schemeClr val="tx1"/>
                </a:solidFill>
              </a:rPr>
              <a:t>:</a:t>
            </a:r>
          </a:p>
          <a:p>
            <a:pPr>
              <a:buFontTx/>
              <a:buChar char="-"/>
            </a:pPr>
            <a:r>
              <a:rPr lang="nb-NO" dirty="0"/>
              <a:t>M</a:t>
            </a:r>
            <a:r>
              <a:rPr lang="se-NO" dirty="0"/>
              <a:t>áhttit beassat sisa ja olggos e-poastakontos</a:t>
            </a:r>
            <a:endParaRPr lang="nb-NO" dirty="0"/>
          </a:p>
          <a:p>
            <a:pPr>
              <a:buFontTx/>
              <a:buChar char="-"/>
            </a:pPr>
            <a:r>
              <a:rPr lang="se-NO" dirty="0"/>
              <a:t>Máhttit sáddet, vuostáváldit ja vástidit e-poastta</a:t>
            </a:r>
            <a:endParaRPr lang="nb-NO" dirty="0"/>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BA3DE203-596E-468A-B05C-D8DD86655723}"/>
              </a:ext>
            </a:extLst>
          </p:cNvPr>
          <p:cNvPicPr>
            <a:picLocks noChangeAspect="1"/>
          </p:cNvPicPr>
          <p:nvPr/>
        </p:nvPicPr>
        <p:blipFill>
          <a:blip r:embed="rId3"/>
          <a:stretch>
            <a:fillRect/>
          </a:stretch>
        </p:blipFill>
        <p:spPr>
          <a:xfrm>
            <a:off x="2657475" y="820190"/>
            <a:ext cx="6496253" cy="5542509"/>
          </a:xfrm>
          <a:prstGeom prst="rect">
            <a:avLst/>
          </a:prstGeom>
        </p:spPr>
      </p:pic>
    </p:spTree>
    <p:extLst>
      <p:ext uri="{BB962C8B-B14F-4D97-AF65-F5344CB8AC3E}">
        <p14:creationId xmlns:p14="http://schemas.microsoft.com/office/powerpoint/2010/main" val="351594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TekstSylinder 9"/>
          <p:cNvSpPr txBox="1"/>
          <p:nvPr/>
        </p:nvSpPr>
        <p:spPr>
          <a:xfrm>
            <a:off x="4086528" y="2551004"/>
            <a:ext cx="3998511" cy="2123658"/>
          </a:xfrm>
          <a:prstGeom prst="rect">
            <a:avLst/>
          </a:prstGeom>
          <a:noFill/>
        </p:spPr>
        <p:txBody>
          <a:bodyPr wrap="square" rtlCol="0">
            <a:spAutoFit/>
          </a:bodyPr>
          <a:lstStyle/>
          <a:p>
            <a:r>
              <a:rPr lang="nb-NO" sz="3200" dirty="0" err="1">
                <a:solidFill>
                  <a:srgbClr val="000000"/>
                </a:solidFill>
              </a:rPr>
              <a:t>na</a:t>
            </a:r>
            <a:r>
              <a:rPr lang="se-NO" sz="3200" dirty="0">
                <a:solidFill>
                  <a:srgbClr val="000000"/>
                </a:solidFill>
              </a:rPr>
              <a:t>mma</a:t>
            </a:r>
            <a:r>
              <a:rPr lang="nb-NO" sz="3200" dirty="0">
                <a:solidFill>
                  <a:srgbClr val="000000"/>
                </a:solidFill>
              </a:rPr>
              <a:t>.i.</a:t>
            </a:r>
            <a:r>
              <a:rPr lang="se-NO" sz="3200" dirty="0">
                <a:solidFill>
                  <a:srgbClr val="000000"/>
                </a:solidFill>
              </a:rPr>
              <a:t>goargu</a:t>
            </a:r>
            <a:endParaRPr lang="nb-NO" sz="3200" dirty="0">
              <a:solidFill>
                <a:srgbClr val="000000"/>
              </a:solidFill>
            </a:endParaRPr>
          </a:p>
          <a:p>
            <a:endParaRPr lang="nb-NO" sz="3200" dirty="0">
              <a:solidFill>
                <a:srgbClr val="000000"/>
              </a:solidFill>
            </a:endParaRPr>
          </a:p>
          <a:p>
            <a:r>
              <a:rPr lang="nb-NO" sz="3200" dirty="0" err="1">
                <a:solidFill>
                  <a:srgbClr val="000000"/>
                </a:solidFill>
              </a:rPr>
              <a:t>na</a:t>
            </a:r>
            <a:r>
              <a:rPr lang="se-NO" sz="3200" dirty="0">
                <a:solidFill>
                  <a:srgbClr val="000000"/>
                </a:solidFill>
              </a:rPr>
              <a:t>mma</a:t>
            </a:r>
            <a:r>
              <a:rPr lang="nb-NO" sz="3200" dirty="0">
                <a:solidFill>
                  <a:srgbClr val="000000"/>
                </a:solidFill>
              </a:rPr>
              <a:t>.</a:t>
            </a:r>
            <a:r>
              <a:rPr lang="se-NO" sz="3200" dirty="0">
                <a:solidFill>
                  <a:srgbClr val="000000"/>
                </a:solidFill>
              </a:rPr>
              <a:t>goargu</a:t>
            </a:r>
            <a:r>
              <a:rPr lang="nb-NO" sz="3200" dirty="0">
                <a:solidFill>
                  <a:srgbClr val="000000"/>
                </a:solidFill>
              </a:rPr>
              <a:t>123</a:t>
            </a:r>
          </a:p>
          <a:p>
            <a:pPr algn="ctr"/>
            <a:endParaRPr lang="nb-NO" sz="3600" dirty="0">
              <a:solidFill>
                <a:srgbClr val="000000"/>
              </a:solidFill>
            </a:endParaRPr>
          </a:p>
        </p:txBody>
      </p:sp>
    </p:spTree>
    <p:extLst>
      <p:ext uri="{BB962C8B-B14F-4D97-AF65-F5344CB8AC3E}">
        <p14:creationId xmlns:p14="http://schemas.microsoft.com/office/powerpoint/2010/main" val="281930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6291E37-B660-4010-9490-2F906E17C5D7}"/>
              </a:ext>
            </a:extLst>
          </p:cNvPr>
          <p:cNvPicPr>
            <a:picLocks noChangeAspect="1"/>
          </p:cNvPicPr>
          <p:nvPr/>
        </p:nvPicPr>
        <p:blipFill>
          <a:blip r:embed="rId3"/>
          <a:stretch>
            <a:fillRect/>
          </a:stretch>
        </p:blipFill>
        <p:spPr>
          <a:xfrm>
            <a:off x="2398273" y="660440"/>
            <a:ext cx="7200900" cy="5676900"/>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398273" y="3723703"/>
            <a:ext cx="1953094" cy="59692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17153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se-NO" sz="3200" dirty="0"/>
              <a:t>Unnimusat</a:t>
            </a:r>
            <a:r>
              <a:rPr lang="nb-NO" sz="3200" dirty="0"/>
              <a:t> 8 </a:t>
            </a:r>
            <a:r>
              <a:rPr lang="se-NO" sz="3200" dirty="0"/>
              <a:t>mearkka</a:t>
            </a:r>
            <a:endParaRPr lang="nb-NO" sz="3200" dirty="0"/>
          </a:p>
          <a:p>
            <a:r>
              <a:rPr lang="nb-NO" sz="3200" dirty="0"/>
              <a:t> </a:t>
            </a:r>
          </a:p>
          <a:p>
            <a:r>
              <a:rPr lang="se-NO" sz="3200" dirty="0"/>
              <a:t>Unnimusat</a:t>
            </a:r>
            <a:r>
              <a:rPr lang="nb-NO" sz="3200" dirty="0"/>
              <a:t> 2 </a:t>
            </a:r>
            <a:r>
              <a:rPr lang="se-NO" sz="3200" dirty="0"/>
              <a:t>dáin</a:t>
            </a:r>
            <a:r>
              <a:rPr lang="nb-NO" sz="3200" dirty="0"/>
              <a:t>:</a:t>
            </a:r>
          </a:p>
          <a:p>
            <a:pPr marL="571500" indent="-571500">
              <a:buFont typeface="Arial"/>
              <a:buChar char="•"/>
            </a:pPr>
            <a:r>
              <a:rPr lang="nb-NO" sz="3200" dirty="0"/>
              <a:t>ST</a:t>
            </a:r>
            <a:r>
              <a:rPr lang="se-NO" sz="3200" dirty="0"/>
              <a:t>U</a:t>
            </a:r>
            <a:r>
              <a:rPr lang="nb-NO" sz="3200" dirty="0"/>
              <a:t>OR</a:t>
            </a:r>
            <a:r>
              <a:rPr lang="se-NO" sz="3200" dirty="0"/>
              <a:t>A</a:t>
            </a:r>
            <a:r>
              <a:rPr lang="nb-NO" sz="3200" dirty="0"/>
              <a:t> B</a:t>
            </a:r>
            <a:r>
              <a:rPr lang="se-NO" sz="3200" dirty="0"/>
              <a:t>USTÁVAT</a:t>
            </a:r>
            <a:endParaRPr lang="nb-NO" sz="3200" dirty="0"/>
          </a:p>
          <a:p>
            <a:pPr marL="571500" indent="-571500">
              <a:buFont typeface="Arial"/>
              <a:buChar char="•"/>
            </a:pPr>
            <a:r>
              <a:rPr lang="se-NO" sz="3200" dirty="0"/>
              <a:t>unna bustávažat</a:t>
            </a:r>
            <a:endParaRPr lang="nb-NO" sz="3200" dirty="0"/>
          </a:p>
          <a:p>
            <a:pPr marL="571500" indent="-571500">
              <a:buFont typeface="Arial"/>
              <a:buChar char="•"/>
            </a:pPr>
            <a:r>
              <a:rPr lang="se-NO" sz="3200" dirty="0"/>
              <a:t>logut</a:t>
            </a:r>
            <a:endParaRPr lang="nb-NO" sz="3200" dirty="0"/>
          </a:p>
          <a:p>
            <a:pPr marL="571500" indent="-571500">
              <a:buFont typeface="Arial"/>
              <a:buChar char="•"/>
            </a:pPr>
            <a:r>
              <a:rPr lang="nb-NO" sz="3200" dirty="0"/>
              <a:t>symbol</a:t>
            </a:r>
            <a:r>
              <a:rPr lang="se-NO" sz="3200" dirty="0"/>
              <a:t>at</a:t>
            </a:r>
            <a:endParaRPr lang="nb-NO" sz="3200" dirty="0"/>
          </a:p>
          <a:p>
            <a:pPr algn="ctr"/>
            <a:endParaRPr lang="nb-NO" sz="3600" dirty="0">
              <a:solidFill>
                <a:srgbClr val="000000"/>
              </a:solidFill>
            </a:endParaRPr>
          </a:p>
        </p:txBody>
      </p:sp>
    </p:spTree>
    <p:extLst>
      <p:ext uri="{BB962C8B-B14F-4D97-AF65-F5344CB8AC3E}">
        <p14:creationId xmlns:p14="http://schemas.microsoft.com/office/powerpoint/2010/main" val="3096388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a:extLst>
              <a:ext uri="{FF2B5EF4-FFF2-40B4-BE49-F238E27FC236}">
                <a16:creationId xmlns:a16="http://schemas.microsoft.com/office/drawing/2014/main" id="{1D36F98C-54F2-4C5B-BFB6-F6C43230171E}"/>
              </a:ext>
            </a:extLst>
          </p:cNvPr>
          <p:cNvPicPr>
            <a:picLocks noChangeAspect="1"/>
          </p:cNvPicPr>
          <p:nvPr/>
        </p:nvPicPr>
        <p:blipFill>
          <a:blip r:embed="rId3"/>
          <a:stretch>
            <a:fillRect/>
          </a:stretch>
        </p:blipFill>
        <p:spPr>
          <a:xfrm>
            <a:off x="2425024" y="1148269"/>
            <a:ext cx="6972300" cy="5067300"/>
          </a:xfrm>
          <a:prstGeom prst="rect">
            <a:avLst/>
          </a:prstGeom>
        </p:spPr>
      </p:pic>
    </p:spTree>
    <p:extLst>
      <p:ext uri="{BB962C8B-B14F-4D97-AF65-F5344CB8AC3E}">
        <p14:creationId xmlns:p14="http://schemas.microsoft.com/office/powerpoint/2010/main" val="141580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se-NO" sz="3200" dirty="0"/>
              <a:t>Unnimusat</a:t>
            </a:r>
            <a:r>
              <a:rPr lang="nb-NO" sz="3200" dirty="0"/>
              <a:t> 8 </a:t>
            </a:r>
            <a:r>
              <a:rPr lang="se-NO" sz="3200" dirty="0"/>
              <a:t>mearkka</a:t>
            </a:r>
            <a:endParaRPr lang="nb-NO" sz="3200" dirty="0"/>
          </a:p>
          <a:p>
            <a:r>
              <a:rPr lang="nb-NO" sz="3200" dirty="0"/>
              <a:t> </a:t>
            </a:r>
          </a:p>
          <a:p>
            <a:r>
              <a:rPr lang="se-NO" sz="3200" dirty="0"/>
              <a:t>Unnimusat</a:t>
            </a:r>
            <a:r>
              <a:rPr lang="nb-NO" sz="3200" dirty="0"/>
              <a:t> 2 </a:t>
            </a:r>
            <a:r>
              <a:rPr lang="se-NO" sz="3200" dirty="0"/>
              <a:t>dáin</a:t>
            </a:r>
            <a:r>
              <a:rPr lang="nb-NO" sz="3200" dirty="0"/>
              <a:t>:</a:t>
            </a:r>
          </a:p>
          <a:p>
            <a:pPr marL="571500" indent="-571500">
              <a:buFont typeface="Arial"/>
              <a:buChar char="•"/>
            </a:pPr>
            <a:r>
              <a:rPr lang="nb-NO" sz="3200" dirty="0"/>
              <a:t>ST</a:t>
            </a:r>
            <a:r>
              <a:rPr lang="se-NO" sz="3200" dirty="0"/>
              <a:t>UORA BUSTÁVAT</a:t>
            </a:r>
            <a:endParaRPr lang="nb-NO" sz="3200" dirty="0"/>
          </a:p>
          <a:p>
            <a:pPr marL="571500" indent="-571500">
              <a:buFont typeface="Arial"/>
              <a:buChar char="•"/>
            </a:pPr>
            <a:r>
              <a:rPr lang="se-NO" sz="3200" dirty="0"/>
              <a:t>unna bustávažat</a:t>
            </a:r>
            <a:endParaRPr lang="nb-NO" sz="3200" dirty="0"/>
          </a:p>
          <a:p>
            <a:pPr marL="571500" indent="-571500">
              <a:buFont typeface="Arial"/>
              <a:buChar char="•"/>
            </a:pPr>
            <a:r>
              <a:rPr lang="se-NO" sz="3200" dirty="0"/>
              <a:t>logut</a:t>
            </a:r>
            <a:endParaRPr lang="nb-NO" sz="3200" dirty="0"/>
          </a:p>
          <a:p>
            <a:pPr marL="571500" indent="-571500">
              <a:buFont typeface="Arial"/>
              <a:buChar char="•"/>
            </a:pPr>
            <a:r>
              <a:rPr lang="nb-NO" sz="3200" dirty="0"/>
              <a:t>symbol</a:t>
            </a:r>
            <a:r>
              <a:rPr lang="se-NO" sz="3200" dirty="0"/>
              <a:t>at</a:t>
            </a:r>
            <a:endParaRPr lang="nb-NO" sz="3200" dirty="0"/>
          </a:p>
          <a:p>
            <a:pPr algn="ctr"/>
            <a:endParaRPr lang="nb-NO" sz="3600" dirty="0">
              <a:solidFill>
                <a:srgbClr val="000000"/>
              </a:solidFill>
            </a:endParaRPr>
          </a:p>
        </p:txBody>
      </p:sp>
    </p:spTree>
    <p:extLst>
      <p:ext uri="{BB962C8B-B14F-4D97-AF65-F5344CB8AC3E}">
        <p14:creationId xmlns:p14="http://schemas.microsoft.com/office/powerpoint/2010/main" val="247852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1E5B24F-F550-4EA8-9CA4-9918B4ACA63A}"/>
              </a:ext>
            </a:extLst>
          </p:cNvPr>
          <p:cNvPicPr>
            <a:picLocks noChangeAspect="1"/>
          </p:cNvPicPr>
          <p:nvPr/>
        </p:nvPicPr>
        <p:blipFill>
          <a:blip r:embed="rId3"/>
          <a:stretch>
            <a:fillRect/>
          </a:stretch>
        </p:blipFill>
        <p:spPr>
          <a:xfrm>
            <a:off x="2361124" y="942401"/>
            <a:ext cx="7191375" cy="5562600"/>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4185515" y="3944038"/>
            <a:ext cx="2000276" cy="68304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74502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a:extLst>
              <a:ext uri="{FF2B5EF4-FFF2-40B4-BE49-F238E27FC236}">
                <a16:creationId xmlns:a16="http://schemas.microsoft.com/office/drawing/2014/main" id="{B631BF20-4B9D-4619-A066-836C0CD4D809}"/>
              </a:ext>
            </a:extLst>
          </p:cNvPr>
          <p:cNvPicPr>
            <a:picLocks noChangeAspect="1"/>
          </p:cNvPicPr>
          <p:nvPr/>
        </p:nvPicPr>
        <p:blipFill>
          <a:blip r:embed="rId3"/>
          <a:stretch>
            <a:fillRect/>
          </a:stretch>
        </p:blipFill>
        <p:spPr>
          <a:xfrm>
            <a:off x="4043362" y="2714625"/>
            <a:ext cx="4105275" cy="1428750"/>
          </a:xfrm>
          <a:prstGeom prst="rect">
            <a:avLst/>
          </a:prstGeom>
        </p:spPr>
      </p:pic>
    </p:spTree>
    <p:extLst>
      <p:ext uri="{BB962C8B-B14F-4D97-AF65-F5344CB8AC3E}">
        <p14:creationId xmlns:p14="http://schemas.microsoft.com/office/powerpoint/2010/main" val="4123715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7122E3A-209E-412B-96A2-C02BCD8F5CB2}"/>
              </a:ext>
            </a:extLst>
          </p:cNvPr>
          <p:cNvPicPr>
            <a:picLocks noChangeAspect="1"/>
          </p:cNvPicPr>
          <p:nvPr/>
        </p:nvPicPr>
        <p:blipFill>
          <a:blip r:embed="rId3"/>
          <a:stretch>
            <a:fillRect/>
          </a:stretch>
        </p:blipFill>
        <p:spPr>
          <a:xfrm>
            <a:off x="3367088" y="784450"/>
            <a:ext cx="5241892" cy="5516337"/>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4313911" y="3429000"/>
            <a:ext cx="1257591" cy="51556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3839" y="4007413"/>
            <a:ext cx="482545" cy="719551"/>
          </a:xfrm>
          <a:prstGeom prst="rect">
            <a:avLst/>
          </a:prstGeom>
        </p:spPr>
      </p:pic>
    </p:spTree>
    <p:extLst>
      <p:ext uri="{BB962C8B-B14F-4D97-AF65-F5344CB8AC3E}">
        <p14:creationId xmlns:p14="http://schemas.microsoft.com/office/powerpoint/2010/main" val="1175196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05A56DE-298E-478E-95E4-44FCA1DF0ABF}"/>
              </a:ext>
            </a:extLst>
          </p:cNvPr>
          <p:cNvPicPr>
            <a:picLocks noChangeAspect="1"/>
          </p:cNvPicPr>
          <p:nvPr/>
        </p:nvPicPr>
        <p:blipFill>
          <a:blip r:embed="rId3"/>
          <a:stretch>
            <a:fillRect/>
          </a:stretch>
        </p:blipFill>
        <p:spPr>
          <a:xfrm>
            <a:off x="2849295" y="670831"/>
            <a:ext cx="5241892" cy="5516337"/>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2932289" y="3296796"/>
            <a:ext cx="1053838" cy="66300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6160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03611" y="1708031"/>
            <a:ext cx="1697121" cy="1179054"/>
          </a:xfrm>
        </p:spPr>
        <p:txBody>
          <a:bodyPr/>
          <a:lstStyle/>
          <a:p>
            <a:r>
              <a:rPr lang="se-NO" dirty="0"/>
              <a:t>Oassi</a:t>
            </a:r>
            <a:r>
              <a:rPr lang="nb-NO" dirty="0"/>
              <a:t> 1</a:t>
            </a:r>
          </a:p>
        </p:txBody>
      </p:sp>
      <p:sp>
        <p:nvSpPr>
          <p:cNvPr id="3" name="Plassholder for tekst 2"/>
          <p:cNvSpPr>
            <a:spLocks noGrp="1"/>
          </p:cNvSpPr>
          <p:nvPr>
            <p:ph type="body" idx="1"/>
          </p:nvPr>
        </p:nvSpPr>
        <p:spPr>
          <a:xfrm>
            <a:off x="4071131" y="2348485"/>
            <a:ext cx="7736949" cy="481694"/>
          </a:xfrm>
        </p:spPr>
        <p:txBody>
          <a:bodyPr/>
          <a:lstStyle/>
          <a:p>
            <a:r>
              <a:rPr lang="se-NO" dirty="0">
                <a:solidFill>
                  <a:srgbClr val="000000"/>
                </a:solidFill>
                <a:latin typeface="+mj-lt"/>
                <a:cs typeface="Calibri"/>
              </a:rPr>
              <a:t>Ráhkadit e-poastačujuhusa</a:t>
            </a:r>
            <a:endParaRPr lang="nb-NO" dirty="0">
              <a:solidFill>
                <a:srgbClr val="000000"/>
              </a:solidFill>
              <a:latin typeface="+mj-lt"/>
              <a:cs typeface="Calibri"/>
            </a:endParaRPr>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2311B36-4BD0-42E8-9BBC-9125FD65CF5D}"/>
              </a:ext>
            </a:extLst>
          </p:cNvPr>
          <p:cNvPicPr>
            <a:picLocks noChangeAspect="1"/>
          </p:cNvPicPr>
          <p:nvPr/>
        </p:nvPicPr>
        <p:blipFill>
          <a:blip r:embed="rId3"/>
          <a:stretch>
            <a:fillRect/>
          </a:stretch>
        </p:blipFill>
        <p:spPr>
          <a:xfrm>
            <a:off x="3367088" y="784450"/>
            <a:ext cx="5241892" cy="5516337"/>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5258719" y="3429001"/>
            <a:ext cx="1064963" cy="55910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72976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3D4DB591-EACA-4E97-B398-A2CDFAD6EBE0}"/>
              </a:ext>
            </a:extLst>
          </p:cNvPr>
          <p:cNvPicPr>
            <a:picLocks noChangeAspect="1"/>
          </p:cNvPicPr>
          <p:nvPr/>
        </p:nvPicPr>
        <p:blipFill>
          <a:blip r:embed="rId3"/>
          <a:stretch>
            <a:fillRect/>
          </a:stretch>
        </p:blipFill>
        <p:spPr>
          <a:xfrm>
            <a:off x="3499289" y="576856"/>
            <a:ext cx="5457825" cy="5743575"/>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3591499" y="3988106"/>
            <a:ext cx="2996587" cy="59280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0268" y="4661702"/>
            <a:ext cx="463030" cy="690451"/>
          </a:xfrm>
          <a:prstGeom prst="rect">
            <a:avLst/>
          </a:prstGeom>
        </p:spPr>
      </p:pic>
    </p:spTree>
    <p:extLst>
      <p:ext uri="{BB962C8B-B14F-4D97-AF65-F5344CB8AC3E}">
        <p14:creationId xmlns:p14="http://schemas.microsoft.com/office/powerpoint/2010/main" val="960746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D16F4A31-141D-4251-8BD0-13590D312EA2}"/>
              </a:ext>
            </a:extLst>
          </p:cNvPr>
          <p:cNvPicPr>
            <a:picLocks noChangeAspect="1"/>
          </p:cNvPicPr>
          <p:nvPr/>
        </p:nvPicPr>
        <p:blipFill>
          <a:blip r:embed="rId3"/>
          <a:stretch>
            <a:fillRect/>
          </a:stretch>
        </p:blipFill>
        <p:spPr>
          <a:xfrm>
            <a:off x="3639462" y="836579"/>
            <a:ext cx="5395718" cy="5678216"/>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645733" y="2211057"/>
            <a:ext cx="2540058" cy="67536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06959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2A7181D-0750-4C0C-9027-DE60C543F9F4}"/>
              </a:ext>
            </a:extLst>
          </p:cNvPr>
          <p:cNvPicPr>
            <a:picLocks noChangeAspect="1"/>
          </p:cNvPicPr>
          <p:nvPr/>
        </p:nvPicPr>
        <p:blipFill>
          <a:blip r:embed="rId3"/>
          <a:stretch>
            <a:fillRect/>
          </a:stretch>
        </p:blipFill>
        <p:spPr>
          <a:xfrm>
            <a:off x="2964716" y="718279"/>
            <a:ext cx="5222436" cy="5495862"/>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118952" y="2832202"/>
            <a:ext cx="2708971" cy="59412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4044590" y="2867653"/>
            <a:ext cx="698634" cy="523220"/>
          </a:xfrm>
          <a:prstGeom prst="rect">
            <a:avLst/>
          </a:prstGeom>
          <a:noFill/>
        </p:spPr>
        <p:txBody>
          <a:bodyPr wrap="square" rtlCol="0">
            <a:spAutoFit/>
          </a:bodyPr>
          <a:lstStyle/>
          <a:p>
            <a:pPr algn="ctr"/>
            <a:r>
              <a:rPr lang="nb-NO" sz="2800" b="1" dirty="0">
                <a:solidFill>
                  <a:srgbClr val="FF0000"/>
                </a:solidFill>
              </a:rPr>
              <a:t>?</a:t>
            </a:r>
          </a:p>
        </p:txBody>
      </p:sp>
    </p:spTree>
    <p:extLst>
      <p:ext uri="{BB962C8B-B14F-4D97-AF65-F5344CB8AC3E}">
        <p14:creationId xmlns:p14="http://schemas.microsoft.com/office/powerpoint/2010/main" val="2631424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D70E872C-E1C8-47D7-A0D8-15A98BAD9E57}"/>
              </a:ext>
            </a:extLst>
          </p:cNvPr>
          <p:cNvPicPr>
            <a:picLocks noChangeAspect="1"/>
          </p:cNvPicPr>
          <p:nvPr/>
        </p:nvPicPr>
        <p:blipFill>
          <a:blip r:embed="rId3"/>
          <a:stretch>
            <a:fillRect/>
          </a:stretch>
        </p:blipFill>
        <p:spPr>
          <a:xfrm>
            <a:off x="2821021" y="660440"/>
            <a:ext cx="6923054" cy="6078497"/>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383" y="6019386"/>
            <a:ext cx="482545" cy="719551"/>
          </a:xfrm>
          <a:prstGeom prst="rect">
            <a:avLst/>
          </a:prstGeom>
        </p:spPr>
      </p:pic>
    </p:spTree>
    <p:extLst>
      <p:ext uri="{BB962C8B-B14F-4D97-AF65-F5344CB8AC3E}">
        <p14:creationId xmlns:p14="http://schemas.microsoft.com/office/powerpoint/2010/main" val="1288575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95BD478-A711-40FF-BAC4-C8AA5E38FE35}"/>
              </a:ext>
            </a:extLst>
          </p:cNvPr>
          <p:cNvPicPr>
            <a:picLocks noChangeAspect="1"/>
          </p:cNvPicPr>
          <p:nvPr/>
        </p:nvPicPr>
        <p:blipFill>
          <a:blip r:embed="rId3"/>
          <a:stretch>
            <a:fillRect/>
          </a:stretch>
        </p:blipFill>
        <p:spPr>
          <a:xfrm>
            <a:off x="2533650" y="623311"/>
            <a:ext cx="7124700" cy="5916572"/>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Ellipse 9"/>
          <p:cNvSpPr/>
          <p:nvPr/>
        </p:nvSpPr>
        <p:spPr>
          <a:xfrm>
            <a:off x="2610997" y="4340645"/>
            <a:ext cx="4781321" cy="204913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44098">
            <a:off x="6740376" y="5874914"/>
            <a:ext cx="482545" cy="719551"/>
          </a:xfrm>
          <a:prstGeom prst="rect">
            <a:avLst/>
          </a:prstGeom>
        </p:spPr>
      </p:pic>
    </p:spTree>
    <p:extLst>
      <p:ext uri="{BB962C8B-B14F-4D97-AF65-F5344CB8AC3E}">
        <p14:creationId xmlns:p14="http://schemas.microsoft.com/office/powerpoint/2010/main" val="2639722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E736A5B-A83A-4240-90F1-C2459EF6B557}"/>
              </a:ext>
            </a:extLst>
          </p:cNvPr>
          <p:cNvPicPr>
            <a:picLocks noChangeAspect="1"/>
          </p:cNvPicPr>
          <p:nvPr/>
        </p:nvPicPr>
        <p:blipFill>
          <a:blip r:embed="rId3"/>
          <a:stretch>
            <a:fillRect/>
          </a:stretch>
        </p:blipFill>
        <p:spPr>
          <a:xfrm>
            <a:off x="3048000" y="738344"/>
            <a:ext cx="5794443" cy="5676743"/>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4" name="Ellipse 13"/>
          <p:cNvSpPr/>
          <p:nvPr/>
        </p:nvSpPr>
        <p:spPr>
          <a:xfrm>
            <a:off x="5361147" y="5491694"/>
            <a:ext cx="1168147" cy="6552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20581">
            <a:off x="6806232" y="5625180"/>
            <a:ext cx="482545" cy="739288"/>
          </a:xfrm>
          <a:prstGeom prst="rect">
            <a:avLst/>
          </a:prstGeom>
        </p:spPr>
      </p:pic>
    </p:spTree>
    <p:extLst>
      <p:ext uri="{BB962C8B-B14F-4D97-AF65-F5344CB8AC3E}">
        <p14:creationId xmlns:p14="http://schemas.microsoft.com/office/powerpoint/2010/main" val="3858867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294369" y="2890524"/>
            <a:ext cx="5821731" cy="1754326"/>
          </a:xfrm>
          <a:prstGeom prst="rect">
            <a:avLst/>
          </a:prstGeom>
          <a:noFill/>
        </p:spPr>
        <p:txBody>
          <a:bodyPr wrap="square" rtlCol="0">
            <a:spAutoFit/>
          </a:bodyPr>
          <a:lstStyle/>
          <a:p>
            <a:pPr algn="ctr"/>
            <a:r>
              <a:rPr lang="se-NO" sz="3600" dirty="0"/>
              <a:t>Sávan lihku</a:t>
            </a:r>
            <a:r>
              <a:rPr lang="nb-NO" sz="3600" dirty="0"/>
              <a:t>! Dere har nå alle en brukerkonto og en e-postadresse!</a:t>
            </a:r>
            <a:endParaRPr lang="nb-NO" sz="3600" dirty="0">
              <a:solidFill>
                <a:srgbClr val="000000"/>
              </a:solidFill>
            </a:endParaRPr>
          </a:p>
        </p:txBody>
      </p:sp>
    </p:spTree>
    <p:extLst>
      <p:ext uri="{BB962C8B-B14F-4D97-AF65-F5344CB8AC3E}">
        <p14:creationId xmlns:p14="http://schemas.microsoft.com/office/powerpoint/2010/main" val="2333647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659014" y="2890524"/>
            <a:ext cx="4979278" cy="646331"/>
          </a:xfrm>
          <a:prstGeom prst="rect">
            <a:avLst/>
          </a:prstGeom>
          <a:noFill/>
        </p:spPr>
        <p:txBody>
          <a:bodyPr wrap="square" rtlCol="0">
            <a:spAutoFit/>
          </a:bodyPr>
          <a:lstStyle/>
          <a:p>
            <a:r>
              <a:rPr lang="se-NO" sz="3600" dirty="0">
                <a:solidFill>
                  <a:srgbClr val="000000"/>
                </a:solidFill>
              </a:rPr>
              <a:t>geavaheaddjenamma</a:t>
            </a:r>
            <a:endParaRPr lang="nb-NO" sz="3600" dirty="0">
              <a:solidFill>
                <a:srgbClr val="000000"/>
              </a:solidFill>
            </a:endParaRPr>
          </a:p>
        </p:txBody>
      </p:sp>
    </p:spTree>
    <p:extLst>
      <p:ext uri="{BB962C8B-B14F-4D97-AF65-F5344CB8AC3E}">
        <p14:creationId xmlns:p14="http://schemas.microsoft.com/office/powerpoint/2010/main" val="1159696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TekstSylinder 4"/>
          <p:cNvSpPr txBox="1"/>
          <p:nvPr/>
        </p:nvSpPr>
        <p:spPr>
          <a:xfrm>
            <a:off x="3659014" y="2890524"/>
            <a:ext cx="4979278" cy="646331"/>
          </a:xfrm>
          <a:prstGeom prst="rect">
            <a:avLst/>
          </a:prstGeom>
          <a:noFill/>
        </p:spPr>
        <p:txBody>
          <a:bodyPr wrap="square" rtlCol="0">
            <a:spAutoFit/>
          </a:bodyPr>
          <a:lstStyle/>
          <a:p>
            <a:r>
              <a:rPr lang="se-NO" sz="3600" dirty="0">
                <a:solidFill>
                  <a:srgbClr val="000000"/>
                </a:solidFill>
              </a:rPr>
              <a:t>geavaheaddjenamma</a:t>
            </a:r>
            <a:r>
              <a:rPr lang="nb-NO" sz="3600" dirty="0">
                <a:solidFill>
                  <a:srgbClr val="000000"/>
                </a:solidFill>
              </a:rPr>
              <a:t>@</a:t>
            </a:r>
          </a:p>
        </p:txBody>
      </p:sp>
    </p:spTree>
    <p:extLst>
      <p:ext uri="{BB962C8B-B14F-4D97-AF65-F5344CB8AC3E}">
        <p14:creationId xmlns:p14="http://schemas.microsoft.com/office/powerpoint/2010/main" val="248935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446" y="2566746"/>
            <a:ext cx="1996961" cy="937702"/>
          </a:xfrm>
          <a:prstGeom prst="rect">
            <a:avLst/>
          </a:prstGeom>
        </p:spPr>
      </p:pic>
    </p:spTree>
    <p:extLst>
      <p:ext uri="{BB962C8B-B14F-4D97-AF65-F5344CB8AC3E}">
        <p14:creationId xmlns:p14="http://schemas.microsoft.com/office/powerpoint/2010/main" val="2966554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753691" y="2890524"/>
            <a:ext cx="6628304" cy="1200329"/>
          </a:xfrm>
          <a:prstGeom prst="rect">
            <a:avLst/>
          </a:prstGeom>
          <a:noFill/>
        </p:spPr>
        <p:txBody>
          <a:bodyPr wrap="square" rtlCol="0">
            <a:spAutoFit/>
          </a:bodyPr>
          <a:lstStyle/>
          <a:p>
            <a:pPr algn="ctr"/>
            <a:r>
              <a:rPr lang="se-NO" sz="3600" dirty="0">
                <a:solidFill>
                  <a:srgbClr val="000000"/>
                </a:solidFill>
              </a:rPr>
              <a:t>geavaheaddjenamma</a:t>
            </a:r>
            <a:r>
              <a:rPr lang="nb-NO" sz="3600" dirty="0">
                <a:solidFill>
                  <a:srgbClr val="000000"/>
                </a:solidFill>
              </a:rPr>
              <a:t>@gmail.com</a:t>
            </a:r>
          </a:p>
          <a:p>
            <a:pPr algn="ctr"/>
            <a:endParaRPr lang="nb-NO" sz="3600" dirty="0">
              <a:solidFill>
                <a:srgbClr val="000000"/>
              </a:solidFill>
            </a:endParaRPr>
          </a:p>
        </p:txBody>
      </p:sp>
    </p:spTree>
    <p:extLst>
      <p:ext uri="{BB962C8B-B14F-4D97-AF65-F5344CB8AC3E}">
        <p14:creationId xmlns:p14="http://schemas.microsoft.com/office/powerpoint/2010/main" val="4258766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30506" y="1725283"/>
            <a:ext cx="1696105" cy="1161801"/>
          </a:xfrm>
        </p:spPr>
        <p:txBody>
          <a:bodyPr/>
          <a:lstStyle/>
          <a:p>
            <a:r>
              <a:rPr lang="se-NO" dirty="0"/>
              <a:t>Oassi</a:t>
            </a:r>
            <a:r>
              <a:rPr lang="nb-NO" dirty="0"/>
              <a:t> 2</a:t>
            </a:r>
          </a:p>
        </p:txBody>
      </p:sp>
      <p:sp>
        <p:nvSpPr>
          <p:cNvPr id="3" name="Plassholder for tekst 2"/>
          <p:cNvSpPr>
            <a:spLocks noGrp="1"/>
          </p:cNvSpPr>
          <p:nvPr>
            <p:ph type="body" idx="1"/>
          </p:nvPr>
        </p:nvSpPr>
        <p:spPr/>
        <p:txBody>
          <a:bodyPr/>
          <a:lstStyle/>
          <a:p>
            <a:r>
              <a:rPr lang="nb-NO" dirty="0">
                <a:solidFill>
                  <a:srgbClr val="000000"/>
                </a:solidFill>
              </a:rPr>
              <a:t>Logge </a:t>
            </a:r>
            <a:r>
              <a:rPr lang="se-NO" dirty="0">
                <a:solidFill>
                  <a:srgbClr val="000000"/>
                </a:solidFill>
              </a:rPr>
              <a:t>eret ja ala</a:t>
            </a:r>
            <a:endParaRPr lang="nb-NO" dirty="0">
              <a:solidFill>
                <a:srgbClr val="000000"/>
              </a:solidFill>
            </a:endParaRPr>
          </a:p>
        </p:txBody>
      </p:sp>
    </p:spTree>
    <p:extLst>
      <p:ext uri="{BB962C8B-B14F-4D97-AF65-F5344CB8AC3E}">
        <p14:creationId xmlns:p14="http://schemas.microsoft.com/office/powerpoint/2010/main" val="125163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4FC57CA2-7B5D-4490-AE5E-56BCFEC3E337}"/>
              </a:ext>
            </a:extLst>
          </p:cNvPr>
          <p:cNvPicPr>
            <a:picLocks noChangeAspect="1"/>
          </p:cNvPicPr>
          <p:nvPr/>
        </p:nvPicPr>
        <p:blipFill>
          <a:blip r:embed="rId3"/>
          <a:stretch>
            <a:fillRect/>
          </a:stretch>
        </p:blipFill>
        <p:spPr>
          <a:xfrm>
            <a:off x="1574251" y="1773110"/>
            <a:ext cx="9858991" cy="3392277"/>
          </a:xfrm>
          <a:prstGeom prst="rect">
            <a:avLst/>
          </a:prstGeom>
        </p:spPr>
      </p:pic>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796530" y="1692613"/>
            <a:ext cx="840188" cy="6661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3242" y="2439229"/>
            <a:ext cx="482545" cy="719551"/>
          </a:xfrm>
          <a:prstGeom prst="rect">
            <a:avLst/>
          </a:prstGeom>
        </p:spPr>
      </p:pic>
    </p:spTree>
    <p:extLst>
      <p:ext uri="{BB962C8B-B14F-4D97-AF65-F5344CB8AC3E}">
        <p14:creationId xmlns:p14="http://schemas.microsoft.com/office/powerpoint/2010/main" val="1010819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76C3CCE-2017-49E0-80C9-1785F7745829}"/>
              </a:ext>
            </a:extLst>
          </p:cNvPr>
          <p:cNvPicPr>
            <a:picLocks noChangeAspect="1"/>
          </p:cNvPicPr>
          <p:nvPr/>
        </p:nvPicPr>
        <p:blipFill>
          <a:blip r:embed="rId3"/>
          <a:stretch>
            <a:fillRect/>
          </a:stretch>
        </p:blipFill>
        <p:spPr>
          <a:xfrm>
            <a:off x="368545" y="1558901"/>
            <a:ext cx="11329952" cy="3660032"/>
          </a:xfrm>
          <a:prstGeom prst="rect">
            <a:avLst/>
          </a:prstGeom>
        </p:spPr>
      </p:pic>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9834606" y="4076241"/>
            <a:ext cx="1307688" cy="6013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749" y="4939323"/>
            <a:ext cx="482545" cy="719551"/>
          </a:xfrm>
          <a:prstGeom prst="rect">
            <a:avLst/>
          </a:prstGeom>
        </p:spPr>
      </p:pic>
    </p:spTree>
    <p:extLst>
      <p:ext uri="{BB962C8B-B14F-4D97-AF65-F5344CB8AC3E}">
        <p14:creationId xmlns:p14="http://schemas.microsoft.com/office/powerpoint/2010/main" val="4210140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6" name="Bilde 5">
            <a:extLst>
              <a:ext uri="{FF2B5EF4-FFF2-40B4-BE49-F238E27FC236}">
                <a16:creationId xmlns:a16="http://schemas.microsoft.com/office/drawing/2014/main" id="{151CAF50-2364-4D43-95C7-0A62D1D1195B}"/>
              </a:ext>
            </a:extLst>
          </p:cNvPr>
          <p:cNvPicPr>
            <a:picLocks noChangeAspect="1"/>
          </p:cNvPicPr>
          <p:nvPr/>
        </p:nvPicPr>
        <p:blipFill>
          <a:blip r:embed="rId3"/>
          <a:stretch>
            <a:fillRect/>
          </a:stretch>
        </p:blipFill>
        <p:spPr>
          <a:xfrm>
            <a:off x="3231198" y="856237"/>
            <a:ext cx="4352925" cy="5495925"/>
          </a:xfrm>
          <a:prstGeom prst="rect">
            <a:avLst/>
          </a:prstGeom>
        </p:spPr>
      </p:pic>
    </p:spTree>
    <p:extLst>
      <p:ext uri="{BB962C8B-B14F-4D97-AF65-F5344CB8AC3E}">
        <p14:creationId xmlns:p14="http://schemas.microsoft.com/office/powerpoint/2010/main" val="459012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446" y="2566746"/>
            <a:ext cx="1996961" cy="937702"/>
          </a:xfrm>
          <a:prstGeom prst="rect">
            <a:avLst/>
          </a:prstGeom>
        </p:spPr>
      </p:pic>
      <p:sp>
        <p:nvSpPr>
          <p:cNvPr id="7" name="TekstSylinder 6"/>
          <p:cNvSpPr txBox="1"/>
          <p:nvPr/>
        </p:nvSpPr>
        <p:spPr>
          <a:xfrm>
            <a:off x="4652354" y="4412081"/>
            <a:ext cx="2904580" cy="584776"/>
          </a:xfrm>
          <a:prstGeom prst="rect">
            <a:avLst/>
          </a:prstGeom>
          <a:noFill/>
        </p:spPr>
        <p:txBody>
          <a:bodyPr wrap="square" rtlCol="0">
            <a:spAutoFit/>
          </a:bodyPr>
          <a:lstStyle/>
          <a:p>
            <a:pPr algn="ctr"/>
            <a:r>
              <a:rPr lang="nb-NO" sz="3200" dirty="0">
                <a:solidFill>
                  <a:srgbClr val="000000"/>
                </a:solidFill>
              </a:rPr>
              <a:t>www.gmail.no</a:t>
            </a:r>
          </a:p>
        </p:txBody>
      </p:sp>
    </p:spTree>
    <p:extLst>
      <p:ext uri="{BB962C8B-B14F-4D97-AF65-F5344CB8AC3E}">
        <p14:creationId xmlns:p14="http://schemas.microsoft.com/office/powerpoint/2010/main" val="4091499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05C5672F-F3D2-4C93-B525-0E310D69FE7E}"/>
              </a:ext>
            </a:extLst>
          </p:cNvPr>
          <p:cNvPicPr>
            <a:picLocks noChangeAspect="1"/>
          </p:cNvPicPr>
          <p:nvPr/>
        </p:nvPicPr>
        <p:blipFill>
          <a:blip r:embed="rId3"/>
          <a:stretch>
            <a:fillRect/>
          </a:stretch>
        </p:blipFill>
        <p:spPr>
          <a:xfrm>
            <a:off x="3386480" y="773508"/>
            <a:ext cx="4654971" cy="5621401"/>
          </a:xfrm>
          <a:prstGeom prst="rect">
            <a:avLst/>
          </a:prstGeom>
        </p:spPr>
      </p:pic>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3546636" y="3073696"/>
            <a:ext cx="2450809" cy="4904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441095" y="3073696"/>
            <a:ext cx="1405859" cy="369332"/>
          </a:xfrm>
          <a:prstGeom prst="rect">
            <a:avLst/>
          </a:prstGeom>
          <a:noFill/>
        </p:spPr>
        <p:txBody>
          <a:bodyPr wrap="square" rtlCol="0">
            <a:spAutoFit/>
          </a:bodyPr>
          <a:lstStyle/>
          <a:p>
            <a:r>
              <a:rPr lang="nb-NO" dirty="0">
                <a:solidFill>
                  <a:srgbClr val="000000"/>
                </a:solidFill>
              </a:rPr>
              <a:t>Passord</a:t>
            </a:r>
          </a:p>
        </p:txBody>
      </p:sp>
      <p:cxnSp>
        <p:nvCxnSpPr>
          <p:cNvPr id="8" name="Rett pil 7"/>
          <p:cNvCxnSpPr/>
          <p:nvPr/>
        </p:nvCxnSpPr>
        <p:spPr>
          <a:xfrm>
            <a:off x="1673532" y="3254710"/>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kstSylinder 8"/>
          <p:cNvSpPr txBox="1"/>
          <p:nvPr/>
        </p:nvSpPr>
        <p:spPr>
          <a:xfrm>
            <a:off x="368545" y="2044429"/>
            <a:ext cx="1785498" cy="369332"/>
          </a:xfrm>
          <a:prstGeom prst="rect">
            <a:avLst/>
          </a:prstGeom>
          <a:noFill/>
        </p:spPr>
        <p:txBody>
          <a:bodyPr wrap="square" rtlCol="0">
            <a:spAutoFit/>
          </a:bodyPr>
          <a:lstStyle/>
          <a:p>
            <a:r>
              <a:rPr lang="nb-NO" dirty="0">
                <a:solidFill>
                  <a:srgbClr val="000000"/>
                </a:solidFill>
              </a:rPr>
              <a:t>E-postadressen</a:t>
            </a:r>
          </a:p>
        </p:txBody>
      </p:sp>
      <p:cxnSp>
        <p:nvCxnSpPr>
          <p:cNvPr id="10" name="Rett pil 9"/>
          <p:cNvCxnSpPr/>
          <p:nvPr/>
        </p:nvCxnSpPr>
        <p:spPr>
          <a:xfrm flipV="1">
            <a:off x="2147721" y="2229094"/>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489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01610B3-1B3F-47A6-979E-17845190AFEF}"/>
              </a:ext>
            </a:extLst>
          </p:cNvPr>
          <p:cNvPicPr>
            <a:picLocks noChangeAspect="1"/>
          </p:cNvPicPr>
          <p:nvPr/>
        </p:nvPicPr>
        <p:blipFill>
          <a:blip r:embed="rId3"/>
          <a:stretch>
            <a:fillRect/>
          </a:stretch>
        </p:blipFill>
        <p:spPr>
          <a:xfrm>
            <a:off x="3216815" y="820327"/>
            <a:ext cx="4759865" cy="5748072"/>
          </a:xfrm>
          <a:prstGeom prst="rect">
            <a:avLst/>
          </a:prstGeom>
        </p:spPr>
      </p:pic>
      <p:sp>
        <p:nvSpPr>
          <p:cNvPr id="2" name="Tittel 1"/>
          <p:cNvSpPr>
            <a:spLocks noGrp="1"/>
          </p:cNvSpPr>
          <p:nvPr>
            <p:ph type="title"/>
          </p:nvPr>
        </p:nvSpPr>
        <p:spPr/>
        <p:txBody>
          <a:bodyPr/>
          <a:lstStyle/>
          <a:p>
            <a:r>
              <a:rPr lang="nb-NO" sz="2400" dirty="0"/>
              <a:t>Logge </a:t>
            </a:r>
            <a:r>
              <a:rPr lang="se-NO" sz="2400" dirty="0"/>
              <a:t>eret ja ala</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5770284" y="3898160"/>
            <a:ext cx="2450809" cy="7195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2122" y="4755179"/>
            <a:ext cx="482545" cy="719551"/>
          </a:xfrm>
          <a:prstGeom prst="rect">
            <a:avLst/>
          </a:prstGeom>
        </p:spPr>
      </p:pic>
    </p:spTree>
    <p:extLst>
      <p:ext uri="{BB962C8B-B14F-4D97-AF65-F5344CB8AC3E}">
        <p14:creationId xmlns:p14="http://schemas.microsoft.com/office/powerpoint/2010/main" val="4219751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17059" y="1656273"/>
            <a:ext cx="1718179" cy="1230812"/>
          </a:xfrm>
        </p:spPr>
        <p:txBody>
          <a:bodyPr/>
          <a:lstStyle/>
          <a:p>
            <a:r>
              <a:rPr lang="se-NO" dirty="0"/>
              <a:t>Oassi</a:t>
            </a:r>
            <a:r>
              <a:rPr lang="nb-NO" dirty="0"/>
              <a:t> 3</a:t>
            </a:r>
          </a:p>
        </p:txBody>
      </p:sp>
      <p:sp>
        <p:nvSpPr>
          <p:cNvPr id="3" name="Plassholder for tekst 2"/>
          <p:cNvSpPr>
            <a:spLocks noGrp="1"/>
          </p:cNvSpPr>
          <p:nvPr>
            <p:ph type="body" idx="1"/>
          </p:nvPr>
        </p:nvSpPr>
        <p:spPr>
          <a:xfrm>
            <a:off x="4071131" y="2335910"/>
            <a:ext cx="7736949" cy="481694"/>
          </a:xfrm>
        </p:spPr>
        <p:txBody>
          <a:bodyPr/>
          <a:lstStyle/>
          <a:p>
            <a:r>
              <a:rPr lang="nb-NO" dirty="0"/>
              <a:t>S</a:t>
            </a:r>
            <a:r>
              <a:rPr lang="se-NO" dirty="0"/>
              <a:t>áddet</a:t>
            </a:r>
            <a:r>
              <a:rPr lang="nb-NO" dirty="0"/>
              <a:t> e-</a:t>
            </a:r>
            <a:r>
              <a:rPr lang="nb-NO" dirty="0" err="1"/>
              <a:t>po</a:t>
            </a:r>
            <a:r>
              <a:rPr lang="se-NO" dirty="0"/>
              <a:t>a</a:t>
            </a:r>
            <a:r>
              <a:rPr lang="nb-NO" dirty="0" err="1"/>
              <a:t>st</a:t>
            </a:r>
            <a:r>
              <a:rPr lang="se-NO" dirty="0"/>
              <a:t>ta</a:t>
            </a:r>
            <a:endParaRPr lang="nb-NO" dirty="0"/>
          </a:p>
        </p:txBody>
      </p:sp>
    </p:spTree>
    <p:extLst>
      <p:ext uri="{BB962C8B-B14F-4D97-AF65-F5344CB8AC3E}">
        <p14:creationId xmlns:p14="http://schemas.microsoft.com/office/powerpoint/2010/main" val="2579246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14BB4518-1804-4178-BBB7-A8AA9DD7840E}"/>
              </a:ext>
            </a:extLst>
          </p:cNvPr>
          <p:cNvPicPr>
            <a:picLocks noChangeAspect="1"/>
          </p:cNvPicPr>
          <p:nvPr/>
        </p:nvPicPr>
        <p:blipFill>
          <a:blip r:embed="rId3"/>
          <a:stretch>
            <a:fillRect/>
          </a:stretch>
        </p:blipFill>
        <p:spPr>
          <a:xfrm>
            <a:off x="602114" y="1424646"/>
            <a:ext cx="11167354" cy="4008708"/>
          </a:xfrm>
          <a:prstGeom prst="rect">
            <a:avLst/>
          </a:prstGeom>
        </p:spPr>
      </p:pic>
      <p:sp>
        <p:nvSpPr>
          <p:cNvPr id="2" name="Tittel 1"/>
          <p:cNvSpPr>
            <a:spLocks noGrp="1"/>
          </p:cNvSpPr>
          <p:nvPr>
            <p:ph type="title"/>
          </p:nvPr>
        </p:nvSpPr>
        <p:spPr/>
        <p:txBody>
          <a:bodyPr/>
          <a:lstStyle/>
          <a:p>
            <a:r>
              <a:rPr lang="nb-NO" sz="2400" dirty="0"/>
              <a:t>S</a:t>
            </a:r>
            <a:r>
              <a:rPr lang="se-NO" sz="2400" dirty="0"/>
              <a:t>áddet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21" name="Ellipse 20"/>
          <p:cNvSpPr/>
          <p:nvPr/>
        </p:nvSpPr>
        <p:spPr>
          <a:xfrm>
            <a:off x="283324" y="1843366"/>
            <a:ext cx="1964117" cy="7371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8098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a:extLst>
              <a:ext uri="{FF2B5EF4-FFF2-40B4-BE49-F238E27FC236}">
                <a16:creationId xmlns:a16="http://schemas.microsoft.com/office/drawing/2014/main" id="{A137E91F-728A-4804-8E02-730CDFD95BC5}"/>
              </a:ext>
            </a:extLst>
          </p:cNvPr>
          <p:cNvPicPr>
            <a:picLocks noChangeAspect="1"/>
          </p:cNvPicPr>
          <p:nvPr/>
        </p:nvPicPr>
        <p:blipFill>
          <a:blip r:embed="rId3"/>
          <a:stretch>
            <a:fillRect/>
          </a:stretch>
        </p:blipFill>
        <p:spPr>
          <a:xfrm>
            <a:off x="1144025" y="1159796"/>
            <a:ext cx="9277324" cy="4538407"/>
          </a:xfrm>
          <a:prstGeom prst="rect">
            <a:avLst/>
          </a:prstGeom>
        </p:spPr>
      </p:pic>
      <p:sp>
        <p:nvSpPr>
          <p:cNvPr id="8" name="Ellipse 7">
            <a:extLst>
              <a:ext uri="{FF2B5EF4-FFF2-40B4-BE49-F238E27FC236}">
                <a16:creationId xmlns:a16="http://schemas.microsoft.com/office/drawing/2014/main" id="{0D43BC95-001F-49DF-8241-EEE27081E0D8}"/>
              </a:ext>
            </a:extLst>
          </p:cNvPr>
          <p:cNvSpPr/>
          <p:nvPr/>
        </p:nvSpPr>
        <p:spPr>
          <a:xfrm>
            <a:off x="1573838" y="3692976"/>
            <a:ext cx="1207098" cy="55329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13691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a:t>
            </a:r>
            <a:r>
              <a:rPr lang="se-NO" sz="2400" dirty="0"/>
              <a:t>áddet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a:extLst>
              <a:ext uri="{FF2B5EF4-FFF2-40B4-BE49-F238E27FC236}">
                <a16:creationId xmlns:a16="http://schemas.microsoft.com/office/drawing/2014/main" id="{C86794B5-BC3C-46BB-8E8C-60A1D75D602D}"/>
              </a:ext>
            </a:extLst>
          </p:cNvPr>
          <p:cNvPicPr>
            <a:picLocks noChangeAspect="1"/>
          </p:cNvPicPr>
          <p:nvPr/>
        </p:nvPicPr>
        <p:blipFill>
          <a:blip r:embed="rId3"/>
          <a:stretch>
            <a:fillRect/>
          </a:stretch>
        </p:blipFill>
        <p:spPr>
          <a:xfrm>
            <a:off x="2794055" y="791067"/>
            <a:ext cx="5717647" cy="5702460"/>
          </a:xfrm>
          <a:prstGeom prst="rect">
            <a:avLst/>
          </a:prstGeom>
        </p:spPr>
      </p:pic>
    </p:spTree>
    <p:extLst>
      <p:ext uri="{BB962C8B-B14F-4D97-AF65-F5344CB8AC3E}">
        <p14:creationId xmlns:p14="http://schemas.microsoft.com/office/powerpoint/2010/main" val="3944459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E3D51B30-65EB-4359-8A95-34A91350EB1E}"/>
              </a:ext>
            </a:extLst>
          </p:cNvPr>
          <p:cNvPicPr>
            <a:picLocks noChangeAspect="1"/>
          </p:cNvPicPr>
          <p:nvPr/>
        </p:nvPicPr>
        <p:blipFill>
          <a:blip r:embed="rId3"/>
          <a:stretch>
            <a:fillRect/>
          </a:stretch>
        </p:blipFill>
        <p:spPr>
          <a:xfrm>
            <a:off x="2794055" y="791067"/>
            <a:ext cx="5986388" cy="5702460"/>
          </a:xfrm>
          <a:prstGeom prst="rect">
            <a:avLst/>
          </a:prstGeom>
        </p:spPr>
      </p:pic>
      <p:sp>
        <p:nvSpPr>
          <p:cNvPr id="2" name="Tittel 1"/>
          <p:cNvSpPr>
            <a:spLocks noGrp="1"/>
          </p:cNvSpPr>
          <p:nvPr>
            <p:ph type="title"/>
          </p:nvPr>
        </p:nvSpPr>
        <p:spPr/>
        <p:txBody>
          <a:bodyPr/>
          <a:lstStyle/>
          <a:p>
            <a:r>
              <a:rPr lang="nb-NO" sz="2400" dirty="0"/>
              <a:t>S</a:t>
            </a:r>
            <a:r>
              <a:rPr lang="se-NO" sz="2400" dirty="0"/>
              <a:t>áddet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8" name="Ellipse 7"/>
          <p:cNvSpPr/>
          <p:nvPr/>
        </p:nvSpPr>
        <p:spPr>
          <a:xfrm>
            <a:off x="8086380" y="660441"/>
            <a:ext cx="451085" cy="5895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0" name="Rett pil 9"/>
          <p:cNvCxnSpPr>
            <a:cxnSpLocks/>
          </p:cNvCxnSpPr>
          <p:nvPr/>
        </p:nvCxnSpPr>
        <p:spPr>
          <a:xfrm flipH="1" flipV="1">
            <a:off x="8616237" y="1250021"/>
            <a:ext cx="924370" cy="76606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143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a:t>
            </a:r>
            <a:r>
              <a:rPr lang="nb-NO" sz="2400" dirty="0">
                <a:solidFill>
                  <a:schemeClr val="tx1"/>
                </a:solidFill>
              </a:rPr>
              <a:t> e-</a:t>
            </a:r>
            <a:r>
              <a:rPr lang="nb-NO" sz="2400" dirty="0" err="1">
                <a:solidFill>
                  <a:schemeClr val="tx1"/>
                </a:solidFill>
              </a:rPr>
              <a:t>po</a:t>
            </a:r>
            <a:r>
              <a:rPr lang="se-NO" sz="2400" dirty="0">
                <a:solidFill>
                  <a:schemeClr val="tx1"/>
                </a:solidFill>
              </a:rPr>
              <a:t>a</a:t>
            </a:r>
            <a:r>
              <a:rPr lang="nb-NO" sz="2400" dirty="0" err="1">
                <a:solidFill>
                  <a:schemeClr val="tx1"/>
                </a:solidFill>
              </a:rPr>
              <a:t>st</a:t>
            </a:r>
            <a:r>
              <a:rPr lang="se-NO" sz="2400" dirty="0">
                <a:solidFill>
                  <a:schemeClr val="tx1"/>
                </a:solidFill>
              </a:rPr>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B3D281EB-69FE-435D-A535-018251FEC9DA}"/>
              </a:ext>
            </a:extLst>
          </p:cNvPr>
          <p:cNvPicPr>
            <a:picLocks noChangeAspect="1"/>
          </p:cNvPicPr>
          <p:nvPr/>
        </p:nvPicPr>
        <p:blipFill>
          <a:blip r:embed="rId3"/>
          <a:stretch>
            <a:fillRect/>
          </a:stretch>
        </p:blipFill>
        <p:spPr>
          <a:xfrm>
            <a:off x="3154491" y="660440"/>
            <a:ext cx="5883017" cy="5867391"/>
          </a:xfrm>
          <a:prstGeom prst="rect">
            <a:avLst/>
          </a:prstGeom>
        </p:spPr>
      </p:pic>
    </p:spTree>
    <p:extLst>
      <p:ext uri="{BB962C8B-B14F-4D97-AF65-F5344CB8AC3E}">
        <p14:creationId xmlns:p14="http://schemas.microsoft.com/office/powerpoint/2010/main" val="1880650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64D435B-398C-4B38-9876-557E19184AA4}"/>
              </a:ext>
            </a:extLst>
          </p:cNvPr>
          <p:cNvPicPr>
            <a:picLocks noChangeAspect="1"/>
          </p:cNvPicPr>
          <p:nvPr/>
        </p:nvPicPr>
        <p:blipFill>
          <a:blip r:embed="rId3"/>
          <a:stretch>
            <a:fillRect/>
          </a:stretch>
        </p:blipFill>
        <p:spPr>
          <a:xfrm>
            <a:off x="3227945" y="1168013"/>
            <a:ext cx="5098925" cy="5085382"/>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a:t>
            </a:r>
            <a:r>
              <a:rPr lang="nb-NO" sz="2400" dirty="0">
                <a:solidFill>
                  <a:schemeClr val="tx1"/>
                </a:solidFill>
              </a:rPr>
              <a:t> e-</a:t>
            </a:r>
            <a:r>
              <a:rPr lang="nb-NO" sz="2400" dirty="0" err="1">
                <a:solidFill>
                  <a:schemeClr val="tx1"/>
                </a:solidFill>
              </a:rPr>
              <a:t>po</a:t>
            </a:r>
            <a:r>
              <a:rPr lang="se-NO" sz="2400" dirty="0">
                <a:solidFill>
                  <a:schemeClr val="tx1"/>
                </a:solidFill>
              </a:rPr>
              <a:t>a</a:t>
            </a:r>
            <a:r>
              <a:rPr lang="nb-NO" sz="2400" dirty="0" err="1">
                <a:solidFill>
                  <a:schemeClr val="tx1"/>
                </a:solidFill>
              </a:rPr>
              <a:t>st</a:t>
            </a:r>
            <a:r>
              <a:rPr lang="se-NO" sz="2400" dirty="0">
                <a:solidFill>
                  <a:schemeClr val="tx1"/>
                </a:solidFill>
              </a:rPr>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3227945" y="612851"/>
            <a:ext cx="6252492" cy="369332"/>
          </a:xfrm>
          <a:prstGeom prst="rect">
            <a:avLst/>
          </a:prstGeom>
          <a:noFill/>
        </p:spPr>
        <p:txBody>
          <a:bodyPr wrap="square" rtlCol="0">
            <a:spAutoFit/>
          </a:bodyPr>
          <a:lstStyle/>
          <a:p>
            <a:r>
              <a:rPr lang="se-NO" dirty="0"/>
              <a:t>Vuostáváldi</a:t>
            </a:r>
            <a:r>
              <a:rPr lang="nb-NO" dirty="0"/>
              <a:t> e-</a:t>
            </a:r>
            <a:r>
              <a:rPr lang="nb-NO" dirty="0" err="1"/>
              <a:t>po</a:t>
            </a:r>
            <a:r>
              <a:rPr lang="se-NO" dirty="0"/>
              <a:t>a</a:t>
            </a:r>
            <a:r>
              <a:rPr lang="nb-NO" dirty="0"/>
              <a:t>sta</a:t>
            </a:r>
            <a:r>
              <a:rPr lang="se-NO" dirty="0"/>
              <a:t>čujuhus</a:t>
            </a:r>
            <a:endParaRPr lang="nb-NO" dirty="0"/>
          </a:p>
        </p:txBody>
      </p:sp>
      <p:cxnSp>
        <p:nvCxnSpPr>
          <p:cNvPr id="14" name="Rett pil 13"/>
          <p:cNvCxnSpPr/>
          <p:nvPr/>
        </p:nvCxnSpPr>
        <p:spPr>
          <a:xfrm>
            <a:off x="3764544" y="982183"/>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205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62AF00C3-3959-4AA1-BF2D-2EBEE546921A}"/>
              </a:ext>
            </a:extLst>
          </p:cNvPr>
          <p:cNvPicPr>
            <a:picLocks noChangeAspect="1"/>
          </p:cNvPicPr>
          <p:nvPr/>
        </p:nvPicPr>
        <p:blipFill>
          <a:blip r:embed="rId3"/>
          <a:stretch>
            <a:fillRect/>
          </a:stretch>
        </p:blipFill>
        <p:spPr>
          <a:xfrm>
            <a:off x="3456965" y="1279069"/>
            <a:ext cx="5141003" cy="5127348"/>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a:t>
            </a:r>
            <a:r>
              <a:rPr lang="nb-NO" sz="2400" dirty="0">
                <a:solidFill>
                  <a:schemeClr val="tx1"/>
                </a:solidFill>
              </a:rPr>
              <a:t> e-</a:t>
            </a:r>
            <a:r>
              <a:rPr lang="nb-NO" sz="2400" dirty="0" err="1">
                <a:solidFill>
                  <a:schemeClr val="tx1"/>
                </a:solidFill>
              </a:rPr>
              <a:t>po</a:t>
            </a:r>
            <a:r>
              <a:rPr lang="se-NO" sz="2400" dirty="0">
                <a:solidFill>
                  <a:schemeClr val="tx1"/>
                </a:solidFill>
              </a:rPr>
              <a:t>a</a:t>
            </a:r>
            <a:r>
              <a:rPr lang="nb-NO" sz="2400" dirty="0" err="1">
                <a:solidFill>
                  <a:schemeClr val="tx1"/>
                </a:solidFill>
              </a:rPr>
              <a:t>st</a:t>
            </a:r>
            <a:r>
              <a:rPr lang="se-NO" sz="2400" dirty="0">
                <a:solidFill>
                  <a:schemeClr val="tx1"/>
                </a:solidFill>
              </a:rPr>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2880761" y="639339"/>
            <a:ext cx="3146705" cy="369332"/>
          </a:xfrm>
          <a:prstGeom prst="rect">
            <a:avLst/>
          </a:prstGeom>
          <a:noFill/>
        </p:spPr>
        <p:txBody>
          <a:bodyPr wrap="square" rtlCol="0">
            <a:spAutoFit/>
          </a:bodyPr>
          <a:lstStyle/>
          <a:p>
            <a:r>
              <a:rPr lang="se-NO" dirty="0"/>
              <a:t>Vuostáváldi</a:t>
            </a:r>
            <a:r>
              <a:rPr lang="nb-NO" dirty="0"/>
              <a:t> e</a:t>
            </a:r>
            <a:r>
              <a:rPr lang="se-NO" dirty="0"/>
              <a:t>-</a:t>
            </a:r>
            <a:r>
              <a:rPr lang="nb-NO" dirty="0" err="1"/>
              <a:t>po</a:t>
            </a:r>
            <a:r>
              <a:rPr lang="se-NO" dirty="0"/>
              <a:t>a</a:t>
            </a:r>
            <a:r>
              <a:rPr lang="nb-NO" dirty="0"/>
              <a:t>sta</a:t>
            </a:r>
            <a:r>
              <a:rPr lang="se-NO" dirty="0"/>
              <a:t>čujuhus</a:t>
            </a:r>
            <a:endParaRPr lang="nb-NO" dirty="0"/>
          </a:p>
        </p:txBody>
      </p:sp>
      <p:cxnSp>
        <p:nvCxnSpPr>
          <p:cNvPr id="14" name="Rett pil 13"/>
          <p:cNvCxnSpPr/>
          <p:nvPr/>
        </p:nvCxnSpPr>
        <p:spPr>
          <a:xfrm>
            <a:off x="4050982" y="1032640"/>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6027466" y="618315"/>
            <a:ext cx="2642260" cy="369332"/>
          </a:xfrm>
          <a:prstGeom prst="rect">
            <a:avLst/>
          </a:prstGeom>
          <a:noFill/>
        </p:spPr>
        <p:txBody>
          <a:bodyPr wrap="square" rtlCol="0">
            <a:spAutoFit/>
          </a:bodyPr>
          <a:lstStyle/>
          <a:p>
            <a:r>
              <a:rPr lang="se-NO" dirty="0"/>
              <a:t>Man birra e-poasta lea</a:t>
            </a:r>
            <a:endParaRPr lang="nb-NO" dirty="0"/>
          </a:p>
        </p:txBody>
      </p:sp>
      <p:cxnSp>
        <p:nvCxnSpPr>
          <p:cNvPr id="9" name="Rett pil 8"/>
          <p:cNvCxnSpPr/>
          <p:nvPr/>
        </p:nvCxnSpPr>
        <p:spPr>
          <a:xfrm flipH="1">
            <a:off x="6315456" y="1159139"/>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799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1B18E055-4B98-4733-A3E4-24534AFDC2C6}"/>
              </a:ext>
            </a:extLst>
          </p:cNvPr>
          <p:cNvSpPr>
            <a:spLocks noGrp="1"/>
          </p:cNvSpPr>
          <p:nvPr>
            <p:ph type="title"/>
          </p:nvPr>
        </p:nvSpPr>
        <p:spPr/>
        <p:txBody>
          <a:bodyPr/>
          <a:lstStyle/>
          <a:p>
            <a:endParaRPr lang="nb-NO"/>
          </a:p>
        </p:txBody>
      </p:sp>
      <p:pic>
        <p:nvPicPr>
          <p:cNvPr id="13" name="Bilde 12">
            <a:extLst>
              <a:ext uri="{FF2B5EF4-FFF2-40B4-BE49-F238E27FC236}">
                <a16:creationId xmlns:a16="http://schemas.microsoft.com/office/drawing/2014/main" id="{63FD3F16-B943-4E7C-990C-4F8D179C86A2}"/>
              </a:ext>
            </a:extLst>
          </p:cNvPr>
          <p:cNvPicPr>
            <a:picLocks noChangeAspect="1"/>
          </p:cNvPicPr>
          <p:nvPr/>
        </p:nvPicPr>
        <p:blipFill>
          <a:blip r:embed="rId3"/>
          <a:stretch>
            <a:fillRect/>
          </a:stretch>
        </p:blipFill>
        <p:spPr>
          <a:xfrm>
            <a:off x="3456965" y="1279069"/>
            <a:ext cx="5141003" cy="5127348"/>
          </a:xfrm>
          <a:prstGeom prst="rect">
            <a:avLst/>
          </a:prstGeom>
        </p:spPr>
      </p:pic>
      <p:sp>
        <p:nvSpPr>
          <p:cNvPr id="15" name="Tittel 1">
            <a:extLst>
              <a:ext uri="{FF2B5EF4-FFF2-40B4-BE49-F238E27FC236}">
                <a16:creationId xmlns:a16="http://schemas.microsoft.com/office/drawing/2014/main" id="{19CCE7F9-8E55-4C79-8AD1-A56B556314F0}"/>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a:t>
            </a:r>
            <a:r>
              <a:rPr lang="se-NO" sz="2400">
                <a:solidFill>
                  <a:schemeClr val="tx1"/>
                </a:solidFill>
              </a:rPr>
              <a:t>áddet</a:t>
            </a:r>
            <a:r>
              <a:rPr lang="nb-NO" sz="2400">
                <a:solidFill>
                  <a:schemeClr val="tx1"/>
                </a:solidFill>
              </a:rPr>
              <a:t> e-po</a:t>
            </a:r>
            <a:r>
              <a:rPr lang="se-NO" sz="2400">
                <a:solidFill>
                  <a:schemeClr val="tx1"/>
                </a:solidFill>
              </a:rPr>
              <a:t>a</a:t>
            </a:r>
            <a:r>
              <a:rPr lang="nb-NO" sz="2400">
                <a:solidFill>
                  <a:schemeClr val="tx1"/>
                </a:solidFill>
              </a:rPr>
              <a:t>st</a:t>
            </a:r>
            <a:r>
              <a:rPr lang="se-NO" sz="2400">
                <a:solidFill>
                  <a:schemeClr val="tx1"/>
                </a:solidFill>
              </a:rPr>
              <a:t>ta</a:t>
            </a:r>
            <a:endParaRPr lang="nb-NO" sz="2400" dirty="0"/>
          </a:p>
        </p:txBody>
      </p:sp>
      <p:sp>
        <p:nvSpPr>
          <p:cNvPr id="16" name="Tittel 1">
            <a:extLst>
              <a:ext uri="{FF2B5EF4-FFF2-40B4-BE49-F238E27FC236}">
                <a16:creationId xmlns:a16="http://schemas.microsoft.com/office/drawing/2014/main" id="{FBF7978F-AB66-48DE-A8CB-E674F31B1618}"/>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TekstSylinder 16">
            <a:extLst>
              <a:ext uri="{FF2B5EF4-FFF2-40B4-BE49-F238E27FC236}">
                <a16:creationId xmlns:a16="http://schemas.microsoft.com/office/drawing/2014/main" id="{76669D2C-1DF0-436B-B43F-FF707DBCAC66}"/>
              </a:ext>
            </a:extLst>
          </p:cNvPr>
          <p:cNvSpPr txBox="1"/>
          <p:nvPr/>
        </p:nvSpPr>
        <p:spPr>
          <a:xfrm>
            <a:off x="2880761" y="639339"/>
            <a:ext cx="3146705" cy="369332"/>
          </a:xfrm>
          <a:prstGeom prst="rect">
            <a:avLst/>
          </a:prstGeom>
          <a:noFill/>
        </p:spPr>
        <p:txBody>
          <a:bodyPr wrap="square" rtlCol="0">
            <a:spAutoFit/>
          </a:bodyPr>
          <a:lstStyle/>
          <a:p>
            <a:r>
              <a:rPr lang="se-NO" dirty="0"/>
              <a:t>Vuostáváldi</a:t>
            </a:r>
            <a:r>
              <a:rPr lang="nb-NO" dirty="0"/>
              <a:t> e</a:t>
            </a:r>
            <a:r>
              <a:rPr lang="se-NO" dirty="0"/>
              <a:t>-</a:t>
            </a:r>
            <a:r>
              <a:rPr lang="nb-NO" dirty="0" err="1"/>
              <a:t>po</a:t>
            </a:r>
            <a:r>
              <a:rPr lang="se-NO" dirty="0"/>
              <a:t>a</a:t>
            </a:r>
            <a:r>
              <a:rPr lang="nb-NO" dirty="0"/>
              <a:t>sta</a:t>
            </a:r>
            <a:r>
              <a:rPr lang="se-NO" dirty="0"/>
              <a:t>čujuhus</a:t>
            </a:r>
            <a:endParaRPr lang="nb-NO" dirty="0"/>
          </a:p>
        </p:txBody>
      </p:sp>
      <p:cxnSp>
        <p:nvCxnSpPr>
          <p:cNvPr id="18" name="Rett pil 13">
            <a:extLst>
              <a:ext uri="{FF2B5EF4-FFF2-40B4-BE49-F238E27FC236}">
                <a16:creationId xmlns:a16="http://schemas.microsoft.com/office/drawing/2014/main" id="{069C5BAE-635D-4B71-8681-05B65921A4C4}"/>
              </a:ext>
            </a:extLst>
          </p:cNvPr>
          <p:cNvCxnSpPr/>
          <p:nvPr/>
        </p:nvCxnSpPr>
        <p:spPr>
          <a:xfrm>
            <a:off x="4050982" y="1032640"/>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a:extLst>
              <a:ext uri="{FF2B5EF4-FFF2-40B4-BE49-F238E27FC236}">
                <a16:creationId xmlns:a16="http://schemas.microsoft.com/office/drawing/2014/main" id="{E92D8200-474E-4480-8335-CFEFB1E33878}"/>
              </a:ext>
            </a:extLst>
          </p:cNvPr>
          <p:cNvSpPr txBox="1"/>
          <p:nvPr/>
        </p:nvSpPr>
        <p:spPr>
          <a:xfrm>
            <a:off x="6027466" y="618315"/>
            <a:ext cx="2642260" cy="369332"/>
          </a:xfrm>
          <a:prstGeom prst="rect">
            <a:avLst/>
          </a:prstGeom>
          <a:noFill/>
        </p:spPr>
        <p:txBody>
          <a:bodyPr wrap="square" rtlCol="0">
            <a:spAutoFit/>
          </a:bodyPr>
          <a:lstStyle/>
          <a:p>
            <a:r>
              <a:rPr lang="se-NO" dirty="0"/>
              <a:t>Man birra e-poasta lea</a:t>
            </a:r>
            <a:endParaRPr lang="nb-NO" dirty="0"/>
          </a:p>
        </p:txBody>
      </p:sp>
      <p:cxnSp>
        <p:nvCxnSpPr>
          <p:cNvPr id="20" name="Rett pil 8">
            <a:extLst>
              <a:ext uri="{FF2B5EF4-FFF2-40B4-BE49-F238E27FC236}">
                <a16:creationId xmlns:a16="http://schemas.microsoft.com/office/drawing/2014/main" id="{9A536834-549E-4948-BB34-66757597A01B}"/>
              </a:ext>
            </a:extLst>
          </p:cNvPr>
          <p:cNvCxnSpPr/>
          <p:nvPr/>
        </p:nvCxnSpPr>
        <p:spPr>
          <a:xfrm flipH="1">
            <a:off x="6315456" y="1159139"/>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Ellipse 20">
            <a:extLst>
              <a:ext uri="{FF2B5EF4-FFF2-40B4-BE49-F238E27FC236}">
                <a16:creationId xmlns:a16="http://schemas.microsoft.com/office/drawing/2014/main" id="{2AB431B2-5541-475A-9B52-D885782A4747}"/>
              </a:ext>
            </a:extLst>
          </p:cNvPr>
          <p:cNvSpPr/>
          <p:nvPr/>
        </p:nvSpPr>
        <p:spPr>
          <a:xfrm>
            <a:off x="3456965" y="2354445"/>
            <a:ext cx="5048057" cy="34709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728871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CB4FCBA9-45BC-4FCE-9D10-208314FE7489}"/>
              </a:ext>
            </a:extLst>
          </p:cNvPr>
          <p:cNvPicPr>
            <a:picLocks noChangeAspect="1"/>
          </p:cNvPicPr>
          <p:nvPr/>
        </p:nvPicPr>
        <p:blipFill>
          <a:blip r:embed="rId3"/>
          <a:stretch>
            <a:fillRect/>
          </a:stretch>
        </p:blipFill>
        <p:spPr>
          <a:xfrm>
            <a:off x="3277041" y="1128446"/>
            <a:ext cx="5411547" cy="5397173"/>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2525224" y="564977"/>
            <a:ext cx="3570776" cy="369332"/>
          </a:xfrm>
          <a:prstGeom prst="rect">
            <a:avLst/>
          </a:prstGeom>
          <a:noFill/>
        </p:spPr>
        <p:txBody>
          <a:bodyPr wrap="square" rtlCol="0">
            <a:spAutoFit/>
          </a:bodyPr>
          <a:lstStyle/>
          <a:p>
            <a:r>
              <a:rPr lang="se-NO" dirty="0"/>
              <a:t>Vuostáváldi</a:t>
            </a:r>
            <a:r>
              <a:rPr lang="nb-NO" dirty="0"/>
              <a:t> e</a:t>
            </a:r>
            <a:r>
              <a:rPr lang="se-NO" dirty="0"/>
              <a:t>-</a:t>
            </a:r>
            <a:r>
              <a:rPr lang="nb-NO" dirty="0" err="1"/>
              <a:t>po</a:t>
            </a:r>
            <a:r>
              <a:rPr lang="se-NO" dirty="0"/>
              <a:t>a</a:t>
            </a:r>
            <a:r>
              <a:rPr lang="nb-NO" dirty="0"/>
              <a:t>sta</a:t>
            </a:r>
            <a:r>
              <a:rPr lang="se-NO" dirty="0"/>
              <a:t>čujuhus</a:t>
            </a:r>
            <a:endParaRPr lang="nb-NO" dirty="0"/>
          </a:p>
        </p:txBody>
      </p:sp>
      <p:cxnSp>
        <p:nvCxnSpPr>
          <p:cNvPr id="14" name="Rett pil 13"/>
          <p:cNvCxnSpPr/>
          <p:nvPr/>
        </p:nvCxnSpPr>
        <p:spPr>
          <a:xfrm>
            <a:off x="3753526" y="1032640"/>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6046328" y="551936"/>
            <a:ext cx="2642260" cy="369332"/>
          </a:xfrm>
          <a:prstGeom prst="rect">
            <a:avLst/>
          </a:prstGeom>
          <a:noFill/>
        </p:spPr>
        <p:txBody>
          <a:bodyPr wrap="square" rtlCol="0">
            <a:spAutoFit/>
          </a:bodyPr>
          <a:lstStyle/>
          <a:p>
            <a:r>
              <a:rPr lang="se-NO" dirty="0"/>
              <a:t>Man birra e-poasta lea</a:t>
            </a:r>
            <a:endParaRPr lang="nb-NO" dirty="0"/>
          </a:p>
        </p:txBody>
      </p:sp>
      <p:cxnSp>
        <p:nvCxnSpPr>
          <p:cNvPr id="9" name="Rett pil 8"/>
          <p:cNvCxnSpPr/>
          <p:nvPr/>
        </p:nvCxnSpPr>
        <p:spPr>
          <a:xfrm flipH="1">
            <a:off x="6647440" y="1002214"/>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Ellipse 10"/>
          <p:cNvSpPr/>
          <p:nvPr/>
        </p:nvSpPr>
        <p:spPr>
          <a:xfrm>
            <a:off x="3392541" y="2339249"/>
            <a:ext cx="5180545" cy="34109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p:cNvSpPr/>
          <p:nvPr/>
        </p:nvSpPr>
        <p:spPr>
          <a:xfrm>
            <a:off x="3292124" y="5755806"/>
            <a:ext cx="1018488" cy="892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47916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5648868-D57F-4457-B013-3D8D0DF3306B}"/>
              </a:ext>
            </a:extLst>
          </p:cNvPr>
          <p:cNvPicPr>
            <a:picLocks noChangeAspect="1"/>
          </p:cNvPicPr>
          <p:nvPr/>
        </p:nvPicPr>
        <p:blipFill>
          <a:blip r:embed="rId3"/>
          <a:stretch>
            <a:fillRect/>
          </a:stretch>
        </p:blipFill>
        <p:spPr>
          <a:xfrm>
            <a:off x="3003375" y="852121"/>
            <a:ext cx="5717647" cy="5702460"/>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Ellipse 16"/>
          <p:cNvSpPr/>
          <p:nvPr/>
        </p:nvSpPr>
        <p:spPr>
          <a:xfrm>
            <a:off x="3003375" y="1079652"/>
            <a:ext cx="4061379" cy="6169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44334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A7A554C1-590B-44F6-BF6C-0CC758111AD9}"/>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Ellipse 16"/>
          <p:cNvSpPr/>
          <p:nvPr/>
        </p:nvSpPr>
        <p:spPr>
          <a:xfrm>
            <a:off x="2794055" y="1457347"/>
            <a:ext cx="4061379"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31888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1481AAE-12A1-4362-AE6C-5F5FE4994D17}"/>
              </a:ext>
            </a:extLst>
          </p:cNvPr>
          <p:cNvPicPr>
            <a:picLocks noChangeAspect="1"/>
          </p:cNvPicPr>
          <p:nvPr/>
        </p:nvPicPr>
        <p:blipFill>
          <a:blip r:embed="rId3"/>
          <a:stretch>
            <a:fillRect/>
          </a:stretch>
        </p:blipFill>
        <p:spPr>
          <a:xfrm>
            <a:off x="2794055" y="791067"/>
            <a:ext cx="5717647" cy="5702460"/>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Ellipse 6"/>
          <p:cNvSpPr/>
          <p:nvPr/>
        </p:nvSpPr>
        <p:spPr>
          <a:xfrm>
            <a:off x="2794054" y="2269475"/>
            <a:ext cx="5717647" cy="24787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7218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5" name="Bilde 4">
            <a:extLst>
              <a:ext uri="{FF2B5EF4-FFF2-40B4-BE49-F238E27FC236}">
                <a16:creationId xmlns:a16="http://schemas.microsoft.com/office/drawing/2014/main" id="{E51864D0-4C89-4969-B10B-EC1F6126B252}"/>
              </a:ext>
            </a:extLst>
          </p:cNvPr>
          <p:cNvPicPr>
            <a:picLocks noChangeAspect="1"/>
          </p:cNvPicPr>
          <p:nvPr/>
        </p:nvPicPr>
        <p:blipFill>
          <a:blip r:embed="rId3"/>
          <a:stretch>
            <a:fillRect/>
          </a:stretch>
        </p:blipFill>
        <p:spPr>
          <a:xfrm>
            <a:off x="3112851" y="1122960"/>
            <a:ext cx="6655036" cy="5144490"/>
          </a:xfrm>
          <a:prstGeom prst="rect">
            <a:avLst/>
          </a:prstGeom>
        </p:spPr>
      </p:pic>
    </p:spTree>
    <p:extLst>
      <p:ext uri="{BB962C8B-B14F-4D97-AF65-F5344CB8AC3E}">
        <p14:creationId xmlns:p14="http://schemas.microsoft.com/office/powerpoint/2010/main" val="2720580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12613FA0-5718-415E-85EA-FF4ECACA0F30}"/>
              </a:ext>
            </a:extLst>
          </p:cNvPr>
          <p:cNvPicPr>
            <a:picLocks noChangeAspect="1"/>
          </p:cNvPicPr>
          <p:nvPr/>
        </p:nvPicPr>
        <p:blipFill>
          <a:blip r:embed="rId3"/>
          <a:stretch>
            <a:fillRect/>
          </a:stretch>
        </p:blipFill>
        <p:spPr>
          <a:xfrm>
            <a:off x="2939970" y="777809"/>
            <a:ext cx="5883017" cy="5302381"/>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Ellipse 5"/>
          <p:cNvSpPr/>
          <p:nvPr/>
        </p:nvSpPr>
        <p:spPr>
          <a:xfrm>
            <a:off x="2939969" y="5442332"/>
            <a:ext cx="1213389" cy="7259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27431">
            <a:off x="4267174" y="5921752"/>
            <a:ext cx="482545" cy="719551"/>
          </a:xfrm>
          <a:prstGeom prst="rect">
            <a:avLst/>
          </a:prstGeom>
        </p:spPr>
      </p:pic>
    </p:spTree>
    <p:extLst>
      <p:ext uri="{BB962C8B-B14F-4D97-AF65-F5344CB8AC3E}">
        <p14:creationId xmlns:p14="http://schemas.microsoft.com/office/powerpoint/2010/main" val="3612791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7" name="Bilde 6">
            <a:extLst>
              <a:ext uri="{FF2B5EF4-FFF2-40B4-BE49-F238E27FC236}">
                <a16:creationId xmlns:a16="http://schemas.microsoft.com/office/drawing/2014/main" id="{4C860A6D-1710-49A1-8E1C-CB55E1261B5F}"/>
              </a:ext>
            </a:extLst>
          </p:cNvPr>
          <p:cNvPicPr>
            <a:picLocks noChangeAspect="1"/>
          </p:cNvPicPr>
          <p:nvPr/>
        </p:nvPicPr>
        <p:blipFill>
          <a:blip r:embed="rId3"/>
          <a:stretch>
            <a:fillRect/>
          </a:stretch>
        </p:blipFill>
        <p:spPr>
          <a:xfrm>
            <a:off x="602114" y="1183283"/>
            <a:ext cx="11167354" cy="4008708"/>
          </a:xfrm>
          <a:prstGeom prst="rect">
            <a:avLst/>
          </a:prstGeom>
        </p:spPr>
      </p:pic>
      <p:sp>
        <p:nvSpPr>
          <p:cNvPr id="9" name="Ellipse 8">
            <a:extLst>
              <a:ext uri="{FF2B5EF4-FFF2-40B4-BE49-F238E27FC236}">
                <a16:creationId xmlns:a16="http://schemas.microsoft.com/office/drawing/2014/main" id="{BD71DE49-FDFC-4D60-875F-F2EFCB850011}"/>
              </a:ext>
            </a:extLst>
          </p:cNvPr>
          <p:cNvSpPr/>
          <p:nvPr/>
        </p:nvSpPr>
        <p:spPr>
          <a:xfrm>
            <a:off x="368545" y="1666009"/>
            <a:ext cx="1548390" cy="7466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70751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F0D1A260-AEE9-4363-B4B4-46A93CB8E9D7}"/>
              </a:ext>
            </a:extLst>
          </p:cNvPr>
          <p:cNvPicPr>
            <a:picLocks noChangeAspect="1"/>
          </p:cNvPicPr>
          <p:nvPr/>
        </p:nvPicPr>
        <p:blipFill>
          <a:blip r:embed="rId3"/>
          <a:stretch>
            <a:fillRect/>
          </a:stretch>
        </p:blipFill>
        <p:spPr>
          <a:xfrm>
            <a:off x="3297573" y="1091494"/>
            <a:ext cx="5277680" cy="5397173"/>
          </a:xfrm>
          <a:prstGeom prst="rect">
            <a:avLst/>
          </a:prstGeom>
        </p:spPr>
      </p:pic>
      <p:sp>
        <p:nvSpPr>
          <p:cNvPr id="2" name="Tittel 1"/>
          <p:cNvSpPr>
            <a:spLocks noGrp="1"/>
          </p:cNvSpPr>
          <p:nvPr>
            <p:ph type="title"/>
          </p:nvPr>
        </p:nvSpPr>
        <p:spPr/>
        <p:txBody>
          <a:bodyPr/>
          <a:lstStyle/>
          <a:p>
            <a:r>
              <a:rPr lang="nb-NO" sz="2400" dirty="0">
                <a:solidFill>
                  <a:schemeClr val="tx1"/>
                </a:solidFill>
              </a:rPr>
              <a:t>S</a:t>
            </a:r>
            <a:r>
              <a:rPr lang="se-NO" sz="2400" dirty="0">
                <a:solidFill>
                  <a:schemeClr val="tx1"/>
                </a:solidFill>
              </a:rPr>
              <a:t>áddet e-poasta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9" name="TekstSylinder 8"/>
          <p:cNvSpPr txBox="1"/>
          <p:nvPr/>
        </p:nvSpPr>
        <p:spPr>
          <a:xfrm>
            <a:off x="2633034" y="604605"/>
            <a:ext cx="3427602" cy="369332"/>
          </a:xfrm>
          <a:prstGeom prst="rect">
            <a:avLst/>
          </a:prstGeom>
          <a:noFill/>
        </p:spPr>
        <p:txBody>
          <a:bodyPr wrap="square" rtlCol="0">
            <a:spAutoFit/>
          </a:bodyPr>
          <a:lstStyle/>
          <a:p>
            <a:r>
              <a:rPr lang="se-NO" dirty="0"/>
              <a:t>Vuostáváldi</a:t>
            </a:r>
            <a:r>
              <a:rPr lang="nb-NO" dirty="0"/>
              <a:t> e</a:t>
            </a:r>
            <a:r>
              <a:rPr lang="se-NO" dirty="0"/>
              <a:t>-</a:t>
            </a:r>
            <a:r>
              <a:rPr lang="nb-NO" dirty="0" err="1"/>
              <a:t>po</a:t>
            </a:r>
            <a:r>
              <a:rPr lang="se-NO" dirty="0"/>
              <a:t>a</a:t>
            </a:r>
            <a:r>
              <a:rPr lang="nb-NO" dirty="0"/>
              <a:t>sta</a:t>
            </a:r>
            <a:r>
              <a:rPr lang="se-NO" dirty="0"/>
              <a:t>čujuhus</a:t>
            </a:r>
            <a:endParaRPr lang="nb-NO" dirty="0"/>
          </a:p>
        </p:txBody>
      </p:sp>
      <p:cxnSp>
        <p:nvCxnSpPr>
          <p:cNvPr id="10" name="Rett pil 9"/>
          <p:cNvCxnSpPr/>
          <p:nvPr/>
        </p:nvCxnSpPr>
        <p:spPr>
          <a:xfrm>
            <a:off x="4778095" y="1031137"/>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kstSylinder 10"/>
          <p:cNvSpPr txBox="1"/>
          <p:nvPr/>
        </p:nvSpPr>
        <p:spPr>
          <a:xfrm>
            <a:off x="6060415" y="606108"/>
            <a:ext cx="2642260" cy="369332"/>
          </a:xfrm>
          <a:prstGeom prst="rect">
            <a:avLst/>
          </a:prstGeom>
          <a:noFill/>
        </p:spPr>
        <p:txBody>
          <a:bodyPr wrap="square" rtlCol="0">
            <a:spAutoFit/>
          </a:bodyPr>
          <a:lstStyle/>
          <a:p>
            <a:r>
              <a:rPr lang="se-NO" dirty="0"/>
              <a:t>Man birra e-poasta lea</a:t>
            </a:r>
            <a:endParaRPr lang="nb-NO" dirty="0"/>
          </a:p>
        </p:txBody>
      </p:sp>
      <p:cxnSp>
        <p:nvCxnSpPr>
          <p:cNvPr id="12" name="Rett pil 11"/>
          <p:cNvCxnSpPr/>
          <p:nvPr/>
        </p:nvCxnSpPr>
        <p:spPr>
          <a:xfrm flipH="1">
            <a:off x="7418621" y="1032640"/>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Ellipse 13"/>
          <p:cNvSpPr/>
          <p:nvPr/>
        </p:nvSpPr>
        <p:spPr>
          <a:xfrm>
            <a:off x="3371161" y="2250895"/>
            <a:ext cx="5199549" cy="36718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Ellipse 14"/>
          <p:cNvSpPr/>
          <p:nvPr/>
        </p:nvSpPr>
        <p:spPr>
          <a:xfrm>
            <a:off x="3285906" y="5753187"/>
            <a:ext cx="1018488" cy="892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69904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17060" y="1725283"/>
            <a:ext cx="1709552" cy="1161801"/>
          </a:xfrm>
        </p:spPr>
        <p:txBody>
          <a:bodyPr/>
          <a:lstStyle/>
          <a:p>
            <a:r>
              <a:rPr lang="se-NO" dirty="0"/>
              <a:t>Oassi</a:t>
            </a:r>
            <a:r>
              <a:rPr lang="nb-NO" dirty="0"/>
              <a:t> 4</a:t>
            </a:r>
          </a:p>
        </p:txBody>
      </p:sp>
      <p:sp>
        <p:nvSpPr>
          <p:cNvPr id="3" name="Plassholder for tekst 2"/>
          <p:cNvSpPr>
            <a:spLocks noGrp="1"/>
          </p:cNvSpPr>
          <p:nvPr>
            <p:ph type="body" idx="1"/>
          </p:nvPr>
        </p:nvSpPr>
        <p:spPr/>
        <p:txBody>
          <a:bodyPr/>
          <a:lstStyle/>
          <a:p>
            <a:r>
              <a:rPr lang="se-NO" dirty="0"/>
              <a:t>Rahpat</a:t>
            </a:r>
            <a:r>
              <a:rPr lang="nb-NO" dirty="0"/>
              <a:t> e-</a:t>
            </a:r>
            <a:r>
              <a:rPr lang="nb-NO" dirty="0" err="1"/>
              <a:t>po</a:t>
            </a:r>
            <a:r>
              <a:rPr lang="se-NO" dirty="0"/>
              <a:t>a</a:t>
            </a:r>
            <a:r>
              <a:rPr lang="nb-NO" dirty="0" err="1"/>
              <a:t>st</a:t>
            </a:r>
            <a:r>
              <a:rPr lang="se-NO" dirty="0"/>
              <a:t>ta</a:t>
            </a:r>
            <a:endParaRPr lang="nb-NO" dirty="0"/>
          </a:p>
        </p:txBody>
      </p:sp>
    </p:spTree>
    <p:extLst>
      <p:ext uri="{BB962C8B-B14F-4D97-AF65-F5344CB8AC3E}">
        <p14:creationId xmlns:p14="http://schemas.microsoft.com/office/powerpoint/2010/main" val="1884910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0F47D4B-04AF-4B9D-9620-EDBA4EDCF732}"/>
              </a:ext>
            </a:extLst>
          </p:cNvPr>
          <p:cNvPicPr>
            <a:picLocks noChangeAspect="1"/>
          </p:cNvPicPr>
          <p:nvPr/>
        </p:nvPicPr>
        <p:blipFill>
          <a:blip r:embed="rId3"/>
          <a:stretch>
            <a:fillRect/>
          </a:stretch>
        </p:blipFill>
        <p:spPr>
          <a:xfrm>
            <a:off x="409462" y="1760654"/>
            <a:ext cx="10953345" cy="3336691"/>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7" name="Ellipse 6"/>
          <p:cNvSpPr/>
          <p:nvPr/>
        </p:nvSpPr>
        <p:spPr>
          <a:xfrm>
            <a:off x="368545" y="2688116"/>
            <a:ext cx="1625508" cy="6279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0459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FE395DDB-B056-4DF0-A55A-3F0C18B9F1AC}"/>
              </a:ext>
            </a:extLst>
          </p:cNvPr>
          <p:cNvPicPr>
            <a:picLocks noChangeAspect="1"/>
          </p:cNvPicPr>
          <p:nvPr/>
        </p:nvPicPr>
        <p:blipFill>
          <a:blip r:embed="rId3"/>
          <a:stretch>
            <a:fillRect/>
          </a:stretch>
        </p:blipFill>
        <p:spPr>
          <a:xfrm>
            <a:off x="368545" y="1507483"/>
            <a:ext cx="11121154" cy="3843033"/>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2049229" y="2738310"/>
            <a:ext cx="3105761" cy="8862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99086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1B9BA6F-C441-4914-9BB3-58B637BDEA7A}"/>
              </a:ext>
            </a:extLst>
          </p:cNvPr>
          <p:cNvPicPr>
            <a:picLocks noChangeAspect="1"/>
          </p:cNvPicPr>
          <p:nvPr/>
        </p:nvPicPr>
        <p:blipFill>
          <a:blip r:embed="rId3"/>
          <a:stretch>
            <a:fillRect/>
          </a:stretch>
        </p:blipFill>
        <p:spPr>
          <a:xfrm>
            <a:off x="477723" y="1641513"/>
            <a:ext cx="11236553" cy="3844887"/>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1850582" y="2903562"/>
            <a:ext cx="3105761" cy="8928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62756">
            <a:off x="4715071" y="3628582"/>
            <a:ext cx="482545" cy="719551"/>
          </a:xfrm>
          <a:prstGeom prst="rect">
            <a:avLst/>
          </a:prstGeom>
        </p:spPr>
      </p:pic>
    </p:spTree>
    <p:extLst>
      <p:ext uri="{BB962C8B-B14F-4D97-AF65-F5344CB8AC3E}">
        <p14:creationId xmlns:p14="http://schemas.microsoft.com/office/powerpoint/2010/main" val="3154125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6" name="Bilde 5">
            <a:extLst>
              <a:ext uri="{FF2B5EF4-FFF2-40B4-BE49-F238E27FC236}">
                <a16:creationId xmlns:a16="http://schemas.microsoft.com/office/drawing/2014/main" id="{C2328C3D-DC82-4A2E-BEC7-F38A8CEF3FA5}"/>
              </a:ext>
            </a:extLst>
          </p:cNvPr>
          <p:cNvPicPr>
            <a:picLocks noChangeAspect="1"/>
          </p:cNvPicPr>
          <p:nvPr/>
        </p:nvPicPr>
        <p:blipFill>
          <a:blip r:embed="rId3"/>
          <a:stretch>
            <a:fillRect/>
          </a:stretch>
        </p:blipFill>
        <p:spPr>
          <a:xfrm>
            <a:off x="1605063" y="1107076"/>
            <a:ext cx="8949447" cy="4784300"/>
          </a:xfrm>
          <a:prstGeom prst="rect">
            <a:avLst/>
          </a:prstGeom>
        </p:spPr>
      </p:pic>
    </p:spTree>
    <p:extLst>
      <p:ext uri="{BB962C8B-B14F-4D97-AF65-F5344CB8AC3E}">
        <p14:creationId xmlns:p14="http://schemas.microsoft.com/office/powerpoint/2010/main" val="11051314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585F0618-A188-4649-BDE7-F6F6438DA51D}"/>
              </a:ext>
            </a:extLst>
          </p:cNvPr>
          <p:cNvPicPr>
            <a:picLocks noChangeAspect="1"/>
          </p:cNvPicPr>
          <p:nvPr/>
        </p:nvPicPr>
        <p:blipFill>
          <a:blip r:embed="rId3"/>
          <a:stretch>
            <a:fillRect/>
          </a:stretch>
        </p:blipFill>
        <p:spPr>
          <a:xfrm>
            <a:off x="1557050" y="1024569"/>
            <a:ext cx="9077899" cy="5182668"/>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311477" y="2351494"/>
            <a:ext cx="2112420" cy="4652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4753634" y="628429"/>
            <a:ext cx="894483" cy="369332"/>
          </a:xfrm>
          <a:prstGeom prst="rect">
            <a:avLst/>
          </a:prstGeom>
          <a:noFill/>
        </p:spPr>
        <p:txBody>
          <a:bodyPr wrap="square" rtlCol="0">
            <a:spAutoFit/>
          </a:bodyPr>
          <a:lstStyle/>
          <a:p>
            <a:r>
              <a:rPr lang="nb-NO" dirty="0"/>
              <a:t>Tittel</a:t>
            </a:r>
          </a:p>
        </p:txBody>
      </p:sp>
      <p:cxnSp>
        <p:nvCxnSpPr>
          <p:cNvPr id="8" name="Rett pil 7"/>
          <p:cNvCxnSpPr/>
          <p:nvPr/>
        </p:nvCxnSpPr>
        <p:spPr>
          <a:xfrm>
            <a:off x="5200876" y="1506036"/>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7947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B44E358-EDDB-4CA5-833B-0A683D8B4E5C}"/>
              </a:ext>
            </a:extLst>
          </p:cNvPr>
          <p:cNvPicPr>
            <a:picLocks noChangeAspect="1"/>
          </p:cNvPicPr>
          <p:nvPr/>
        </p:nvPicPr>
        <p:blipFill>
          <a:blip r:embed="rId3"/>
          <a:stretch>
            <a:fillRect/>
          </a:stretch>
        </p:blipFill>
        <p:spPr>
          <a:xfrm>
            <a:off x="1573352" y="1255923"/>
            <a:ext cx="9115903" cy="4737252"/>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461607" y="2750413"/>
            <a:ext cx="2335796" cy="6824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4952827" y="817869"/>
            <a:ext cx="1624240" cy="369332"/>
          </a:xfrm>
          <a:prstGeom prst="rect">
            <a:avLst/>
          </a:prstGeom>
          <a:noFill/>
        </p:spPr>
        <p:txBody>
          <a:bodyPr wrap="square" rtlCol="0">
            <a:spAutoFit/>
          </a:bodyPr>
          <a:lstStyle/>
          <a:p>
            <a:r>
              <a:rPr lang="nb-NO" dirty="0"/>
              <a:t>Avsender</a:t>
            </a:r>
          </a:p>
        </p:txBody>
      </p:sp>
      <p:cxnSp>
        <p:nvCxnSpPr>
          <p:cNvPr id="8" name="Rett pil 7"/>
          <p:cNvCxnSpPr>
            <a:cxnSpLocks/>
          </p:cNvCxnSpPr>
          <p:nvPr/>
        </p:nvCxnSpPr>
        <p:spPr>
          <a:xfrm>
            <a:off x="5474975" y="1255923"/>
            <a:ext cx="0" cy="116924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26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89ABF282-0F13-434A-9583-A5CB540EED17}"/>
              </a:ext>
            </a:extLst>
          </p:cNvPr>
          <p:cNvPicPr>
            <a:picLocks noChangeAspect="1"/>
          </p:cNvPicPr>
          <p:nvPr/>
        </p:nvPicPr>
        <p:blipFill>
          <a:blip r:embed="rId3"/>
          <a:stretch>
            <a:fillRect/>
          </a:stretch>
        </p:blipFill>
        <p:spPr>
          <a:xfrm>
            <a:off x="2275581" y="1013435"/>
            <a:ext cx="7343775" cy="5518420"/>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478795" y="2635260"/>
            <a:ext cx="1474621" cy="62573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80568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111B6B21-E5F9-4B62-ADF4-61AD2C339423}"/>
              </a:ext>
            </a:extLst>
          </p:cNvPr>
          <p:cNvPicPr>
            <a:picLocks noChangeAspect="1"/>
          </p:cNvPicPr>
          <p:nvPr/>
        </p:nvPicPr>
        <p:blipFill>
          <a:blip r:embed="rId3"/>
          <a:stretch>
            <a:fillRect/>
          </a:stretch>
        </p:blipFill>
        <p:spPr>
          <a:xfrm>
            <a:off x="1218472" y="1351202"/>
            <a:ext cx="9908564" cy="4752144"/>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3835049" y="3214495"/>
            <a:ext cx="3847624" cy="16095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4187324" y="863282"/>
            <a:ext cx="2904578" cy="369332"/>
          </a:xfrm>
          <a:prstGeom prst="rect">
            <a:avLst/>
          </a:prstGeom>
          <a:noFill/>
        </p:spPr>
        <p:txBody>
          <a:bodyPr wrap="square" rtlCol="0">
            <a:spAutoFit/>
          </a:bodyPr>
          <a:lstStyle/>
          <a:p>
            <a:r>
              <a:rPr lang="nb-NO" dirty="0"/>
              <a:t>Beskjeden fra avsender</a:t>
            </a:r>
          </a:p>
        </p:txBody>
      </p:sp>
      <p:cxnSp>
        <p:nvCxnSpPr>
          <p:cNvPr id="9" name="Rett pil 8"/>
          <p:cNvCxnSpPr>
            <a:cxnSpLocks/>
          </p:cNvCxnSpPr>
          <p:nvPr/>
        </p:nvCxnSpPr>
        <p:spPr>
          <a:xfrm>
            <a:off x="5558235" y="1405438"/>
            <a:ext cx="0" cy="150580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302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3A766BE0-2839-45A9-AACB-32A0805F0463}"/>
              </a:ext>
            </a:extLst>
          </p:cNvPr>
          <p:cNvPicPr>
            <a:picLocks noChangeAspect="1"/>
          </p:cNvPicPr>
          <p:nvPr/>
        </p:nvPicPr>
        <p:blipFill>
          <a:blip r:embed="rId3"/>
          <a:stretch>
            <a:fillRect/>
          </a:stretch>
        </p:blipFill>
        <p:spPr>
          <a:xfrm>
            <a:off x="842453" y="2137272"/>
            <a:ext cx="10397599" cy="3117773"/>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756285" y="3191558"/>
            <a:ext cx="1911763" cy="7882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132090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977A6C6-4EA8-4DDC-9CF0-4B8F5EF4C561}"/>
              </a:ext>
            </a:extLst>
          </p:cNvPr>
          <p:cNvPicPr>
            <a:picLocks noChangeAspect="1"/>
          </p:cNvPicPr>
          <p:nvPr/>
        </p:nvPicPr>
        <p:blipFill>
          <a:blip r:embed="rId3"/>
          <a:stretch>
            <a:fillRect/>
          </a:stretch>
        </p:blipFill>
        <p:spPr>
          <a:xfrm>
            <a:off x="1144025" y="1795749"/>
            <a:ext cx="8866809" cy="3448279"/>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1144025" y="3007759"/>
            <a:ext cx="1533074" cy="8424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5615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C2DA0-CCE4-45AF-A290-FAA23B9993FE}"/>
              </a:ext>
            </a:extLst>
          </p:cNvPr>
          <p:cNvPicPr>
            <a:picLocks noChangeAspect="1"/>
          </p:cNvPicPr>
          <p:nvPr/>
        </p:nvPicPr>
        <p:blipFill>
          <a:blip r:embed="rId3"/>
          <a:stretch>
            <a:fillRect/>
          </a:stretch>
        </p:blipFill>
        <p:spPr>
          <a:xfrm>
            <a:off x="719847" y="1806766"/>
            <a:ext cx="10766814" cy="3503363"/>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Rahpat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044441" y="3429000"/>
            <a:ext cx="2648745" cy="15533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0220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43953" y="1699405"/>
            <a:ext cx="1665405" cy="1187680"/>
          </a:xfrm>
        </p:spPr>
        <p:txBody>
          <a:bodyPr/>
          <a:lstStyle/>
          <a:p>
            <a:r>
              <a:rPr lang="se-NO" dirty="0"/>
              <a:t>Oassi</a:t>
            </a:r>
            <a:r>
              <a:rPr lang="nb-NO" dirty="0"/>
              <a:t> 5</a:t>
            </a:r>
          </a:p>
        </p:txBody>
      </p:sp>
      <p:sp>
        <p:nvSpPr>
          <p:cNvPr id="3" name="Plassholder for tekst 2"/>
          <p:cNvSpPr>
            <a:spLocks noGrp="1"/>
          </p:cNvSpPr>
          <p:nvPr>
            <p:ph type="body" idx="1"/>
          </p:nvPr>
        </p:nvSpPr>
        <p:spPr/>
        <p:txBody>
          <a:bodyPr/>
          <a:lstStyle/>
          <a:p>
            <a:r>
              <a:rPr lang="se-NO" dirty="0"/>
              <a:t>Vástidit</a:t>
            </a:r>
            <a:r>
              <a:rPr lang="nb-NO" dirty="0"/>
              <a:t> e-</a:t>
            </a:r>
            <a:r>
              <a:rPr lang="nb-NO" dirty="0" err="1"/>
              <a:t>po</a:t>
            </a:r>
            <a:r>
              <a:rPr lang="se-NO" dirty="0"/>
              <a:t>a</a:t>
            </a:r>
            <a:r>
              <a:rPr lang="nb-NO" dirty="0" err="1"/>
              <a:t>st</a:t>
            </a:r>
            <a:r>
              <a:rPr lang="se-NO" dirty="0"/>
              <a:t>ta</a:t>
            </a:r>
            <a:endParaRPr lang="nb-NO" dirty="0"/>
          </a:p>
        </p:txBody>
      </p:sp>
    </p:spTree>
    <p:extLst>
      <p:ext uri="{BB962C8B-B14F-4D97-AF65-F5344CB8AC3E}">
        <p14:creationId xmlns:p14="http://schemas.microsoft.com/office/powerpoint/2010/main" val="3364243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7E21426-151A-464C-847C-5140ED7C6378}"/>
              </a:ext>
            </a:extLst>
          </p:cNvPr>
          <p:cNvPicPr>
            <a:picLocks noChangeAspect="1"/>
          </p:cNvPicPr>
          <p:nvPr/>
        </p:nvPicPr>
        <p:blipFill>
          <a:blip r:embed="rId3"/>
          <a:stretch>
            <a:fillRect/>
          </a:stretch>
        </p:blipFill>
        <p:spPr>
          <a:xfrm>
            <a:off x="1001949" y="2373550"/>
            <a:ext cx="10188102" cy="2958614"/>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3895" y="4239498"/>
            <a:ext cx="482545" cy="719551"/>
          </a:xfrm>
          <a:prstGeom prst="rect">
            <a:avLst/>
          </a:prstGeom>
        </p:spPr>
      </p:pic>
    </p:spTree>
    <p:extLst>
      <p:ext uri="{BB962C8B-B14F-4D97-AF65-F5344CB8AC3E}">
        <p14:creationId xmlns:p14="http://schemas.microsoft.com/office/powerpoint/2010/main" val="974196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ADEC9B32-41B7-4EE7-BE8A-900F44DFB8EB}"/>
              </a:ext>
            </a:extLst>
          </p:cNvPr>
          <p:cNvPicPr>
            <a:picLocks noChangeAspect="1"/>
          </p:cNvPicPr>
          <p:nvPr/>
        </p:nvPicPr>
        <p:blipFill>
          <a:blip r:embed="rId3"/>
          <a:stretch>
            <a:fillRect/>
          </a:stretch>
        </p:blipFill>
        <p:spPr>
          <a:xfrm>
            <a:off x="342900" y="1528762"/>
            <a:ext cx="11506200" cy="3800475"/>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6" name="Ellipse 5"/>
          <p:cNvSpPr/>
          <p:nvPr/>
        </p:nvSpPr>
        <p:spPr>
          <a:xfrm>
            <a:off x="2172293" y="4264649"/>
            <a:ext cx="3118335" cy="6790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58519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2C3E8290-675E-4604-B2CC-0C2C73325AD8}"/>
              </a:ext>
            </a:extLst>
          </p:cNvPr>
          <p:cNvPicPr>
            <a:picLocks noChangeAspect="1"/>
          </p:cNvPicPr>
          <p:nvPr/>
        </p:nvPicPr>
        <p:blipFill>
          <a:blip r:embed="rId3"/>
          <a:stretch>
            <a:fillRect/>
          </a:stretch>
        </p:blipFill>
        <p:spPr>
          <a:xfrm>
            <a:off x="804862" y="1819232"/>
            <a:ext cx="10582275" cy="4074792"/>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cxnSp>
        <p:nvCxnSpPr>
          <p:cNvPr id="9" name="Rett pil 8"/>
          <p:cNvCxnSpPr/>
          <p:nvPr/>
        </p:nvCxnSpPr>
        <p:spPr>
          <a:xfrm rot="10800000">
            <a:off x="8057310" y="2470282"/>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kstSylinder 4"/>
          <p:cNvSpPr txBox="1"/>
          <p:nvPr/>
        </p:nvSpPr>
        <p:spPr>
          <a:xfrm>
            <a:off x="3788572" y="2301005"/>
            <a:ext cx="3129255" cy="338554"/>
          </a:xfrm>
          <a:prstGeom prst="rect">
            <a:avLst/>
          </a:prstGeom>
          <a:noFill/>
        </p:spPr>
        <p:txBody>
          <a:bodyPr wrap="none" rtlCol="0">
            <a:spAutoFit/>
          </a:bodyPr>
          <a:lstStyle/>
          <a:p>
            <a:r>
              <a:rPr lang="se-NO" sz="1600" dirty="0"/>
              <a:t>geavaheaddjenamma</a:t>
            </a:r>
            <a:r>
              <a:rPr lang="nb-NO" sz="1600" dirty="0"/>
              <a:t>@</a:t>
            </a:r>
            <a:r>
              <a:rPr lang="nb-NO" sz="1600" dirty="0" err="1"/>
              <a:t>e.po</a:t>
            </a:r>
            <a:r>
              <a:rPr lang="se-NO" sz="1600" dirty="0"/>
              <a:t>a</a:t>
            </a:r>
            <a:r>
              <a:rPr lang="nb-NO" sz="1600" dirty="0" err="1"/>
              <a:t>st</a:t>
            </a:r>
            <a:r>
              <a:rPr lang="se-NO" sz="1600" dirty="0"/>
              <a:t>a</a:t>
            </a:r>
            <a:r>
              <a:rPr lang="nb-NO" sz="1600" dirty="0"/>
              <a:t>.</a:t>
            </a:r>
            <a:r>
              <a:rPr lang="nb-NO" sz="1600" dirty="0" err="1"/>
              <a:t>no</a:t>
            </a:r>
            <a:endParaRPr lang="nb-NO" sz="1600" dirty="0"/>
          </a:p>
        </p:txBody>
      </p:sp>
    </p:spTree>
    <p:extLst>
      <p:ext uri="{BB962C8B-B14F-4D97-AF65-F5344CB8AC3E}">
        <p14:creationId xmlns:p14="http://schemas.microsoft.com/office/powerpoint/2010/main" val="3551617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E27E4D14-FD29-45D8-A718-AF7467AD3F79}"/>
              </a:ext>
            </a:extLst>
          </p:cNvPr>
          <p:cNvPicPr>
            <a:picLocks noChangeAspect="1"/>
          </p:cNvPicPr>
          <p:nvPr/>
        </p:nvPicPr>
        <p:blipFill>
          <a:blip r:embed="rId3"/>
          <a:stretch>
            <a:fillRect/>
          </a:stretch>
        </p:blipFill>
        <p:spPr>
          <a:xfrm>
            <a:off x="442912" y="1295400"/>
            <a:ext cx="11306175" cy="4267200"/>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1796708" y="1996506"/>
            <a:ext cx="4299291" cy="176024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53340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F89BBCCB-2638-4C3F-83B3-964B0AF947BB}"/>
              </a:ext>
            </a:extLst>
          </p:cNvPr>
          <p:cNvPicPr>
            <a:picLocks noChangeAspect="1"/>
          </p:cNvPicPr>
          <p:nvPr/>
        </p:nvPicPr>
        <p:blipFill>
          <a:blip r:embed="rId3"/>
          <a:stretch>
            <a:fillRect/>
          </a:stretch>
        </p:blipFill>
        <p:spPr>
          <a:xfrm>
            <a:off x="1148338" y="1410510"/>
            <a:ext cx="10074905" cy="4296281"/>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2941504" y="3778786"/>
            <a:ext cx="4313537" cy="16687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57567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34879E82-3DD8-4806-8208-8FA9A1AFA3D1}"/>
              </a:ext>
            </a:extLst>
          </p:cNvPr>
          <p:cNvPicPr>
            <a:picLocks noChangeAspect="1"/>
          </p:cNvPicPr>
          <p:nvPr/>
        </p:nvPicPr>
        <p:blipFill>
          <a:blip r:embed="rId3"/>
          <a:stretch>
            <a:fillRect/>
          </a:stretch>
        </p:blipFill>
        <p:spPr>
          <a:xfrm>
            <a:off x="2424112" y="749030"/>
            <a:ext cx="7343775" cy="5518420"/>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4570363" y="2396118"/>
            <a:ext cx="1357984" cy="47784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29416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5" name="Bilde 4">
            <a:extLst>
              <a:ext uri="{FF2B5EF4-FFF2-40B4-BE49-F238E27FC236}">
                <a16:creationId xmlns:a16="http://schemas.microsoft.com/office/drawing/2014/main" id="{F8ECE290-2E80-4B1F-A2AC-86587EA95244}"/>
              </a:ext>
            </a:extLst>
          </p:cNvPr>
          <p:cNvPicPr>
            <a:picLocks noChangeAspect="1"/>
          </p:cNvPicPr>
          <p:nvPr/>
        </p:nvPicPr>
        <p:blipFill>
          <a:blip r:embed="rId3"/>
          <a:stretch>
            <a:fillRect/>
          </a:stretch>
        </p:blipFill>
        <p:spPr>
          <a:xfrm>
            <a:off x="705081" y="985837"/>
            <a:ext cx="10950766" cy="4886325"/>
          </a:xfrm>
          <a:prstGeom prst="rect">
            <a:avLst/>
          </a:prstGeom>
        </p:spPr>
      </p:pic>
      <p:sp>
        <p:nvSpPr>
          <p:cNvPr id="6" name="Ellipse 5">
            <a:extLst>
              <a:ext uri="{FF2B5EF4-FFF2-40B4-BE49-F238E27FC236}">
                <a16:creationId xmlns:a16="http://schemas.microsoft.com/office/drawing/2014/main" id="{2B1FD6C9-2621-4025-9C96-D715033AC979}"/>
              </a:ext>
            </a:extLst>
          </p:cNvPr>
          <p:cNvSpPr/>
          <p:nvPr/>
        </p:nvSpPr>
        <p:spPr>
          <a:xfrm>
            <a:off x="2087273" y="2452094"/>
            <a:ext cx="2778839" cy="14486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137781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85E76558-9110-48DD-B7B1-7A006E9EACD8}"/>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2560998" y="3818185"/>
            <a:ext cx="2778839" cy="16473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091371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4F96BE4-878E-4360-B82F-87583977AF09}"/>
              </a:ext>
            </a:extLst>
          </p:cNvPr>
          <p:cNvPicPr>
            <a:picLocks noChangeAspect="1"/>
          </p:cNvPicPr>
          <p:nvPr/>
        </p:nvPicPr>
        <p:blipFill>
          <a:blip r:embed="rId3"/>
          <a:stretch>
            <a:fillRect/>
          </a:stretch>
        </p:blipFill>
        <p:spPr>
          <a:xfrm>
            <a:off x="366712" y="985837"/>
            <a:ext cx="11458575" cy="4886325"/>
          </a:xfrm>
          <a:prstGeom prst="rect">
            <a:avLst/>
          </a:prstGeom>
        </p:spPr>
      </p:pic>
      <p:sp>
        <p:nvSpPr>
          <p:cNvPr id="2" name="Tittel 1"/>
          <p:cNvSpPr>
            <a:spLocks noGrp="1"/>
          </p:cNvSpPr>
          <p:nvPr>
            <p:ph type="title"/>
          </p:nvPr>
        </p:nvSpPr>
        <p:spPr>
          <a:xfrm>
            <a:off x="1008776" y="237149"/>
            <a:ext cx="10354031" cy="364473"/>
          </a:xfrm>
        </p:spPr>
        <p:txBody>
          <a:bodyPr/>
          <a:lstStyle/>
          <a:p>
            <a:r>
              <a:rPr lang="se-NO" sz="2400" dirty="0"/>
              <a:t>Vástidit</a:t>
            </a:r>
            <a:r>
              <a:rPr lang="nb-NO" sz="2400" dirty="0"/>
              <a:t> e-</a:t>
            </a:r>
            <a:r>
              <a:rPr lang="nb-NO" sz="2400" dirty="0" err="1"/>
              <a:t>po</a:t>
            </a:r>
            <a:r>
              <a:rPr lang="se-NO" sz="2400" dirty="0"/>
              <a:t>a</a:t>
            </a:r>
            <a:r>
              <a:rPr lang="nb-NO" sz="2400" dirty="0" err="1"/>
              <a:t>st</a:t>
            </a:r>
            <a:r>
              <a:rPr lang="se-NO" sz="2400" dirty="0"/>
              <a:t>ta</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2722786" y="5045725"/>
            <a:ext cx="1188202" cy="7205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914595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err="1"/>
              <a:t>Geargan</a:t>
            </a:r>
            <a:r>
              <a:rPr lang="nb-NO" dirty="0"/>
              <a:t> – bures </a:t>
            </a:r>
            <a:r>
              <a:rPr lang="nb-NO" dirty="0" err="1"/>
              <a:t>dahkkon</a:t>
            </a:r>
            <a:r>
              <a:rPr lang="nb-NO" dirty="0"/>
              <a:t> </a:t>
            </a:r>
            <a:r>
              <a:rPr lang="nb-NO" dirty="0" err="1"/>
              <a:t>buohkat</a:t>
            </a:r>
            <a:r>
              <a:rPr lang="nb-NO" dirty="0"/>
              <a:t>!</a:t>
            </a:r>
          </a:p>
        </p:txBody>
      </p:sp>
      <p:sp>
        <p:nvSpPr>
          <p:cNvPr id="3" name="Undertittel 2"/>
          <p:cNvSpPr>
            <a:spLocks noGrp="1"/>
          </p:cNvSpPr>
          <p:nvPr>
            <p:ph type="subTitle" idx="1"/>
          </p:nvPr>
        </p:nvSpPr>
        <p:spPr>
          <a:xfrm>
            <a:off x="828637" y="3378301"/>
            <a:ext cx="9839363" cy="2017655"/>
          </a:xfrm>
        </p:spPr>
        <p:txBody>
          <a:bodyPr>
            <a:normAutofit fontScale="92500" lnSpcReduction="10000"/>
          </a:bodyPr>
          <a:lstStyle/>
          <a:p>
            <a:pPr marL="0" indent="0">
              <a:buNone/>
            </a:pPr>
            <a:r>
              <a:rPr lang="nb-NO" b="1" dirty="0">
                <a:solidFill>
                  <a:schemeClr val="tx1"/>
                </a:solidFill>
              </a:rPr>
              <a:t>D</a:t>
            </a:r>
            <a:r>
              <a:rPr lang="se-NO" b="1" dirty="0">
                <a:solidFill>
                  <a:schemeClr val="tx1"/>
                </a:solidFill>
              </a:rPr>
              <a:t>ál sáhttibehtet hárjehallat</a:t>
            </a:r>
            <a:r>
              <a:rPr lang="nb-NO" b="1" dirty="0">
                <a:solidFill>
                  <a:schemeClr val="tx1"/>
                </a:solidFill>
              </a:rPr>
              <a:t>:</a:t>
            </a:r>
          </a:p>
          <a:p>
            <a:r>
              <a:rPr lang="nb-NO" dirty="0"/>
              <a:t>B</a:t>
            </a:r>
            <a:r>
              <a:rPr lang="se-NO" dirty="0"/>
              <a:t>ivdde oažžut su </a:t>
            </a:r>
            <a:r>
              <a:rPr lang="nb-NO" dirty="0"/>
              <a:t>e-</a:t>
            </a:r>
            <a:r>
              <a:rPr lang="nb-NO" dirty="0" err="1"/>
              <a:t>po</a:t>
            </a:r>
            <a:r>
              <a:rPr lang="se-NO" dirty="0"/>
              <a:t>a</a:t>
            </a:r>
            <a:r>
              <a:rPr lang="nb-NO" dirty="0"/>
              <a:t>sta</a:t>
            </a:r>
            <a:r>
              <a:rPr lang="se-NO" dirty="0"/>
              <a:t>čujuhusa gii du bálddás čohkká vai beassabehtet hárjehallat e-poasttaid sáddet nubbi nubbái, rahpat ja vástidit earáid e-poasttaid. </a:t>
            </a:r>
            <a:endParaRPr lang="nb-NO" dirty="0"/>
          </a:p>
          <a:p>
            <a:r>
              <a:rPr lang="nb-NO" dirty="0"/>
              <a:t>Logg</a:t>
            </a:r>
            <a:r>
              <a:rPr lang="se-NO" dirty="0"/>
              <a:t>e eret ja sisa iežat </a:t>
            </a:r>
            <a:r>
              <a:rPr lang="nb-NO" dirty="0"/>
              <a:t>e-</a:t>
            </a:r>
            <a:r>
              <a:rPr lang="nb-NO" dirty="0" err="1"/>
              <a:t>po</a:t>
            </a:r>
            <a:r>
              <a:rPr lang="se-NO" dirty="0"/>
              <a:t>a</a:t>
            </a:r>
            <a:r>
              <a:rPr lang="nb-NO" dirty="0" err="1"/>
              <a:t>st</a:t>
            </a:r>
            <a:r>
              <a:rPr lang="se-NO" dirty="0"/>
              <a:t>a</a:t>
            </a:r>
            <a:r>
              <a:rPr lang="nb-NO" dirty="0"/>
              <a:t>konto</a:t>
            </a:r>
            <a:r>
              <a:rPr lang="se-NO" dirty="0"/>
              <a:t>i</a:t>
            </a:r>
            <a:endParaRPr lang="nb-NO" dirty="0"/>
          </a:p>
          <a:p>
            <a:r>
              <a:rPr lang="se-NO" dirty="0"/>
              <a:t>Gidde neahttalogana áibbas, rabas dan fas, čále dohko e-poastabálvalusa čujuhusa ja logge dohko fas sisa.</a:t>
            </a:r>
            <a:endParaRPr lang="nb-NO" dirty="0"/>
          </a:p>
        </p:txBody>
      </p:sp>
      <p:sp>
        <p:nvSpPr>
          <p:cNvPr id="4" name="Undertittel 2"/>
          <p:cNvSpPr txBox="1">
            <a:spLocks/>
          </p:cNvSpPr>
          <p:nvPr/>
        </p:nvSpPr>
        <p:spPr>
          <a:xfrm>
            <a:off x="803489" y="5402850"/>
            <a:ext cx="9839363" cy="126652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a:buChar char="•"/>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a:buNone/>
            </a:pPr>
            <a:r>
              <a:rPr lang="se-NO" b="1" dirty="0">
                <a:solidFill>
                  <a:schemeClr val="tx1"/>
                </a:solidFill>
              </a:rPr>
              <a:t>Hárjehala ruovttus</a:t>
            </a:r>
            <a:r>
              <a:rPr lang="nb-NO" b="1" dirty="0">
                <a:solidFill>
                  <a:schemeClr val="tx1"/>
                </a:solidFill>
              </a:rPr>
              <a:t>:</a:t>
            </a:r>
          </a:p>
          <a:p>
            <a:r>
              <a:rPr lang="se-NO" dirty="0"/>
              <a:t>Gávnna muhtina geainna beasat hárjehallat ja geasa sáhtát sáddet e-poastta ja geas sáhtát vuostáváldit e-poastta</a:t>
            </a:r>
            <a:endParaRPr lang="nb-NO" dirty="0"/>
          </a:p>
          <a:p>
            <a:pPr marL="0" indent="0">
              <a:buNone/>
            </a:pPr>
            <a:endParaRPr lang="nb-NO" dirty="0"/>
          </a:p>
        </p:txBody>
      </p:sp>
    </p:spTree>
    <p:extLst>
      <p:ext uri="{BB962C8B-B14F-4D97-AF65-F5344CB8AC3E}">
        <p14:creationId xmlns:p14="http://schemas.microsoft.com/office/powerpoint/2010/main" val="41786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43C7590-2B02-41DE-9B0D-B4B3CC9C89B1}"/>
              </a:ext>
            </a:extLst>
          </p:cNvPr>
          <p:cNvPicPr>
            <a:picLocks noChangeAspect="1"/>
          </p:cNvPicPr>
          <p:nvPr/>
        </p:nvPicPr>
        <p:blipFill>
          <a:blip r:embed="rId3"/>
          <a:stretch>
            <a:fillRect/>
          </a:stretch>
        </p:blipFill>
        <p:spPr>
          <a:xfrm>
            <a:off x="2424112" y="749030"/>
            <a:ext cx="7343775" cy="5518420"/>
          </a:xfrm>
          <a:prstGeom prst="rect">
            <a:avLst/>
          </a:prstGeom>
        </p:spPr>
      </p:pic>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2670758" y="2922224"/>
            <a:ext cx="2584287" cy="542581"/>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8356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400877" y="1760476"/>
            <a:ext cx="3080613" cy="2703589"/>
          </a:xfrm>
          <a:prstGeom prst="rect">
            <a:avLst/>
          </a:prstGeom>
          <a:solidFill>
            <a:schemeClr val="bg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se-NO" sz="2400" dirty="0"/>
              <a:t>Ráhkadit</a:t>
            </a:r>
            <a:r>
              <a:rPr lang="nb-NO" sz="2400" dirty="0"/>
              <a:t> e-</a:t>
            </a:r>
            <a:r>
              <a:rPr lang="nb-NO" sz="2400" dirty="0" err="1"/>
              <a:t>po</a:t>
            </a:r>
            <a:r>
              <a:rPr lang="se-NO" sz="2400" dirty="0"/>
              <a:t>a</a:t>
            </a:r>
            <a:r>
              <a:rPr lang="nb-NO" sz="2400" dirty="0" err="1"/>
              <a:t>st</a:t>
            </a:r>
            <a:r>
              <a:rPr lang="se-NO" sz="2400" dirty="0"/>
              <a:t>a</a:t>
            </a:r>
            <a:r>
              <a:rPr lang="nb-NO" sz="2400" dirty="0"/>
              <a: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5130162" y="2136036"/>
            <a:ext cx="2904580" cy="1754327"/>
          </a:xfrm>
          <a:prstGeom prst="rect">
            <a:avLst/>
          </a:prstGeom>
          <a:noFill/>
        </p:spPr>
        <p:txBody>
          <a:bodyPr wrap="square" rtlCol="0">
            <a:spAutoFit/>
          </a:bodyPr>
          <a:lstStyle/>
          <a:p>
            <a:r>
              <a:rPr lang="nb-NO" sz="3600" dirty="0"/>
              <a:t>æ =&gt; </a:t>
            </a:r>
            <a:r>
              <a:rPr lang="nb-NO" sz="3600" dirty="0" err="1"/>
              <a:t>ae</a:t>
            </a:r>
          </a:p>
          <a:p>
            <a:r>
              <a:rPr lang="nb-NO" sz="3600" dirty="0"/>
              <a:t> ø =&gt; o</a:t>
            </a:r>
          </a:p>
          <a:p>
            <a:r>
              <a:rPr lang="nb-NO" sz="3600" dirty="0"/>
              <a:t> å =&gt; </a:t>
            </a:r>
            <a:r>
              <a:rPr lang="nb-NO" sz="3600" dirty="0" err="1"/>
              <a:t>aa</a:t>
            </a:r>
            <a:endParaRPr lang="nb-NO" sz="3600" dirty="0"/>
          </a:p>
        </p:txBody>
      </p:sp>
      <p:sp>
        <p:nvSpPr>
          <p:cNvPr id="10" name="TekstSylinder 9"/>
          <p:cNvSpPr txBox="1"/>
          <p:nvPr/>
        </p:nvSpPr>
        <p:spPr>
          <a:xfrm>
            <a:off x="4237413" y="4713876"/>
            <a:ext cx="3382389" cy="646331"/>
          </a:xfrm>
          <a:prstGeom prst="rect">
            <a:avLst/>
          </a:prstGeom>
          <a:noFill/>
        </p:spPr>
        <p:txBody>
          <a:bodyPr wrap="square" rtlCol="0">
            <a:spAutoFit/>
          </a:bodyPr>
          <a:lstStyle/>
          <a:p>
            <a:pPr algn="ctr"/>
            <a:r>
              <a:rPr lang="nb-NO" sz="3600" dirty="0" err="1">
                <a:solidFill>
                  <a:srgbClr val="000000"/>
                </a:solidFill>
              </a:rPr>
              <a:t>na</a:t>
            </a:r>
            <a:r>
              <a:rPr lang="se-NO" sz="3600" dirty="0">
                <a:solidFill>
                  <a:srgbClr val="000000"/>
                </a:solidFill>
              </a:rPr>
              <a:t>mma</a:t>
            </a:r>
            <a:r>
              <a:rPr lang="nb-NO" sz="3600" dirty="0">
                <a:solidFill>
                  <a:srgbClr val="000000"/>
                </a:solidFill>
              </a:rPr>
              <a:t>.</a:t>
            </a:r>
            <a:r>
              <a:rPr lang="se-NO" sz="3600" dirty="0">
                <a:solidFill>
                  <a:srgbClr val="000000"/>
                </a:solidFill>
              </a:rPr>
              <a:t>goargu</a:t>
            </a:r>
            <a:endParaRPr lang="nb-NO" sz="3600" dirty="0">
              <a:solidFill>
                <a:srgbClr val="000000"/>
              </a:solidFill>
            </a:endParaRPr>
          </a:p>
        </p:txBody>
      </p:sp>
    </p:spTree>
    <p:extLst>
      <p:ext uri="{BB962C8B-B14F-4D97-AF65-F5344CB8AC3E}">
        <p14:creationId xmlns:p14="http://schemas.microsoft.com/office/powerpoint/2010/main" val="21174780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66922755D75343AA6FC2D19ACCF025" ma:contentTypeVersion="16" ma:contentTypeDescription="Create a new document." ma:contentTypeScope="" ma:versionID="4e7c78d6704d76da007828982f462f8a">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395ac007c5a343eee9314ca280217d45"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E5BA6C-95E8-4A5B-AC76-E7CB37EC2ED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C57A888-7DB7-4B36-8C4F-FF3FB8FE1FD5}"/>
</file>

<file path=customXml/itemProps3.xml><?xml version="1.0" encoding="utf-8"?>
<ds:datastoreItem xmlns:ds="http://schemas.openxmlformats.org/officeDocument/2006/customXml" ds:itemID="{A8CB2128-B4CC-4D30-8F63-B7A999F14D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5081</TotalTime>
  <Words>3548</Words>
  <Application>Microsoft Office PowerPoint</Application>
  <PresentationFormat>Widescreen</PresentationFormat>
  <Paragraphs>418</Paragraphs>
  <Slides>73</Slides>
  <Notes>73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73</vt:i4>
      </vt:variant>
    </vt:vector>
  </HeadingPairs>
  <TitlesOfParts>
    <vt:vector size="78" baseType="lpstr">
      <vt:lpstr>Arial</vt:lpstr>
      <vt:lpstr>Calibri</vt:lpstr>
      <vt:lpstr>Calibri Light</vt:lpstr>
      <vt:lpstr>Wingdings</vt:lpstr>
      <vt:lpstr>Office-tema</vt:lpstr>
      <vt:lpstr>OAHPA E-POASTTA ATNIT</vt:lpstr>
      <vt:lpstr>Oassi 1</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Ráhkadit e-poastakonto</vt:lpstr>
      <vt:lpstr>Oassi 2</vt:lpstr>
      <vt:lpstr>Logge eret ja ala</vt:lpstr>
      <vt:lpstr>Logge eret ja ala</vt:lpstr>
      <vt:lpstr>Logge eret ja ala</vt:lpstr>
      <vt:lpstr>Logge eret ja ala</vt:lpstr>
      <vt:lpstr>Logge eret ja ala</vt:lpstr>
      <vt:lpstr>Logge eret ja ala</vt:lpstr>
      <vt:lpstr>Oassi 3</vt:lpstr>
      <vt:lpstr>Sáddet e-poastta</vt:lpstr>
      <vt:lpstr>Sáddet e-poastta</vt:lpstr>
      <vt:lpstr>Sáddet e-poastta</vt:lpstr>
      <vt:lpstr>Sáddet e-poastta</vt:lpstr>
      <vt:lpstr>Sáddet e-poastta</vt:lpstr>
      <vt:lpstr>Sáddet e-poastta</vt:lpstr>
      <vt:lpstr>PowerPoint-presentasjon</vt:lpstr>
      <vt:lpstr>Sáddet e-poasta</vt:lpstr>
      <vt:lpstr>Sáddet e-poasta</vt:lpstr>
      <vt:lpstr>Sáddet e-poasta</vt:lpstr>
      <vt:lpstr>Sáddet e-poasta</vt:lpstr>
      <vt:lpstr>Sáddet e-poasta</vt:lpstr>
      <vt:lpstr>Sáddet e-poasta</vt:lpstr>
      <vt:lpstr>Sáddet e-poasta</vt:lpstr>
      <vt:lpstr>Oassi 4</vt:lpstr>
      <vt:lpstr>Rahpat e-poastta</vt:lpstr>
      <vt:lpstr>Rahpat e-poastta</vt:lpstr>
      <vt:lpstr>Rahpat e-poastta</vt:lpstr>
      <vt:lpstr>Rahpat e-poastta</vt:lpstr>
      <vt:lpstr>Rahpat e-poastta</vt:lpstr>
      <vt:lpstr>Rahpat e-poastta</vt:lpstr>
      <vt:lpstr>Rahpat e-poastta</vt:lpstr>
      <vt:lpstr>Rahpat e-poastta</vt:lpstr>
      <vt:lpstr>Rahpat e-poastta</vt:lpstr>
      <vt:lpstr>Rahpat e-poastta</vt:lpstr>
      <vt:lpstr>Oassi 5</vt:lpstr>
      <vt:lpstr>Vástidit e-poastta</vt:lpstr>
      <vt:lpstr>Vástidit e-poastta</vt:lpstr>
      <vt:lpstr>Vástidit e-poastta</vt:lpstr>
      <vt:lpstr>Vástidit e-poastta</vt:lpstr>
      <vt:lpstr>Vástidit e-poastta</vt:lpstr>
      <vt:lpstr>Vástidit e-poastta</vt:lpstr>
      <vt:lpstr>Vástidit e-poastta</vt:lpstr>
      <vt:lpstr>Vástidit e-poastta</vt:lpstr>
      <vt:lpstr>Geargan – bures dahkkon buohkat!</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655</cp:revision>
  <dcterms:created xsi:type="dcterms:W3CDTF">2015-09-22T07:17:48Z</dcterms:created>
  <dcterms:modified xsi:type="dcterms:W3CDTF">2020-02-05T11:50:34Z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ies>
</file>